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wav" ContentType="audio/x-wav"/>
  <Default Extension="png" ContentType="image/png"/>
  <Default Extension="wmf" ContentType="image/x-wmf"/>
  <Default Extension="emf" ContentType="image/x-emf"/>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4"/>
  </p:notesMasterIdLst>
  <p:sldIdLst>
    <p:sldId id="272" r:id="rId3"/>
    <p:sldId id="285" r:id="rId4"/>
    <p:sldId id="314" r:id="rId5"/>
    <p:sldId id="312" r:id="rId6"/>
    <p:sldId id="313" r:id="rId7"/>
    <p:sldId id="301" r:id="rId8"/>
    <p:sldId id="286" r:id="rId9"/>
    <p:sldId id="287" r:id="rId10"/>
    <p:sldId id="289" r:id="rId11"/>
    <p:sldId id="316" r:id="rId12"/>
    <p:sldId id="318" r:id="rId13"/>
    <p:sldId id="317" r:id="rId15"/>
    <p:sldId id="319" r:id="rId16"/>
    <p:sldId id="320" r:id="rId17"/>
    <p:sldId id="291" r:id="rId18"/>
    <p:sldId id="292" r:id="rId19"/>
    <p:sldId id="293" r:id="rId20"/>
    <p:sldId id="294" r:id="rId21"/>
    <p:sldId id="295" r:id="rId22"/>
    <p:sldId id="322" r:id="rId23"/>
    <p:sldId id="323" r:id="rId24"/>
    <p:sldId id="325" r:id="rId25"/>
    <p:sldId id="326" r:id="rId26"/>
    <p:sldId id="327" r:id="rId27"/>
    <p:sldId id="328" r:id="rId28"/>
    <p:sldId id="329" r:id="rId29"/>
    <p:sldId id="330" r:id="rId30"/>
    <p:sldId id="331" r:id="rId31"/>
    <p:sldId id="332" r:id="rId32"/>
    <p:sldId id="333" r:id="rId33"/>
    <p:sldId id="334" r:id="rId34"/>
    <p:sldId id="336" r:id="rId35"/>
    <p:sldId id="337" r:id="rId36"/>
    <p:sldId id="338" r:id="rId37"/>
    <p:sldId id="339" r:id="rId38"/>
    <p:sldId id="340" r:id="rId39"/>
    <p:sldId id="348" r:id="rId40"/>
    <p:sldId id="302" r:id="rId41"/>
    <p:sldId id="303" r:id="rId42"/>
  </p:sldIdLst>
  <p:sldSz cx="9144000" cy="6858000" type="screen4x3"/>
  <p:notesSz cx="6858000" cy="9144000"/>
  <p:defaultTextStyle>
    <a:defPPr>
      <a:defRPr lang="en-US"/>
    </a:defPPr>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400" b="0" i="0" u="none" kern="1200" baseline="0">
        <a:solidFill>
          <a:schemeClr val="tx1"/>
        </a:solidFill>
        <a:latin typeface="Helvetica" pitchFamily="-128" charset="0"/>
        <a:ea typeface="MS PGothic" panose="020B0600070205080204" pitchFamily="34" charset="-128"/>
        <a:cs typeface="+mn-cs"/>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400" b="0" i="0" u="none" kern="1200" baseline="0">
        <a:solidFill>
          <a:schemeClr val="tx1"/>
        </a:solidFill>
        <a:latin typeface="Helvetica" pitchFamily="-128" charset="0"/>
        <a:ea typeface="MS PGothic" panose="020B0600070205080204" pitchFamily="34" charset="-128"/>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400" b="0" i="0" u="none" kern="1200" baseline="0">
        <a:solidFill>
          <a:schemeClr val="tx1"/>
        </a:solidFill>
        <a:latin typeface="Helvetica" pitchFamily="-128" charset="0"/>
        <a:ea typeface="MS PGothic" panose="020B0600070205080204" pitchFamily="34" charset="-128"/>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400" b="0" i="0" u="none" kern="1200" baseline="0">
        <a:solidFill>
          <a:schemeClr val="tx1"/>
        </a:solidFill>
        <a:latin typeface="Helvetica" pitchFamily="-128" charset="0"/>
        <a:ea typeface="MS PGothic" panose="020B0600070205080204" pitchFamily="34" charset="-128"/>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400" b="0" i="0" u="none" kern="1200" baseline="0">
        <a:solidFill>
          <a:schemeClr val="tx1"/>
        </a:solidFill>
        <a:latin typeface="Helvetica" pitchFamily="-128" charset="0"/>
        <a:ea typeface="MS PGothic" panose="020B0600070205080204" pitchFamily="34" charset="-128"/>
        <a:cs typeface="+mn-cs"/>
      </a:defRPr>
    </a:lvl5pPr>
    <a:lvl6pPr marL="2286000" lvl="5" indent="0" algn="l" defTabSz="914400" rtl="0" eaLnBrk="1" fontAlgn="base" latinLnBrk="0" hangingPunct="1">
      <a:lnSpc>
        <a:spcPct val="100000"/>
      </a:lnSpc>
      <a:spcBef>
        <a:spcPct val="0"/>
      </a:spcBef>
      <a:spcAft>
        <a:spcPct val="0"/>
      </a:spcAft>
      <a:buFont typeface="Arial" panose="020B0604020202020204" pitchFamily="34" charset="0"/>
      <a:buNone/>
      <a:defRPr sz="2400" b="0" i="0" u="none" kern="1200" baseline="0">
        <a:solidFill>
          <a:schemeClr val="tx1"/>
        </a:solidFill>
        <a:latin typeface="Helvetica" pitchFamily="-128" charset="0"/>
        <a:ea typeface="MS PGothic" panose="020B0600070205080204" pitchFamily="34" charset="-128"/>
        <a:cs typeface="+mn-cs"/>
      </a:defRPr>
    </a:lvl6pPr>
    <a:lvl7pPr marL="2743200" lvl="6" indent="0" algn="l" defTabSz="914400" rtl="0" eaLnBrk="1" fontAlgn="base" latinLnBrk="0" hangingPunct="1">
      <a:lnSpc>
        <a:spcPct val="100000"/>
      </a:lnSpc>
      <a:spcBef>
        <a:spcPct val="0"/>
      </a:spcBef>
      <a:spcAft>
        <a:spcPct val="0"/>
      </a:spcAft>
      <a:buFont typeface="Arial" panose="020B0604020202020204" pitchFamily="34" charset="0"/>
      <a:buNone/>
      <a:defRPr sz="2400" b="0" i="0" u="none" kern="1200" baseline="0">
        <a:solidFill>
          <a:schemeClr val="tx1"/>
        </a:solidFill>
        <a:latin typeface="Helvetica" pitchFamily="-128" charset="0"/>
        <a:ea typeface="MS PGothic" panose="020B0600070205080204" pitchFamily="34" charset="-128"/>
        <a:cs typeface="+mn-cs"/>
      </a:defRPr>
    </a:lvl7pPr>
    <a:lvl8pPr marL="3200400" lvl="7" indent="0" algn="l" defTabSz="914400" rtl="0" eaLnBrk="1" fontAlgn="base" latinLnBrk="0" hangingPunct="1">
      <a:lnSpc>
        <a:spcPct val="100000"/>
      </a:lnSpc>
      <a:spcBef>
        <a:spcPct val="0"/>
      </a:spcBef>
      <a:spcAft>
        <a:spcPct val="0"/>
      </a:spcAft>
      <a:buFont typeface="Arial" panose="020B0604020202020204" pitchFamily="34" charset="0"/>
      <a:buNone/>
      <a:defRPr sz="2400" b="0" i="0" u="none" kern="1200" baseline="0">
        <a:solidFill>
          <a:schemeClr val="tx1"/>
        </a:solidFill>
        <a:latin typeface="Helvetica" pitchFamily="-128" charset="0"/>
        <a:ea typeface="MS PGothic" panose="020B0600070205080204" pitchFamily="34" charset="-128"/>
        <a:cs typeface="+mn-cs"/>
      </a:defRPr>
    </a:lvl8pPr>
    <a:lvl9pPr marL="3657600" lvl="8" indent="0" algn="l" defTabSz="914400" rtl="0" eaLnBrk="1" fontAlgn="base" latinLnBrk="0" hangingPunct="1">
      <a:lnSpc>
        <a:spcPct val="100000"/>
      </a:lnSpc>
      <a:spcBef>
        <a:spcPct val="0"/>
      </a:spcBef>
      <a:spcAft>
        <a:spcPct val="0"/>
      </a:spcAft>
      <a:buFont typeface="Arial" panose="020B0604020202020204" pitchFamily="34" charset="0"/>
      <a:buNone/>
      <a:defRPr sz="2400" b="0" i="0" u="none" kern="1200" baseline="0">
        <a:solidFill>
          <a:schemeClr val="tx1"/>
        </a:solidFill>
        <a:latin typeface="Helvetica" pitchFamily="-128" charset="0"/>
        <a:ea typeface="MS PGothic" panose="020B0600070205080204" pitchFamily="34" charset="-128"/>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2FDB2607-1784-4EEB-B798-7EB5836EED8A}">
        <p14:showMediaCtrls xmlns:p14="http://schemas.microsoft.com/office/powerpoint/2010/main" val="1"/>
      </p:ext>
    </p:extLst>
  </p:showPr>
  <p:clrMru>
    <a:srgbClr val="53A4BC"/>
    <a:srgbClr val="01EA8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22263"/>
    <p:restoredTop sz="94660"/>
  </p:normalViewPr>
  <p:slideViewPr>
    <p:cSldViewPr showGuides="1">
      <p:cViewPr varScale="1">
        <p:scale>
          <a:sx n="70" d="100"/>
          <a:sy n="70" d="100"/>
        </p:scale>
        <p:origin x="1110" y="66"/>
      </p:cViewPr>
      <p:guideLst>
        <p:guide orient="horz" pos="2135"/>
        <p:guide pos="2890"/>
      </p:guideLst>
    </p:cSldViewPr>
  </p:slideViewPr>
  <p:outlineViewPr>
    <p:cViewPr>
      <p:scale>
        <a:sx n="33" d="100"/>
        <a:sy n="33" d="100"/>
      </p:scale>
      <p:origin x="0" y="0"/>
    </p:cViewPr>
  </p:outlineViewPr>
  <p:notesTextViewPr>
    <p:cViewPr>
      <p:scale>
        <a:sx n="100" d="100"/>
        <a:sy n="100" d="100"/>
      </p:scale>
      <p:origin x="0" y="0"/>
    </p:cViewPr>
  </p:notesTextViewPr>
  <p:sorterViewPr showFormatting="0">
    <p:cViewPr>
      <p:scale>
        <a:sx n="66" d="100"/>
        <a:sy n="66" d="100"/>
      </p:scale>
      <p:origin x="0" y="0"/>
    </p:cViewPr>
  </p:sorterViewPr>
  <p:gridSpacing cx="76199" cy="76199"/>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5" Type="http://schemas.openxmlformats.org/officeDocument/2006/relationships/tableStyles" Target="tableStyles.xml"/><Relationship Id="rId44" Type="http://schemas.openxmlformats.org/officeDocument/2006/relationships/viewProps" Target="viewProps.xml"/><Relationship Id="rId43" Type="http://schemas.openxmlformats.org/officeDocument/2006/relationships/presProps" Target="presProps.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notesMaster" Target="notesMasters/notesMaster1.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5.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28674" name="Rectangle 2"/>
          <p:cNvSpPr>
            <a:spLocks noGrp="1" noChangeArrowheads="1"/>
          </p:cNvSpPr>
          <p:nvPr>
            <p:ph type="hdr" sz="quarter"/>
          </p:nvPr>
        </p:nvSpPr>
        <p:spPr bwMode="auto">
          <a:xfrm>
            <a:off x="0" y="0"/>
            <a:ext cx="2971800" cy="457200"/>
          </a:xfrm>
          <a:prstGeom prst="rect">
            <a:avLst/>
          </a:prstGeom>
          <a:noFill/>
          <a:ln w="9525">
            <a:noFill/>
            <a:miter lim="800000"/>
          </a:ln>
        </p:spPr>
        <p:txBody>
          <a:bodyPr vert="horz" wrap="square" lIns="91440" tIns="45720" rIns="91440" bIns="45720" numCol="1" anchor="t" anchorCtr="0" compatLnSpc="1"/>
          <a:lstStyle>
            <a:lvl1pPr eaLnBrk="0" hangingPunct="0">
              <a:buFontTx/>
              <a:buNone/>
              <a:defRPr sz="1200">
                <a:latin typeface="Arial" panose="020B0604020202020204" pitchFamily="34" charset="0"/>
                <a:ea typeface="MS PGothic" panose="020B0600070205080204" pitchFamily="34" charset="-128"/>
              </a:defRPr>
            </a:lvl1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zh-CN" sz="1200" b="0" i="0" u="none" strike="noStrike" kern="1200" cap="none" spc="0" normalizeH="0" baseline="0" noProof="0">
              <a:ln>
                <a:noFill/>
              </a:ln>
              <a:solidFill>
                <a:schemeClr val="tx1"/>
              </a:solidFill>
              <a:effectLst/>
              <a:uLnTx/>
              <a:uFillTx/>
              <a:latin typeface="Arial" panose="020B0604020202020204" pitchFamily="34" charset="0"/>
              <a:ea typeface="MS PGothic" panose="020B0600070205080204" pitchFamily="34" charset="-128"/>
              <a:cs typeface="+mn-cs"/>
            </a:endParaRPr>
          </a:p>
        </p:txBody>
      </p:sp>
      <p:sp>
        <p:nvSpPr>
          <p:cNvPr id="28675" name="Rectangle 3"/>
          <p:cNvSpPr>
            <a:spLocks noGrp="1" noChangeArrowheads="1"/>
          </p:cNvSpPr>
          <p:nvPr>
            <p:ph type="dt" idx="1"/>
          </p:nvPr>
        </p:nvSpPr>
        <p:spPr bwMode="auto">
          <a:xfrm>
            <a:off x="3886200" y="0"/>
            <a:ext cx="2971800" cy="457200"/>
          </a:xfrm>
          <a:prstGeom prst="rect">
            <a:avLst/>
          </a:prstGeom>
          <a:noFill/>
          <a:ln w="9525">
            <a:noFill/>
            <a:miter lim="800000"/>
          </a:ln>
        </p:spPr>
        <p:txBody>
          <a:bodyPr vert="horz" wrap="square" lIns="91440" tIns="45720" rIns="91440" bIns="45720" numCol="1" anchor="t" anchorCtr="0" compatLnSpc="1"/>
          <a:lstStyle>
            <a:lvl1pPr algn="r" eaLnBrk="0" hangingPunct="0">
              <a:buFontTx/>
              <a:buNone/>
              <a:defRPr sz="1200">
                <a:latin typeface="Arial" panose="020B0604020202020204" pitchFamily="34" charset="0"/>
                <a:ea typeface="MS PGothic" panose="020B0600070205080204" pitchFamily="34" charset="-128"/>
              </a:defRPr>
            </a:lvl1pPr>
          </a:lstStyle>
          <a:p>
            <a:pPr marL="0" marR="0" lvl="0" indent="0" algn="r" defTabSz="914400" rtl="0" eaLnBrk="0" fontAlgn="base" latinLnBrk="0" hangingPunct="0">
              <a:lnSpc>
                <a:spcPct val="100000"/>
              </a:lnSpc>
              <a:spcBef>
                <a:spcPct val="0"/>
              </a:spcBef>
              <a:spcAft>
                <a:spcPct val="0"/>
              </a:spcAft>
              <a:buClrTx/>
              <a:buSzTx/>
              <a:buFontTx/>
              <a:buNone/>
              <a:defRPr/>
            </a:pPr>
            <a:endParaRPr kumimoji="0" lang="zh-CN" altLang="zh-CN" sz="1200" b="0" i="0" u="none" strike="noStrike" kern="1200" cap="none" spc="0" normalizeH="0" baseline="0" noProof="0">
              <a:ln>
                <a:noFill/>
              </a:ln>
              <a:solidFill>
                <a:schemeClr val="tx1"/>
              </a:solidFill>
              <a:effectLst/>
              <a:uLnTx/>
              <a:uFillTx/>
              <a:latin typeface="Arial" panose="020B0604020202020204" pitchFamily="34" charset="0"/>
              <a:ea typeface="MS PGothic" panose="020B0600070205080204" pitchFamily="34" charset="-128"/>
              <a:cs typeface="+mn-cs"/>
            </a:endParaRPr>
          </a:p>
        </p:txBody>
      </p:sp>
      <p:sp>
        <p:nvSpPr>
          <p:cNvPr id="13316" name="Rectangle 4"/>
          <p:cNvSpPr>
            <a:spLocks noTextEdit="1"/>
          </p:cNvSpPr>
          <p:nvPr>
            <p:ph type="sldImg"/>
          </p:nvPr>
        </p:nvSpPr>
        <p:spPr>
          <a:xfrm>
            <a:off x="1143000" y="685800"/>
            <a:ext cx="4572000" cy="3429000"/>
          </a:xfrm>
          <a:prstGeom prst="rect">
            <a:avLst/>
          </a:prstGeom>
          <a:noFill/>
          <a:ln w="9525" cap="flat" cmpd="sng">
            <a:solidFill>
              <a:srgbClr val="000000"/>
            </a:solidFill>
            <a:prstDash val="solid"/>
            <a:miter/>
            <a:headEnd type="none" w="med" len="med"/>
            <a:tailEnd type="none" w="med" len="med"/>
          </a:ln>
        </p:spPr>
      </p:sp>
      <p:sp>
        <p:nvSpPr>
          <p:cNvPr id="28677" name="Rectangle 5"/>
          <p:cNvSpPr>
            <a:spLocks noGrp="1" noChangeArrowheads="1"/>
          </p:cNvSpPr>
          <p:nvPr>
            <p:ph type="body" sz="quarter" idx="3"/>
          </p:nvPr>
        </p:nvSpPr>
        <p:spPr bwMode="auto">
          <a:xfrm>
            <a:off x="914400" y="4343400"/>
            <a:ext cx="5029200" cy="4114800"/>
          </a:xfrm>
          <a:prstGeom prst="rect">
            <a:avLst/>
          </a:prstGeom>
          <a:noFill/>
          <a:ln w="9525">
            <a:noFill/>
            <a:miter lim="800000"/>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30000"/>
              </a:spcBef>
              <a:spcAft>
                <a:spcPct val="0"/>
              </a:spcAft>
              <a:buClrTx/>
              <a:buSzTx/>
              <a:buFontTx/>
              <a:buNone/>
              <a:defRPr/>
            </a:pPr>
            <a:r>
              <a:rPr kumimoji="0" lang="en-US" sz="1200" b="0" i="0" u="none" strike="noStrike" kern="1200" cap="none" spc="0" normalizeH="0" baseline="0" noProof="0" smtClean="0">
                <a:ln>
                  <a:noFill/>
                </a:ln>
                <a:solidFill>
                  <a:schemeClr val="tx1"/>
                </a:solidFill>
                <a:effectLst/>
                <a:uLnTx/>
                <a:uFillTx/>
                <a:latin typeface="Arial" panose="020B0604020202020204" pitchFamily="34" charset="0"/>
                <a:ea typeface="MS PGothic" panose="020B0600070205080204" pitchFamily="34" charset="-128"/>
                <a:cs typeface="+mn-cs"/>
              </a:rPr>
              <a:t>Click to edit Master text styles</a:t>
            </a:r>
            <a:endParaRPr kumimoji="0" lang="en-US" sz="1200" b="0" i="0" u="none" strike="noStrike" kern="1200" cap="none" spc="0" normalizeH="0" baseline="0" noProof="0" smtClean="0">
              <a:ln>
                <a:noFill/>
              </a:ln>
              <a:solidFill>
                <a:schemeClr val="tx1"/>
              </a:solidFill>
              <a:effectLst/>
              <a:uLnTx/>
              <a:uFillTx/>
              <a:latin typeface="Arial" panose="020B0604020202020204" pitchFamily="34" charset="0"/>
              <a:ea typeface="MS PGothic" panose="020B0600070205080204" pitchFamily="34" charset="-128"/>
              <a:cs typeface="+mn-cs"/>
            </a:endParaRPr>
          </a:p>
          <a:p>
            <a:pPr marL="457200" marR="0" lvl="1" indent="0" algn="l" defTabSz="914400" rtl="0" eaLnBrk="0" fontAlgn="base" latinLnBrk="0" hangingPunct="0">
              <a:lnSpc>
                <a:spcPct val="100000"/>
              </a:lnSpc>
              <a:spcBef>
                <a:spcPct val="30000"/>
              </a:spcBef>
              <a:spcAft>
                <a:spcPct val="0"/>
              </a:spcAft>
              <a:buClrTx/>
              <a:buSzTx/>
              <a:buFontTx/>
              <a:buNone/>
              <a:defRPr/>
            </a:pPr>
            <a:r>
              <a:rPr kumimoji="0" lang="en-US" sz="1200" b="0" i="0" u="none" strike="noStrike" kern="1200" cap="none" spc="0" normalizeH="0" baseline="0" noProof="0" smtClean="0">
                <a:ln>
                  <a:noFill/>
                </a:ln>
                <a:solidFill>
                  <a:schemeClr val="tx1"/>
                </a:solidFill>
                <a:effectLst/>
                <a:uLnTx/>
                <a:uFillTx/>
                <a:latin typeface="Arial" panose="020B0604020202020204" pitchFamily="34" charset="0"/>
                <a:ea typeface="MS PGothic" panose="020B0600070205080204" pitchFamily="34" charset="-128"/>
                <a:cs typeface="+mn-cs"/>
              </a:rPr>
              <a:t>Second level</a:t>
            </a:r>
            <a:endParaRPr kumimoji="0" lang="en-US" sz="1200" b="0" i="0" u="none" strike="noStrike" kern="1200" cap="none" spc="0" normalizeH="0" baseline="0" noProof="0" smtClean="0">
              <a:ln>
                <a:noFill/>
              </a:ln>
              <a:solidFill>
                <a:schemeClr val="tx1"/>
              </a:solidFill>
              <a:effectLst/>
              <a:uLnTx/>
              <a:uFillTx/>
              <a:latin typeface="Arial" panose="020B0604020202020204" pitchFamily="34" charset="0"/>
              <a:ea typeface="MS PGothic" panose="020B0600070205080204" pitchFamily="34" charset="-128"/>
              <a:cs typeface="+mn-cs"/>
            </a:endParaRPr>
          </a:p>
          <a:p>
            <a:pPr marL="914400" marR="0" lvl="2" indent="0" algn="l" defTabSz="914400" rtl="0" eaLnBrk="0" fontAlgn="base" latinLnBrk="0" hangingPunct="0">
              <a:lnSpc>
                <a:spcPct val="100000"/>
              </a:lnSpc>
              <a:spcBef>
                <a:spcPct val="30000"/>
              </a:spcBef>
              <a:spcAft>
                <a:spcPct val="0"/>
              </a:spcAft>
              <a:buClrTx/>
              <a:buSzTx/>
              <a:buFontTx/>
              <a:buNone/>
              <a:defRPr/>
            </a:pPr>
            <a:r>
              <a:rPr kumimoji="0" lang="en-US" sz="1200" b="0" i="0" u="none" strike="noStrike" kern="1200" cap="none" spc="0" normalizeH="0" baseline="0" noProof="0" smtClean="0">
                <a:ln>
                  <a:noFill/>
                </a:ln>
                <a:solidFill>
                  <a:schemeClr val="tx1"/>
                </a:solidFill>
                <a:effectLst/>
                <a:uLnTx/>
                <a:uFillTx/>
                <a:latin typeface="Arial" panose="020B0604020202020204" pitchFamily="34" charset="0"/>
                <a:ea typeface="MS PGothic" panose="020B0600070205080204" pitchFamily="34" charset="-128"/>
                <a:cs typeface="+mn-cs"/>
              </a:rPr>
              <a:t>Third level</a:t>
            </a:r>
            <a:endParaRPr kumimoji="0" lang="en-US" sz="1200" b="0" i="0" u="none" strike="noStrike" kern="1200" cap="none" spc="0" normalizeH="0" baseline="0" noProof="0" smtClean="0">
              <a:ln>
                <a:noFill/>
              </a:ln>
              <a:solidFill>
                <a:schemeClr val="tx1"/>
              </a:solidFill>
              <a:effectLst/>
              <a:uLnTx/>
              <a:uFillTx/>
              <a:latin typeface="Arial" panose="020B0604020202020204" pitchFamily="34" charset="0"/>
              <a:ea typeface="MS PGothic" panose="020B0600070205080204" pitchFamily="34" charset="-128"/>
              <a:cs typeface="+mn-cs"/>
            </a:endParaRPr>
          </a:p>
          <a:p>
            <a:pPr marL="1371600" marR="0" lvl="3" indent="0" algn="l" defTabSz="914400" rtl="0" eaLnBrk="0" fontAlgn="base" latinLnBrk="0" hangingPunct="0">
              <a:lnSpc>
                <a:spcPct val="100000"/>
              </a:lnSpc>
              <a:spcBef>
                <a:spcPct val="30000"/>
              </a:spcBef>
              <a:spcAft>
                <a:spcPct val="0"/>
              </a:spcAft>
              <a:buClrTx/>
              <a:buSzTx/>
              <a:buFontTx/>
              <a:buNone/>
              <a:defRPr/>
            </a:pPr>
            <a:r>
              <a:rPr kumimoji="0" lang="en-US" sz="1200" b="0" i="0" u="none" strike="noStrike" kern="1200" cap="none" spc="0" normalizeH="0" baseline="0" noProof="0" smtClean="0">
                <a:ln>
                  <a:noFill/>
                </a:ln>
                <a:solidFill>
                  <a:schemeClr val="tx1"/>
                </a:solidFill>
                <a:effectLst/>
                <a:uLnTx/>
                <a:uFillTx/>
                <a:latin typeface="Arial" panose="020B0604020202020204" pitchFamily="34" charset="0"/>
                <a:ea typeface="MS PGothic" panose="020B0600070205080204" pitchFamily="34" charset="-128"/>
                <a:cs typeface="+mn-cs"/>
              </a:rPr>
              <a:t>Fourth level</a:t>
            </a:r>
            <a:endParaRPr kumimoji="0" lang="en-US" sz="1200" b="0" i="0" u="none" strike="noStrike" kern="1200" cap="none" spc="0" normalizeH="0" baseline="0" noProof="0" smtClean="0">
              <a:ln>
                <a:noFill/>
              </a:ln>
              <a:solidFill>
                <a:schemeClr val="tx1"/>
              </a:solidFill>
              <a:effectLst/>
              <a:uLnTx/>
              <a:uFillTx/>
              <a:latin typeface="Arial" panose="020B0604020202020204" pitchFamily="34" charset="0"/>
              <a:ea typeface="MS PGothic" panose="020B0600070205080204" pitchFamily="34" charset="-128"/>
              <a:cs typeface="+mn-cs"/>
            </a:endParaRPr>
          </a:p>
          <a:p>
            <a:pPr marL="1828800" marR="0" lvl="4" indent="0" algn="l" defTabSz="914400" rtl="0" eaLnBrk="0" fontAlgn="base" latinLnBrk="0" hangingPunct="0">
              <a:lnSpc>
                <a:spcPct val="100000"/>
              </a:lnSpc>
              <a:spcBef>
                <a:spcPct val="30000"/>
              </a:spcBef>
              <a:spcAft>
                <a:spcPct val="0"/>
              </a:spcAft>
              <a:buClrTx/>
              <a:buSzTx/>
              <a:buFontTx/>
              <a:buNone/>
              <a:defRPr/>
            </a:pPr>
            <a:r>
              <a:rPr kumimoji="0" lang="en-US" sz="1200" b="0" i="0" u="none" strike="noStrike" kern="1200" cap="none" spc="0" normalizeH="0" baseline="0" noProof="0" smtClean="0">
                <a:ln>
                  <a:noFill/>
                </a:ln>
                <a:solidFill>
                  <a:schemeClr val="tx1"/>
                </a:solidFill>
                <a:effectLst/>
                <a:uLnTx/>
                <a:uFillTx/>
                <a:latin typeface="Arial" panose="020B0604020202020204" pitchFamily="34" charset="0"/>
                <a:ea typeface="MS PGothic" panose="020B0600070205080204" pitchFamily="34" charset="-128"/>
                <a:cs typeface="+mn-cs"/>
              </a:rPr>
              <a:t>Fifth level</a:t>
            </a:r>
            <a:endParaRPr kumimoji="0" lang="en-US" sz="1200" b="0" i="0" u="none" strike="noStrike" kern="1200" cap="none" spc="0" normalizeH="0" baseline="0" noProof="0" smtClean="0">
              <a:ln>
                <a:noFill/>
              </a:ln>
              <a:solidFill>
                <a:schemeClr val="tx1"/>
              </a:solidFill>
              <a:effectLst/>
              <a:uLnTx/>
              <a:uFillTx/>
              <a:latin typeface="Arial" panose="020B0604020202020204" pitchFamily="34" charset="0"/>
              <a:ea typeface="MS PGothic" panose="020B0600070205080204" pitchFamily="34" charset="-128"/>
              <a:cs typeface="+mn-cs"/>
            </a:endParaRPr>
          </a:p>
        </p:txBody>
      </p:sp>
      <p:sp>
        <p:nvSpPr>
          <p:cNvPr id="28678" name="Rectangle 6"/>
          <p:cNvSpPr>
            <a:spLocks noGrp="1" noChangeArrowheads="1"/>
          </p:cNvSpPr>
          <p:nvPr>
            <p:ph type="ftr" sz="quarter" idx="4"/>
          </p:nvPr>
        </p:nvSpPr>
        <p:spPr bwMode="auto">
          <a:xfrm>
            <a:off x="0" y="8686800"/>
            <a:ext cx="2971800" cy="457200"/>
          </a:xfrm>
          <a:prstGeom prst="rect">
            <a:avLst/>
          </a:prstGeom>
          <a:noFill/>
          <a:ln w="9525">
            <a:noFill/>
            <a:miter lim="800000"/>
          </a:ln>
        </p:spPr>
        <p:txBody>
          <a:bodyPr vert="horz" wrap="square" lIns="91440" tIns="45720" rIns="91440" bIns="45720" numCol="1" anchor="b" anchorCtr="0" compatLnSpc="1"/>
          <a:lstStyle>
            <a:lvl1pPr eaLnBrk="0" hangingPunct="0">
              <a:buFontTx/>
              <a:buNone/>
              <a:defRPr sz="1200">
                <a:latin typeface="Arial" panose="020B0604020202020204" pitchFamily="34" charset="0"/>
                <a:ea typeface="MS PGothic" panose="020B0600070205080204" pitchFamily="34" charset="-128"/>
              </a:defRPr>
            </a:lvl1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zh-CN" sz="1200" b="0" i="0" u="none" strike="noStrike" kern="1200" cap="none" spc="0" normalizeH="0" baseline="0" noProof="0">
              <a:ln>
                <a:noFill/>
              </a:ln>
              <a:solidFill>
                <a:schemeClr val="tx1"/>
              </a:solidFill>
              <a:effectLst/>
              <a:uLnTx/>
              <a:uFillTx/>
              <a:latin typeface="Arial" panose="020B0604020202020204" pitchFamily="34" charset="0"/>
              <a:ea typeface="MS PGothic" panose="020B0600070205080204" pitchFamily="34" charset="-128"/>
              <a:cs typeface="+mn-cs"/>
            </a:endParaRPr>
          </a:p>
        </p:txBody>
      </p:sp>
      <p:sp>
        <p:nvSpPr>
          <p:cNvPr id="28679" name="Rectangle 7"/>
          <p:cNvSpPr>
            <a:spLocks noGrp="1" noChangeArrowheads="1"/>
          </p:cNvSpPr>
          <p:nvPr>
            <p:ph type="sldNum" sz="quarter" idx="5"/>
          </p:nvPr>
        </p:nvSpPr>
        <p:spPr bwMode="auto">
          <a:xfrm>
            <a:off x="3886200" y="8686800"/>
            <a:ext cx="2971800" cy="457200"/>
          </a:xfrm>
          <a:prstGeom prst="rect">
            <a:avLst/>
          </a:prstGeom>
          <a:noFill/>
          <a:ln w="9525">
            <a:noFill/>
            <a:miter lim="800000"/>
          </a:ln>
        </p:spPr>
        <p:txBody>
          <a:bodyPr vert="horz" wrap="square" lIns="91440" tIns="45720" rIns="91440" bIns="45720" numCol="1" anchor="b" anchorCtr="0" compatLnSpc="1"/>
          <a:lstStyle>
            <a:lvl1pPr algn="r">
              <a:defRPr sz="1200" noProof="1" dirty="0">
                <a:latin typeface="Arial" panose="020B0604020202020204" pitchFamily="34" charset="0"/>
                <a:ea typeface="MS PGothic" panose="020B0600070205080204" pitchFamily="34" charset="-128"/>
                <a:cs typeface="+mn-ea"/>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843960F4-CB47-41A3-BE9C-4DAC0380C148}" type="slidenum">
              <a:rPr kumimoji="0" lang="en-US" altLang="zh-CN" sz="1200" b="0" i="0" u="none" strike="noStrike" kern="1200" cap="none" spc="0" normalizeH="0" baseline="0" noProof="1" dirty="0">
                <a:ln>
                  <a:noFill/>
                </a:ln>
                <a:solidFill>
                  <a:schemeClr val="tx1"/>
                </a:solidFill>
                <a:effectLst/>
                <a:uLnTx/>
                <a:uFillTx/>
                <a:latin typeface="Arial" panose="020B0604020202020204" pitchFamily="34" charset="0"/>
                <a:ea typeface="MS PGothic" panose="020B0600070205080204" pitchFamily="34" charset="-128"/>
                <a:cs typeface="+mn-ea"/>
              </a:rPr>
            </a:fld>
            <a:endParaRPr kumimoji="0" lang="en-US" altLang="zh-CN" sz="1200" b="0" i="0" u="none" strike="noStrike" kern="1200" cap="none" spc="0" normalizeH="0" baseline="0" noProof="1">
              <a:ln>
                <a:noFill/>
              </a:ln>
              <a:solidFill>
                <a:schemeClr val="tx1"/>
              </a:solidFill>
              <a:effectLst/>
              <a:uLnTx/>
              <a:uFillTx/>
              <a:latin typeface="Helvetica" pitchFamily="-128" charset="0"/>
              <a:ea typeface="MS PGothic" panose="020B0600070205080204" pitchFamily="34" charset="-128"/>
              <a:cs typeface="+mn-cs"/>
            </a:endParaRPr>
          </a:p>
        </p:txBody>
      </p:sp>
    </p:spTree>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Arial" panose="020B0604020202020204" pitchFamily="34" charset="0"/>
        <a:ea typeface="MS PGothic" panose="020B0600070205080204" pitchFamily="34" charset="-128"/>
        <a:cs typeface="+mn-cs"/>
      </a:defRPr>
    </a:lvl1pPr>
    <a:lvl2pPr marL="457200" algn="l" rtl="0" eaLnBrk="0" fontAlgn="base" hangingPunct="0">
      <a:spcBef>
        <a:spcPct val="30000"/>
      </a:spcBef>
      <a:spcAft>
        <a:spcPct val="0"/>
      </a:spcAft>
      <a:defRPr sz="1200" kern="1200">
        <a:solidFill>
          <a:schemeClr val="tx1"/>
        </a:solidFill>
        <a:latin typeface="Arial" panose="020B0604020202020204" pitchFamily="34" charset="0"/>
        <a:ea typeface="MS PGothic" panose="020B0600070205080204" pitchFamily="34" charset="-128"/>
        <a:cs typeface="+mn-cs"/>
      </a:defRPr>
    </a:lvl2pPr>
    <a:lvl3pPr marL="914400" algn="l" rtl="0" eaLnBrk="0" fontAlgn="base" hangingPunct="0">
      <a:spcBef>
        <a:spcPct val="30000"/>
      </a:spcBef>
      <a:spcAft>
        <a:spcPct val="0"/>
      </a:spcAft>
      <a:defRPr sz="1200" kern="1200">
        <a:solidFill>
          <a:schemeClr val="tx1"/>
        </a:solidFill>
        <a:latin typeface="Arial" panose="020B0604020202020204" pitchFamily="34" charset="0"/>
        <a:ea typeface="MS PGothic" panose="020B0600070205080204" pitchFamily="34" charset="-128"/>
        <a:cs typeface="+mn-cs"/>
      </a:defRPr>
    </a:lvl3pPr>
    <a:lvl4pPr marL="1371600" algn="l" rtl="0" eaLnBrk="0" fontAlgn="base" hangingPunct="0">
      <a:spcBef>
        <a:spcPct val="30000"/>
      </a:spcBef>
      <a:spcAft>
        <a:spcPct val="0"/>
      </a:spcAft>
      <a:defRPr sz="1200" kern="1200">
        <a:solidFill>
          <a:schemeClr val="tx1"/>
        </a:solidFill>
        <a:latin typeface="Arial" panose="020B0604020202020204" pitchFamily="34" charset="0"/>
        <a:ea typeface="MS PGothic" panose="020B0600070205080204" pitchFamily="34" charset="-128"/>
        <a:cs typeface="+mn-cs"/>
      </a:defRPr>
    </a:lvl4pPr>
    <a:lvl5pPr marL="1828800" algn="l" rtl="0" eaLnBrk="0" fontAlgn="base" hangingPunct="0">
      <a:spcBef>
        <a:spcPct val="30000"/>
      </a:spcBef>
      <a:spcAft>
        <a:spcPct val="0"/>
      </a:spcAft>
      <a:defRPr sz="1200" kern="1200">
        <a:solidFill>
          <a:schemeClr val="tx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4577" name="Rectangle 7"/>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p>
            <a:pPr lvl="0" algn="r"/>
            <a:fld id="{9A0DB2DC-4C9A-4742-B13C-FB6460FD3503}" type="slidenum">
              <a:rPr lang="zh-CN" altLang="en-US" sz="1200" dirty="0">
                <a:latin typeface="Times New Roman" panose="02020603050405020304" pitchFamily="18" charset="0"/>
                <a:ea typeface="宋体" panose="02010600030101010101" pitchFamily="2" charset="-122"/>
              </a:rPr>
            </a:fld>
            <a:endParaRPr lang="zh-CN" altLang="en-US" sz="1200" dirty="0">
              <a:latin typeface="Times New Roman" panose="02020603050405020304" pitchFamily="18" charset="0"/>
              <a:ea typeface="宋体" panose="02010600030101010101" pitchFamily="2" charset="-122"/>
            </a:endParaRPr>
          </a:p>
        </p:txBody>
      </p:sp>
      <p:sp>
        <p:nvSpPr>
          <p:cNvPr id="24578" name="Rectangle 2"/>
          <p:cNvSpPr>
            <a:spLocks noRot="1" noTextEdit="1"/>
          </p:cNvSpPr>
          <p:nvPr>
            <p:ph type="sldImg"/>
          </p:nvPr>
        </p:nvSpPr>
        <p:spPr/>
      </p:sp>
      <p:sp>
        <p:nvSpPr>
          <p:cNvPr id="24579" name="Rectangle 3"/>
          <p:cNvSpPr>
            <a:spLocks noGrp="1"/>
          </p:cNvSpPr>
          <p:nvPr>
            <p:ph type="body"/>
          </p:nvPr>
        </p:nvSpPr>
        <p:spPr/>
        <p:txBody>
          <a:bodyPr wrap="square" lIns="91440" tIns="45720" rIns="91440" bIns="45720" anchor="t"/>
          <a:p>
            <a:pPr lvl="0" eaLnBrk="1" hangingPunct="1"/>
            <a:endParaRPr lang="zh-CN" alt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60417" name="Rectangle 7"/>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p>
            <a:pPr lvl="0" algn="r"/>
            <a:fld id="{9A0DB2DC-4C9A-4742-B13C-FB6460FD3503}" type="slidenum">
              <a:rPr lang="zh-CN" altLang="en-US" sz="1200" dirty="0">
                <a:latin typeface="Times New Roman" panose="02020603050405020304" pitchFamily="18" charset="0"/>
                <a:ea typeface="宋体" panose="02010600030101010101" pitchFamily="2" charset="-122"/>
              </a:rPr>
            </a:fld>
            <a:endParaRPr lang="zh-CN" altLang="en-US" sz="1200" dirty="0">
              <a:latin typeface="Times New Roman" panose="02020603050405020304" pitchFamily="18" charset="0"/>
              <a:ea typeface="宋体" panose="02010600030101010101" pitchFamily="2" charset="-122"/>
            </a:endParaRPr>
          </a:p>
        </p:txBody>
      </p:sp>
      <p:sp>
        <p:nvSpPr>
          <p:cNvPr id="60418" name="Rectangle 2"/>
          <p:cNvSpPr>
            <a:spLocks noRot="1" noTextEdit="1"/>
          </p:cNvSpPr>
          <p:nvPr>
            <p:ph type="sldImg"/>
          </p:nvPr>
        </p:nvSpPr>
        <p:spPr>
          <a:xfrm>
            <a:off x="2463800" y="833438"/>
            <a:ext cx="4038600" cy="3028950"/>
          </a:xfrm>
        </p:spPr>
      </p:sp>
      <p:sp>
        <p:nvSpPr>
          <p:cNvPr id="60419" name="Rectangle 3"/>
          <p:cNvSpPr>
            <a:spLocks noGrp="1"/>
          </p:cNvSpPr>
          <p:nvPr>
            <p:ph type="body"/>
          </p:nvPr>
        </p:nvSpPr>
        <p:spPr>
          <a:xfrm>
            <a:off x="2487613" y="4095750"/>
            <a:ext cx="3971925" cy="4021138"/>
          </a:xfrm>
        </p:spPr>
        <p:txBody>
          <a:bodyPr wrap="square" lIns="91440" tIns="45720" rIns="91440" bIns="45720" anchor="t"/>
          <a:p>
            <a:pPr lvl="0" eaLnBrk="1" hangingPunct="1"/>
            <a:endParaRPr lang="zh-CN" altLang="en-US" sz="1000" dirty="0">
              <a:latin typeface="ZapfHumnst BT" pitchFamily="34" charset="0"/>
            </a:endParaRPr>
          </a:p>
        </p:txBody>
      </p:sp>
      <p:sp>
        <p:nvSpPr>
          <p:cNvPr id="60420" name="Text Box 4"/>
          <p:cNvSpPr txBox="1"/>
          <p:nvPr/>
        </p:nvSpPr>
        <p:spPr>
          <a:xfrm>
            <a:off x="569913" y="1204913"/>
            <a:ext cx="1731962" cy="6827837"/>
          </a:xfrm>
          <a:prstGeom prst="rect">
            <a:avLst/>
          </a:prstGeom>
          <a:noFill/>
          <a:ln w="9525">
            <a:noFill/>
          </a:ln>
        </p:spPr>
        <p:txBody>
          <a:bodyPr lIns="106147" tIns="53074" rIns="106147" bIns="53074" anchor="t"/>
          <a:p>
            <a:pPr lvl="0" defTabSz="898525"/>
            <a:r>
              <a:rPr lang="en-US" altLang="zh-CN" sz="1000" dirty="0">
                <a:latin typeface="ZapfHumnst BT" pitchFamily="34" charset="0"/>
              </a:rPr>
              <a:t>This shows how the RUP represents the process graphically. The UML provides a notation for representing the artifacts of the process, but not the process itself. These conventions will be used in  describing each of the workflows of the process.</a:t>
            </a:r>
            <a:endParaRPr lang="en-US" altLang="zh-CN" sz="1000" dirty="0">
              <a:latin typeface="ZapfHumnst BT" pitchFamily="34"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62465" name="Rectangle 7"/>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p>
            <a:pPr lvl="0" algn="r"/>
            <a:fld id="{9A0DB2DC-4C9A-4742-B13C-FB6460FD3503}" type="slidenum">
              <a:rPr lang="zh-CN" altLang="en-US" sz="1200" dirty="0">
                <a:latin typeface="Times New Roman" panose="02020603050405020304" pitchFamily="18" charset="0"/>
                <a:ea typeface="宋体" panose="02010600030101010101" pitchFamily="2" charset="-122"/>
              </a:rPr>
            </a:fld>
            <a:endParaRPr lang="zh-CN" altLang="en-US" sz="1200" dirty="0">
              <a:latin typeface="Times New Roman" panose="02020603050405020304" pitchFamily="18" charset="0"/>
              <a:ea typeface="宋体" panose="02010600030101010101" pitchFamily="2" charset="-122"/>
            </a:endParaRPr>
          </a:p>
        </p:txBody>
      </p:sp>
      <p:sp>
        <p:nvSpPr>
          <p:cNvPr id="62466" name="Text Box 2"/>
          <p:cNvSpPr txBox="1"/>
          <p:nvPr/>
        </p:nvSpPr>
        <p:spPr>
          <a:xfrm>
            <a:off x="304800" y="1211263"/>
            <a:ext cx="1828800" cy="427037"/>
          </a:xfrm>
          <a:prstGeom prst="rect">
            <a:avLst/>
          </a:prstGeom>
          <a:noFill/>
          <a:ln w="12700">
            <a:noFill/>
          </a:ln>
        </p:spPr>
        <p:txBody>
          <a:bodyPr lIns="89892" tIns="44946" rIns="89892" bIns="44946" anchor="t">
            <a:spAutoFit/>
          </a:bodyPr>
          <a:p>
            <a:pPr lvl="0" defTabSz="897255">
              <a:spcBef>
                <a:spcPct val="50000"/>
              </a:spcBef>
            </a:pPr>
            <a:endParaRPr lang="zh-CN" altLang="en-US" sz="1100" dirty="0">
              <a:latin typeface="Arial" panose="020B0604020202020204" pitchFamily="34" charset="0"/>
              <a:ea typeface="宋体" panose="02010600030101010101" pitchFamily="2" charset="-122"/>
            </a:endParaRPr>
          </a:p>
          <a:p>
            <a:pPr lvl="0" defTabSz="897255">
              <a:spcAft>
                <a:spcPts val="315"/>
              </a:spcAft>
            </a:pPr>
            <a:endParaRPr lang="zh-CN" altLang="en-US" sz="1100" dirty="0">
              <a:latin typeface="Arial" panose="020B0604020202020204" pitchFamily="34" charset="0"/>
              <a:ea typeface="宋体" panose="02010600030101010101" pitchFamily="2" charset="-122"/>
            </a:endParaRPr>
          </a:p>
        </p:txBody>
      </p:sp>
      <p:sp>
        <p:nvSpPr>
          <p:cNvPr id="62467" name="Rectangle 3"/>
          <p:cNvSpPr>
            <a:spLocks noRot="1" noTextEdit="1"/>
          </p:cNvSpPr>
          <p:nvPr>
            <p:ph type="sldImg"/>
          </p:nvPr>
        </p:nvSpPr>
        <p:spPr>
          <a:xfrm>
            <a:off x="2463800" y="833438"/>
            <a:ext cx="4038600" cy="3028950"/>
          </a:xfrm>
        </p:spPr>
      </p:sp>
      <p:sp>
        <p:nvSpPr>
          <p:cNvPr id="62468" name="Rectangle 4"/>
          <p:cNvSpPr>
            <a:spLocks noGrp="1"/>
          </p:cNvSpPr>
          <p:nvPr>
            <p:ph type="body"/>
          </p:nvPr>
        </p:nvSpPr>
        <p:spPr>
          <a:xfrm>
            <a:off x="2487613" y="4095750"/>
            <a:ext cx="3971925" cy="4021138"/>
          </a:xfrm>
        </p:spPr>
        <p:txBody>
          <a:bodyPr wrap="square" lIns="91440" tIns="45720" rIns="91440" bIns="45720" anchor="t"/>
          <a:p>
            <a:pPr lvl="0" eaLnBrk="1" hangingPunct="1"/>
            <a:endParaRPr lang="zh-CN" altLang="en-US" sz="1000" dirty="0">
              <a:latin typeface="ZapfHumnst BT" pitchFamily="34" charset="0"/>
            </a:endParaRPr>
          </a:p>
        </p:txBody>
      </p:sp>
      <p:sp>
        <p:nvSpPr>
          <p:cNvPr id="62469" name="Text Box 5"/>
          <p:cNvSpPr txBox="1"/>
          <p:nvPr/>
        </p:nvSpPr>
        <p:spPr>
          <a:xfrm>
            <a:off x="569913" y="1204913"/>
            <a:ext cx="1731962" cy="6827837"/>
          </a:xfrm>
          <a:prstGeom prst="rect">
            <a:avLst/>
          </a:prstGeom>
          <a:noFill/>
          <a:ln w="9525">
            <a:noFill/>
          </a:ln>
        </p:spPr>
        <p:txBody>
          <a:bodyPr lIns="106147" tIns="53074" rIns="106147" bIns="53074" anchor="t"/>
          <a:p>
            <a:pPr lvl="0" defTabSz="898525">
              <a:spcBef>
                <a:spcPct val="50000"/>
              </a:spcBef>
            </a:pPr>
            <a:r>
              <a:rPr lang="en-US" altLang="zh-CN" sz="1000" dirty="0">
                <a:latin typeface="ZapfHumnst BT" pitchFamily="34" charset="0"/>
              </a:rPr>
              <a:t>Can iterations overlap? </a:t>
            </a:r>
            <a:endParaRPr lang="en-US" altLang="zh-CN" sz="1000" dirty="0">
              <a:latin typeface="ZapfHumnst BT" pitchFamily="34" charset="0"/>
            </a:endParaRPr>
          </a:p>
          <a:p>
            <a:pPr lvl="0" defTabSz="898525">
              <a:spcBef>
                <a:spcPct val="50000"/>
              </a:spcBef>
            </a:pPr>
            <a:r>
              <a:rPr lang="en-US" altLang="zh-CN" sz="1000" dirty="0">
                <a:latin typeface="ZapfHumnst BT" pitchFamily="34" charset="0"/>
              </a:rPr>
              <a:t>No. Our model is to show no overlap among iterations. In a large project, several teams may work in parallel on their portions of the iteration, but we do not consider these to be separate iterations.</a:t>
            </a:r>
            <a:endParaRPr lang="en-US" altLang="zh-CN" sz="1000" dirty="0">
              <a:latin typeface="ZapfHumnst BT" pitchFamily="34" charset="0"/>
            </a:endParaRPr>
          </a:p>
          <a:p>
            <a:pPr lvl="0" defTabSz="898525">
              <a:spcBef>
                <a:spcPct val="50000"/>
              </a:spcBef>
            </a:pPr>
            <a:r>
              <a:rPr lang="en-US" altLang="zh-CN" sz="1000" dirty="0">
                <a:latin typeface="ZapfHumnst BT" pitchFamily="34" charset="0"/>
              </a:rPr>
              <a:t>How many iterations should you have?</a:t>
            </a:r>
            <a:endParaRPr lang="en-US" altLang="zh-CN" sz="1000" dirty="0">
              <a:latin typeface="ZapfHumnst BT" pitchFamily="34" charset="0"/>
            </a:endParaRPr>
          </a:p>
          <a:p>
            <a:pPr lvl="0" defTabSz="898525">
              <a:spcBef>
                <a:spcPct val="50000"/>
              </a:spcBef>
            </a:pPr>
            <a:r>
              <a:rPr lang="en-US" altLang="zh-CN" sz="1000" dirty="0">
                <a:latin typeface="ZapfHumnst BT" pitchFamily="34" charset="0"/>
              </a:rPr>
              <a:t>It depends on many factors. Err on the side of too many iterations.</a:t>
            </a:r>
            <a:endParaRPr lang="en-US" altLang="zh-CN" sz="1000" dirty="0">
              <a:latin typeface="ZapfHumnst BT" pitchFamily="34" charset="0"/>
            </a:endParaRPr>
          </a:p>
          <a:p>
            <a:pPr lvl="0" defTabSz="898525">
              <a:spcBef>
                <a:spcPct val="50000"/>
              </a:spcBef>
            </a:pPr>
            <a:r>
              <a:rPr lang="en-US" altLang="zh-CN" sz="1000" dirty="0">
                <a:latin typeface="ZapfHumnst BT" pitchFamily="34" charset="0"/>
              </a:rPr>
              <a:t>Animation note: The callouts and black rectangle appear 2 seconds after the slide.</a:t>
            </a:r>
            <a:endParaRPr lang="en-US" altLang="zh-CN" sz="1000" dirty="0">
              <a:latin typeface="ZapfHumnst BT" pitchFamily="34" charset="0"/>
            </a:endParaRPr>
          </a:p>
          <a:p>
            <a:pPr lvl="0" defTabSz="898525">
              <a:spcBef>
                <a:spcPct val="50000"/>
              </a:spcBef>
            </a:pPr>
            <a:r>
              <a:rPr lang="en-US" altLang="zh-CN" sz="1000" dirty="0">
                <a:latin typeface="ZapfHumnst BT" pitchFamily="34" charset="0"/>
              </a:rPr>
              <a:t>  </a:t>
            </a:r>
            <a:endParaRPr lang="en-US" altLang="zh-CN" sz="1000" dirty="0">
              <a:latin typeface="ZapfHumnst BT" pitchFamily="34"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65537" name="Rectangle 7"/>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p>
            <a:pPr lvl="0" algn="r"/>
            <a:fld id="{9A0DB2DC-4C9A-4742-B13C-FB6460FD3503}" type="slidenum">
              <a:rPr lang="zh-CN" altLang="en-US" sz="1200" dirty="0">
                <a:latin typeface="Times New Roman" panose="02020603050405020304" pitchFamily="18" charset="0"/>
                <a:ea typeface="宋体" panose="02010600030101010101" pitchFamily="2" charset="-122"/>
              </a:rPr>
            </a:fld>
            <a:endParaRPr lang="zh-CN" altLang="en-US" sz="1200" dirty="0">
              <a:latin typeface="Times New Roman" panose="02020603050405020304" pitchFamily="18" charset="0"/>
              <a:ea typeface="宋体" panose="02010600030101010101" pitchFamily="2" charset="-122"/>
            </a:endParaRPr>
          </a:p>
        </p:txBody>
      </p:sp>
      <p:sp>
        <p:nvSpPr>
          <p:cNvPr id="65538" name="Rectangle 2"/>
          <p:cNvSpPr>
            <a:spLocks noRot="1" noTextEdit="1"/>
          </p:cNvSpPr>
          <p:nvPr>
            <p:ph type="sldImg"/>
          </p:nvPr>
        </p:nvSpPr>
        <p:spPr>
          <a:xfrm>
            <a:off x="2463800" y="833438"/>
            <a:ext cx="4038600" cy="3028950"/>
          </a:xfrm>
        </p:spPr>
      </p:sp>
      <p:sp>
        <p:nvSpPr>
          <p:cNvPr id="65539" name="Rectangle 3"/>
          <p:cNvSpPr>
            <a:spLocks noGrp="1"/>
          </p:cNvSpPr>
          <p:nvPr>
            <p:ph type="body"/>
          </p:nvPr>
        </p:nvSpPr>
        <p:spPr>
          <a:xfrm>
            <a:off x="2487613" y="4095750"/>
            <a:ext cx="3971925" cy="4021138"/>
          </a:xfrm>
        </p:spPr>
        <p:txBody>
          <a:bodyPr wrap="square" lIns="91440" tIns="45720" rIns="91440" bIns="45720" anchor="t"/>
          <a:p>
            <a:pPr lvl="0" eaLnBrk="1" hangingPunct="1"/>
            <a:endParaRPr lang="zh-CN" altLang="en-US" sz="1000" dirty="0">
              <a:latin typeface="ZapfHumnst BT" pitchFamily="34" charset="0"/>
            </a:endParaRPr>
          </a:p>
        </p:txBody>
      </p:sp>
      <p:sp>
        <p:nvSpPr>
          <p:cNvPr id="65540" name="Text Box 4"/>
          <p:cNvSpPr txBox="1"/>
          <p:nvPr/>
        </p:nvSpPr>
        <p:spPr>
          <a:xfrm>
            <a:off x="569913" y="1204913"/>
            <a:ext cx="1731962" cy="6827837"/>
          </a:xfrm>
          <a:prstGeom prst="rect">
            <a:avLst/>
          </a:prstGeom>
          <a:noFill/>
          <a:ln w="9525">
            <a:noFill/>
          </a:ln>
        </p:spPr>
        <p:txBody>
          <a:bodyPr lIns="106147" tIns="53074" rIns="106147" bIns="53074" anchor="t"/>
          <a:p>
            <a:pPr lvl="0" defTabSz="898525">
              <a:spcBef>
                <a:spcPct val="50000"/>
              </a:spcBef>
            </a:pPr>
            <a:r>
              <a:rPr lang="en-US" altLang="zh-CN" sz="1000" dirty="0">
                <a:latin typeface="ZapfHumnst BT" pitchFamily="34" charset="0"/>
              </a:rPr>
              <a:t>You can relate this back to previous slides that describe the system model and the many diagrams needed to fully communicate its content. One can consider all of the models listed here, taken together, to be “the system model.”</a:t>
            </a:r>
            <a:endParaRPr lang="en-US" altLang="zh-CN" sz="1000" dirty="0">
              <a:latin typeface="ZapfHumnst BT" pitchFamily="34" charset="0"/>
            </a:endParaRPr>
          </a:p>
          <a:p>
            <a:pPr lvl="0" defTabSz="898525">
              <a:spcBef>
                <a:spcPct val="50000"/>
              </a:spcBef>
            </a:pPr>
            <a:r>
              <a:rPr lang="en-US" altLang="zh-CN" sz="1000" dirty="0">
                <a:latin typeface="ZapfHumnst BT" pitchFamily="34" charset="0"/>
              </a:rPr>
              <a:t>The only model that is a little different is the business model. It describes the business at large, not just the automated part. The other models describe the information system that supports the business model.</a:t>
            </a:r>
            <a:endParaRPr lang="en-US" altLang="zh-CN" sz="1000" dirty="0">
              <a:latin typeface="ZapfHumnst BT" pitchFamily="34" charset="0"/>
            </a:endParaRPr>
          </a:p>
          <a:p>
            <a:pPr lvl="0" defTabSz="898525">
              <a:spcBef>
                <a:spcPct val="50000"/>
              </a:spcBef>
            </a:pPr>
            <a:r>
              <a:rPr lang="en-US" altLang="zh-CN" sz="1000" dirty="0">
                <a:latin typeface="ZapfHumnst BT" pitchFamily="34" charset="0"/>
              </a:rPr>
              <a:t>It is a good idea to point out that each of these models is incrementally developed across many iterations.</a:t>
            </a:r>
            <a:endParaRPr lang="en-US" altLang="zh-CN" sz="1000" dirty="0">
              <a:latin typeface="ZapfHumnst BT" pitchFamily="34"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68609" name="Rectangle 7"/>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p>
            <a:pPr lvl="0" algn="r"/>
            <a:fld id="{9A0DB2DC-4C9A-4742-B13C-FB6460FD3503}" type="slidenum">
              <a:rPr lang="zh-CN" altLang="en-US" sz="1200" dirty="0">
                <a:latin typeface="Times New Roman" panose="02020603050405020304" pitchFamily="18" charset="0"/>
                <a:ea typeface="宋体" panose="02010600030101010101" pitchFamily="2" charset="-122"/>
              </a:rPr>
            </a:fld>
            <a:endParaRPr lang="zh-CN" altLang="en-US" sz="1200" dirty="0">
              <a:latin typeface="Times New Roman" panose="02020603050405020304" pitchFamily="18" charset="0"/>
              <a:ea typeface="宋体" panose="02010600030101010101" pitchFamily="2" charset="-122"/>
            </a:endParaRPr>
          </a:p>
        </p:txBody>
      </p:sp>
      <p:sp>
        <p:nvSpPr>
          <p:cNvPr id="68610" name="Rectangle 2"/>
          <p:cNvSpPr>
            <a:spLocks noRot="1" noTextEdit="1"/>
          </p:cNvSpPr>
          <p:nvPr>
            <p:ph type="sldImg"/>
          </p:nvPr>
        </p:nvSpPr>
        <p:spPr>
          <a:xfrm>
            <a:off x="2463800" y="833438"/>
            <a:ext cx="4038600" cy="3028950"/>
          </a:xfrm>
        </p:spPr>
      </p:sp>
      <p:sp>
        <p:nvSpPr>
          <p:cNvPr id="68611" name="Rectangle 3"/>
          <p:cNvSpPr>
            <a:spLocks noGrp="1"/>
          </p:cNvSpPr>
          <p:nvPr>
            <p:ph type="body"/>
          </p:nvPr>
        </p:nvSpPr>
        <p:spPr>
          <a:xfrm>
            <a:off x="2487613" y="4095750"/>
            <a:ext cx="3971925" cy="4021138"/>
          </a:xfrm>
        </p:spPr>
        <p:txBody>
          <a:bodyPr wrap="square" lIns="91440" tIns="45720" rIns="91440" bIns="45720" anchor="t"/>
          <a:p>
            <a:pPr lvl="0" eaLnBrk="1" hangingPunct="1"/>
            <a:endParaRPr lang="zh-CN" altLang="en-US" sz="1000" dirty="0">
              <a:latin typeface="ZapfHumnst BT" pitchFamily="34" charset="0"/>
            </a:endParaRPr>
          </a:p>
        </p:txBody>
      </p:sp>
      <p:sp>
        <p:nvSpPr>
          <p:cNvPr id="68612" name="Text Box 4"/>
          <p:cNvSpPr txBox="1"/>
          <p:nvPr/>
        </p:nvSpPr>
        <p:spPr>
          <a:xfrm>
            <a:off x="569913" y="1204913"/>
            <a:ext cx="1731962" cy="6827837"/>
          </a:xfrm>
          <a:prstGeom prst="rect">
            <a:avLst/>
          </a:prstGeom>
          <a:noFill/>
          <a:ln w="9525">
            <a:noFill/>
          </a:ln>
        </p:spPr>
        <p:txBody>
          <a:bodyPr lIns="106147" tIns="53074" rIns="106147" bIns="53074" anchor="t"/>
          <a:p>
            <a:pPr lvl="0" defTabSz="898525">
              <a:spcBef>
                <a:spcPct val="50000"/>
              </a:spcBef>
            </a:pPr>
            <a:r>
              <a:rPr lang="en-US" altLang="zh-CN" sz="1000" dirty="0">
                <a:latin typeface="ZapfHumnst BT" pitchFamily="34" charset="0"/>
              </a:rPr>
              <a:t>An iteration workflow activity diagram shows multiple possible sequences of workflow details. Generally a workflow detail is the lowest level represented.  </a:t>
            </a:r>
            <a:endParaRPr lang="en-US" altLang="zh-CN" sz="1000" dirty="0">
              <a:latin typeface="ZapfHumnst BT" pitchFamily="34" charset="0"/>
            </a:endParaRPr>
          </a:p>
          <a:p>
            <a:pPr lvl="0" defTabSz="898525">
              <a:spcBef>
                <a:spcPct val="50000"/>
              </a:spcBef>
            </a:pPr>
            <a:r>
              <a:rPr lang="en-US" altLang="zh-CN" sz="1000" dirty="0">
                <a:latin typeface="ZapfHumnst BT" pitchFamily="34" charset="0"/>
              </a:rPr>
              <a:t>Make clear that the iteration workflow will vary, depending on the phase, iteration location within a phase, and the technology being used. The Project Management and Analysis &amp; Design workflows are good examples of this.</a:t>
            </a:r>
            <a:endParaRPr lang="en-US" altLang="zh-CN" sz="1000" dirty="0">
              <a:latin typeface="ZapfHumnst BT" pitchFamily="34"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77825" name="Rectangle 7"/>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p>
            <a:pPr lvl="0" algn="r"/>
            <a:fld id="{9A0DB2DC-4C9A-4742-B13C-FB6460FD3503}" type="slidenum">
              <a:rPr lang="zh-CN" altLang="en-US" sz="1200" dirty="0">
                <a:latin typeface="Times New Roman" panose="02020603050405020304" pitchFamily="18" charset="0"/>
                <a:ea typeface="宋体" panose="02010600030101010101" pitchFamily="2" charset="-122"/>
              </a:rPr>
            </a:fld>
            <a:endParaRPr lang="zh-CN" altLang="en-US" sz="1200" dirty="0">
              <a:latin typeface="Times New Roman" panose="02020603050405020304" pitchFamily="18" charset="0"/>
              <a:ea typeface="宋体" panose="02010600030101010101" pitchFamily="2" charset="-122"/>
            </a:endParaRPr>
          </a:p>
        </p:txBody>
      </p:sp>
      <p:sp>
        <p:nvSpPr>
          <p:cNvPr id="77826" name="Rectangle 2"/>
          <p:cNvSpPr>
            <a:spLocks noRot="1" noTextEdit="1"/>
          </p:cNvSpPr>
          <p:nvPr>
            <p:ph type="sldImg"/>
          </p:nvPr>
        </p:nvSpPr>
        <p:spPr>
          <a:xfrm>
            <a:off x="2509838" y="827088"/>
            <a:ext cx="3998912" cy="2998787"/>
          </a:xfrm>
        </p:spPr>
      </p:sp>
      <p:sp>
        <p:nvSpPr>
          <p:cNvPr id="77827" name="Rectangle 3"/>
          <p:cNvSpPr>
            <a:spLocks noGrp="1"/>
          </p:cNvSpPr>
          <p:nvPr>
            <p:ph type="body"/>
          </p:nvPr>
        </p:nvSpPr>
        <p:spPr>
          <a:xfrm>
            <a:off x="2500313" y="4052888"/>
            <a:ext cx="3997325" cy="3981450"/>
          </a:xfrm>
        </p:spPr>
        <p:txBody>
          <a:bodyPr wrap="square" lIns="90102" tIns="45051" rIns="90102" bIns="45051" anchor="t"/>
          <a:p>
            <a:pPr lvl="0" eaLnBrk="1" hangingPunct="1">
              <a:lnSpc>
                <a:spcPct val="77000"/>
              </a:lnSpc>
            </a:pPr>
            <a:endParaRPr lang="zh-CN" altLang="en-US" sz="1000" dirty="0">
              <a:latin typeface="ZapfHumnst BT"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62465" name="Rectangle 7"/>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p>
            <a:pPr lvl="0" algn="r"/>
            <a:fld id="{9A0DB2DC-4C9A-4742-B13C-FB6460FD3503}" type="slidenum">
              <a:rPr lang="zh-CN" altLang="en-US" sz="1200" dirty="0">
                <a:latin typeface="Times New Roman" panose="02020603050405020304" pitchFamily="18" charset="0"/>
                <a:ea typeface="宋体" panose="02010600030101010101" pitchFamily="2" charset="-122"/>
              </a:rPr>
            </a:fld>
            <a:endParaRPr lang="zh-CN" altLang="en-US" sz="1200" dirty="0">
              <a:latin typeface="Times New Roman" panose="02020603050405020304" pitchFamily="18" charset="0"/>
              <a:ea typeface="宋体" panose="02010600030101010101" pitchFamily="2" charset="-122"/>
            </a:endParaRPr>
          </a:p>
        </p:txBody>
      </p:sp>
      <p:sp>
        <p:nvSpPr>
          <p:cNvPr id="62466" name="Text Box 2"/>
          <p:cNvSpPr txBox="1"/>
          <p:nvPr/>
        </p:nvSpPr>
        <p:spPr>
          <a:xfrm>
            <a:off x="304800" y="1211263"/>
            <a:ext cx="1828800" cy="427037"/>
          </a:xfrm>
          <a:prstGeom prst="rect">
            <a:avLst/>
          </a:prstGeom>
          <a:noFill/>
          <a:ln w="12700">
            <a:noFill/>
          </a:ln>
        </p:spPr>
        <p:txBody>
          <a:bodyPr lIns="89892" tIns="44946" rIns="89892" bIns="44946" anchor="t">
            <a:spAutoFit/>
          </a:bodyPr>
          <a:p>
            <a:pPr lvl="0" defTabSz="897255">
              <a:spcBef>
                <a:spcPct val="50000"/>
              </a:spcBef>
            </a:pPr>
            <a:endParaRPr lang="zh-CN" altLang="en-US" sz="1100" dirty="0">
              <a:latin typeface="Arial" panose="020B0604020202020204" pitchFamily="34" charset="0"/>
              <a:ea typeface="宋体" panose="02010600030101010101" pitchFamily="2" charset="-122"/>
            </a:endParaRPr>
          </a:p>
          <a:p>
            <a:pPr lvl="0" defTabSz="897255">
              <a:spcAft>
                <a:spcPts val="315"/>
              </a:spcAft>
            </a:pPr>
            <a:endParaRPr lang="zh-CN" altLang="en-US" sz="1100" dirty="0">
              <a:latin typeface="Arial" panose="020B0604020202020204" pitchFamily="34" charset="0"/>
              <a:ea typeface="宋体" panose="02010600030101010101" pitchFamily="2" charset="-122"/>
            </a:endParaRPr>
          </a:p>
        </p:txBody>
      </p:sp>
      <p:sp>
        <p:nvSpPr>
          <p:cNvPr id="62467" name="Rectangle 3"/>
          <p:cNvSpPr>
            <a:spLocks noRot="1" noTextEdit="1"/>
          </p:cNvSpPr>
          <p:nvPr>
            <p:ph type="sldImg"/>
          </p:nvPr>
        </p:nvSpPr>
        <p:spPr>
          <a:xfrm>
            <a:off x="2463800" y="833438"/>
            <a:ext cx="4038600" cy="3028950"/>
          </a:xfrm>
        </p:spPr>
      </p:sp>
      <p:sp>
        <p:nvSpPr>
          <p:cNvPr id="62468" name="Rectangle 4"/>
          <p:cNvSpPr>
            <a:spLocks noGrp="1"/>
          </p:cNvSpPr>
          <p:nvPr>
            <p:ph type="body"/>
          </p:nvPr>
        </p:nvSpPr>
        <p:spPr>
          <a:xfrm>
            <a:off x="2487613" y="4095750"/>
            <a:ext cx="3971925" cy="4021138"/>
          </a:xfrm>
        </p:spPr>
        <p:txBody>
          <a:bodyPr wrap="square" lIns="91440" tIns="45720" rIns="91440" bIns="45720" anchor="t"/>
          <a:p>
            <a:pPr lvl="0" eaLnBrk="1" hangingPunct="1"/>
            <a:endParaRPr lang="zh-CN" altLang="en-US" sz="1000" dirty="0">
              <a:latin typeface="ZapfHumnst BT" pitchFamily="34" charset="0"/>
            </a:endParaRPr>
          </a:p>
        </p:txBody>
      </p:sp>
      <p:sp>
        <p:nvSpPr>
          <p:cNvPr id="62469" name="Text Box 5"/>
          <p:cNvSpPr txBox="1"/>
          <p:nvPr/>
        </p:nvSpPr>
        <p:spPr>
          <a:xfrm>
            <a:off x="569913" y="1204913"/>
            <a:ext cx="1731962" cy="6827837"/>
          </a:xfrm>
          <a:prstGeom prst="rect">
            <a:avLst/>
          </a:prstGeom>
          <a:noFill/>
          <a:ln w="9525">
            <a:noFill/>
          </a:ln>
        </p:spPr>
        <p:txBody>
          <a:bodyPr lIns="106147" tIns="53074" rIns="106147" bIns="53074" anchor="t"/>
          <a:p>
            <a:pPr lvl="0" defTabSz="898525">
              <a:spcBef>
                <a:spcPct val="50000"/>
              </a:spcBef>
            </a:pPr>
            <a:r>
              <a:rPr lang="en-US" altLang="zh-CN" sz="1000" dirty="0">
                <a:latin typeface="ZapfHumnst BT" pitchFamily="34" charset="0"/>
              </a:rPr>
              <a:t>Can iterations overlap? </a:t>
            </a:r>
            <a:endParaRPr lang="en-US" altLang="zh-CN" sz="1000" dirty="0">
              <a:latin typeface="ZapfHumnst BT" pitchFamily="34" charset="0"/>
            </a:endParaRPr>
          </a:p>
          <a:p>
            <a:pPr lvl="0" defTabSz="898525">
              <a:spcBef>
                <a:spcPct val="50000"/>
              </a:spcBef>
            </a:pPr>
            <a:r>
              <a:rPr lang="en-US" altLang="zh-CN" sz="1000" dirty="0">
                <a:latin typeface="ZapfHumnst BT" pitchFamily="34" charset="0"/>
              </a:rPr>
              <a:t>No. Our model is to show no overlap among iterations. In a large project, several teams may work in parallel on their portions of the iteration, but we do not consider these to be separate iterations.</a:t>
            </a:r>
            <a:endParaRPr lang="en-US" altLang="zh-CN" sz="1000" dirty="0">
              <a:latin typeface="ZapfHumnst BT" pitchFamily="34" charset="0"/>
            </a:endParaRPr>
          </a:p>
          <a:p>
            <a:pPr lvl="0" defTabSz="898525">
              <a:spcBef>
                <a:spcPct val="50000"/>
              </a:spcBef>
            </a:pPr>
            <a:r>
              <a:rPr lang="en-US" altLang="zh-CN" sz="1000" dirty="0">
                <a:latin typeface="ZapfHumnst BT" pitchFamily="34" charset="0"/>
              </a:rPr>
              <a:t>How many iterations should you have?</a:t>
            </a:r>
            <a:endParaRPr lang="en-US" altLang="zh-CN" sz="1000" dirty="0">
              <a:latin typeface="ZapfHumnst BT" pitchFamily="34" charset="0"/>
            </a:endParaRPr>
          </a:p>
          <a:p>
            <a:pPr lvl="0" defTabSz="898525">
              <a:spcBef>
                <a:spcPct val="50000"/>
              </a:spcBef>
            </a:pPr>
            <a:r>
              <a:rPr lang="en-US" altLang="zh-CN" sz="1000" dirty="0">
                <a:latin typeface="ZapfHumnst BT" pitchFamily="34" charset="0"/>
              </a:rPr>
              <a:t>It depends on many factors. Err on the side of too many iterations.</a:t>
            </a:r>
            <a:endParaRPr lang="en-US" altLang="zh-CN" sz="1000" dirty="0">
              <a:latin typeface="ZapfHumnst BT" pitchFamily="34" charset="0"/>
            </a:endParaRPr>
          </a:p>
          <a:p>
            <a:pPr lvl="0" defTabSz="898525">
              <a:spcBef>
                <a:spcPct val="50000"/>
              </a:spcBef>
            </a:pPr>
            <a:r>
              <a:rPr lang="en-US" altLang="zh-CN" sz="1000" dirty="0">
                <a:latin typeface="ZapfHumnst BT" pitchFamily="34" charset="0"/>
              </a:rPr>
              <a:t>Animation note: The callouts and black rectangle appear 2 seconds after the slide.</a:t>
            </a:r>
            <a:endParaRPr lang="en-US" altLang="zh-CN" sz="1000" dirty="0">
              <a:latin typeface="ZapfHumnst BT" pitchFamily="34" charset="0"/>
            </a:endParaRPr>
          </a:p>
          <a:p>
            <a:pPr lvl="0" defTabSz="898525">
              <a:spcBef>
                <a:spcPct val="50000"/>
              </a:spcBef>
            </a:pPr>
            <a:r>
              <a:rPr lang="en-US" altLang="zh-CN" sz="1000" dirty="0">
                <a:latin typeface="ZapfHumnst BT" pitchFamily="34" charset="0"/>
              </a:rPr>
              <a:t>  </a:t>
            </a:r>
            <a:endParaRPr lang="en-US" altLang="zh-CN" sz="1000" dirty="0">
              <a:latin typeface="ZapfHumnst BT" pitchFamily="34"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38913" name="Rectangle 7"/>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p>
            <a:pPr lvl="0" algn="r"/>
            <a:fld id="{9A0DB2DC-4C9A-4742-B13C-FB6460FD3503}" type="slidenum">
              <a:rPr lang="zh-CN" altLang="en-US" sz="1200" dirty="0">
                <a:latin typeface="Times New Roman" panose="02020603050405020304" pitchFamily="18" charset="0"/>
                <a:ea typeface="宋体" panose="02010600030101010101" pitchFamily="2" charset="-122"/>
              </a:rPr>
            </a:fld>
            <a:endParaRPr lang="zh-CN" altLang="en-US" sz="1200" dirty="0">
              <a:latin typeface="Times New Roman" panose="02020603050405020304" pitchFamily="18" charset="0"/>
              <a:ea typeface="宋体" panose="02010600030101010101" pitchFamily="2" charset="-122"/>
            </a:endParaRPr>
          </a:p>
        </p:txBody>
      </p:sp>
      <p:sp>
        <p:nvSpPr>
          <p:cNvPr id="38914" name="Rectangle 2"/>
          <p:cNvSpPr>
            <a:spLocks noRot="1" noTextEdit="1"/>
          </p:cNvSpPr>
          <p:nvPr>
            <p:ph type="sldImg"/>
          </p:nvPr>
        </p:nvSpPr>
        <p:spPr>
          <a:xfrm>
            <a:off x="2463800" y="833438"/>
            <a:ext cx="4038600" cy="3028950"/>
          </a:xfrm>
        </p:spPr>
      </p:sp>
      <p:sp>
        <p:nvSpPr>
          <p:cNvPr id="38915" name="Rectangle 3"/>
          <p:cNvSpPr>
            <a:spLocks noGrp="1"/>
          </p:cNvSpPr>
          <p:nvPr>
            <p:ph type="body"/>
          </p:nvPr>
        </p:nvSpPr>
        <p:spPr>
          <a:xfrm>
            <a:off x="2487613" y="4095750"/>
            <a:ext cx="3971925" cy="4021138"/>
          </a:xfrm>
        </p:spPr>
        <p:txBody>
          <a:bodyPr wrap="square" lIns="91440" tIns="45720" rIns="91440" bIns="45720" anchor="t"/>
          <a:p>
            <a:pPr lvl="0" eaLnBrk="1" hangingPunct="1"/>
            <a:endParaRPr lang="zh-CN" altLang="en-US" sz="1000" dirty="0">
              <a:latin typeface="ZapfHumnst BT" pitchFamily="34" charset="0"/>
            </a:endParaRPr>
          </a:p>
        </p:txBody>
      </p:sp>
      <p:sp>
        <p:nvSpPr>
          <p:cNvPr id="38916" name="Text Box 4"/>
          <p:cNvSpPr txBox="1"/>
          <p:nvPr/>
        </p:nvSpPr>
        <p:spPr>
          <a:xfrm>
            <a:off x="569913" y="1204913"/>
            <a:ext cx="1731962" cy="6827837"/>
          </a:xfrm>
          <a:prstGeom prst="rect">
            <a:avLst/>
          </a:prstGeom>
          <a:noFill/>
          <a:ln w="9525">
            <a:noFill/>
          </a:ln>
        </p:spPr>
        <p:txBody>
          <a:bodyPr lIns="106147" tIns="53074" rIns="106147" bIns="53074" anchor="t"/>
          <a:p>
            <a:pPr lvl="0" defTabSz="898525">
              <a:spcBef>
                <a:spcPct val="50000"/>
              </a:spcBef>
            </a:pPr>
            <a:r>
              <a:rPr lang="en-US" altLang="zh-CN" sz="1000" dirty="0">
                <a:latin typeface="ZapfHumnst BT" pitchFamily="34" charset="0"/>
              </a:rPr>
              <a:t>The student notes are quite extensive. There is no need to go into that much detail in class. The important thing is to understand how the RUP uses phases to organize the lifecycle.</a:t>
            </a:r>
            <a:endParaRPr lang="en-US" altLang="zh-CN" sz="1000" dirty="0">
              <a:latin typeface="ZapfHumnst BT" pitchFamily="34" charset="0"/>
            </a:endParaRPr>
          </a:p>
          <a:p>
            <a:pPr lvl="0" defTabSz="898525">
              <a:spcBef>
                <a:spcPct val="50000"/>
              </a:spcBef>
            </a:pPr>
            <a:r>
              <a:rPr lang="en-US" altLang="zh-CN" sz="1000" dirty="0">
                <a:latin typeface="ZapfHumnst BT" pitchFamily="34" charset="0"/>
              </a:rPr>
              <a:t>You can also mention that we deliberately chose names that do not match the waterfall names (analysis, design, implementation, and test) to emphasize that they are NOT the same as the waterfall phases. </a:t>
            </a:r>
            <a:endParaRPr lang="en-US" altLang="zh-CN" sz="1000" dirty="0">
              <a:latin typeface="ZapfHumnst BT" pitchFamily="34" charset="0"/>
            </a:endParaRPr>
          </a:p>
          <a:p>
            <a:pPr lvl="0" defTabSz="898525">
              <a:spcBef>
                <a:spcPct val="50000"/>
              </a:spcBef>
            </a:pPr>
            <a:r>
              <a:rPr lang="en-US" altLang="zh-CN" sz="1000" dirty="0">
                <a:latin typeface="ZapfHumnst BT" pitchFamily="34" charset="0"/>
              </a:rPr>
              <a:t>Some ways of describing the phases in common terminology:</a:t>
            </a:r>
            <a:endParaRPr lang="en-US" altLang="zh-CN" sz="1000" dirty="0">
              <a:latin typeface="ZapfHumnst BT" pitchFamily="34" charset="0"/>
            </a:endParaRPr>
          </a:p>
          <a:p>
            <a:pPr lvl="0" defTabSz="898525">
              <a:spcBef>
                <a:spcPct val="50000"/>
              </a:spcBef>
            </a:pPr>
            <a:r>
              <a:rPr lang="en-US" altLang="zh-CN" sz="1000" dirty="0">
                <a:latin typeface="ZapfHumnst BT" pitchFamily="34" charset="0"/>
              </a:rPr>
              <a:t>Inception -- bid and proposal</a:t>
            </a:r>
            <a:endParaRPr lang="en-US" altLang="zh-CN" sz="1000" dirty="0">
              <a:latin typeface="ZapfHumnst BT" pitchFamily="34" charset="0"/>
            </a:endParaRPr>
          </a:p>
          <a:p>
            <a:pPr lvl="0" defTabSz="898525">
              <a:spcBef>
                <a:spcPct val="50000"/>
              </a:spcBef>
            </a:pPr>
            <a:r>
              <a:rPr lang="en-US" altLang="zh-CN" sz="1000" dirty="0">
                <a:latin typeface="ZapfHumnst BT" pitchFamily="34" charset="0"/>
              </a:rPr>
              <a:t>Elaboration -- building blueprints </a:t>
            </a:r>
            <a:endParaRPr lang="en-US" altLang="zh-CN" sz="1000" dirty="0">
              <a:latin typeface="ZapfHumnst BT" pitchFamily="34" charset="0"/>
            </a:endParaRPr>
          </a:p>
          <a:p>
            <a:pPr lvl="0" defTabSz="898525">
              <a:spcBef>
                <a:spcPct val="50000"/>
              </a:spcBef>
            </a:pPr>
            <a:r>
              <a:rPr lang="en-US" altLang="zh-CN" sz="1000" dirty="0">
                <a:latin typeface="ZapfHumnst BT" pitchFamily="34" charset="0"/>
              </a:rPr>
              <a:t>Construction -- I think I’m done</a:t>
            </a:r>
            <a:endParaRPr lang="en-US" altLang="zh-CN" sz="1000" dirty="0">
              <a:latin typeface="ZapfHumnst BT" pitchFamily="34" charset="0"/>
            </a:endParaRPr>
          </a:p>
          <a:p>
            <a:pPr lvl="0" defTabSz="898525">
              <a:spcBef>
                <a:spcPct val="50000"/>
              </a:spcBef>
            </a:pPr>
            <a:r>
              <a:rPr lang="en-US" altLang="zh-CN" sz="1000" dirty="0">
                <a:latin typeface="ZapfHumnst BT" pitchFamily="34" charset="0"/>
              </a:rPr>
              <a:t>Transition -- how do users react?</a:t>
            </a:r>
            <a:endParaRPr lang="en-US" altLang="zh-CN" sz="1000" dirty="0">
              <a:latin typeface="ZapfHumnst BT" pitchFamily="34"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43009" name="Rectangle 7"/>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p>
            <a:pPr lvl="0" algn="r"/>
            <a:fld id="{9A0DB2DC-4C9A-4742-B13C-FB6460FD3503}" type="slidenum">
              <a:rPr lang="zh-CN" altLang="en-US" sz="1200" dirty="0">
                <a:latin typeface="Times New Roman" panose="02020603050405020304" pitchFamily="18" charset="0"/>
                <a:ea typeface="宋体" panose="02010600030101010101" pitchFamily="2" charset="-122"/>
              </a:rPr>
            </a:fld>
            <a:endParaRPr lang="zh-CN" altLang="en-US" sz="1200" dirty="0">
              <a:latin typeface="Times New Roman" panose="02020603050405020304" pitchFamily="18" charset="0"/>
              <a:ea typeface="宋体" panose="02010600030101010101" pitchFamily="2" charset="-122"/>
            </a:endParaRPr>
          </a:p>
        </p:txBody>
      </p:sp>
      <p:sp>
        <p:nvSpPr>
          <p:cNvPr id="43010" name="Rectangle 2"/>
          <p:cNvSpPr>
            <a:spLocks noRot="1" noTextEdit="1"/>
          </p:cNvSpPr>
          <p:nvPr>
            <p:ph type="sldImg"/>
          </p:nvPr>
        </p:nvSpPr>
        <p:spPr>
          <a:xfrm>
            <a:off x="2463800" y="833438"/>
            <a:ext cx="4038600" cy="3028950"/>
          </a:xfrm>
        </p:spPr>
      </p:sp>
      <p:sp>
        <p:nvSpPr>
          <p:cNvPr id="43011" name="Rectangle 3"/>
          <p:cNvSpPr>
            <a:spLocks noGrp="1"/>
          </p:cNvSpPr>
          <p:nvPr>
            <p:ph type="body"/>
          </p:nvPr>
        </p:nvSpPr>
        <p:spPr>
          <a:xfrm>
            <a:off x="2487613" y="4095750"/>
            <a:ext cx="3971925" cy="4021138"/>
          </a:xfrm>
        </p:spPr>
        <p:txBody>
          <a:bodyPr wrap="square" lIns="91440" tIns="45720" rIns="91440" bIns="45720" anchor="t"/>
          <a:p>
            <a:pPr lvl="0" eaLnBrk="1" hangingPunct="1"/>
            <a:endParaRPr lang="zh-CN" altLang="en-US" sz="1000" dirty="0">
              <a:latin typeface="ZapfHumnst BT" pitchFamily="34"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45057" name="Rectangle 7"/>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p>
            <a:pPr lvl="0" algn="r"/>
            <a:fld id="{9A0DB2DC-4C9A-4742-B13C-FB6460FD3503}" type="slidenum">
              <a:rPr lang="zh-CN" altLang="en-US" sz="1200" dirty="0">
                <a:latin typeface="Times New Roman" panose="02020603050405020304" pitchFamily="18" charset="0"/>
                <a:ea typeface="宋体" panose="02010600030101010101" pitchFamily="2" charset="-122"/>
              </a:rPr>
            </a:fld>
            <a:endParaRPr lang="zh-CN" altLang="en-US" sz="1200" dirty="0">
              <a:latin typeface="Times New Roman" panose="02020603050405020304" pitchFamily="18" charset="0"/>
              <a:ea typeface="宋体" panose="02010600030101010101" pitchFamily="2" charset="-122"/>
            </a:endParaRPr>
          </a:p>
        </p:txBody>
      </p:sp>
      <p:sp>
        <p:nvSpPr>
          <p:cNvPr id="45058" name="Rectangle 2"/>
          <p:cNvSpPr>
            <a:spLocks noRot="1" noTextEdit="1"/>
          </p:cNvSpPr>
          <p:nvPr>
            <p:ph type="sldImg"/>
          </p:nvPr>
        </p:nvSpPr>
        <p:spPr>
          <a:xfrm>
            <a:off x="2509838" y="827088"/>
            <a:ext cx="4038600" cy="3028950"/>
          </a:xfrm>
        </p:spPr>
      </p:sp>
      <p:sp>
        <p:nvSpPr>
          <p:cNvPr id="45059" name="Rectangle 3"/>
          <p:cNvSpPr>
            <a:spLocks noGrp="1"/>
          </p:cNvSpPr>
          <p:nvPr>
            <p:ph type="body"/>
          </p:nvPr>
        </p:nvSpPr>
        <p:spPr>
          <a:xfrm>
            <a:off x="2498725" y="4051300"/>
            <a:ext cx="3970338" cy="4021138"/>
          </a:xfrm>
        </p:spPr>
        <p:txBody>
          <a:bodyPr wrap="square" lIns="90002" tIns="45001" rIns="90002" bIns="45001" anchor="t"/>
          <a:p>
            <a:pPr lvl="0" eaLnBrk="1" hangingPunct="1">
              <a:spcBef>
                <a:spcPts val="500"/>
              </a:spcBef>
              <a:spcAft>
                <a:spcPts val="500"/>
              </a:spcAft>
            </a:pPr>
            <a:r>
              <a:rPr lang="en-US" altLang="zh-CN" sz="1000" dirty="0">
                <a:latin typeface="ZapfHumnst BT" pitchFamily="34" charset="0"/>
              </a:rPr>
              <a:t>Note: In addition to an estimate for the Elaboration phase, an overall estimate of cost and schedule to complete the project is usually made at this time. However, this estimate must be recognized as being very rough (low confidence) and subject to revision at the end of Elaboration.</a:t>
            </a:r>
            <a:endParaRPr lang="en-US" altLang="zh-CN" sz="1000" dirty="0">
              <a:latin typeface="ZapfHumnst BT" pitchFamily="34" charset="0"/>
            </a:endParaRPr>
          </a:p>
          <a:p>
            <a:pPr lvl="0" eaLnBrk="1" hangingPunct="1"/>
            <a:endParaRPr lang="en-US" altLang="zh-CN" sz="1000" dirty="0">
              <a:latin typeface="ZapfHumnst BT" pitchFamily="34" charset="0"/>
            </a:endParaRPr>
          </a:p>
          <a:p>
            <a:pPr lvl="0" eaLnBrk="1" hangingPunct="1"/>
            <a:endParaRPr lang="en-US" altLang="zh-CN" sz="1000" dirty="0">
              <a:latin typeface="ZapfHumnst BT" pitchFamily="34" charset="0"/>
            </a:endParaRPr>
          </a:p>
        </p:txBody>
      </p:sp>
      <p:sp>
        <p:nvSpPr>
          <p:cNvPr id="45060" name="Text Box 4"/>
          <p:cNvSpPr txBox="1"/>
          <p:nvPr/>
        </p:nvSpPr>
        <p:spPr>
          <a:xfrm>
            <a:off x="574675" y="1192213"/>
            <a:ext cx="1743075" cy="6756400"/>
          </a:xfrm>
          <a:prstGeom prst="rect">
            <a:avLst/>
          </a:prstGeom>
          <a:noFill/>
          <a:ln w="9525">
            <a:noFill/>
          </a:ln>
        </p:spPr>
        <p:txBody>
          <a:bodyPr lIns="106252" tIns="53126" rIns="106252" bIns="53126" anchor="t"/>
          <a:p>
            <a:pPr lvl="0" defTabSz="900430">
              <a:spcAft>
                <a:spcPts val="300"/>
              </a:spcAft>
            </a:pPr>
            <a:r>
              <a:rPr lang="en-US" altLang="zh-CN" sz="1000" dirty="0">
                <a:latin typeface="ZapfHumnst BT" pitchFamily="34" charset="0"/>
              </a:rPr>
              <a:t>We only describe the phases at a very high level. RUP defines exit criteria, activities, and artifacts for each of these.  </a:t>
            </a:r>
            <a:endParaRPr lang="en-US" altLang="zh-CN" sz="1000" dirty="0">
              <a:latin typeface="ZapfHumnst BT" pitchFamily="34" charset="0"/>
            </a:endParaRPr>
          </a:p>
          <a:p>
            <a:pPr lvl="0" defTabSz="900430">
              <a:spcAft>
                <a:spcPts val="300"/>
              </a:spcAft>
            </a:pPr>
            <a:r>
              <a:rPr lang="en-US" altLang="zh-CN" sz="1000" dirty="0">
                <a:latin typeface="ZapfHumnst BT" pitchFamily="34" charset="0"/>
              </a:rPr>
              <a:t>We don’t have time to go into them in that much detail. </a:t>
            </a:r>
            <a:endParaRPr lang="en-US" altLang="zh-CN" sz="1000" dirty="0">
              <a:latin typeface="ZapfHumnst BT" pitchFamily="34"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48129" name="Rectangle 7"/>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p>
            <a:pPr lvl="0" algn="r"/>
            <a:fld id="{9A0DB2DC-4C9A-4742-B13C-FB6460FD3503}" type="slidenum">
              <a:rPr lang="zh-CN" altLang="en-US" sz="1200" dirty="0">
                <a:latin typeface="Times New Roman" panose="02020603050405020304" pitchFamily="18" charset="0"/>
                <a:ea typeface="宋体" panose="02010600030101010101" pitchFamily="2" charset="-122"/>
              </a:rPr>
            </a:fld>
            <a:endParaRPr lang="zh-CN" altLang="en-US" sz="1200" dirty="0">
              <a:latin typeface="Times New Roman" panose="02020603050405020304" pitchFamily="18" charset="0"/>
              <a:ea typeface="宋体" panose="02010600030101010101" pitchFamily="2" charset="-122"/>
            </a:endParaRPr>
          </a:p>
        </p:txBody>
      </p:sp>
      <p:sp>
        <p:nvSpPr>
          <p:cNvPr id="48130" name="Rectangle 2"/>
          <p:cNvSpPr>
            <a:spLocks noRot="1" noTextEdit="1"/>
          </p:cNvSpPr>
          <p:nvPr>
            <p:ph type="sldImg"/>
          </p:nvPr>
        </p:nvSpPr>
        <p:spPr>
          <a:xfrm>
            <a:off x="2509838" y="827088"/>
            <a:ext cx="4038600" cy="3028950"/>
          </a:xfrm>
        </p:spPr>
      </p:sp>
      <p:sp>
        <p:nvSpPr>
          <p:cNvPr id="48131" name="Rectangle 3"/>
          <p:cNvSpPr>
            <a:spLocks noGrp="1"/>
          </p:cNvSpPr>
          <p:nvPr>
            <p:ph type="body"/>
          </p:nvPr>
        </p:nvSpPr>
        <p:spPr>
          <a:xfrm>
            <a:off x="2498725" y="4051300"/>
            <a:ext cx="3970338" cy="4021138"/>
          </a:xfrm>
        </p:spPr>
        <p:txBody>
          <a:bodyPr wrap="square" lIns="90002" tIns="45001" rIns="90002" bIns="45001" anchor="t"/>
          <a:p>
            <a:pPr lvl="0" eaLnBrk="1" hangingPunct="1">
              <a:spcBef>
                <a:spcPts val="500"/>
              </a:spcBef>
              <a:spcAft>
                <a:spcPts val="500"/>
              </a:spcAft>
            </a:pPr>
            <a:r>
              <a:rPr lang="en-US" altLang="zh-CN" sz="1000" dirty="0">
                <a:latin typeface="ZapfHumnst BT" pitchFamily="34" charset="0"/>
              </a:rPr>
              <a:t>The cost and schedule to complete are re-estimated at the end of this phase. At this point they are considered stable (high confidence), and firm commitments can be made.</a:t>
            </a:r>
            <a:endParaRPr lang="en-US" altLang="zh-CN" sz="1000" dirty="0">
              <a:latin typeface="ZapfHumnst BT" pitchFamily="34"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51201" name="Rectangle 7"/>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p>
            <a:pPr lvl="0" algn="r"/>
            <a:fld id="{9A0DB2DC-4C9A-4742-B13C-FB6460FD3503}" type="slidenum">
              <a:rPr lang="zh-CN" altLang="en-US" sz="1200" dirty="0">
                <a:latin typeface="Times New Roman" panose="02020603050405020304" pitchFamily="18" charset="0"/>
                <a:ea typeface="宋体" panose="02010600030101010101" pitchFamily="2" charset="-122"/>
              </a:rPr>
            </a:fld>
            <a:endParaRPr lang="zh-CN" altLang="en-US" sz="1200" dirty="0">
              <a:latin typeface="Times New Roman" panose="02020603050405020304" pitchFamily="18" charset="0"/>
              <a:ea typeface="宋体" panose="02010600030101010101" pitchFamily="2" charset="-122"/>
            </a:endParaRPr>
          </a:p>
        </p:txBody>
      </p:sp>
      <p:sp>
        <p:nvSpPr>
          <p:cNvPr id="51202" name="Rectangle 2"/>
          <p:cNvSpPr>
            <a:spLocks noRot="1" noTextEdit="1"/>
          </p:cNvSpPr>
          <p:nvPr>
            <p:ph type="sldImg"/>
          </p:nvPr>
        </p:nvSpPr>
        <p:spPr>
          <a:xfrm>
            <a:off x="2509838" y="827088"/>
            <a:ext cx="4038600" cy="3028950"/>
          </a:xfr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54273" name="Rectangle 7"/>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p>
            <a:pPr lvl="0" algn="r"/>
            <a:fld id="{9A0DB2DC-4C9A-4742-B13C-FB6460FD3503}" type="slidenum">
              <a:rPr lang="zh-CN" altLang="en-US" sz="1200" dirty="0">
                <a:latin typeface="Times New Roman" panose="02020603050405020304" pitchFamily="18" charset="0"/>
                <a:ea typeface="宋体" panose="02010600030101010101" pitchFamily="2" charset="-122"/>
              </a:rPr>
            </a:fld>
            <a:endParaRPr lang="zh-CN" altLang="en-US" sz="1200" dirty="0">
              <a:latin typeface="Times New Roman" panose="02020603050405020304" pitchFamily="18" charset="0"/>
              <a:ea typeface="宋体" panose="02010600030101010101" pitchFamily="2" charset="-122"/>
            </a:endParaRPr>
          </a:p>
        </p:txBody>
      </p:sp>
      <p:sp>
        <p:nvSpPr>
          <p:cNvPr id="54274" name="Rectangle 2"/>
          <p:cNvSpPr>
            <a:spLocks noRot="1" noTextEdit="1"/>
          </p:cNvSpPr>
          <p:nvPr>
            <p:ph type="sldImg"/>
          </p:nvPr>
        </p:nvSpPr>
        <p:spPr>
          <a:xfrm>
            <a:off x="2509838" y="827088"/>
            <a:ext cx="4038600" cy="3028950"/>
          </a:xfrm>
        </p:spPr>
      </p:sp>
      <p:sp>
        <p:nvSpPr>
          <p:cNvPr id="54275" name="Rectangle 3"/>
          <p:cNvSpPr>
            <a:spLocks noGrp="1"/>
          </p:cNvSpPr>
          <p:nvPr>
            <p:ph type="body"/>
          </p:nvPr>
        </p:nvSpPr>
        <p:spPr>
          <a:xfrm>
            <a:off x="2498725" y="4051300"/>
            <a:ext cx="3970338" cy="4021138"/>
          </a:xfrm>
        </p:spPr>
        <p:txBody>
          <a:bodyPr wrap="square" lIns="90002" tIns="45001" rIns="90002" bIns="45001" anchor="t"/>
          <a:p>
            <a:pPr lvl="0" eaLnBrk="1" hangingPunct="1"/>
            <a:r>
              <a:rPr lang="en-US" altLang="zh-CN" sz="1000" dirty="0">
                <a:latin typeface="ZapfHumnst BT" pitchFamily="34" charset="0"/>
              </a:rPr>
              <a:t>During the Transition phase, a decision is made whether to release the product. </a:t>
            </a:r>
            <a:endParaRPr lang="en-US" altLang="zh-CN" sz="1000" dirty="0">
              <a:latin typeface="ZapfHumnst BT" pitchFamily="34" charset="0"/>
            </a:endParaRPr>
          </a:p>
          <a:p>
            <a:pPr lvl="0" eaLnBrk="1" hangingPunct="1"/>
            <a:endParaRPr lang="zh-CN" altLang="en-US" sz="1000" dirty="0">
              <a:latin typeface="ZapfHumnst BT" pitchFamily="34"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56321" name="Rectangle 7"/>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p>
            <a:pPr lvl="0" algn="r"/>
            <a:fld id="{9A0DB2DC-4C9A-4742-B13C-FB6460FD3503}" type="slidenum">
              <a:rPr lang="zh-CN" altLang="en-US" sz="1200" dirty="0">
                <a:latin typeface="Times New Roman" panose="02020603050405020304" pitchFamily="18" charset="0"/>
                <a:ea typeface="宋体" panose="02010600030101010101" pitchFamily="2" charset="-122"/>
              </a:rPr>
            </a:fld>
            <a:endParaRPr lang="zh-CN" altLang="en-US" sz="1200" dirty="0">
              <a:latin typeface="Times New Roman" panose="02020603050405020304" pitchFamily="18" charset="0"/>
              <a:ea typeface="宋体" panose="02010600030101010101" pitchFamily="2" charset="-122"/>
            </a:endParaRPr>
          </a:p>
        </p:txBody>
      </p:sp>
      <p:sp>
        <p:nvSpPr>
          <p:cNvPr id="56322" name="Rectangle 2"/>
          <p:cNvSpPr>
            <a:spLocks noRot="1" noTextEdit="1"/>
          </p:cNvSpPr>
          <p:nvPr>
            <p:ph type="sldImg"/>
          </p:nvPr>
        </p:nvSpPr>
        <p:spPr>
          <a:xfrm>
            <a:off x="2463800" y="833438"/>
            <a:ext cx="4038600" cy="3028950"/>
          </a:xfrm>
        </p:spPr>
      </p:sp>
      <p:sp>
        <p:nvSpPr>
          <p:cNvPr id="56323" name="Text Box 3"/>
          <p:cNvSpPr txBox="1"/>
          <p:nvPr/>
        </p:nvSpPr>
        <p:spPr>
          <a:xfrm>
            <a:off x="569913" y="1204913"/>
            <a:ext cx="1731962" cy="6827837"/>
          </a:xfrm>
          <a:prstGeom prst="rect">
            <a:avLst/>
          </a:prstGeom>
          <a:noFill/>
          <a:ln w="9525">
            <a:noFill/>
          </a:ln>
        </p:spPr>
        <p:txBody>
          <a:bodyPr lIns="106147" tIns="53074" rIns="106147" bIns="53074" anchor="t"/>
          <a:p>
            <a:pPr lvl="0" defTabSz="898525">
              <a:spcBef>
                <a:spcPct val="50000"/>
              </a:spcBef>
            </a:pPr>
            <a:r>
              <a:rPr lang="en-US" altLang="zh-CN" sz="1000" dirty="0">
                <a:latin typeface="ZapfHumnst BT" pitchFamily="34" charset="0"/>
              </a:rPr>
              <a:t>It can be very difficult to explain what a process is, if people aren’t already familiar with it. An informal example most people can relate to is the process of balancing a checkbook at the end of the month. Most of us have developed a process we use -- the same steps every month. It shortens the time required to accomplish the task and ensures that we don’t forget any steps. The same applies to a software engineering process. We want it to be repeatable and ensure that all required tasks are accomplished when required. Of course, a software engineering process is much more complex than balancing a checkbook, and there is a tremendous amount of information contained in the RUP. </a:t>
            </a:r>
            <a:endParaRPr lang="en-US" altLang="zh-CN" sz="1000" dirty="0">
              <a:latin typeface="ZapfHumnst BT" pitchFamily="34" charset="0"/>
            </a:endParaRPr>
          </a:p>
        </p:txBody>
      </p:sp>
      <p:sp>
        <p:nvSpPr>
          <p:cNvPr id="56324" name="Rectangle 4"/>
          <p:cNvSpPr>
            <a:spLocks noGrp="1"/>
          </p:cNvSpPr>
          <p:nvPr>
            <p:ph type="body"/>
          </p:nvPr>
        </p:nvSpPr>
        <p:spPr>
          <a:xfrm>
            <a:off x="2487613" y="4095750"/>
            <a:ext cx="3971925" cy="4021138"/>
          </a:xfrm>
        </p:spPr>
        <p:txBody>
          <a:bodyPr wrap="square" lIns="91440" tIns="45720" rIns="91440" bIns="45720" anchor="t"/>
          <a:p>
            <a:pPr lvl="0" eaLnBrk="1" hangingPunct="1"/>
            <a:endParaRPr lang="zh-CN" altLang="en-US" dirty="0"/>
          </a:p>
        </p:txBody>
      </p:sp>
    </p:spTree>
  </p:cSld>
  <p:clrMapOvr>
    <a:masterClrMapping/>
  </p:clrMapOvr>
</p:notes>
</file>

<file path=ppt/slideLayouts/_rels/slideLayout1.xml.rels><?xml version="1.0" encoding="UTF-8" standalone="yes"?>
<Relationships xmlns="http://schemas.openxmlformats.org/package/2006/relationships"><Relationship Id="rId9" Type="http://schemas.openxmlformats.org/officeDocument/2006/relationships/tags" Target="../tags/tag8.xml"/><Relationship Id="rId8" Type="http://schemas.openxmlformats.org/officeDocument/2006/relationships/tags" Target="../tags/tag7.xml"/><Relationship Id="rId7" Type="http://schemas.openxmlformats.org/officeDocument/2006/relationships/tags" Target="../tags/tag6.xml"/><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1" Type="http://schemas.microsoft.com/office/2007/relationships/hdphoto" Target="../media/image2.wdp"/><Relationship Id="rId20" Type="http://schemas.openxmlformats.org/officeDocument/2006/relationships/image" Target="../media/image1.png"/><Relationship Id="rId2" Type="http://schemas.openxmlformats.org/officeDocument/2006/relationships/tags" Target="../tags/tag1.xml"/><Relationship Id="rId19" Type="http://schemas.openxmlformats.org/officeDocument/2006/relationships/tags" Target="../tags/tag18.xml"/><Relationship Id="rId18" Type="http://schemas.openxmlformats.org/officeDocument/2006/relationships/tags" Target="../tags/tag17.xml"/><Relationship Id="rId17" Type="http://schemas.openxmlformats.org/officeDocument/2006/relationships/tags" Target="../tags/tag16.xml"/><Relationship Id="rId16" Type="http://schemas.openxmlformats.org/officeDocument/2006/relationships/tags" Target="../tags/tag15.xml"/><Relationship Id="rId15" Type="http://schemas.openxmlformats.org/officeDocument/2006/relationships/tags" Target="../tags/tag14.xml"/><Relationship Id="rId14" Type="http://schemas.openxmlformats.org/officeDocument/2006/relationships/tags" Target="../tags/tag13.xml"/><Relationship Id="rId13" Type="http://schemas.openxmlformats.org/officeDocument/2006/relationships/tags" Target="../tags/tag12.xml"/><Relationship Id="rId12" Type="http://schemas.openxmlformats.org/officeDocument/2006/relationships/tags" Target="../tags/tag11.xml"/><Relationship Id="rId11" Type="http://schemas.openxmlformats.org/officeDocument/2006/relationships/tags" Target="../tags/tag10.xml"/><Relationship Id="rId10" Type="http://schemas.openxmlformats.org/officeDocument/2006/relationships/tags" Target="../tags/tag9.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5" Type="http://schemas.openxmlformats.org/officeDocument/2006/relationships/tags" Target="../tags/tag86.xml"/><Relationship Id="rId4" Type="http://schemas.openxmlformats.org/officeDocument/2006/relationships/tags" Target="../tags/tag85.xml"/><Relationship Id="rId3" Type="http://schemas.openxmlformats.org/officeDocument/2006/relationships/tags" Target="../tags/tag84.xml"/><Relationship Id="rId2" Type="http://schemas.openxmlformats.org/officeDocument/2006/relationships/tags" Target="../tags/tag83.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9" Type="http://schemas.openxmlformats.org/officeDocument/2006/relationships/tags" Target="../tags/tag94.xml"/><Relationship Id="rId8" Type="http://schemas.openxmlformats.org/officeDocument/2006/relationships/tags" Target="../tags/tag93.xml"/><Relationship Id="rId7" Type="http://schemas.openxmlformats.org/officeDocument/2006/relationships/tags" Target="../tags/tag92.xml"/><Relationship Id="rId6" Type="http://schemas.openxmlformats.org/officeDocument/2006/relationships/tags" Target="../tags/tag91.xml"/><Relationship Id="rId5" Type="http://schemas.openxmlformats.org/officeDocument/2006/relationships/tags" Target="../tags/tag90.xml"/><Relationship Id="rId4" Type="http://schemas.openxmlformats.org/officeDocument/2006/relationships/tags" Target="../tags/tag89.xml"/><Relationship Id="rId3" Type="http://schemas.openxmlformats.org/officeDocument/2006/relationships/tags" Target="../tags/tag88.xml"/><Relationship Id="rId2" Type="http://schemas.openxmlformats.org/officeDocument/2006/relationships/tags" Target="../tags/tag87.xml"/><Relationship Id="rId16" Type="http://schemas.microsoft.com/office/2007/relationships/hdphoto" Target="../media/image2.wdp"/><Relationship Id="rId15" Type="http://schemas.openxmlformats.org/officeDocument/2006/relationships/image" Target="../media/image1.png"/><Relationship Id="rId14" Type="http://schemas.openxmlformats.org/officeDocument/2006/relationships/tags" Target="../tags/tag99.xml"/><Relationship Id="rId13" Type="http://schemas.openxmlformats.org/officeDocument/2006/relationships/tags" Target="../tags/tag98.xml"/><Relationship Id="rId12" Type="http://schemas.openxmlformats.org/officeDocument/2006/relationships/tags" Target="../tags/tag97.xml"/><Relationship Id="rId11" Type="http://schemas.openxmlformats.org/officeDocument/2006/relationships/tags" Target="../tags/tag96.xml"/><Relationship Id="rId10" Type="http://schemas.openxmlformats.org/officeDocument/2006/relationships/tags" Target="../tags/tag95.xm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9" Type="http://schemas.openxmlformats.org/officeDocument/2006/relationships/tags" Target="../tags/tag26.xml"/><Relationship Id="rId8" Type="http://schemas.openxmlformats.org/officeDocument/2006/relationships/tags" Target="../tags/tag25.xml"/><Relationship Id="rId7" Type="http://schemas.openxmlformats.org/officeDocument/2006/relationships/tags" Target="../tags/tag24.xml"/><Relationship Id="rId6" Type="http://schemas.openxmlformats.org/officeDocument/2006/relationships/tags" Target="../tags/tag23.xml"/><Relationship Id="rId5" Type="http://schemas.openxmlformats.org/officeDocument/2006/relationships/tags" Target="../tags/tag22.xml"/><Relationship Id="rId4" Type="http://schemas.openxmlformats.org/officeDocument/2006/relationships/tags" Target="../tags/tag21.xml"/><Relationship Id="rId3" Type="http://schemas.openxmlformats.org/officeDocument/2006/relationships/tags" Target="../tags/tag20.xml"/><Relationship Id="rId2" Type="http://schemas.openxmlformats.org/officeDocument/2006/relationships/tags" Target="../tags/tag19.xml"/><Relationship Id="rId15" Type="http://schemas.openxmlformats.org/officeDocument/2006/relationships/tags" Target="../tags/tag32.xml"/><Relationship Id="rId14" Type="http://schemas.openxmlformats.org/officeDocument/2006/relationships/tags" Target="../tags/tag31.xml"/><Relationship Id="rId13" Type="http://schemas.openxmlformats.org/officeDocument/2006/relationships/tags" Target="../tags/tag30.xml"/><Relationship Id="rId12" Type="http://schemas.openxmlformats.org/officeDocument/2006/relationships/tags" Target="../tags/tag29.xml"/><Relationship Id="rId11" Type="http://schemas.openxmlformats.org/officeDocument/2006/relationships/tags" Target="../tags/tag28.xml"/><Relationship Id="rId10" Type="http://schemas.openxmlformats.org/officeDocument/2006/relationships/tags" Target="../tags/tag27.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9" Type="http://schemas.openxmlformats.org/officeDocument/2006/relationships/tags" Target="../tags/tag40.xml"/><Relationship Id="rId8" Type="http://schemas.openxmlformats.org/officeDocument/2006/relationships/tags" Target="../tags/tag39.xml"/><Relationship Id="rId7" Type="http://schemas.openxmlformats.org/officeDocument/2006/relationships/tags" Target="../tags/tag38.xml"/><Relationship Id="rId6" Type="http://schemas.openxmlformats.org/officeDocument/2006/relationships/tags" Target="../tags/tag37.xml"/><Relationship Id="rId5" Type="http://schemas.openxmlformats.org/officeDocument/2006/relationships/tags" Target="../tags/tag36.xml"/><Relationship Id="rId4" Type="http://schemas.openxmlformats.org/officeDocument/2006/relationships/tags" Target="../tags/tag35.xml"/><Relationship Id="rId3" Type="http://schemas.openxmlformats.org/officeDocument/2006/relationships/tags" Target="../tags/tag34.xml"/><Relationship Id="rId2" Type="http://schemas.openxmlformats.org/officeDocument/2006/relationships/tags" Target="../tags/tag33.xml"/><Relationship Id="rId17" Type="http://schemas.microsoft.com/office/2007/relationships/hdphoto" Target="../media/image2.wdp"/><Relationship Id="rId16" Type="http://schemas.openxmlformats.org/officeDocument/2006/relationships/image" Target="../media/image1.png"/><Relationship Id="rId15" Type="http://schemas.openxmlformats.org/officeDocument/2006/relationships/tags" Target="../tags/tag46.xml"/><Relationship Id="rId14" Type="http://schemas.openxmlformats.org/officeDocument/2006/relationships/tags" Target="../tags/tag45.xml"/><Relationship Id="rId13" Type="http://schemas.openxmlformats.org/officeDocument/2006/relationships/tags" Target="../tags/tag44.xml"/><Relationship Id="rId12" Type="http://schemas.openxmlformats.org/officeDocument/2006/relationships/tags" Target="../tags/tag43.xml"/><Relationship Id="rId11" Type="http://schemas.openxmlformats.org/officeDocument/2006/relationships/tags" Target="../tags/tag42.xml"/><Relationship Id="rId10" Type="http://schemas.openxmlformats.org/officeDocument/2006/relationships/tags" Target="../tags/tag41.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7" Type="http://schemas.openxmlformats.org/officeDocument/2006/relationships/tags" Target="../tags/tag52.xml"/><Relationship Id="rId6" Type="http://schemas.openxmlformats.org/officeDocument/2006/relationships/tags" Target="../tags/tag51.xml"/><Relationship Id="rId5" Type="http://schemas.openxmlformats.org/officeDocument/2006/relationships/tags" Target="../tags/tag50.xml"/><Relationship Id="rId4" Type="http://schemas.openxmlformats.org/officeDocument/2006/relationships/tags" Target="../tags/tag49.xml"/><Relationship Id="rId3" Type="http://schemas.openxmlformats.org/officeDocument/2006/relationships/tags" Target="../tags/tag48.xml"/><Relationship Id="rId2" Type="http://schemas.openxmlformats.org/officeDocument/2006/relationships/tags" Target="../tags/tag47.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9" Type="http://schemas.openxmlformats.org/officeDocument/2006/relationships/tags" Target="../tags/tag60.xml"/><Relationship Id="rId8" Type="http://schemas.openxmlformats.org/officeDocument/2006/relationships/tags" Target="../tags/tag59.xml"/><Relationship Id="rId7" Type="http://schemas.openxmlformats.org/officeDocument/2006/relationships/tags" Target="../tags/tag58.xml"/><Relationship Id="rId6" Type="http://schemas.openxmlformats.org/officeDocument/2006/relationships/tags" Target="../tags/tag57.xml"/><Relationship Id="rId5" Type="http://schemas.openxmlformats.org/officeDocument/2006/relationships/tags" Target="../tags/tag56.xml"/><Relationship Id="rId4" Type="http://schemas.openxmlformats.org/officeDocument/2006/relationships/tags" Target="../tags/tag55.xml"/><Relationship Id="rId3" Type="http://schemas.openxmlformats.org/officeDocument/2006/relationships/tags" Target="../tags/tag54.xml"/><Relationship Id="rId2" Type="http://schemas.openxmlformats.org/officeDocument/2006/relationships/tags" Target="../tags/tag53.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5" Type="http://schemas.openxmlformats.org/officeDocument/2006/relationships/tags" Target="../tags/tag64.xml"/><Relationship Id="rId4" Type="http://schemas.openxmlformats.org/officeDocument/2006/relationships/tags" Target="../tags/tag63.xml"/><Relationship Id="rId3" Type="http://schemas.openxmlformats.org/officeDocument/2006/relationships/tags" Target="../tags/tag62.xml"/><Relationship Id="rId2" Type="http://schemas.openxmlformats.org/officeDocument/2006/relationships/tags" Target="../tags/tag61.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8" Type="http://schemas.openxmlformats.org/officeDocument/2006/relationships/tags" Target="../tags/tag71.xml"/><Relationship Id="rId7" Type="http://schemas.openxmlformats.org/officeDocument/2006/relationships/tags" Target="../tags/tag70.xml"/><Relationship Id="rId6" Type="http://schemas.openxmlformats.org/officeDocument/2006/relationships/tags" Target="../tags/tag69.xml"/><Relationship Id="rId5" Type="http://schemas.openxmlformats.org/officeDocument/2006/relationships/tags" Target="../tags/tag68.xml"/><Relationship Id="rId4" Type="http://schemas.openxmlformats.org/officeDocument/2006/relationships/tags" Target="../tags/tag67.xml"/><Relationship Id="rId3" Type="http://schemas.openxmlformats.org/officeDocument/2006/relationships/tags" Target="../tags/tag66.xml"/><Relationship Id="rId2" Type="http://schemas.openxmlformats.org/officeDocument/2006/relationships/tags" Target="../tags/tag65.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7" Type="http://schemas.openxmlformats.org/officeDocument/2006/relationships/tags" Target="../tags/tag77.xml"/><Relationship Id="rId6" Type="http://schemas.openxmlformats.org/officeDocument/2006/relationships/tags" Target="../tags/tag76.xml"/><Relationship Id="rId5" Type="http://schemas.openxmlformats.org/officeDocument/2006/relationships/tags" Target="../tags/tag75.xml"/><Relationship Id="rId4" Type="http://schemas.openxmlformats.org/officeDocument/2006/relationships/tags" Target="../tags/tag74.xml"/><Relationship Id="rId3" Type="http://schemas.openxmlformats.org/officeDocument/2006/relationships/tags" Target="../tags/tag73.xml"/><Relationship Id="rId2" Type="http://schemas.openxmlformats.org/officeDocument/2006/relationships/tags" Target="../tags/tag72.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6" Type="http://schemas.openxmlformats.org/officeDocument/2006/relationships/tags" Target="../tags/tag82.xml"/><Relationship Id="rId5" Type="http://schemas.openxmlformats.org/officeDocument/2006/relationships/tags" Target="../tags/tag81.xml"/><Relationship Id="rId4" Type="http://schemas.openxmlformats.org/officeDocument/2006/relationships/tags" Target="../tags/tag80.xml"/><Relationship Id="rId3" Type="http://schemas.openxmlformats.org/officeDocument/2006/relationships/tags" Target="../tags/tag79.xml"/><Relationship Id="rId2" Type="http://schemas.openxmlformats.org/officeDocument/2006/relationships/tags" Target="../tags/tag78.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10" name="任意多边形 45"/>
          <p:cNvSpPr/>
          <p:nvPr>
            <p:custDataLst>
              <p:tags r:id="rId2"/>
            </p:custDataLst>
          </p:nvPr>
        </p:nvSpPr>
        <p:spPr>
          <a:xfrm rot="746688">
            <a:off x="4120754" y="250825"/>
            <a:ext cx="2219325" cy="3073400"/>
          </a:xfrm>
          <a:custGeom>
            <a:avLst/>
            <a:gdLst>
              <a:gd name="connsiteX0" fmla="*/ 0 w 2958463"/>
              <a:gd name="connsiteY0" fmla="*/ 28269 h 3072739"/>
              <a:gd name="connsiteX1" fmla="*/ 128100 w 2958463"/>
              <a:gd name="connsiteY1" fmla="*/ 0 h 3072739"/>
              <a:gd name="connsiteX2" fmla="*/ 2958463 w 2958463"/>
              <a:gd name="connsiteY2" fmla="*/ 2912645 h 3072739"/>
              <a:gd name="connsiteX3" fmla="*/ 2958463 w 2958463"/>
              <a:gd name="connsiteY3" fmla="*/ 3072739 h 3072739"/>
              <a:gd name="connsiteX4" fmla="*/ 0 w 2958463"/>
              <a:gd name="connsiteY4" fmla="*/ 28269 h 30727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8463" h="3072739">
                <a:moveTo>
                  <a:pt x="0" y="28269"/>
                </a:moveTo>
                <a:lnTo>
                  <a:pt x="128100" y="0"/>
                </a:lnTo>
                <a:lnTo>
                  <a:pt x="2958463" y="2912645"/>
                </a:lnTo>
                <a:lnTo>
                  <a:pt x="2958463" y="3072739"/>
                </a:lnTo>
                <a:lnTo>
                  <a:pt x="0" y="2826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sz="1800" noProof="1"/>
          </a:p>
        </p:txBody>
      </p:sp>
      <p:sp>
        <p:nvSpPr>
          <p:cNvPr id="6" name="等腰三角形 5"/>
          <p:cNvSpPr/>
          <p:nvPr>
            <p:custDataLst>
              <p:tags r:id="rId3"/>
            </p:custDataLst>
          </p:nvPr>
        </p:nvSpPr>
        <p:spPr>
          <a:xfrm>
            <a:off x="0" y="4397375"/>
            <a:ext cx="752475" cy="2460625"/>
          </a:xfrm>
          <a:prstGeom prst="triangle">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sz="1800" noProof="1"/>
          </a:p>
        </p:txBody>
      </p:sp>
      <p:grpSp>
        <p:nvGrpSpPr>
          <p:cNvPr id="7" name="组合 14"/>
          <p:cNvGrpSpPr/>
          <p:nvPr>
            <p:custDataLst>
              <p:tags r:id="rId4"/>
            </p:custDataLst>
          </p:nvPr>
        </p:nvGrpSpPr>
        <p:grpSpPr bwMode="auto">
          <a:xfrm>
            <a:off x="971550" y="1522413"/>
            <a:ext cx="236935" cy="315912"/>
            <a:chOff x="1772042" y="1225638"/>
            <a:chExt cx="316282" cy="316282"/>
          </a:xfrm>
        </p:grpSpPr>
        <p:cxnSp>
          <p:nvCxnSpPr>
            <p:cNvPr id="8" name="直接连接符 7"/>
            <p:cNvCxnSpPr/>
            <p:nvPr>
              <p:custDataLst>
                <p:tags r:id="rId5"/>
              </p:custDataLst>
            </p:nvPr>
          </p:nvCxnSpPr>
          <p:spPr>
            <a:xfrm flipH="1">
              <a:off x="1772042" y="1384574"/>
              <a:ext cx="316282" cy="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custDataLst>
                <p:tags r:id="rId6"/>
              </p:custDataLst>
            </p:nvPr>
          </p:nvCxnSpPr>
          <p:spPr>
            <a:xfrm rot="5400000" flipH="1">
              <a:off x="1772836" y="1383779"/>
              <a:ext cx="316282" cy="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1" name="任意多边形 12"/>
          <p:cNvSpPr/>
          <p:nvPr>
            <p:custDataLst>
              <p:tags r:id="rId7"/>
            </p:custDataLst>
          </p:nvPr>
        </p:nvSpPr>
        <p:spPr>
          <a:xfrm>
            <a:off x="6372225" y="0"/>
            <a:ext cx="2771775" cy="6858000"/>
          </a:xfrm>
          <a:custGeom>
            <a:avLst/>
            <a:gdLst>
              <a:gd name="connsiteX0" fmla="*/ 0 w 3695696"/>
              <a:gd name="connsiteY0" fmla="*/ 0 h 6858001"/>
              <a:gd name="connsiteX1" fmla="*/ 3695696 w 3695696"/>
              <a:gd name="connsiteY1" fmla="*/ 0 h 6858001"/>
              <a:gd name="connsiteX2" fmla="*/ 3695696 w 3695696"/>
              <a:gd name="connsiteY2" fmla="*/ 6858001 h 6858001"/>
              <a:gd name="connsiteX3" fmla="*/ 3289124 w 3695696"/>
              <a:gd name="connsiteY3" fmla="*/ 6858001 h 6858001"/>
              <a:gd name="connsiteX4" fmla="*/ 0 w 3695696"/>
              <a:gd name="connsiteY4" fmla="*/ 0 h 6858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5696" h="6858001">
                <a:moveTo>
                  <a:pt x="0" y="0"/>
                </a:moveTo>
                <a:lnTo>
                  <a:pt x="3695696" y="0"/>
                </a:lnTo>
                <a:lnTo>
                  <a:pt x="3695696" y="6858001"/>
                </a:lnTo>
                <a:lnTo>
                  <a:pt x="3289124" y="6858001"/>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sz="1800" noProof="1"/>
          </a:p>
        </p:txBody>
      </p:sp>
      <p:sp>
        <p:nvSpPr>
          <p:cNvPr id="12" name="等腰三角形 11"/>
          <p:cNvSpPr/>
          <p:nvPr>
            <p:custDataLst>
              <p:tags r:id="rId8"/>
            </p:custDataLst>
          </p:nvPr>
        </p:nvSpPr>
        <p:spPr>
          <a:xfrm rot="10800000">
            <a:off x="7700963" y="0"/>
            <a:ext cx="1443038" cy="4286250"/>
          </a:xfrm>
          <a:prstGeom prst="triangle">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sz="1800" noProof="1"/>
          </a:p>
        </p:txBody>
      </p:sp>
      <p:sp>
        <p:nvSpPr>
          <p:cNvPr id="13" name="等腰三角形 12"/>
          <p:cNvSpPr/>
          <p:nvPr>
            <p:custDataLst>
              <p:tags r:id="rId9"/>
            </p:custDataLst>
          </p:nvPr>
        </p:nvSpPr>
        <p:spPr>
          <a:xfrm rot="10800000">
            <a:off x="5296487" y="647700"/>
            <a:ext cx="1126331" cy="129540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sz="1800" noProof="1"/>
          </a:p>
        </p:txBody>
      </p:sp>
      <p:sp>
        <p:nvSpPr>
          <p:cNvPr id="14" name="等腰三角形 13"/>
          <p:cNvSpPr/>
          <p:nvPr>
            <p:custDataLst>
              <p:tags r:id="rId10"/>
            </p:custDataLst>
          </p:nvPr>
        </p:nvSpPr>
        <p:spPr>
          <a:xfrm rot="10800000">
            <a:off x="5580026" y="0"/>
            <a:ext cx="1126331" cy="1295400"/>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sz="1800" noProof="1"/>
          </a:p>
        </p:txBody>
      </p:sp>
      <p:sp>
        <p:nvSpPr>
          <p:cNvPr id="15" name="任意多边形 46"/>
          <p:cNvSpPr/>
          <p:nvPr>
            <p:custDataLst>
              <p:tags r:id="rId11"/>
            </p:custDataLst>
          </p:nvPr>
        </p:nvSpPr>
        <p:spPr>
          <a:xfrm rot="746688">
            <a:off x="4504135" y="92075"/>
            <a:ext cx="978694" cy="1371600"/>
          </a:xfrm>
          <a:custGeom>
            <a:avLst/>
            <a:gdLst>
              <a:gd name="connsiteX0" fmla="*/ 0 w 1305254"/>
              <a:gd name="connsiteY0" fmla="*/ 28270 h 1371469"/>
              <a:gd name="connsiteX1" fmla="*/ 128101 w 1305254"/>
              <a:gd name="connsiteY1" fmla="*/ 0 h 1371469"/>
              <a:gd name="connsiteX2" fmla="*/ 1305254 w 1305254"/>
              <a:gd name="connsiteY2" fmla="*/ 1211374 h 1371469"/>
              <a:gd name="connsiteX3" fmla="*/ 1305253 w 1305254"/>
              <a:gd name="connsiteY3" fmla="*/ 1371469 h 1371469"/>
              <a:gd name="connsiteX4" fmla="*/ 0 w 1305254"/>
              <a:gd name="connsiteY4" fmla="*/ 28270 h 13714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5254" h="1371469">
                <a:moveTo>
                  <a:pt x="0" y="28270"/>
                </a:moveTo>
                <a:lnTo>
                  <a:pt x="128101" y="0"/>
                </a:lnTo>
                <a:lnTo>
                  <a:pt x="1305254" y="1211374"/>
                </a:lnTo>
                <a:lnTo>
                  <a:pt x="1305253" y="1371469"/>
                </a:lnTo>
                <a:lnTo>
                  <a:pt x="0" y="2827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sz="1800" noProof="1"/>
          </a:p>
        </p:txBody>
      </p:sp>
      <p:sp>
        <p:nvSpPr>
          <p:cNvPr id="16" name="等腰三角形 24"/>
          <p:cNvSpPr/>
          <p:nvPr>
            <p:custDataLst>
              <p:tags r:id="rId12"/>
            </p:custDataLst>
          </p:nvPr>
        </p:nvSpPr>
        <p:spPr>
          <a:xfrm rot="10800000">
            <a:off x="7150894" y="2165350"/>
            <a:ext cx="1271588" cy="1693863"/>
          </a:xfrm>
          <a:custGeom>
            <a:avLst/>
            <a:gdLst>
              <a:gd name="connsiteX0" fmla="*/ 0 w 1695930"/>
              <a:gd name="connsiteY0" fmla="*/ 1462009 h 1462009"/>
              <a:gd name="connsiteX1" fmla="*/ 847965 w 1695930"/>
              <a:gd name="connsiteY1" fmla="*/ 0 h 1462009"/>
              <a:gd name="connsiteX2" fmla="*/ 1695930 w 1695930"/>
              <a:gd name="connsiteY2" fmla="*/ 1462009 h 1462009"/>
              <a:gd name="connsiteX3" fmla="*/ 0 w 1695930"/>
              <a:gd name="connsiteY3" fmla="*/ 1462009 h 1462009"/>
              <a:gd name="connsiteX0-1" fmla="*/ 0 w 1695930"/>
              <a:gd name="connsiteY0-2" fmla="*/ 1694237 h 1694237"/>
              <a:gd name="connsiteX1-3" fmla="*/ 862480 w 1695930"/>
              <a:gd name="connsiteY1-4" fmla="*/ 0 h 1694237"/>
              <a:gd name="connsiteX2-5" fmla="*/ 1695930 w 1695930"/>
              <a:gd name="connsiteY2-6" fmla="*/ 1694237 h 1694237"/>
              <a:gd name="connsiteX3-7" fmla="*/ 0 w 1695930"/>
              <a:gd name="connsiteY3-8" fmla="*/ 1694237 h 1694237"/>
            </a:gdLst>
            <a:ahLst/>
            <a:cxnLst>
              <a:cxn ang="0">
                <a:pos x="connsiteX0-1" y="connsiteY0-2"/>
              </a:cxn>
              <a:cxn ang="0">
                <a:pos x="connsiteX1-3" y="connsiteY1-4"/>
              </a:cxn>
              <a:cxn ang="0">
                <a:pos x="connsiteX2-5" y="connsiteY2-6"/>
              </a:cxn>
              <a:cxn ang="0">
                <a:pos x="connsiteX3-7" y="connsiteY3-8"/>
              </a:cxn>
            </a:cxnLst>
            <a:rect l="l" t="t" r="r" b="b"/>
            <a:pathLst>
              <a:path w="1695930" h="1694237">
                <a:moveTo>
                  <a:pt x="0" y="1694237"/>
                </a:moveTo>
                <a:lnTo>
                  <a:pt x="862480" y="0"/>
                </a:lnTo>
                <a:lnTo>
                  <a:pt x="1695930" y="1694237"/>
                </a:lnTo>
                <a:lnTo>
                  <a:pt x="0" y="1694237"/>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sz="1800" noProof="1"/>
          </a:p>
        </p:txBody>
      </p:sp>
      <p:cxnSp>
        <p:nvCxnSpPr>
          <p:cNvPr id="18" name="直接连接符 17"/>
          <p:cNvCxnSpPr/>
          <p:nvPr>
            <p:custDataLst>
              <p:tags r:id="rId13"/>
            </p:custDataLst>
          </p:nvPr>
        </p:nvCxnSpPr>
        <p:spPr>
          <a:xfrm>
            <a:off x="1019209" y="4795838"/>
            <a:ext cx="44291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ctrTitle" hasCustomPrompt="1"/>
            <p:custDataLst>
              <p:tags r:id="rId14"/>
            </p:custDataLst>
          </p:nvPr>
        </p:nvSpPr>
        <p:spPr>
          <a:xfrm>
            <a:off x="899099" y="2009457"/>
            <a:ext cx="4682792" cy="1198800"/>
          </a:xfrm>
        </p:spPr>
        <p:txBody>
          <a:bodyPr anchor="ctr">
            <a:normAutofit/>
          </a:bodyPr>
          <a:lstStyle>
            <a:lvl1pPr algn="l">
              <a:defRPr sz="4500" spc="600">
                <a:solidFill>
                  <a:schemeClr val="tx1"/>
                </a:solidFill>
              </a:defRPr>
            </a:lvl1pPr>
          </a:lstStyle>
          <a:p>
            <a:r>
              <a:rPr lang="zh-CN" altLang="en-US" noProof="1"/>
              <a:t>编辑标题</a:t>
            </a:r>
            <a:endParaRPr lang="zh-CN" altLang="en-US" noProof="1"/>
          </a:p>
        </p:txBody>
      </p:sp>
      <p:sp>
        <p:nvSpPr>
          <p:cNvPr id="3" name="副标题 2"/>
          <p:cNvSpPr>
            <a:spLocks noGrp="1"/>
          </p:cNvSpPr>
          <p:nvPr>
            <p:ph type="subTitle" idx="1" hasCustomPrompt="1"/>
            <p:custDataLst>
              <p:tags r:id="rId15"/>
            </p:custDataLst>
          </p:nvPr>
        </p:nvSpPr>
        <p:spPr>
          <a:xfrm>
            <a:off x="899160" y="3313163"/>
            <a:ext cx="2556510" cy="1379855"/>
          </a:xfrm>
        </p:spPr>
        <p:txBody>
          <a:bodyPr>
            <a:noAutofit/>
          </a:bodyPr>
          <a:lstStyle>
            <a:lvl1pPr marL="0" indent="0" algn="l">
              <a:lnSpc>
                <a:spcPct val="100000"/>
              </a:lnSpc>
              <a:spcAft>
                <a:spcPts val="0"/>
              </a:spcAft>
              <a:buNone/>
              <a:defRPr sz="3000" b="1" i="1" spc="300" baseline="0">
                <a:solidFill>
                  <a:schemeClr val="tx1"/>
                </a:solidFill>
                <a:latin typeface="+mj-ea"/>
                <a:ea typeface="+mj-ea"/>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noProof="1"/>
              <a:t>编辑副标题</a:t>
            </a:r>
            <a:endParaRPr lang="zh-CN" altLang="en-US" noProof="1"/>
          </a:p>
        </p:txBody>
      </p:sp>
      <p:sp>
        <p:nvSpPr>
          <p:cNvPr id="19" name="日期占位符 15"/>
          <p:cNvSpPr>
            <a:spLocks noGrp="1"/>
          </p:cNvSpPr>
          <p:nvPr>
            <p:ph type="dt" sz="half" idx="15"/>
            <p:custDataLst>
              <p:tags r:id="rId16"/>
            </p:custDataLst>
          </p:nvPr>
        </p:nvSpPr>
        <p:spPr/>
        <p:txBody>
          <a:bodyPr/>
          <a:lstStyle>
            <a:lvl1pPr>
              <a:defRPr/>
            </a:lvl1pPr>
          </a:lstStyle>
          <a:p>
            <a:fld id="{760FBDFE-C587-4B4C-A407-44438C67B59E}" type="datetimeFigureOut">
              <a:rPr lang="zh-CN" altLang="en-US"/>
            </a:fld>
            <a:endParaRPr lang="zh-CN" altLang="en-US"/>
          </a:p>
        </p:txBody>
      </p:sp>
      <p:sp>
        <p:nvSpPr>
          <p:cNvPr id="20" name="页脚占位符 16"/>
          <p:cNvSpPr>
            <a:spLocks noGrp="1"/>
          </p:cNvSpPr>
          <p:nvPr>
            <p:ph type="ftr" sz="quarter" idx="16"/>
            <p:custDataLst>
              <p:tags r:id="rId17"/>
            </p:custDataLst>
          </p:nvPr>
        </p:nvSpPr>
        <p:spPr/>
        <p:txBody>
          <a:bodyPr/>
          <a:lstStyle>
            <a:lvl1pPr>
              <a:defRPr/>
            </a:lvl1pPr>
          </a:lstStyle>
          <a:p>
            <a:endParaRPr lang="zh-CN" altLang="en-US"/>
          </a:p>
        </p:txBody>
      </p:sp>
      <p:sp>
        <p:nvSpPr>
          <p:cNvPr id="21" name="灯片编号占位符 17"/>
          <p:cNvSpPr>
            <a:spLocks noGrp="1"/>
          </p:cNvSpPr>
          <p:nvPr>
            <p:ph type="sldNum" sz="quarter" idx="17"/>
            <p:custDataLst>
              <p:tags r:id="rId18"/>
            </p:custDataLst>
          </p:nvPr>
        </p:nvSpPr>
        <p:spPr/>
        <p:txBody>
          <a:bodyPr/>
          <a:lstStyle>
            <a:lvl1pPr>
              <a:defRPr/>
            </a:lvl1pPr>
          </a:lstStyle>
          <a:p>
            <a:fld id="{458A1F4D-BD6C-4AD0-833B-AFEF3211D9AF}" type="slidenum">
              <a:rPr lang="zh-CN" altLang="en-US"/>
            </a:fld>
            <a:endParaRPr lang="zh-CN" altLang="en-US" dirty="0"/>
          </a:p>
        </p:txBody>
      </p:sp>
      <p:pic>
        <p:nvPicPr>
          <p:cNvPr id="25" name="图片 24"/>
          <p:cNvPicPr>
            <a:picLocks noChangeAspect="1"/>
          </p:cNvPicPr>
          <p:nvPr>
            <p:custDataLst>
              <p:tags r:id="rId19"/>
            </p:custDataLst>
          </p:nvPr>
        </p:nvPicPr>
        <p:blipFill>
          <a:blip r:embed="rId20" cstate="email">
            <a:extLst>
              <a:ext uri="{BEBA8EAE-BF5A-486C-A8C5-ECC9F3942E4B}">
                <a14:imgProps xmlns:a14="http://schemas.microsoft.com/office/drawing/2010/main">
                  <a14:imgLayer r:embed="rId21">
                    <a14:imgEffect>
                      <a14:colorTemperature colorTemp="4700"/>
                    </a14:imgEffect>
                  </a14:imgLayer>
                </a14:imgProps>
              </a:ext>
            </a:extLst>
          </a:blip>
          <a:srcRect/>
          <a:stretch>
            <a:fillRect/>
          </a:stretch>
        </p:blipFill>
        <p:spPr>
          <a:xfrm>
            <a:off x="5289560" y="409574"/>
            <a:ext cx="3565354" cy="6456590"/>
          </a:xfrm>
          <a:custGeom>
            <a:avLst/>
            <a:gdLst>
              <a:gd name="connsiteX0" fmla="*/ 1645443 w 4753805"/>
              <a:gd name="connsiteY0" fmla="*/ 0 h 6456590"/>
              <a:gd name="connsiteX1" fmla="*/ 2993011 w 4753805"/>
              <a:gd name="connsiteY1" fmla="*/ 2807919 h 6456590"/>
              <a:gd name="connsiteX2" fmla="*/ 2995875 w 4753805"/>
              <a:gd name="connsiteY2" fmla="*/ 2807919 h 6456590"/>
              <a:gd name="connsiteX3" fmla="*/ 4753805 w 4753805"/>
              <a:gd name="connsiteY3" fmla="*/ 6456590 h 6456590"/>
              <a:gd name="connsiteX4" fmla="*/ 1757930 w 4753805"/>
              <a:gd name="connsiteY4" fmla="*/ 6456590 h 6456590"/>
              <a:gd name="connsiteX5" fmla="*/ 0 w 4753805"/>
              <a:gd name="connsiteY5" fmla="*/ 2807919 h 6456590"/>
              <a:gd name="connsiteX6" fmla="*/ 4790 w 4753805"/>
              <a:gd name="connsiteY6" fmla="*/ 2807919 h 6456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53805" h="6456590">
                <a:moveTo>
                  <a:pt x="1645443" y="0"/>
                </a:moveTo>
                <a:lnTo>
                  <a:pt x="2993011" y="2807919"/>
                </a:lnTo>
                <a:lnTo>
                  <a:pt x="2995875" y="2807919"/>
                </a:lnTo>
                <a:lnTo>
                  <a:pt x="4753805" y="6456590"/>
                </a:lnTo>
                <a:lnTo>
                  <a:pt x="1757930" y="6456590"/>
                </a:lnTo>
                <a:lnTo>
                  <a:pt x="0" y="2807919"/>
                </a:lnTo>
                <a:lnTo>
                  <a:pt x="4790" y="2807919"/>
                </a:lnTo>
                <a:close/>
              </a:path>
            </a:pathLst>
          </a:custGeom>
        </p:spPr>
      </p:pic>
    </p:spTree>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7" name="内容占位符 6"/>
          <p:cNvSpPr>
            <a:spLocks noGrp="1"/>
          </p:cNvSpPr>
          <p:nvPr>
            <p:ph sz="quarter" idx="13"/>
            <p:custDataLst>
              <p:tags r:id="rId2"/>
            </p:custDataLst>
          </p:nvPr>
        </p:nvSpPr>
        <p:spPr>
          <a:xfrm>
            <a:off x="502448" y="952508"/>
            <a:ext cx="8139178" cy="5388907"/>
          </a:xfrm>
        </p:spPr>
        <p:txBody>
          <a:bodyPr/>
          <a:lstStyle>
            <a:lvl1pPr>
              <a:defRPr/>
            </a:lvl1pPr>
          </a:lstStyle>
          <a:p>
            <a:pPr lvl="0"/>
            <a:r>
              <a:rPr lang="zh-CN" altLang="en-US" noProof="1"/>
              <a:t>单击此处</a:t>
            </a:r>
            <a:r>
              <a:rPr lang="zh-CN" altLang="en-US" dirty="0">
                <a:sym typeface="+mn-ea"/>
              </a:rPr>
              <a:t>编辑母版文本样式</a:t>
            </a:r>
            <a:endParaRPr lang="zh-CN" altLang="en-US" dirty="0">
              <a:sym typeface="+mn-ea"/>
            </a:endParaRPr>
          </a:p>
          <a:p>
            <a:pPr lvl="1"/>
            <a:r>
              <a:rPr lang="zh-CN" altLang="en-US" dirty="0">
                <a:sym typeface="+mn-ea"/>
              </a:rPr>
              <a:t>第二级</a:t>
            </a:r>
            <a:endParaRPr lang="zh-CN" altLang="en-US" dirty="0">
              <a:sym typeface="+mn-ea"/>
            </a:endParaRPr>
          </a:p>
          <a:p>
            <a:pPr lvl="2"/>
            <a:r>
              <a:rPr lang="zh-CN" altLang="en-US" dirty="0">
                <a:sym typeface="+mn-ea"/>
              </a:rPr>
              <a:t>第三级</a:t>
            </a:r>
            <a:endParaRPr lang="zh-CN" altLang="en-US" dirty="0">
              <a:sym typeface="+mn-ea"/>
            </a:endParaRPr>
          </a:p>
          <a:p>
            <a:pPr lvl="3"/>
            <a:r>
              <a:rPr lang="zh-CN" altLang="en-US" dirty="0">
                <a:sym typeface="+mn-ea"/>
              </a:rPr>
              <a:t>第四级</a:t>
            </a:r>
            <a:endParaRPr lang="zh-CN" altLang="en-US" dirty="0">
              <a:sym typeface="+mn-ea"/>
            </a:endParaRPr>
          </a:p>
          <a:p>
            <a:pPr lvl="4"/>
            <a:r>
              <a:rPr lang="zh-CN" altLang="en-US" dirty="0">
                <a:sym typeface="+mn-ea"/>
              </a:rPr>
              <a:t>第五级</a:t>
            </a:r>
            <a:endParaRPr lang="zh-CN" altLang="en-US" noProof="1"/>
          </a:p>
        </p:txBody>
      </p:sp>
      <p:sp>
        <p:nvSpPr>
          <p:cNvPr id="3" name="日期占位符 3"/>
          <p:cNvSpPr>
            <a:spLocks noGrp="1"/>
          </p:cNvSpPr>
          <p:nvPr>
            <p:ph type="dt" sz="half" idx="14"/>
            <p:custDataLst>
              <p:tags r:id="rId3"/>
            </p:custDataLst>
          </p:nvPr>
        </p:nvSpPr>
        <p:spPr/>
        <p:txBody>
          <a:bodyPr/>
          <a:lstStyle>
            <a:lvl1pPr>
              <a:defRPr/>
            </a:lvl1pPr>
          </a:lstStyle>
          <a:p>
            <a:fld id="{760FBDFE-C587-4B4C-A407-44438C67B59E}" type="datetimeFigureOut">
              <a:rPr lang="zh-CN" altLang="en-US"/>
            </a:fld>
            <a:endParaRPr lang="zh-CN" altLang="en-US"/>
          </a:p>
        </p:txBody>
      </p:sp>
      <p:sp>
        <p:nvSpPr>
          <p:cNvPr id="4" name="页脚占位符 4"/>
          <p:cNvSpPr>
            <a:spLocks noGrp="1"/>
          </p:cNvSpPr>
          <p:nvPr>
            <p:ph type="ftr" sz="quarter" idx="15"/>
            <p:custDataLst>
              <p:tags r:id="rId4"/>
            </p:custDataLst>
          </p:nvPr>
        </p:nvSpPr>
        <p:spPr/>
        <p:txBody>
          <a:bodyPr/>
          <a:lstStyle>
            <a:lvl1pPr>
              <a:defRPr/>
            </a:lvl1pPr>
          </a:lstStyle>
          <a:p>
            <a:endParaRPr lang="zh-CN" altLang="en-US"/>
          </a:p>
        </p:txBody>
      </p:sp>
      <p:sp>
        <p:nvSpPr>
          <p:cNvPr id="5" name="灯片编号占位符 5"/>
          <p:cNvSpPr>
            <a:spLocks noGrp="1"/>
          </p:cNvSpPr>
          <p:nvPr>
            <p:ph type="sldNum" sz="quarter" idx="16"/>
            <p:custDataLst>
              <p:tags r:id="rId5"/>
            </p:custDataLst>
          </p:nvPr>
        </p:nvSpPr>
        <p:spPr/>
        <p:txBody>
          <a:bodyPr/>
          <a:lstStyle>
            <a:lvl1pPr>
              <a:defRPr/>
            </a:lvl1pPr>
          </a:lstStyle>
          <a:p>
            <a:fld id="{533AF71B-F04C-4371-B519-F65995945D26}" type="slidenum">
              <a:rPr lang="zh-CN" altLang="en-US"/>
            </a:fld>
            <a:endParaRPr lang="zh-CN" altLang="en-US" dirty="0"/>
          </a:p>
        </p:txBody>
      </p:sp>
    </p:spTree>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等腰三角形 2"/>
          <p:cNvSpPr/>
          <p:nvPr>
            <p:custDataLst>
              <p:tags r:id="rId2"/>
            </p:custDataLst>
          </p:nvPr>
        </p:nvSpPr>
        <p:spPr>
          <a:xfrm flipH="1">
            <a:off x="8391525" y="4403725"/>
            <a:ext cx="752475" cy="2460625"/>
          </a:xfrm>
          <a:prstGeom prst="triangle">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sz="1800" noProof="1"/>
          </a:p>
        </p:txBody>
      </p:sp>
      <p:sp>
        <p:nvSpPr>
          <p:cNvPr id="4" name="任意多边形 45"/>
          <p:cNvSpPr/>
          <p:nvPr>
            <p:custDataLst>
              <p:tags r:id="rId3"/>
            </p:custDataLst>
          </p:nvPr>
        </p:nvSpPr>
        <p:spPr>
          <a:xfrm rot="20853312" flipH="1">
            <a:off x="2803922" y="250825"/>
            <a:ext cx="2219325" cy="3073400"/>
          </a:xfrm>
          <a:custGeom>
            <a:avLst/>
            <a:gdLst>
              <a:gd name="connsiteX0" fmla="*/ 0 w 2958463"/>
              <a:gd name="connsiteY0" fmla="*/ 28269 h 3072739"/>
              <a:gd name="connsiteX1" fmla="*/ 128100 w 2958463"/>
              <a:gd name="connsiteY1" fmla="*/ 0 h 3072739"/>
              <a:gd name="connsiteX2" fmla="*/ 2958463 w 2958463"/>
              <a:gd name="connsiteY2" fmla="*/ 2912645 h 3072739"/>
              <a:gd name="connsiteX3" fmla="*/ 2958463 w 2958463"/>
              <a:gd name="connsiteY3" fmla="*/ 3072739 h 3072739"/>
              <a:gd name="connsiteX4" fmla="*/ 0 w 2958463"/>
              <a:gd name="connsiteY4" fmla="*/ 28269 h 30727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8463" h="3072739">
                <a:moveTo>
                  <a:pt x="0" y="28269"/>
                </a:moveTo>
                <a:lnTo>
                  <a:pt x="128100" y="0"/>
                </a:lnTo>
                <a:lnTo>
                  <a:pt x="2958463" y="2912645"/>
                </a:lnTo>
                <a:lnTo>
                  <a:pt x="2958463" y="3072739"/>
                </a:lnTo>
                <a:lnTo>
                  <a:pt x="0" y="2826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sz="1800" noProof="1"/>
          </a:p>
        </p:txBody>
      </p:sp>
      <p:sp>
        <p:nvSpPr>
          <p:cNvPr id="5" name="任意多边形 12"/>
          <p:cNvSpPr/>
          <p:nvPr>
            <p:custDataLst>
              <p:tags r:id="rId4"/>
            </p:custDataLst>
          </p:nvPr>
        </p:nvSpPr>
        <p:spPr>
          <a:xfrm flipH="1">
            <a:off x="0" y="0"/>
            <a:ext cx="2771775" cy="6858000"/>
          </a:xfrm>
          <a:custGeom>
            <a:avLst/>
            <a:gdLst>
              <a:gd name="connsiteX0" fmla="*/ 0 w 3695696"/>
              <a:gd name="connsiteY0" fmla="*/ 0 h 6858001"/>
              <a:gd name="connsiteX1" fmla="*/ 3695696 w 3695696"/>
              <a:gd name="connsiteY1" fmla="*/ 0 h 6858001"/>
              <a:gd name="connsiteX2" fmla="*/ 3695696 w 3695696"/>
              <a:gd name="connsiteY2" fmla="*/ 6858001 h 6858001"/>
              <a:gd name="connsiteX3" fmla="*/ 3289124 w 3695696"/>
              <a:gd name="connsiteY3" fmla="*/ 6858001 h 6858001"/>
              <a:gd name="connsiteX4" fmla="*/ 0 w 3695696"/>
              <a:gd name="connsiteY4" fmla="*/ 0 h 6858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5696" h="6858001">
                <a:moveTo>
                  <a:pt x="0" y="0"/>
                </a:moveTo>
                <a:lnTo>
                  <a:pt x="3695696" y="0"/>
                </a:lnTo>
                <a:lnTo>
                  <a:pt x="3695696" y="6858001"/>
                </a:lnTo>
                <a:lnTo>
                  <a:pt x="3289124" y="6858001"/>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sz="1800" noProof="1"/>
          </a:p>
        </p:txBody>
      </p:sp>
      <p:sp>
        <p:nvSpPr>
          <p:cNvPr id="6" name="等腰三角形 5"/>
          <p:cNvSpPr/>
          <p:nvPr>
            <p:custDataLst>
              <p:tags r:id="rId5"/>
            </p:custDataLst>
          </p:nvPr>
        </p:nvSpPr>
        <p:spPr>
          <a:xfrm rot="10800000" flipH="1">
            <a:off x="0" y="0"/>
            <a:ext cx="1443038" cy="4286250"/>
          </a:xfrm>
          <a:prstGeom prst="triangle">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sz="1800" noProof="1"/>
          </a:p>
        </p:txBody>
      </p:sp>
      <p:sp>
        <p:nvSpPr>
          <p:cNvPr id="7" name="等腰三角形 6"/>
          <p:cNvSpPr/>
          <p:nvPr>
            <p:custDataLst>
              <p:tags r:id="rId6"/>
            </p:custDataLst>
          </p:nvPr>
        </p:nvSpPr>
        <p:spPr>
          <a:xfrm rot="10800000" flipH="1">
            <a:off x="2721059" y="647700"/>
            <a:ext cx="1127522" cy="129540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sz="1800" noProof="1"/>
          </a:p>
        </p:txBody>
      </p:sp>
      <p:sp>
        <p:nvSpPr>
          <p:cNvPr id="8" name="等腰三角形 7"/>
          <p:cNvSpPr/>
          <p:nvPr>
            <p:custDataLst>
              <p:tags r:id="rId7"/>
            </p:custDataLst>
          </p:nvPr>
        </p:nvSpPr>
        <p:spPr>
          <a:xfrm rot="10800000" flipH="1">
            <a:off x="2445977" y="0"/>
            <a:ext cx="1127522" cy="1295400"/>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sz="1800" noProof="1"/>
          </a:p>
        </p:txBody>
      </p:sp>
      <p:sp>
        <p:nvSpPr>
          <p:cNvPr id="9" name="任意多边形 46"/>
          <p:cNvSpPr/>
          <p:nvPr>
            <p:custDataLst>
              <p:tags r:id="rId8"/>
            </p:custDataLst>
          </p:nvPr>
        </p:nvSpPr>
        <p:spPr>
          <a:xfrm rot="20853312" flipH="1">
            <a:off x="3661172" y="92075"/>
            <a:ext cx="978694" cy="1371600"/>
          </a:xfrm>
          <a:custGeom>
            <a:avLst/>
            <a:gdLst>
              <a:gd name="connsiteX0" fmla="*/ 0 w 1305254"/>
              <a:gd name="connsiteY0" fmla="*/ 28270 h 1371469"/>
              <a:gd name="connsiteX1" fmla="*/ 128101 w 1305254"/>
              <a:gd name="connsiteY1" fmla="*/ 0 h 1371469"/>
              <a:gd name="connsiteX2" fmla="*/ 1305254 w 1305254"/>
              <a:gd name="connsiteY2" fmla="*/ 1211374 h 1371469"/>
              <a:gd name="connsiteX3" fmla="*/ 1305253 w 1305254"/>
              <a:gd name="connsiteY3" fmla="*/ 1371469 h 1371469"/>
              <a:gd name="connsiteX4" fmla="*/ 0 w 1305254"/>
              <a:gd name="connsiteY4" fmla="*/ 28270 h 13714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5254" h="1371469">
                <a:moveTo>
                  <a:pt x="0" y="28270"/>
                </a:moveTo>
                <a:lnTo>
                  <a:pt x="128101" y="0"/>
                </a:lnTo>
                <a:lnTo>
                  <a:pt x="1305254" y="1211374"/>
                </a:lnTo>
                <a:lnTo>
                  <a:pt x="1305253" y="1371469"/>
                </a:lnTo>
                <a:lnTo>
                  <a:pt x="0" y="2827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sz="1800" noProof="1"/>
          </a:p>
        </p:txBody>
      </p:sp>
      <p:sp>
        <p:nvSpPr>
          <p:cNvPr id="10" name="等腰三角形 24"/>
          <p:cNvSpPr/>
          <p:nvPr>
            <p:custDataLst>
              <p:tags r:id="rId9"/>
            </p:custDataLst>
          </p:nvPr>
        </p:nvSpPr>
        <p:spPr>
          <a:xfrm rot="10800000" flipH="1">
            <a:off x="721519" y="2165350"/>
            <a:ext cx="1271588" cy="1693863"/>
          </a:xfrm>
          <a:custGeom>
            <a:avLst/>
            <a:gdLst>
              <a:gd name="connsiteX0" fmla="*/ 0 w 1695930"/>
              <a:gd name="connsiteY0" fmla="*/ 1462009 h 1462009"/>
              <a:gd name="connsiteX1" fmla="*/ 847965 w 1695930"/>
              <a:gd name="connsiteY1" fmla="*/ 0 h 1462009"/>
              <a:gd name="connsiteX2" fmla="*/ 1695930 w 1695930"/>
              <a:gd name="connsiteY2" fmla="*/ 1462009 h 1462009"/>
              <a:gd name="connsiteX3" fmla="*/ 0 w 1695930"/>
              <a:gd name="connsiteY3" fmla="*/ 1462009 h 1462009"/>
              <a:gd name="connsiteX0-1" fmla="*/ 0 w 1695930"/>
              <a:gd name="connsiteY0-2" fmla="*/ 1694237 h 1694237"/>
              <a:gd name="connsiteX1-3" fmla="*/ 862480 w 1695930"/>
              <a:gd name="connsiteY1-4" fmla="*/ 0 h 1694237"/>
              <a:gd name="connsiteX2-5" fmla="*/ 1695930 w 1695930"/>
              <a:gd name="connsiteY2-6" fmla="*/ 1694237 h 1694237"/>
              <a:gd name="connsiteX3-7" fmla="*/ 0 w 1695930"/>
              <a:gd name="connsiteY3-8" fmla="*/ 1694237 h 1694237"/>
            </a:gdLst>
            <a:ahLst/>
            <a:cxnLst>
              <a:cxn ang="0">
                <a:pos x="connsiteX0-1" y="connsiteY0-2"/>
              </a:cxn>
              <a:cxn ang="0">
                <a:pos x="connsiteX1-3" y="connsiteY1-4"/>
              </a:cxn>
              <a:cxn ang="0">
                <a:pos x="connsiteX2-5" y="connsiteY2-6"/>
              </a:cxn>
              <a:cxn ang="0">
                <a:pos x="connsiteX3-7" y="connsiteY3-8"/>
              </a:cxn>
            </a:cxnLst>
            <a:rect l="l" t="t" r="r" b="b"/>
            <a:pathLst>
              <a:path w="1695930" h="1694237">
                <a:moveTo>
                  <a:pt x="0" y="1694237"/>
                </a:moveTo>
                <a:lnTo>
                  <a:pt x="862480" y="0"/>
                </a:lnTo>
                <a:lnTo>
                  <a:pt x="1695930" y="1694237"/>
                </a:lnTo>
                <a:lnTo>
                  <a:pt x="0" y="1694237"/>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sz="1800" noProof="1"/>
          </a:p>
        </p:txBody>
      </p:sp>
      <p:sp>
        <p:nvSpPr>
          <p:cNvPr id="2" name="标题 1"/>
          <p:cNvSpPr>
            <a:spLocks noGrp="1"/>
          </p:cNvSpPr>
          <p:nvPr>
            <p:ph type="title" hasCustomPrompt="1"/>
            <p:custDataLst>
              <p:tags r:id="rId10"/>
            </p:custDataLst>
          </p:nvPr>
        </p:nvSpPr>
        <p:spPr>
          <a:xfrm>
            <a:off x="4243140" y="2420938"/>
            <a:ext cx="4212089" cy="2016125"/>
          </a:xfrm>
        </p:spPr>
        <p:txBody>
          <a:bodyPr anchor="ctr">
            <a:normAutofit/>
          </a:bodyPr>
          <a:lstStyle>
            <a:lvl1pPr algn="ctr">
              <a:defRPr sz="6000" spc="600"/>
            </a:lvl1pPr>
          </a:lstStyle>
          <a:p>
            <a:r>
              <a:rPr lang="zh-CN" altLang="en-US" noProof="1"/>
              <a:t>编辑标题</a:t>
            </a:r>
            <a:endParaRPr lang="zh-CN" altLang="en-US" noProof="1"/>
          </a:p>
        </p:txBody>
      </p:sp>
      <p:sp>
        <p:nvSpPr>
          <p:cNvPr id="12" name="日期占位符 2"/>
          <p:cNvSpPr>
            <a:spLocks noGrp="1"/>
          </p:cNvSpPr>
          <p:nvPr>
            <p:ph type="dt" sz="half" idx="10"/>
            <p:custDataLst>
              <p:tags r:id="rId11"/>
            </p:custDataLst>
          </p:nvPr>
        </p:nvSpPr>
        <p:spPr/>
        <p:txBody>
          <a:bodyPr/>
          <a:lstStyle>
            <a:lvl1pPr>
              <a:defRPr/>
            </a:lvl1pPr>
          </a:lstStyle>
          <a:p>
            <a:fld id="{760FBDFE-C587-4B4C-A407-44438C67B59E}" type="datetimeFigureOut">
              <a:rPr lang="zh-CN" altLang="en-US"/>
            </a:fld>
            <a:endParaRPr lang="zh-CN" altLang="en-US"/>
          </a:p>
        </p:txBody>
      </p:sp>
      <p:sp>
        <p:nvSpPr>
          <p:cNvPr id="13" name="页脚占位符 3"/>
          <p:cNvSpPr>
            <a:spLocks noGrp="1"/>
          </p:cNvSpPr>
          <p:nvPr>
            <p:ph type="ftr" sz="quarter" idx="11"/>
            <p:custDataLst>
              <p:tags r:id="rId12"/>
            </p:custDataLst>
          </p:nvPr>
        </p:nvSpPr>
        <p:spPr/>
        <p:txBody>
          <a:bodyPr/>
          <a:lstStyle>
            <a:lvl1pPr>
              <a:defRPr/>
            </a:lvl1pPr>
          </a:lstStyle>
          <a:p>
            <a:endParaRPr lang="zh-CN" altLang="en-US"/>
          </a:p>
        </p:txBody>
      </p:sp>
      <p:sp>
        <p:nvSpPr>
          <p:cNvPr id="14" name="灯片编号占位符 4"/>
          <p:cNvSpPr>
            <a:spLocks noGrp="1"/>
          </p:cNvSpPr>
          <p:nvPr>
            <p:ph type="sldNum" sz="quarter" idx="12"/>
            <p:custDataLst>
              <p:tags r:id="rId13"/>
            </p:custDataLst>
          </p:nvPr>
        </p:nvSpPr>
        <p:spPr/>
        <p:txBody>
          <a:bodyPr/>
          <a:lstStyle>
            <a:lvl1pPr>
              <a:defRPr/>
            </a:lvl1pPr>
          </a:lstStyle>
          <a:p>
            <a:fld id="{26F48EE0-4ABF-491F-B0BA-FE21D3D573F9}" type="slidenum">
              <a:rPr lang="zh-CN" altLang="en-US"/>
            </a:fld>
            <a:endParaRPr lang="zh-CN" altLang="en-US"/>
          </a:p>
        </p:txBody>
      </p:sp>
      <p:pic>
        <p:nvPicPr>
          <p:cNvPr id="16" name="图片 15"/>
          <p:cNvPicPr>
            <a:picLocks noChangeAspect="1"/>
          </p:cNvPicPr>
          <p:nvPr>
            <p:custDataLst>
              <p:tags r:id="rId14"/>
            </p:custDataLst>
          </p:nvPr>
        </p:nvPicPr>
        <p:blipFill>
          <a:blip r:embed="rId15" cstate="email">
            <a:extLst>
              <a:ext uri="{BEBA8EAE-BF5A-486C-A8C5-ECC9F3942E4B}">
                <a14:imgProps xmlns:a14="http://schemas.microsoft.com/office/drawing/2010/main">
                  <a14:imgLayer r:embed="rId16">
                    <a14:imgEffect>
                      <a14:colorTemperature colorTemp="4700"/>
                    </a14:imgEffect>
                  </a14:imgLayer>
                </a14:imgProps>
              </a:ext>
            </a:extLst>
          </a:blip>
          <a:srcRect/>
          <a:stretch>
            <a:fillRect/>
          </a:stretch>
        </p:blipFill>
        <p:spPr>
          <a:xfrm rot="10800000" flipV="1">
            <a:off x="291439" y="409574"/>
            <a:ext cx="3565354" cy="6456590"/>
          </a:xfrm>
          <a:custGeom>
            <a:avLst/>
            <a:gdLst>
              <a:gd name="connsiteX0" fmla="*/ 1645443 w 4753805"/>
              <a:gd name="connsiteY0" fmla="*/ 0 h 6456590"/>
              <a:gd name="connsiteX1" fmla="*/ 2993011 w 4753805"/>
              <a:gd name="connsiteY1" fmla="*/ 2807919 h 6456590"/>
              <a:gd name="connsiteX2" fmla="*/ 2995875 w 4753805"/>
              <a:gd name="connsiteY2" fmla="*/ 2807919 h 6456590"/>
              <a:gd name="connsiteX3" fmla="*/ 4753805 w 4753805"/>
              <a:gd name="connsiteY3" fmla="*/ 6456590 h 6456590"/>
              <a:gd name="connsiteX4" fmla="*/ 1757930 w 4753805"/>
              <a:gd name="connsiteY4" fmla="*/ 6456590 h 6456590"/>
              <a:gd name="connsiteX5" fmla="*/ 0 w 4753805"/>
              <a:gd name="connsiteY5" fmla="*/ 2807919 h 6456590"/>
              <a:gd name="connsiteX6" fmla="*/ 4790 w 4753805"/>
              <a:gd name="connsiteY6" fmla="*/ 2807919 h 6456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53805" h="6456590">
                <a:moveTo>
                  <a:pt x="1645443" y="0"/>
                </a:moveTo>
                <a:lnTo>
                  <a:pt x="2993011" y="2807919"/>
                </a:lnTo>
                <a:lnTo>
                  <a:pt x="2995875" y="2807919"/>
                </a:lnTo>
                <a:lnTo>
                  <a:pt x="4753805" y="6456590"/>
                </a:lnTo>
                <a:lnTo>
                  <a:pt x="1757930" y="6456590"/>
                </a:lnTo>
                <a:lnTo>
                  <a:pt x="0" y="2807919"/>
                </a:lnTo>
                <a:lnTo>
                  <a:pt x="4790" y="2807919"/>
                </a:lnTo>
                <a:close/>
              </a:path>
            </a:pathLst>
          </a:custGeom>
        </p:spPr>
      </p:pic>
    </p:spTree>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p:cNvSpPr>
            <a:spLocks noGrp="1"/>
          </p:cNvSpPr>
          <p:nvPr>
            <p:ph type="title"/>
          </p:nvPr>
        </p:nvSpPr>
        <p:spPr>
          <a:xfrm>
            <a:off x="457200" y="457200"/>
            <a:ext cx="8229600" cy="1371600"/>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sz="half" idx="1"/>
          </p:nvPr>
        </p:nvSpPr>
        <p:spPr>
          <a:xfrm>
            <a:off x="457200" y="1981200"/>
            <a:ext cx="4038600" cy="38862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剪贴画占位符 3"/>
          <p:cNvSpPr>
            <a:spLocks noGrp="1"/>
          </p:cNvSpPr>
          <p:nvPr>
            <p:ph type="clipArt" sz="half" idx="2"/>
          </p:nvPr>
        </p:nvSpPr>
        <p:spPr>
          <a:xfrm>
            <a:off x="4648200" y="1981200"/>
            <a:ext cx="4038600" cy="3886200"/>
          </a:xfrm>
        </p:spPr>
        <p:txBody>
          <a:bodyPr vert="horz" wrap="square" lIns="91440" tIns="45720" rIns="91440" bIns="45720" numCol="1" anchor="t" anchorCtr="0" compatLnSpc="1"/>
          <a:lstStyle/>
          <a:p>
            <a:pPr marL="342900" marR="0" lvl="0" indent="-342900" algn="l" defTabSz="914400" rtl="0" eaLnBrk="0" fontAlgn="base" latinLnBrk="0" hangingPunct="0">
              <a:lnSpc>
                <a:spcPct val="100000"/>
              </a:lnSpc>
              <a:spcBef>
                <a:spcPct val="20000"/>
              </a:spcBef>
              <a:spcAft>
                <a:spcPct val="0"/>
              </a:spcAft>
              <a:buClr>
                <a:schemeClr val="bg2"/>
              </a:buClr>
              <a:buSzPct val="75000"/>
              <a:buFont typeface="Wingdings" panose="05000000000000000000" pitchFamily="2" charset="2"/>
              <a:buChar char="n"/>
              <a:defRPr/>
            </a:pPr>
            <a:endParaRPr kumimoji="0" lang="zh-CN" altLang="en-US" sz="3200" b="0" i="0" u="none" strike="noStrike" kern="0" cap="none" spc="0" normalizeH="0" baseline="0" noProof="0" smtClean="0">
              <a:ln>
                <a:noFill/>
              </a:ln>
              <a:solidFill>
                <a:schemeClr val="tx1"/>
              </a:solidFill>
              <a:effectLst/>
              <a:uLnTx/>
              <a:uFillTx/>
              <a:latin typeface="+mn-lt"/>
              <a:ea typeface="+mn-ea"/>
              <a:cs typeface="+mn-cs"/>
            </a:endParaRPr>
          </a:p>
        </p:txBody>
      </p:sp>
    </p:spTree>
  </p:cSld>
  <p:clrMapOvr>
    <a:masterClrMapping/>
  </p:clrMapOvr>
  <p:transition spd="slow">
    <p:pull dir="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457200"/>
            <a:ext cx="8229600" cy="1371600"/>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sz="half" idx="1"/>
          </p:nvPr>
        </p:nvSpPr>
        <p:spPr>
          <a:xfrm>
            <a:off x="457200" y="1981200"/>
            <a:ext cx="4038600" cy="38862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48200" y="1981200"/>
            <a:ext cx="4038600" cy="38862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transition spd="slow">
    <p:pull dir="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4" name="任意多边形 46"/>
          <p:cNvSpPr/>
          <p:nvPr>
            <p:custDataLst>
              <p:tags r:id="rId2"/>
            </p:custDataLst>
          </p:nvPr>
        </p:nvSpPr>
        <p:spPr>
          <a:xfrm rot="746688">
            <a:off x="8667750" y="5489575"/>
            <a:ext cx="533400" cy="747713"/>
          </a:xfrm>
          <a:custGeom>
            <a:avLst/>
            <a:gdLst>
              <a:gd name="connsiteX0" fmla="*/ 0 w 1305254"/>
              <a:gd name="connsiteY0" fmla="*/ 28270 h 1371469"/>
              <a:gd name="connsiteX1" fmla="*/ 128101 w 1305254"/>
              <a:gd name="connsiteY1" fmla="*/ 0 h 1371469"/>
              <a:gd name="connsiteX2" fmla="*/ 1305254 w 1305254"/>
              <a:gd name="connsiteY2" fmla="*/ 1211374 h 1371469"/>
              <a:gd name="connsiteX3" fmla="*/ 1305253 w 1305254"/>
              <a:gd name="connsiteY3" fmla="*/ 1371469 h 1371469"/>
              <a:gd name="connsiteX4" fmla="*/ 0 w 1305254"/>
              <a:gd name="connsiteY4" fmla="*/ 28270 h 13714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5254" h="1371469">
                <a:moveTo>
                  <a:pt x="0" y="28270"/>
                </a:moveTo>
                <a:lnTo>
                  <a:pt x="128101" y="0"/>
                </a:lnTo>
                <a:lnTo>
                  <a:pt x="1305254" y="1211374"/>
                </a:lnTo>
                <a:lnTo>
                  <a:pt x="1305253" y="1371469"/>
                </a:lnTo>
                <a:lnTo>
                  <a:pt x="0" y="2827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sz="1800" noProof="1"/>
          </a:p>
        </p:txBody>
      </p:sp>
      <p:sp>
        <p:nvSpPr>
          <p:cNvPr id="5" name="任意多边形 46"/>
          <p:cNvSpPr/>
          <p:nvPr>
            <p:custDataLst>
              <p:tags r:id="rId3"/>
            </p:custDataLst>
          </p:nvPr>
        </p:nvSpPr>
        <p:spPr>
          <a:xfrm rot="746688">
            <a:off x="-58341" y="722313"/>
            <a:ext cx="533401" cy="747712"/>
          </a:xfrm>
          <a:custGeom>
            <a:avLst/>
            <a:gdLst>
              <a:gd name="connsiteX0" fmla="*/ 0 w 1305254"/>
              <a:gd name="connsiteY0" fmla="*/ 28270 h 1371469"/>
              <a:gd name="connsiteX1" fmla="*/ 128101 w 1305254"/>
              <a:gd name="connsiteY1" fmla="*/ 0 h 1371469"/>
              <a:gd name="connsiteX2" fmla="*/ 1305254 w 1305254"/>
              <a:gd name="connsiteY2" fmla="*/ 1211374 h 1371469"/>
              <a:gd name="connsiteX3" fmla="*/ 1305253 w 1305254"/>
              <a:gd name="connsiteY3" fmla="*/ 1371469 h 1371469"/>
              <a:gd name="connsiteX4" fmla="*/ 0 w 1305254"/>
              <a:gd name="connsiteY4" fmla="*/ 28270 h 13714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5254" h="1371469">
                <a:moveTo>
                  <a:pt x="0" y="28270"/>
                </a:moveTo>
                <a:lnTo>
                  <a:pt x="128101" y="0"/>
                </a:lnTo>
                <a:lnTo>
                  <a:pt x="1305254" y="1211374"/>
                </a:lnTo>
                <a:lnTo>
                  <a:pt x="1305253" y="1371469"/>
                </a:lnTo>
                <a:lnTo>
                  <a:pt x="0" y="2827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sz="1800" noProof="1"/>
          </a:p>
        </p:txBody>
      </p:sp>
      <p:sp>
        <p:nvSpPr>
          <p:cNvPr id="6" name="任意多边形 46"/>
          <p:cNvSpPr/>
          <p:nvPr>
            <p:custDataLst>
              <p:tags r:id="rId4"/>
            </p:custDataLst>
          </p:nvPr>
        </p:nvSpPr>
        <p:spPr>
          <a:xfrm rot="746688">
            <a:off x="-41672" y="68263"/>
            <a:ext cx="534591" cy="747712"/>
          </a:xfrm>
          <a:custGeom>
            <a:avLst/>
            <a:gdLst>
              <a:gd name="connsiteX0" fmla="*/ 0 w 1305254"/>
              <a:gd name="connsiteY0" fmla="*/ 28270 h 1371469"/>
              <a:gd name="connsiteX1" fmla="*/ 128101 w 1305254"/>
              <a:gd name="connsiteY1" fmla="*/ 0 h 1371469"/>
              <a:gd name="connsiteX2" fmla="*/ 1305254 w 1305254"/>
              <a:gd name="connsiteY2" fmla="*/ 1211374 h 1371469"/>
              <a:gd name="connsiteX3" fmla="*/ 1305253 w 1305254"/>
              <a:gd name="connsiteY3" fmla="*/ 1371469 h 1371469"/>
              <a:gd name="connsiteX4" fmla="*/ 0 w 1305254"/>
              <a:gd name="connsiteY4" fmla="*/ 28270 h 13714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5254" h="1371469">
                <a:moveTo>
                  <a:pt x="0" y="28270"/>
                </a:moveTo>
                <a:lnTo>
                  <a:pt x="128101" y="0"/>
                </a:lnTo>
                <a:lnTo>
                  <a:pt x="1305254" y="1211374"/>
                </a:lnTo>
                <a:lnTo>
                  <a:pt x="1305253" y="1371469"/>
                </a:lnTo>
                <a:lnTo>
                  <a:pt x="0" y="2827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sz="1800" noProof="1"/>
          </a:p>
        </p:txBody>
      </p:sp>
      <p:sp>
        <p:nvSpPr>
          <p:cNvPr id="7" name="任意多边形 46"/>
          <p:cNvSpPr/>
          <p:nvPr>
            <p:custDataLst>
              <p:tags r:id="rId5"/>
            </p:custDataLst>
          </p:nvPr>
        </p:nvSpPr>
        <p:spPr>
          <a:xfrm rot="746688">
            <a:off x="8664179" y="6053138"/>
            <a:ext cx="533400" cy="747712"/>
          </a:xfrm>
          <a:custGeom>
            <a:avLst/>
            <a:gdLst>
              <a:gd name="connsiteX0" fmla="*/ 0 w 1305254"/>
              <a:gd name="connsiteY0" fmla="*/ 28270 h 1371469"/>
              <a:gd name="connsiteX1" fmla="*/ 128101 w 1305254"/>
              <a:gd name="connsiteY1" fmla="*/ 0 h 1371469"/>
              <a:gd name="connsiteX2" fmla="*/ 1305254 w 1305254"/>
              <a:gd name="connsiteY2" fmla="*/ 1211374 h 1371469"/>
              <a:gd name="connsiteX3" fmla="*/ 1305253 w 1305254"/>
              <a:gd name="connsiteY3" fmla="*/ 1371469 h 1371469"/>
              <a:gd name="connsiteX4" fmla="*/ 0 w 1305254"/>
              <a:gd name="connsiteY4" fmla="*/ 28270 h 13714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5254" h="1371469">
                <a:moveTo>
                  <a:pt x="0" y="28270"/>
                </a:moveTo>
                <a:lnTo>
                  <a:pt x="128101" y="0"/>
                </a:lnTo>
                <a:lnTo>
                  <a:pt x="1305254" y="1211374"/>
                </a:lnTo>
                <a:lnTo>
                  <a:pt x="1305253" y="1371469"/>
                </a:lnTo>
                <a:lnTo>
                  <a:pt x="0" y="2827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sz="1800" noProof="1"/>
          </a:p>
        </p:txBody>
      </p:sp>
      <p:sp>
        <p:nvSpPr>
          <p:cNvPr id="8" name="任意多边形: 形状 7"/>
          <p:cNvSpPr/>
          <p:nvPr>
            <p:custDataLst>
              <p:tags r:id="rId6"/>
            </p:custDataLst>
          </p:nvPr>
        </p:nvSpPr>
        <p:spPr>
          <a:xfrm>
            <a:off x="8230791" y="0"/>
            <a:ext cx="913209" cy="2540000"/>
          </a:xfrm>
          <a:custGeom>
            <a:avLst/>
            <a:gdLst>
              <a:gd name="connsiteX0" fmla="*/ 0 w 1218152"/>
              <a:gd name="connsiteY0" fmla="*/ 0 h 2539914"/>
              <a:gd name="connsiteX1" fmla="*/ 1218152 w 1218152"/>
              <a:gd name="connsiteY1" fmla="*/ 0 h 2539914"/>
              <a:gd name="connsiteX2" fmla="*/ 1218152 w 1218152"/>
              <a:gd name="connsiteY2" fmla="*/ 2539914 h 2539914"/>
            </a:gdLst>
            <a:ahLst/>
            <a:cxnLst>
              <a:cxn ang="0">
                <a:pos x="connsiteX0" y="connsiteY0"/>
              </a:cxn>
              <a:cxn ang="0">
                <a:pos x="connsiteX1" y="connsiteY1"/>
              </a:cxn>
              <a:cxn ang="0">
                <a:pos x="connsiteX2" y="connsiteY2"/>
              </a:cxn>
            </a:cxnLst>
            <a:rect l="l" t="t" r="r" b="b"/>
            <a:pathLst>
              <a:path w="1218152" h="2539914">
                <a:moveTo>
                  <a:pt x="0" y="0"/>
                </a:moveTo>
                <a:lnTo>
                  <a:pt x="1218152" y="0"/>
                </a:lnTo>
                <a:lnTo>
                  <a:pt x="1218152" y="253991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sz="1800" noProof="1"/>
          </a:p>
        </p:txBody>
      </p:sp>
      <p:sp>
        <p:nvSpPr>
          <p:cNvPr id="9" name="任意多边形: 形状 8"/>
          <p:cNvSpPr/>
          <p:nvPr>
            <p:custDataLst>
              <p:tags r:id="rId7"/>
            </p:custDataLst>
          </p:nvPr>
        </p:nvSpPr>
        <p:spPr>
          <a:xfrm rot="10800000">
            <a:off x="8759429" y="0"/>
            <a:ext cx="384572" cy="1141413"/>
          </a:xfrm>
          <a:custGeom>
            <a:avLst/>
            <a:gdLst>
              <a:gd name="connsiteX0" fmla="*/ 512148 w 512148"/>
              <a:gd name="connsiteY0" fmla="*/ 1140923 h 1140923"/>
              <a:gd name="connsiteX1" fmla="*/ 0 w 512148"/>
              <a:gd name="connsiteY1" fmla="*/ 1140923 h 1140923"/>
              <a:gd name="connsiteX2" fmla="*/ 0 w 512148"/>
              <a:gd name="connsiteY2" fmla="*/ 0 h 1140923"/>
            </a:gdLst>
            <a:ahLst/>
            <a:cxnLst>
              <a:cxn ang="0">
                <a:pos x="connsiteX0" y="connsiteY0"/>
              </a:cxn>
              <a:cxn ang="0">
                <a:pos x="connsiteX1" y="connsiteY1"/>
              </a:cxn>
              <a:cxn ang="0">
                <a:pos x="connsiteX2" y="connsiteY2"/>
              </a:cxn>
            </a:cxnLst>
            <a:rect l="l" t="t" r="r" b="b"/>
            <a:pathLst>
              <a:path w="512148" h="1140923">
                <a:moveTo>
                  <a:pt x="512148" y="1140923"/>
                </a:moveTo>
                <a:lnTo>
                  <a:pt x="0" y="1140923"/>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sz="1800" noProof="1"/>
          </a:p>
        </p:txBody>
      </p:sp>
      <p:sp>
        <p:nvSpPr>
          <p:cNvPr id="10" name="等腰三角形 24"/>
          <p:cNvSpPr/>
          <p:nvPr>
            <p:custDataLst>
              <p:tags r:id="rId8"/>
            </p:custDataLst>
          </p:nvPr>
        </p:nvSpPr>
        <p:spPr>
          <a:xfrm rot="10800000">
            <a:off x="8540354" y="863600"/>
            <a:ext cx="507206" cy="674688"/>
          </a:xfrm>
          <a:custGeom>
            <a:avLst/>
            <a:gdLst>
              <a:gd name="connsiteX0" fmla="*/ 0 w 1695930"/>
              <a:gd name="connsiteY0" fmla="*/ 1462009 h 1462009"/>
              <a:gd name="connsiteX1" fmla="*/ 847965 w 1695930"/>
              <a:gd name="connsiteY1" fmla="*/ 0 h 1462009"/>
              <a:gd name="connsiteX2" fmla="*/ 1695930 w 1695930"/>
              <a:gd name="connsiteY2" fmla="*/ 1462009 h 1462009"/>
              <a:gd name="connsiteX3" fmla="*/ 0 w 1695930"/>
              <a:gd name="connsiteY3" fmla="*/ 1462009 h 1462009"/>
              <a:gd name="connsiteX0-1" fmla="*/ 0 w 1695930"/>
              <a:gd name="connsiteY0-2" fmla="*/ 1694237 h 1694237"/>
              <a:gd name="connsiteX1-3" fmla="*/ 862480 w 1695930"/>
              <a:gd name="connsiteY1-4" fmla="*/ 0 h 1694237"/>
              <a:gd name="connsiteX2-5" fmla="*/ 1695930 w 1695930"/>
              <a:gd name="connsiteY2-6" fmla="*/ 1694237 h 1694237"/>
              <a:gd name="connsiteX3-7" fmla="*/ 0 w 1695930"/>
              <a:gd name="connsiteY3-8" fmla="*/ 1694237 h 1694237"/>
            </a:gdLst>
            <a:ahLst/>
            <a:cxnLst>
              <a:cxn ang="0">
                <a:pos x="connsiteX0-1" y="connsiteY0-2"/>
              </a:cxn>
              <a:cxn ang="0">
                <a:pos x="connsiteX1-3" y="connsiteY1-4"/>
              </a:cxn>
              <a:cxn ang="0">
                <a:pos x="connsiteX2-5" y="connsiteY2-6"/>
              </a:cxn>
              <a:cxn ang="0">
                <a:pos x="connsiteX3-7" y="connsiteY3-8"/>
              </a:cxn>
            </a:cxnLst>
            <a:rect l="l" t="t" r="r" b="b"/>
            <a:pathLst>
              <a:path w="1695930" h="1694237">
                <a:moveTo>
                  <a:pt x="0" y="1694237"/>
                </a:moveTo>
                <a:lnTo>
                  <a:pt x="862480" y="0"/>
                </a:lnTo>
                <a:lnTo>
                  <a:pt x="1695930" y="1694237"/>
                </a:lnTo>
                <a:lnTo>
                  <a:pt x="0" y="1694237"/>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sz="1800" noProof="1"/>
          </a:p>
        </p:txBody>
      </p:sp>
      <p:sp>
        <p:nvSpPr>
          <p:cNvPr id="11" name="等腰三角形 6"/>
          <p:cNvSpPr/>
          <p:nvPr>
            <p:custDataLst>
              <p:tags r:id="rId9"/>
            </p:custDataLst>
          </p:nvPr>
        </p:nvSpPr>
        <p:spPr>
          <a:xfrm>
            <a:off x="0" y="5688013"/>
            <a:ext cx="360760" cy="1179512"/>
          </a:xfrm>
          <a:prstGeom prst="triangle">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sz="1800" noProof="1"/>
          </a:p>
        </p:txBody>
      </p:sp>
      <p:sp>
        <p:nvSpPr>
          <p:cNvPr id="12" name="等腰三角形 11"/>
          <p:cNvSpPr/>
          <p:nvPr>
            <p:custDataLst>
              <p:tags r:id="rId10"/>
            </p:custDataLst>
          </p:nvPr>
        </p:nvSpPr>
        <p:spPr>
          <a:xfrm>
            <a:off x="294085" y="5200650"/>
            <a:ext cx="507206" cy="1657350"/>
          </a:xfrm>
          <a:prstGeom prst="triangle">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sz="1800" noProof="1">
              <a:solidFill>
                <a:schemeClr val="tx1">
                  <a:lumMod val="85000"/>
                  <a:lumOff val="15000"/>
                </a:schemeClr>
              </a:solidFill>
            </a:endParaRPr>
          </a:p>
        </p:txBody>
      </p:sp>
      <p:sp>
        <p:nvSpPr>
          <p:cNvPr id="2" name="标题 1"/>
          <p:cNvSpPr>
            <a:spLocks noGrp="1"/>
          </p:cNvSpPr>
          <p:nvPr>
            <p:ph type="title"/>
            <p:custDataLst>
              <p:tags r:id="rId11"/>
            </p:custDataLst>
          </p:nvPr>
        </p:nvSpPr>
        <p:spPr>
          <a:xfrm>
            <a:off x="467916" y="406800"/>
            <a:ext cx="8208169" cy="863601"/>
          </a:xfrm>
        </p:spPr>
        <p:txBody>
          <a:bodyPr>
            <a:normAutofit/>
          </a:bodyPr>
          <a:lstStyle>
            <a:lvl1pPr>
              <a:defRPr sz="2100"/>
            </a:lvl1pPr>
          </a:lstStyle>
          <a:p>
            <a:r>
              <a:rPr lang="zh-CN" altLang="en-US" noProof="1"/>
              <a:t>单击此处编辑母版标题样式</a:t>
            </a:r>
            <a:endParaRPr lang="zh-CN" altLang="en-US" noProof="1"/>
          </a:p>
        </p:txBody>
      </p:sp>
      <p:sp>
        <p:nvSpPr>
          <p:cNvPr id="3" name="内容占位符 2"/>
          <p:cNvSpPr>
            <a:spLocks noGrp="1"/>
          </p:cNvSpPr>
          <p:nvPr>
            <p:ph idx="1"/>
            <p:custDataLst>
              <p:tags r:id="rId12"/>
            </p:custDataLst>
          </p:nvPr>
        </p:nvSpPr>
        <p:spPr>
          <a:xfrm>
            <a:off x="467916" y="1412875"/>
            <a:ext cx="8208168" cy="4895850"/>
          </a:xfrm>
        </p:spPr>
        <p:txBody>
          <a:bodyPr/>
          <a:lstStyle>
            <a:lvl1pPr>
              <a:defRPr/>
            </a:lvl1p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13" name="日期占位符 3"/>
          <p:cNvSpPr>
            <a:spLocks noGrp="1"/>
          </p:cNvSpPr>
          <p:nvPr>
            <p:ph type="dt" sz="half" idx="10"/>
            <p:custDataLst>
              <p:tags r:id="rId13"/>
            </p:custDataLst>
          </p:nvPr>
        </p:nvSpPr>
        <p:spPr/>
        <p:txBody>
          <a:bodyPr/>
          <a:lstStyle>
            <a:lvl1pPr>
              <a:defRPr/>
            </a:lvl1pPr>
          </a:lstStyle>
          <a:p>
            <a:fld id="{760FBDFE-C587-4B4C-A407-44438C67B59E}" type="datetimeFigureOut">
              <a:rPr lang="zh-CN" altLang="en-US"/>
            </a:fld>
            <a:endParaRPr lang="zh-CN" altLang="en-US"/>
          </a:p>
        </p:txBody>
      </p:sp>
      <p:sp>
        <p:nvSpPr>
          <p:cNvPr id="14" name="页脚占位符 4"/>
          <p:cNvSpPr>
            <a:spLocks noGrp="1"/>
          </p:cNvSpPr>
          <p:nvPr>
            <p:ph type="ftr" sz="quarter" idx="11"/>
            <p:custDataLst>
              <p:tags r:id="rId14"/>
            </p:custDataLst>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1000" b="0" i="0" u="none" strike="noStrike" kern="1200" cap="none" spc="0" normalizeH="0" baseline="0" noProof="0">
                <a:ln>
                  <a:noFill/>
                </a:ln>
                <a:solidFill>
                  <a:schemeClr val="tx1"/>
                </a:solidFill>
                <a:effectLst/>
                <a:uLnTx/>
                <a:uFillTx/>
                <a:latin typeface="Helvetica" pitchFamily="-128" charset="0"/>
                <a:ea typeface="MS PGothic" panose="020B0600070205080204" pitchFamily="34" charset="-128"/>
                <a:cs typeface="+mn-cs"/>
              </a:rPr>
              <a:t>These slides are designed to accompany </a:t>
            </a:r>
            <a:r>
              <a:rPr kumimoji="0" lang="en-US" altLang="zh-CN" sz="1000" b="0" i="1" u="none" strike="noStrike" kern="1200" cap="none" spc="0" normalizeH="0" baseline="0" noProof="0">
                <a:ln>
                  <a:noFill/>
                </a:ln>
                <a:solidFill>
                  <a:schemeClr val="tx1"/>
                </a:solidFill>
                <a:effectLst/>
                <a:uLnTx/>
                <a:uFillTx/>
                <a:latin typeface="Helvetica" pitchFamily="-128" charset="0"/>
                <a:ea typeface="MS PGothic" panose="020B0600070205080204" pitchFamily="34" charset="-128"/>
                <a:cs typeface="+mn-cs"/>
              </a:rPr>
              <a:t>Software Engineering: A Practitioner’s Approach, 8/e  </a:t>
            </a:r>
            <a:r>
              <a:rPr kumimoji="0" lang="en-US" altLang="zh-CN" sz="1000" b="0" i="0" u="none" strike="noStrike" kern="1200" cap="none" spc="0" normalizeH="0" baseline="0" noProof="0">
                <a:ln>
                  <a:noFill/>
                </a:ln>
                <a:solidFill>
                  <a:schemeClr val="tx1"/>
                </a:solidFill>
                <a:effectLst/>
                <a:uLnTx/>
                <a:uFillTx/>
                <a:latin typeface="Helvetica" pitchFamily="-128" charset="0"/>
                <a:ea typeface="MS PGothic" panose="020B0600070205080204" pitchFamily="34" charset="-128"/>
                <a:cs typeface="+mn-cs"/>
              </a:rPr>
              <a:t>(McGraw-Hill, 2014). Slides copyright 2014 by Roger Pressman.</a:t>
            </a:r>
            <a:endParaRPr kumimoji="0" lang="en-US" altLang="zh-CN" sz="2400" b="0" i="0" u="none" strike="noStrike" kern="1200" cap="none" spc="0" normalizeH="0" baseline="0" noProof="0">
              <a:ln>
                <a:noFill/>
              </a:ln>
              <a:solidFill>
                <a:schemeClr val="tx1"/>
              </a:solidFill>
              <a:effectLst/>
              <a:uLnTx/>
              <a:uFillTx/>
              <a:latin typeface="Palatino" pitchFamily="-128" charset="0"/>
              <a:ea typeface="MS PGothic" panose="020B0600070205080204" pitchFamily="34" charset="-128"/>
              <a:cs typeface="+mn-cs"/>
            </a:endParaRPr>
          </a:p>
        </p:txBody>
      </p:sp>
      <p:sp>
        <p:nvSpPr>
          <p:cNvPr id="15" name="灯片编号占位符 5"/>
          <p:cNvSpPr>
            <a:spLocks noGrp="1"/>
          </p:cNvSpPr>
          <p:nvPr>
            <p:ph type="sldNum" sz="quarter" idx="12"/>
            <p:custDataLst>
              <p:tags r:id="rId15"/>
            </p:custDataLst>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CA342C7C-025E-4EF6-8E7F-629EDC072953}" type="slidenum">
              <a:rPr kumimoji="0" lang="en-US" altLang="zh-CN" sz="1000" b="0" i="0" u="none" strike="noStrike" kern="1200" cap="none" spc="0" normalizeH="0" baseline="0" noProof="1" dirty="0">
                <a:ln>
                  <a:noFill/>
                </a:ln>
                <a:solidFill>
                  <a:schemeClr val="tx1"/>
                </a:solidFill>
                <a:effectLst/>
                <a:uLnTx/>
                <a:uFillTx/>
                <a:latin typeface="Helvetica" pitchFamily="-128" charset="0"/>
                <a:ea typeface="MS PGothic" panose="020B0600070205080204" pitchFamily="34" charset="-128"/>
                <a:cs typeface="+mn-ea"/>
              </a:rPr>
            </a:fld>
            <a:endParaRPr kumimoji="0" lang="en-US" altLang="zh-CN" sz="1000" b="0" i="0" u="none" strike="noStrike" kern="1200" cap="none" spc="0" normalizeH="0" baseline="0" noProof="1">
              <a:ln>
                <a:noFill/>
              </a:ln>
              <a:solidFill>
                <a:schemeClr val="tx1"/>
              </a:solidFill>
              <a:effectLst/>
              <a:uLnTx/>
              <a:uFillTx/>
              <a:latin typeface="Helvetica" pitchFamily="-128" charset="0"/>
              <a:ea typeface="MS PGothic" panose="020B0600070205080204" pitchFamily="34" charset="-128"/>
              <a:cs typeface="+mn-ea"/>
            </a:endParaRPr>
          </a:p>
        </p:txBody>
      </p:sp>
    </p:spTree>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4" name="任意多边形 12"/>
          <p:cNvSpPr/>
          <p:nvPr>
            <p:custDataLst>
              <p:tags r:id="rId2"/>
            </p:custDataLst>
          </p:nvPr>
        </p:nvSpPr>
        <p:spPr>
          <a:xfrm>
            <a:off x="6372225" y="0"/>
            <a:ext cx="2771775" cy="6858000"/>
          </a:xfrm>
          <a:custGeom>
            <a:avLst/>
            <a:gdLst>
              <a:gd name="connsiteX0" fmla="*/ 0 w 3695696"/>
              <a:gd name="connsiteY0" fmla="*/ 0 h 6858001"/>
              <a:gd name="connsiteX1" fmla="*/ 3695696 w 3695696"/>
              <a:gd name="connsiteY1" fmla="*/ 0 h 6858001"/>
              <a:gd name="connsiteX2" fmla="*/ 3695696 w 3695696"/>
              <a:gd name="connsiteY2" fmla="*/ 6858001 h 6858001"/>
              <a:gd name="connsiteX3" fmla="*/ 3289124 w 3695696"/>
              <a:gd name="connsiteY3" fmla="*/ 6858001 h 6858001"/>
              <a:gd name="connsiteX4" fmla="*/ 0 w 3695696"/>
              <a:gd name="connsiteY4" fmla="*/ 0 h 6858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5696" h="6858001">
                <a:moveTo>
                  <a:pt x="0" y="0"/>
                </a:moveTo>
                <a:lnTo>
                  <a:pt x="3695696" y="0"/>
                </a:lnTo>
                <a:lnTo>
                  <a:pt x="3695696" y="6858001"/>
                </a:lnTo>
                <a:lnTo>
                  <a:pt x="3289124" y="6858001"/>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sz="1800" noProof="1"/>
          </a:p>
        </p:txBody>
      </p:sp>
      <p:sp>
        <p:nvSpPr>
          <p:cNvPr id="5" name="等腰三角形 4"/>
          <p:cNvSpPr/>
          <p:nvPr>
            <p:custDataLst>
              <p:tags r:id="rId3"/>
            </p:custDataLst>
          </p:nvPr>
        </p:nvSpPr>
        <p:spPr>
          <a:xfrm rot="10800000">
            <a:off x="7700963" y="0"/>
            <a:ext cx="1443038" cy="4286250"/>
          </a:xfrm>
          <a:prstGeom prst="triangle">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sz="1800" noProof="1"/>
          </a:p>
        </p:txBody>
      </p:sp>
      <p:sp>
        <p:nvSpPr>
          <p:cNvPr id="6" name="等腰三角形 5"/>
          <p:cNvSpPr/>
          <p:nvPr>
            <p:custDataLst>
              <p:tags r:id="rId4"/>
            </p:custDataLst>
          </p:nvPr>
        </p:nvSpPr>
        <p:spPr>
          <a:xfrm rot="10800000">
            <a:off x="5296487" y="647700"/>
            <a:ext cx="1126331" cy="129540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sz="1800" noProof="1"/>
          </a:p>
        </p:txBody>
      </p:sp>
      <p:sp>
        <p:nvSpPr>
          <p:cNvPr id="7" name="等腰三角形 6"/>
          <p:cNvSpPr/>
          <p:nvPr>
            <p:custDataLst>
              <p:tags r:id="rId5"/>
            </p:custDataLst>
          </p:nvPr>
        </p:nvSpPr>
        <p:spPr>
          <a:xfrm rot="10800000">
            <a:off x="5580026" y="0"/>
            <a:ext cx="1126331" cy="1295400"/>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sz="1800" noProof="1"/>
          </a:p>
        </p:txBody>
      </p:sp>
      <p:sp>
        <p:nvSpPr>
          <p:cNvPr id="8" name="等腰三角形 24"/>
          <p:cNvSpPr/>
          <p:nvPr>
            <p:custDataLst>
              <p:tags r:id="rId6"/>
            </p:custDataLst>
          </p:nvPr>
        </p:nvSpPr>
        <p:spPr>
          <a:xfrm rot="10800000">
            <a:off x="7150894" y="2165350"/>
            <a:ext cx="1271588" cy="1693863"/>
          </a:xfrm>
          <a:custGeom>
            <a:avLst/>
            <a:gdLst>
              <a:gd name="connsiteX0" fmla="*/ 0 w 1695930"/>
              <a:gd name="connsiteY0" fmla="*/ 1462009 h 1462009"/>
              <a:gd name="connsiteX1" fmla="*/ 847965 w 1695930"/>
              <a:gd name="connsiteY1" fmla="*/ 0 h 1462009"/>
              <a:gd name="connsiteX2" fmla="*/ 1695930 w 1695930"/>
              <a:gd name="connsiteY2" fmla="*/ 1462009 h 1462009"/>
              <a:gd name="connsiteX3" fmla="*/ 0 w 1695930"/>
              <a:gd name="connsiteY3" fmla="*/ 1462009 h 1462009"/>
              <a:gd name="connsiteX0-1" fmla="*/ 0 w 1695930"/>
              <a:gd name="connsiteY0-2" fmla="*/ 1694237 h 1694237"/>
              <a:gd name="connsiteX1-3" fmla="*/ 862480 w 1695930"/>
              <a:gd name="connsiteY1-4" fmla="*/ 0 h 1694237"/>
              <a:gd name="connsiteX2-5" fmla="*/ 1695930 w 1695930"/>
              <a:gd name="connsiteY2-6" fmla="*/ 1694237 h 1694237"/>
              <a:gd name="connsiteX3-7" fmla="*/ 0 w 1695930"/>
              <a:gd name="connsiteY3-8" fmla="*/ 1694237 h 1694237"/>
            </a:gdLst>
            <a:ahLst/>
            <a:cxnLst>
              <a:cxn ang="0">
                <a:pos x="connsiteX0-1" y="connsiteY0-2"/>
              </a:cxn>
              <a:cxn ang="0">
                <a:pos x="connsiteX1-3" y="connsiteY1-4"/>
              </a:cxn>
              <a:cxn ang="0">
                <a:pos x="connsiteX2-5" y="connsiteY2-6"/>
              </a:cxn>
              <a:cxn ang="0">
                <a:pos x="connsiteX3-7" y="connsiteY3-8"/>
              </a:cxn>
            </a:cxnLst>
            <a:rect l="l" t="t" r="r" b="b"/>
            <a:pathLst>
              <a:path w="1695930" h="1694237">
                <a:moveTo>
                  <a:pt x="0" y="1694237"/>
                </a:moveTo>
                <a:lnTo>
                  <a:pt x="862480" y="0"/>
                </a:lnTo>
                <a:lnTo>
                  <a:pt x="1695930" y="1694237"/>
                </a:lnTo>
                <a:lnTo>
                  <a:pt x="0" y="1694237"/>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sz="1800" noProof="1"/>
          </a:p>
        </p:txBody>
      </p:sp>
      <p:grpSp>
        <p:nvGrpSpPr>
          <p:cNvPr id="10" name="组合 14"/>
          <p:cNvGrpSpPr/>
          <p:nvPr>
            <p:custDataLst>
              <p:tags r:id="rId7"/>
            </p:custDataLst>
          </p:nvPr>
        </p:nvGrpSpPr>
        <p:grpSpPr bwMode="auto">
          <a:xfrm flipH="1">
            <a:off x="-234553" y="88900"/>
            <a:ext cx="2218135" cy="3230563"/>
            <a:chOff x="-313138" y="88946"/>
            <a:chExt cx="2958463" cy="3230885"/>
          </a:xfrm>
        </p:grpSpPr>
        <p:sp>
          <p:nvSpPr>
            <p:cNvPr id="11" name="任意多边形 45"/>
            <p:cNvSpPr/>
            <p:nvPr>
              <p:custDataLst>
                <p:tags r:id="rId8"/>
              </p:custDataLst>
            </p:nvPr>
          </p:nvSpPr>
          <p:spPr>
            <a:xfrm rot="746688">
              <a:off x="-313138" y="247712"/>
              <a:ext cx="2958463" cy="3072119"/>
            </a:xfrm>
            <a:custGeom>
              <a:avLst/>
              <a:gdLst>
                <a:gd name="connsiteX0" fmla="*/ 0 w 2958463"/>
                <a:gd name="connsiteY0" fmla="*/ 28269 h 3072739"/>
                <a:gd name="connsiteX1" fmla="*/ 128100 w 2958463"/>
                <a:gd name="connsiteY1" fmla="*/ 0 h 3072739"/>
                <a:gd name="connsiteX2" fmla="*/ 2958463 w 2958463"/>
                <a:gd name="connsiteY2" fmla="*/ 2912645 h 3072739"/>
                <a:gd name="connsiteX3" fmla="*/ 2958463 w 2958463"/>
                <a:gd name="connsiteY3" fmla="*/ 3072739 h 3072739"/>
                <a:gd name="connsiteX4" fmla="*/ 0 w 2958463"/>
                <a:gd name="connsiteY4" fmla="*/ 28269 h 30727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8463" h="3072739">
                  <a:moveTo>
                    <a:pt x="0" y="28269"/>
                  </a:moveTo>
                  <a:lnTo>
                    <a:pt x="128100" y="0"/>
                  </a:lnTo>
                  <a:lnTo>
                    <a:pt x="2958463" y="2912645"/>
                  </a:lnTo>
                  <a:lnTo>
                    <a:pt x="2958463" y="3072739"/>
                  </a:lnTo>
                  <a:lnTo>
                    <a:pt x="0" y="2826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sz="1800" noProof="1"/>
            </a:p>
          </p:txBody>
        </p:sp>
        <p:sp>
          <p:nvSpPr>
            <p:cNvPr id="12" name="任意多边形 46"/>
            <p:cNvSpPr/>
            <p:nvPr>
              <p:custDataLst>
                <p:tags r:id="rId9"/>
              </p:custDataLst>
            </p:nvPr>
          </p:nvSpPr>
          <p:spPr>
            <a:xfrm rot="746688">
              <a:off x="196613" y="88946"/>
              <a:ext cx="1305344" cy="1371737"/>
            </a:xfrm>
            <a:custGeom>
              <a:avLst/>
              <a:gdLst>
                <a:gd name="connsiteX0" fmla="*/ 0 w 1305254"/>
                <a:gd name="connsiteY0" fmla="*/ 28270 h 1371469"/>
                <a:gd name="connsiteX1" fmla="*/ 128101 w 1305254"/>
                <a:gd name="connsiteY1" fmla="*/ 0 h 1371469"/>
                <a:gd name="connsiteX2" fmla="*/ 1305254 w 1305254"/>
                <a:gd name="connsiteY2" fmla="*/ 1211374 h 1371469"/>
                <a:gd name="connsiteX3" fmla="*/ 1305253 w 1305254"/>
                <a:gd name="connsiteY3" fmla="*/ 1371469 h 1371469"/>
                <a:gd name="connsiteX4" fmla="*/ 0 w 1305254"/>
                <a:gd name="connsiteY4" fmla="*/ 28270 h 13714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5254" h="1371469">
                  <a:moveTo>
                    <a:pt x="0" y="28270"/>
                  </a:moveTo>
                  <a:lnTo>
                    <a:pt x="128101" y="0"/>
                  </a:lnTo>
                  <a:lnTo>
                    <a:pt x="1305254" y="1211374"/>
                  </a:lnTo>
                  <a:lnTo>
                    <a:pt x="1305253" y="1371469"/>
                  </a:lnTo>
                  <a:lnTo>
                    <a:pt x="0" y="2827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sz="1800" noProof="1"/>
            </a:p>
          </p:txBody>
        </p:sp>
      </p:grpSp>
      <p:sp>
        <p:nvSpPr>
          <p:cNvPr id="2" name="标题 1"/>
          <p:cNvSpPr>
            <a:spLocks noGrp="1"/>
          </p:cNvSpPr>
          <p:nvPr>
            <p:ph type="title" hasCustomPrompt="1"/>
            <p:custDataLst>
              <p:tags r:id="rId10"/>
            </p:custDataLst>
          </p:nvPr>
        </p:nvSpPr>
        <p:spPr>
          <a:xfrm>
            <a:off x="1413212" y="3414578"/>
            <a:ext cx="3762851" cy="863174"/>
          </a:xfrm>
        </p:spPr>
        <p:txBody>
          <a:bodyPr anchor="b">
            <a:normAutofit/>
          </a:bodyPr>
          <a:lstStyle>
            <a:lvl1pPr>
              <a:defRPr sz="2700"/>
            </a:lvl1pPr>
          </a:lstStyle>
          <a:p>
            <a:r>
              <a:rPr lang="zh-CN" altLang="en-US" noProof="1"/>
              <a:t>单击此处编辑标题</a:t>
            </a:r>
            <a:endParaRPr lang="zh-CN" altLang="en-US" noProof="1"/>
          </a:p>
        </p:txBody>
      </p:sp>
      <p:sp>
        <p:nvSpPr>
          <p:cNvPr id="3" name="文本占位符 2"/>
          <p:cNvSpPr>
            <a:spLocks noGrp="1"/>
          </p:cNvSpPr>
          <p:nvPr>
            <p:ph type="body" idx="1"/>
            <p:custDataLst>
              <p:tags r:id="rId11"/>
            </p:custDataLst>
          </p:nvPr>
        </p:nvSpPr>
        <p:spPr>
          <a:xfrm>
            <a:off x="1413211" y="4332272"/>
            <a:ext cx="3762851" cy="1112226"/>
          </a:xfrm>
        </p:spPr>
        <p:txBody>
          <a:bodyPr>
            <a:normAutofit/>
          </a:bodyPr>
          <a:lstStyle>
            <a:lvl1pPr marL="0" indent="0">
              <a:buNone/>
              <a:defRPr sz="15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noProof="1"/>
              <a:t>单击此处编辑母版文本样式</a:t>
            </a:r>
            <a:endParaRPr lang="zh-CN" altLang="en-US" noProof="1"/>
          </a:p>
        </p:txBody>
      </p:sp>
      <p:sp>
        <p:nvSpPr>
          <p:cNvPr id="13" name="日期占位符 3"/>
          <p:cNvSpPr>
            <a:spLocks noGrp="1"/>
          </p:cNvSpPr>
          <p:nvPr>
            <p:ph type="dt" sz="half" idx="10"/>
            <p:custDataLst>
              <p:tags r:id="rId12"/>
            </p:custDataLst>
          </p:nvPr>
        </p:nvSpPr>
        <p:spPr/>
        <p:txBody>
          <a:bodyPr/>
          <a:lstStyle>
            <a:lvl1pPr>
              <a:defRPr/>
            </a:lvl1pPr>
          </a:lstStyle>
          <a:p>
            <a:fld id="{760FBDFE-C587-4B4C-A407-44438C67B59E}" type="datetimeFigureOut">
              <a:rPr lang="zh-CN" altLang="en-US"/>
            </a:fld>
            <a:endParaRPr lang="zh-CN" altLang="en-US"/>
          </a:p>
        </p:txBody>
      </p:sp>
      <p:sp>
        <p:nvSpPr>
          <p:cNvPr id="14" name="页脚占位符 4"/>
          <p:cNvSpPr>
            <a:spLocks noGrp="1"/>
          </p:cNvSpPr>
          <p:nvPr>
            <p:ph type="ftr" sz="quarter" idx="11"/>
            <p:custDataLst>
              <p:tags r:id="rId13"/>
            </p:custDataLst>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1000" b="0" i="0" u="none" strike="noStrike" kern="1200" cap="none" spc="0" normalizeH="0" baseline="0" noProof="0">
                <a:ln>
                  <a:noFill/>
                </a:ln>
                <a:solidFill>
                  <a:schemeClr val="tx1"/>
                </a:solidFill>
                <a:effectLst/>
                <a:uLnTx/>
                <a:uFillTx/>
                <a:latin typeface="Helvetica" pitchFamily="-128" charset="0"/>
                <a:ea typeface="MS PGothic" panose="020B0600070205080204" pitchFamily="34" charset="-128"/>
                <a:cs typeface="+mn-cs"/>
              </a:rPr>
              <a:t>These slides are designed to accompany </a:t>
            </a:r>
            <a:r>
              <a:rPr kumimoji="0" lang="en-US" altLang="zh-CN" sz="1000" b="0" i="1" u="none" strike="noStrike" kern="1200" cap="none" spc="0" normalizeH="0" baseline="0" noProof="0">
                <a:ln>
                  <a:noFill/>
                </a:ln>
                <a:solidFill>
                  <a:schemeClr val="tx1"/>
                </a:solidFill>
                <a:effectLst/>
                <a:uLnTx/>
                <a:uFillTx/>
                <a:latin typeface="Helvetica" pitchFamily="-128" charset="0"/>
                <a:ea typeface="MS PGothic" panose="020B0600070205080204" pitchFamily="34" charset="-128"/>
                <a:cs typeface="+mn-cs"/>
              </a:rPr>
              <a:t>Software Engineering: A Practitioner’s Approach, 8/e  </a:t>
            </a:r>
            <a:r>
              <a:rPr kumimoji="0" lang="en-US" altLang="zh-CN" sz="1000" b="0" i="0" u="none" strike="noStrike" kern="1200" cap="none" spc="0" normalizeH="0" baseline="0" noProof="0">
                <a:ln>
                  <a:noFill/>
                </a:ln>
                <a:solidFill>
                  <a:schemeClr val="tx1"/>
                </a:solidFill>
                <a:effectLst/>
                <a:uLnTx/>
                <a:uFillTx/>
                <a:latin typeface="Helvetica" pitchFamily="-128" charset="0"/>
                <a:ea typeface="MS PGothic" panose="020B0600070205080204" pitchFamily="34" charset="-128"/>
                <a:cs typeface="+mn-cs"/>
              </a:rPr>
              <a:t>(McGraw-Hill, 2014). Slides copyright 2014 by Roger Pressman.</a:t>
            </a:r>
            <a:endParaRPr kumimoji="0" lang="en-US" altLang="zh-CN" sz="2400" b="0" i="0" u="none" strike="noStrike" kern="1200" cap="none" spc="0" normalizeH="0" baseline="0" noProof="0">
              <a:ln>
                <a:noFill/>
              </a:ln>
              <a:solidFill>
                <a:schemeClr val="tx1"/>
              </a:solidFill>
              <a:effectLst/>
              <a:uLnTx/>
              <a:uFillTx/>
              <a:latin typeface="Palatino" pitchFamily="-128" charset="0"/>
              <a:ea typeface="MS PGothic" panose="020B0600070205080204" pitchFamily="34" charset="-128"/>
              <a:cs typeface="+mn-cs"/>
            </a:endParaRPr>
          </a:p>
        </p:txBody>
      </p:sp>
      <p:sp>
        <p:nvSpPr>
          <p:cNvPr id="15" name="灯片编号占位符 5"/>
          <p:cNvSpPr>
            <a:spLocks noGrp="1"/>
          </p:cNvSpPr>
          <p:nvPr>
            <p:ph type="sldNum" sz="quarter" idx="12"/>
            <p:custDataLst>
              <p:tags r:id="rId14"/>
            </p:custDataLst>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84B9623A-7C24-4F4B-847C-E0EE46053FBB}" type="slidenum">
              <a:rPr kumimoji="0" lang="en-US" altLang="zh-CN" sz="1000" b="0" i="0" u="none" strike="noStrike" kern="1200" cap="none" spc="0" normalizeH="0" baseline="0" noProof="1" dirty="0">
                <a:ln>
                  <a:noFill/>
                </a:ln>
                <a:solidFill>
                  <a:schemeClr val="tx1"/>
                </a:solidFill>
                <a:effectLst/>
                <a:uLnTx/>
                <a:uFillTx/>
                <a:latin typeface="Helvetica" pitchFamily="-128" charset="0"/>
                <a:ea typeface="MS PGothic" panose="020B0600070205080204" pitchFamily="34" charset="-128"/>
                <a:cs typeface="+mn-ea"/>
              </a:rPr>
            </a:fld>
            <a:endParaRPr kumimoji="0" lang="en-US" altLang="zh-CN" sz="1000" b="0" i="0" u="none" strike="noStrike" kern="1200" cap="none" spc="0" normalizeH="0" baseline="0" noProof="1">
              <a:ln>
                <a:noFill/>
              </a:ln>
              <a:solidFill>
                <a:schemeClr val="tx1"/>
              </a:solidFill>
              <a:effectLst/>
              <a:uLnTx/>
              <a:uFillTx/>
              <a:latin typeface="Helvetica" pitchFamily="-128" charset="0"/>
              <a:ea typeface="MS PGothic" panose="020B0600070205080204" pitchFamily="34" charset="-128"/>
              <a:cs typeface="+mn-ea"/>
            </a:endParaRPr>
          </a:p>
        </p:txBody>
      </p:sp>
      <p:pic>
        <p:nvPicPr>
          <p:cNvPr id="17" name="图片 16"/>
          <p:cNvPicPr>
            <a:picLocks noChangeAspect="1"/>
          </p:cNvPicPr>
          <p:nvPr>
            <p:custDataLst>
              <p:tags r:id="rId15"/>
            </p:custDataLst>
          </p:nvPr>
        </p:nvPicPr>
        <p:blipFill>
          <a:blip r:embed="rId16" cstate="email">
            <a:extLst>
              <a:ext uri="{BEBA8EAE-BF5A-486C-A8C5-ECC9F3942E4B}">
                <a14:imgProps xmlns:a14="http://schemas.microsoft.com/office/drawing/2010/main">
                  <a14:imgLayer r:embed="rId17">
                    <a14:imgEffect>
                      <a14:colorTemperature colorTemp="4700"/>
                    </a14:imgEffect>
                  </a14:imgLayer>
                </a14:imgProps>
              </a:ext>
            </a:extLst>
          </a:blip>
          <a:srcRect/>
          <a:stretch>
            <a:fillRect/>
          </a:stretch>
        </p:blipFill>
        <p:spPr>
          <a:xfrm>
            <a:off x="5289560" y="409574"/>
            <a:ext cx="3565354" cy="6456590"/>
          </a:xfrm>
          <a:custGeom>
            <a:avLst/>
            <a:gdLst>
              <a:gd name="connsiteX0" fmla="*/ 1645443 w 4753805"/>
              <a:gd name="connsiteY0" fmla="*/ 0 h 6456590"/>
              <a:gd name="connsiteX1" fmla="*/ 2993011 w 4753805"/>
              <a:gd name="connsiteY1" fmla="*/ 2807919 h 6456590"/>
              <a:gd name="connsiteX2" fmla="*/ 2995875 w 4753805"/>
              <a:gd name="connsiteY2" fmla="*/ 2807919 h 6456590"/>
              <a:gd name="connsiteX3" fmla="*/ 4753805 w 4753805"/>
              <a:gd name="connsiteY3" fmla="*/ 6456590 h 6456590"/>
              <a:gd name="connsiteX4" fmla="*/ 1757930 w 4753805"/>
              <a:gd name="connsiteY4" fmla="*/ 6456590 h 6456590"/>
              <a:gd name="connsiteX5" fmla="*/ 0 w 4753805"/>
              <a:gd name="connsiteY5" fmla="*/ 2807919 h 6456590"/>
              <a:gd name="connsiteX6" fmla="*/ 4790 w 4753805"/>
              <a:gd name="connsiteY6" fmla="*/ 2807919 h 6456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53805" h="6456590">
                <a:moveTo>
                  <a:pt x="1645443" y="0"/>
                </a:moveTo>
                <a:lnTo>
                  <a:pt x="2993011" y="2807919"/>
                </a:lnTo>
                <a:lnTo>
                  <a:pt x="2995875" y="2807919"/>
                </a:lnTo>
                <a:lnTo>
                  <a:pt x="4753805" y="6456590"/>
                </a:lnTo>
                <a:lnTo>
                  <a:pt x="1757930" y="6456590"/>
                </a:lnTo>
                <a:lnTo>
                  <a:pt x="0" y="2807919"/>
                </a:lnTo>
                <a:lnTo>
                  <a:pt x="4790" y="2807919"/>
                </a:lnTo>
                <a:close/>
              </a:path>
            </a:pathLst>
          </a:custGeom>
        </p:spPr>
      </p:pic>
    </p:spTree>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502412" y="443234"/>
            <a:ext cx="8139178" cy="441964"/>
          </a:xfrm>
        </p:spPr>
        <p:txBody>
          <a:bodyPr rtlCol="0">
            <a:noAutofit/>
          </a:bodyPr>
          <a:lstStyle>
            <a:lvl1pPr marL="0" marR="0" lvl="0" algn="l" defTabSz="914400" rtl="0" eaLnBrk="1" fontAlgn="auto" latinLnBrk="0" hangingPunct="1">
              <a:lnSpc>
                <a:spcPct val="100000"/>
              </a:lnSpc>
              <a:buNone/>
              <a:defRPr kumimoji="0" lang="zh-CN" altLang="en-US" sz="1800" b="1" i="0" u="none" strike="noStrike" kern="1200" cap="none" spc="200" normalizeH="0" baseline="0" noProof="1" dirty="0">
                <a:solidFill>
                  <a:schemeClr val="tx1"/>
                </a:solidFill>
                <a:uFillTx/>
                <a:latin typeface="微软雅黑" panose="020B0503020204020204" charset="-122"/>
                <a:ea typeface="微软雅黑" panose="020B0503020204020204" charset="-122"/>
                <a:cs typeface="+mj-cs"/>
                <a:sym typeface="+mn-ea"/>
              </a:defRPr>
            </a:lvl1pPr>
          </a:lstStyle>
          <a:p>
            <a:pPr lvl="0"/>
            <a:r>
              <a:rPr lang="zh-CN" altLang="en-US" noProof="1">
                <a:sym typeface="+mn-ea"/>
              </a:rPr>
              <a:t>单击此处编辑母版标题样式</a:t>
            </a:r>
            <a:endParaRPr noProof="1">
              <a:sym typeface="+mn-ea"/>
            </a:endParaRPr>
          </a:p>
        </p:txBody>
      </p:sp>
      <p:sp>
        <p:nvSpPr>
          <p:cNvPr id="3" name="内容占位符 2"/>
          <p:cNvSpPr>
            <a:spLocks noGrp="1"/>
          </p:cNvSpPr>
          <p:nvPr>
            <p:ph sz="half" idx="1"/>
            <p:custDataLst>
              <p:tags r:id="rId3"/>
            </p:custDataLst>
          </p:nvPr>
        </p:nvSpPr>
        <p:spPr>
          <a:xfrm>
            <a:off x="502448" y="952508"/>
            <a:ext cx="3962432" cy="5388907"/>
          </a:xfrm>
        </p:spPr>
        <p:txBody>
          <a:bodyPr rtlCol="0">
            <a:noAutofit/>
          </a:bodyPr>
          <a:lstStyle>
            <a:lvl1pPr marL="171450" marR="0" lvl="0"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1pPr>
            <a:lvl2pPr marL="514350" marR="0" lvl="1" indent="-17145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2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5pPr>
          </a:lstStyle>
          <a:p>
            <a:pPr lvl="0"/>
            <a:r>
              <a:rPr lang="zh-CN" altLang="en-US" noProof="1"/>
              <a:t>单击此处</a:t>
            </a:r>
            <a:r>
              <a:rPr lang="zh-CN" altLang="en-US" dirty="0">
                <a:sym typeface="+mn-ea"/>
              </a:rPr>
              <a:t>编辑母版文本样式</a:t>
            </a:r>
            <a:endParaRPr lang="zh-CN" altLang="en-US" dirty="0">
              <a:sym typeface="+mn-ea"/>
            </a:endParaRPr>
          </a:p>
          <a:p>
            <a:pPr lvl="1"/>
            <a:r>
              <a:rPr lang="zh-CN" altLang="en-US" dirty="0">
                <a:sym typeface="+mn-ea"/>
              </a:rPr>
              <a:t>第二级</a:t>
            </a:r>
            <a:endParaRPr lang="zh-CN" altLang="en-US" dirty="0">
              <a:sym typeface="+mn-ea"/>
            </a:endParaRPr>
          </a:p>
          <a:p>
            <a:pPr lvl="2"/>
            <a:r>
              <a:rPr lang="zh-CN" altLang="en-US" dirty="0">
                <a:sym typeface="+mn-ea"/>
              </a:rPr>
              <a:t>第三级</a:t>
            </a:r>
            <a:endParaRPr lang="zh-CN" altLang="en-US" dirty="0">
              <a:sym typeface="+mn-ea"/>
            </a:endParaRPr>
          </a:p>
          <a:p>
            <a:pPr lvl="3"/>
            <a:r>
              <a:rPr lang="zh-CN" altLang="en-US" dirty="0">
                <a:sym typeface="+mn-ea"/>
              </a:rPr>
              <a:t>第四级</a:t>
            </a:r>
            <a:endParaRPr lang="zh-CN" altLang="en-US" dirty="0">
              <a:sym typeface="+mn-ea"/>
            </a:endParaRPr>
          </a:p>
          <a:p>
            <a:pPr lvl="4"/>
            <a:r>
              <a:rPr lang="zh-CN" altLang="en-US" dirty="0">
                <a:sym typeface="+mn-ea"/>
              </a:rPr>
              <a:t>第五级</a:t>
            </a:r>
            <a:endParaRPr noProof="1">
              <a:sym typeface="+mn-ea"/>
            </a:endParaRPr>
          </a:p>
        </p:txBody>
      </p:sp>
      <p:sp>
        <p:nvSpPr>
          <p:cNvPr id="4" name="内容占位符 3"/>
          <p:cNvSpPr>
            <a:spLocks noGrp="1"/>
          </p:cNvSpPr>
          <p:nvPr>
            <p:ph sz="half" idx="2"/>
            <p:custDataLst>
              <p:tags r:id="rId4"/>
            </p:custDataLst>
          </p:nvPr>
        </p:nvSpPr>
        <p:spPr>
          <a:xfrm>
            <a:off x="4679158" y="952508"/>
            <a:ext cx="3962432" cy="5388907"/>
          </a:xfrm>
        </p:spPr>
        <p:txBody>
          <a:bodyPr>
            <a:noAutofit/>
          </a:bodyPr>
          <a:lstStyle>
            <a:lvl1pPr>
              <a:defRPr sz="1200">
                <a:latin typeface="微软雅黑" panose="020B0503020204020204" charset="-122"/>
                <a:ea typeface="微软雅黑" panose="020B0503020204020204" charset="-122"/>
              </a:defRPr>
            </a:lvl1pPr>
            <a:lvl2pPr>
              <a:defRPr sz="1200">
                <a:latin typeface="微软雅黑" panose="020B0503020204020204" charset="-122"/>
                <a:ea typeface="微软雅黑" panose="020B0503020204020204" charset="-122"/>
              </a:defRPr>
            </a:lvl2pPr>
            <a:lvl3pPr>
              <a:defRPr sz="1200">
                <a:latin typeface="微软雅黑" panose="020B0503020204020204" charset="-122"/>
                <a:ea typeface="微软雅黑" panose="020B0503020204020204" charset="-122"/>
              </a:defRPr>
            </a:lvl3pPr>
            <a:lvl4pPr>
              <a:defRPr sz="1200">
                <a:latin typeface="微软雅黑" panose="020B0503020204020204" charset="-122"/>
                <a:ea typeface="微软雅黑" panose="020B0503020204020204" charset="-122"/>
              </a:defRPr>
            </a:lvl4pPr>
            <a:lvl5pPr>
              <a:defRPr sz="1200">
                <a:latin typeface="微软雅黑" panose="020B0503020204020204" charset="-122"/>
                <a:ea typeface="微软雅黑" panose="020B0503020204020204" charset="-122"/>
              </a:defRPr>
            </a:lvl5pPr>
          </a:lstStyle>
          <a:p>
            <a:pPr lvl="0"/>
            <a:r>
              <a:rPr lang="zh-CN" altLang="en-US" noProof="1"/>
              <a:t>单击此处</a:t>
            </a:r>
            <a:r>
              <a:rPr lang="zh-CN" altLang="en-US" dirty="0">
                <a:sym typeface="+mn-ea"/>
              </a:rPr>
              <a:t>编辑母版文本样式</a:t>
            </a:r>
            <a:endParaRPr lang="zh-CN" altLang="en-US" dirty="0">
              <a:sym typeface="+mn-ea"/>
            </a:endParaRPr>
          </a:p>
          <a:p>
            <a:pPr lvl="1"/>
            <a:r>
              <a:rPr lang="zh-CN" altLang="en-US" dirty="0">
                <a:sym typeface="+mn-ea"/>
              </a:rPr>
              <a:t>第二级</a:t>
            </a:r>
            <a:endParaRPr lang="zh-CN" altLang="en-US" dirty="0">
              <a:sym typeface="+mn-ea"/>
            </a:endParaRPr>
          </a:p>
          <a:p>
            <a:pPr lvl="2"/>
            <a:r>
              <a:rPr lang="zh-CN" altLang="en-US" dirty="0">
                <a:sym typeface="+mn-ea"/>
              </a:rPr>
              <a:t>第三级</a:t>
            </a:r>
            <a:endParaRPr lang="zh-CN" altLang="en-US" dirty="0">
              <a:sym typeface="+mn-ea"/>
            </a:endParaRPr>
          </a:p>
          <a:p>
            <a:pPr lvl="3"/>
            <a:r>
              <a:rPr lang="zh-CN" altLang="en-US" dirty="0">
                <a:sym typeface="+mn-ea"/>
              </a:rPr>
              <a:t>第四级</a:t>
            </a:r>
            <a:endParaRPr lang="zh-CN" altLang="en-US" dirty="0">
              <a:sym typeface="+mn-ea"/>
            </a:endParaRPr>
          </a:p>
          <a:p>
            <a:pPr lvl="4"/>
            <a:r>
              <a:rPr lang="zh-CN" altLang="en-US" dirty="0">
                <a:sym typeface="+mn-ea"/>
              </a:rPr>
              <a:t>第五级</a:t>
            </a:r>
            <a:endParaRPr lang="zh-CN" altLang="en-US" noProof="1"/>
          </a:p>
        </p:txBody>
      </p:sp>
      <p:sp>
        <p:nvSpPr>
          <p:cNvPr id="5" name="日期占位符 3"/>
          <p:cNvSpPr>
            <a:spLocks noGrp="1"/>
          </p:cNvSpPr>
          <p:nvPr>
            <p:ph type="dt" sz="half" idx="10"/>
            <p:custDataLst>
              <p:tags r:id="rId5"/>
            </p:custDataLst>
          </p:nvPr>
        </p:nvSpPr>
        <p:spPr/>
        <p:txBody>
          <a:bodyPr/>
          <a:lstStyle>
            <a:lvl1pPr>
              <a:defRPr/>
            </a:lvl1pPr>
          </a:lstStyle>
          <a:p>
            <a:fld id="{760FBDFE-C587-4B4C-A407-44438C67B59E}" type="datetimeFigureOut">
              <a:rPr lang="zh-CN" altLang="en-US"/>
            </a:fld>
            <a:endParaRPr lang="zh-CN" altLang="en-US"/>
          </a:p>
        </p:txBody>
      </p:sp>
      <p:sp>
        <p:nvSpPr>
          <p:cNvPr id="6" name="页脚占位符 4"/>
          <p:cNvSpPr>
            <a:spLocks noGrp="1"/>
          </p:cNvSpPr>
          <p:nvPr>
            <p:ph type="ftr" sz="quarter" idx="11"/>
            <p:custDataLst>
              <p:tags r:id="rId6"/>
            </p:custDataLst>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1000" b="0" i="0" u="none" strike="noStrike" kern="1200" cap="none" spc="0" normalizeH="0" baseline="0" noProof="0">
                <a:ln>
                  <a:noFill/>
                </a:ln>
                <a:solidFill>
                  <a:schemeClr val="tx1"/>
                </a:solidFill>
                <a:effectLst/>
                <a:uLnTx/>
                <a:uFillTx/>
                <a:latin typeface="Helvetica" pitchFamily="-128" charset="0"/>
                <a:ea typeface="MS PGothic" panose="020B0600070205080204" pitchFamily="34" charset="-128"/>
                <a:cs typeface="+mn-cs"/>
              </a:rPr>
              <a:t>These slides are designed to accompany </a:t>
            </a:r>
            <a:r>
              <a:rPr kumimoji="0" lang="en-US" altLang="zh-CN" sz="1000" b="0" i="1" u="none" strike="noStrike" kern="1200" cap="none" spc="0" normalizeH="0" baseline="0" noProof="0">
                <a:ln>
                  <a:noFill/>
                </a:ln>
                <a:solidFill>
                  <a:schemeClr val="tx1"/>
                </a:solidFill>
                <a:effectLst/>
                <a:uLnTx/>
                <a:uFillTx/>
                <a:latin typeface="Helvetica" pitchFamily="-128" charset="0"/>
                <a:ea typeface="MS PGothic" panose="020B0600070205080204" pitchFamily="34" charset="-128"/>
                <a:cs typeface="+mn-cs"/>
              </a:rPr>
              <a:t>Software Engineering: A Practitioner’s Approach, 8/e  </a:t>
            </a:r>
            <a:r>
              <a:rPr kumimoji="0" lang="en-US" altLang="zh-CN" sz="1000" b="0" i="0" u="none" strike="noStrike" kern="1200" cap="none" spc="0" normalizeH="0" baseline="0" noProof="0">
                <a:ln>
                  <a:noFill/>
                </a:ln>
                <a:solidFill>
                  <a:schemeClr val="tx1"/>
                </a:solidFill>
                <a:effectLst/>
                <a:uLnTx/>
                <a:uFillTx/>
                <a:latin typeface="Helvetica" pitchFamily="-128" charset="0"/>
                <a:ea typeface="MS PGothic" panose="020B0600070205080204" pitchFamily="34" charset="-128"/>
                <a:cs typeface="+mn-cs"/>
              </a:rPr>
              <a:t>(McGraw-Hill, 2014). Slides copyright 2014 by Roger Pressman.</a:t>
            </a:r>
            <a:endParaRPr kumimoji="0" lang="en-US" altLang="zh-CN" sz="2400" b="0" i="0" u="none" strike="noStrike" kern="1200" cap="none" spc="0" normalizeH="0" baseline="0" noProof="0">
              <a:ln>
                <a:noFill/>
              </a:ln>
              <a:solidFill>
                <a:schemeClr val="tx1"/>
              </a:solidFill>
              <a:effectLst/>
              <a:uLnTx/>
              <a:uFillTx/>
              <a:latin typeface="Palatino" pitchFamily="-128" charset="0"/>
              <a:ea typeface="MS PGothic" panose="020B0600070205080204" pitchFamily="34" charset="-128"/>
              <a:cs typeface="+mn-cs"/>
            </a:endParaRPr>
          </a:p>
        </p:txBody>
      </p:sp>
      <p:sp>
        <p:nvSpPr>
          <p:cNvPr id="7" name="灯片编号占位符 5"/>
          <p:cNvSpPr>
            <a:spLocks noGrp="1"/>
          </p:cNvSpPr>
          <p:nvPr>
            <p:ph type="sldNum" sz="quarter" idx="12"/>
            <p:custDataLst>
              <p:tags r:id="rId7"/>
            </p:custDataLst>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32AD0FC8-0D13-4D55-9111-15E9A142C333}" type="slidenum">
              <a:rPr kumimoji="0" lang="en-US" altLang="zh-CN" sz="1000" b="0" i="0" u="none" strike="noStrike" kern="1200" cap="none" spc="0" normalizeH="0" baseline="0" noProof="1" dirty="0">
                <a:ln>
                  <a:noFill/>
                </a:ln>
                <a:solidFill>
                  <a:schemeClr val="tx1"/>
                </a:solidFill>
                <a:effectLst/>
                <a:uLnTx/>
                <a:uFillTx/>
                <a:latin typeface="Helvetica" pitchFamily="-128" charset="0"/>
                <a:ea typeface="MS PGothic" panose="020B0600070205080204" pitchFamily="34" charset="-128"/>
                <a:cs typeface="+mn-ea"/>
              </a:rPr>
            </a:fld>
            <a:endParaRPr kumimoji="0" lang="en-US" altLang="zh-CN" sz="1000" b="0" i="0" u="none" strike="noStrike" kern="1200" cap="none" spc="0" normalizeH="0" baseline="0" noProof="1">
              <a:ln>
                <a:noFill/>
              </a:ln>
              <a:solidFill>
                <a:schemeClr val="tx1"/>
              </a:solidFill>
              <a:effectLst/>
              <a:uLnTx/>
              <a:uFillTx/>
              <a:latin typeface="Helvetica" pitchFamily="-128" charset="0"/>
              <a:ea typeface="MS PGothic" panose="020B0600070205080204" pitchFamily="34" charset="-128"/>
              <a:cs typeface="+mn-ea"/>
            </a:endParaRPr>
          </a:p>
        </p:txBody>
      </p:sp>
    </p:spTree>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502412" y="443234"/>
            <a:ext cx="8139178" cy="441964"/>
          </a:xfrm>
        </p:spPr>
        <p:txBody>
          <a:bodyPr rtlCol="0">
            <a:noAutofit/>
          </a:bodyPr>
          <a:lstStyle>
            <a:lvl1pPr marL="0" marR="0" lvl="0" algn="l" defTabSz="914400" rtl="0" eaLnBrk="1" fontAlgn="auto" latinLnBrk="0" hangingPunct="1">
              <a:lnSpc>
                <a:spcPct val="100000"/>
              </a:lnSpc>
              <a:buNone/>
              <a:defRPr kumimoji="0" lang="zh-CN" altLang="en-US" sz="1800" b="1" i="0" u="none" strike="noStrike" kern="1200" cap="none" spc="200" normalizeH="0" baseline="0" noProof="1" dirty="0">
                <a:solidFill>
                  <a:schemeClr val="tx1"/>
                </a:solidFill>
                <a:uFillTx/>
                <a:latin typeface="微软雅黑" panose="020B0503020204020204" charset="-122"/>
                <a:ea typeface="微软雅黑" panose="020B0503020204020204" charset="-122"/>
                <a:cs typeface="+mj-cs"/>
                <a:sym typeface="+mn-ea"/>
              </a:defRPr>
            </a:lvl1pPr>
          </a:lstStyle>
          <a:p>
            <a:pPr lvl="0"/>
            <a:r>
              <a:rPr lang="zh-CN" altLang="en-US" noProof="1">
                <a:sym typeface="+mn-ea"/>
              </a:rPr>
              <a:t>单击此处编辑母版标题样式</a:t>
            </a:r>
            <a:endParaRPr noProof="1">
              <a:sym typeface="+mn-ea"/>
            </a:endParaRPr>
          </a:p>
        </p:txBody>
      </p:sp>
      <p:sp>
        <p:nvSpPr>
          <p:cNvPr id="3" name="文本占位符 2"/>
          <p:cNvSpPr>
            <a:spLocks noGrp="1"/>
          </p:cNvSpPr>
          <p:nvPr>
            <p:ph type="body" idx="1" hasCustomPrompt="1"/>
            <p:custDataLst>
              <p:tags r:id="rId3"/>
            </p:custDataLst>
          </p:nvPr>
        </p:nvSpPr>
        <p:spPr>
          <a:xfrm>
            <a:off x="502448" y="952508"/>
            <a:ext cx="3962432" cy="381003"/>
          </a:xfrm>
        </p:spPr>
        <p:txBody>
          <a:bodyPr tIns="38100" rIns="76200" bIns="38100">
            <a:noAutofit/>
          </a:bodyPr>
          <a:lstStyle>
            <a:lvl1pPr marL="0" indent="0" eaLnBrk="1" fontAlgn="auto" latinLnBrk="0" hangingPunct="1">
              <a:lnSpc>
                <a:spcPct val="100000"/>
              </a:lnSpc>
              <a:spcAft>
                <a:spcPts val="0"/>
              </a:spcAft>
              <a:buNone/>
              <a:defRPr sz="1500" b="0" u="none" strike="noStrike" kern="1200" cap="none" spc="200" normalizeH="0" baseline="0">
                <a:solidFill>
                  <a:schemeClr val="tx1"/>
                </a:solidFill>
                <a:uFillTx/>
                <a:latin typeface="微软雅黑" panose="020B0503020204020204" charset="-122"/>
                <a:ea typeface="微软雅黑" panose="020B0503020204020204" charset="-122"/>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noProof="1"/>
              <a:t>单击此处编辑文本</a:t>
            </a:r>
            <a:endParaRPr lang="zh-CN" altLang="en-US" noProof="1"/>
          </a:p>
        </p:txBody>
      </p:sp>
      <p:sp>
        <p:nvSpPr>
          <p:cNvPr id="4" name="内容占位符 3"/>
          <p:cNvSpPr>
            <a:spLocks noGrp="1"/>
          </p:cNvSpPr>
          <p:nvPr>
            <p:ph sz="half" idx="2"/>
            <p:custDataLst>
              <p:tags r:id="rId4"/>
            </p:custDataLst>
          </p:nvPr>
        </p:nvSpPr>
        <p:spPr>
          <a:xfrm>
            <a:off x="502444" y="1406525"/>
            <a:ext cx="3962400" cy="4934752"/>
          </a:xfrm>
        </p:spPr>
        <p:txBody>
          <a:bodyPr rtlCol="0">
            <a:noAutofit/>
          </a:bodyPr>
          <a:lstStyle>
            <a:lvl1pPr marL="171450" marR="0" lvl="0"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1pPr>
            <a:lvl2pPr marL="514350" marR="0" lvl="1" indent="-17145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2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5pPr>
          </a:lstStyle>
          <a:p>
            <a:pPr lvl="0"/>
            <a:r>
              <a:rPr lang="zh-CN" altLang="en-US" noProof="1"/>
              <a:t>单击此处</a:t>
            </a:r>
            <a:r>
              <a:rPr lang="zh-CN" altLang="en-US" dirty="0">
                <a:sym typeface="+mn-ea"/>
              </a:rPr>
              <a:t>编辑母版文本样式</a:t>
            </a:r>
            <a:endParaRPr lang="zh-CN" altLang="en-US" dirty="0">
              <a:sym typeface="+mn-ea"/>
            </a:endParaRPr>
          </a:p>
          <a:p>
            <a:pPr lvl="1"/>
            <a:r>
              <a:rPr lang="zh-CN" altLang="en-US" dirty="0">
                <a:sym typeface="+mn-ea"/>
              </a:rPr>
              <a:t>第二级</a:t>
            </a:r>
            <a:endParaRPr lang="zh-CN" altLang="en-US" dirty="0">
              <a:sym typeface="+mn-ea"/>
            </a:endParaRPr>
          </a:p>
          <a:p>
            <a:pPr lvl="2"/>
            <a:r>
              <a:rPr lang="zh-CN" altLang="en-US" dirty="0">
                <a:sym typeface="+mn-ea"/>
              </a:rPr>
              <a:t>第三级</a:t>
            </a:r>
            <a:endParaRPr lang="zh-CN" altLang="en-US" dirty="0">
              <a:sym typeface="+mn-ea"/>
            </a:endParaRPr>
          </a:p>
          <a:p>
            <a:pPr lvl="3"/>
            <a:r>
              <a:rPr lang="zh-CN" altLang="en-US" dirty="0">
                <a:sym typeface="+mn-ea"/>
              </a:rPr>
              <a:t>第四级</a:t>
            </a:r>
            <a:endParaRPr lang="zh-CN" altLang="en-US" dirty="0">
              <a:sym typeface="+mn-ea"/>
            </a:endParaRPr>
          </a:p>
          <a:p>
            <a:pPr lvl="4"/>
            <a:r>
              <a:rPr lang="zh-CN" altLang="en-US" dirty="0">
                <a:sym typeface="+mn-ea"/>
              </a:rPr>
              <a:t>第五级</a:t>
            </a:r>
            <a:endParaRPr noProof="1">
              <a:sym typeface="+mn-ea"/>
            </a:endParaRPr>
          </a:p>
        </p:txBody>
      </p:sp>
      <p:sp>
        <p:nvSpPr>
          <p:cNvPr id="5" name="文本占位符 4"/>
          <p:cNvSpPr>
            <a:spLocks noGrp="1"/>
          </p:cNvSpPr>
          <p:nvPr>
            <p:ph type="body" sz="quarter" idx="3" hasCustomPrompt="1"/>
            <p:custDataLst>
              <p:tags r:id="rId5"/>
            </p:custDataLst>
          </p:nvPr>
        </p:nvSpPr>
        <p:spPr>
          <a:xfrm>
            <a:off x="4676813" y="952508"/>
            <a:ext cx="3962432" cy="381003"/>
          </a:xfrm>
        </p:spPr>
        <p:txBody>
          <a:bodyPr tIns="38100" rIns="76200" bIns="38100" rtlCol="0">
            <a:no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1500" b="0" i="0" u="none" strike="noStrike" kern="1200" cap="none" spc="200" normalizeH="0" baseline="0" noProof="1" dirty="0">
                <a:solidFill>
                  <a:schemeClr val="tx1"/>
                </a:solidFill>
                <a:uFillTx/>
                <a:latin typeface="微软雅黑" panose="020B0503020204020204" charset="-122"/>
                <a:ea typeface="微软雅黑" panose="020B0503020204020204" charset="-122"/>
                <a:cs typeface="+mn-cs"/>
                <a:sym typeface="+mn-ea"/>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noProof="1">
                <a:sym typeface="+mn-ea"/>
              </a:rPr>
              <a:t>单击此处编辑文本</a:t>
            </a:r>
            <a:endParaRPr noProof="1">
              <a:sym typeface="+mn-ea"/>
            </a:endParaRPr>
          </a:p>
        </p:txBody>
      </p:sp>
      <p:sp>
        <p:nvSpPr>
          <p:cNvPr id="6" name="内容占位符 5"/>
          <p:cNvSpPr>
            <a:spLocks noGrp="1"/>
          </p:cNvSpPr>
          <p:nvPr>
            <p:ph sz="quarter" idx="4"/>
            <p:custDataLst>
              <p:tags r:id="rId6"/>
            </p:custDataLst>
          </p:nvPr>
        </p:nvSpPr>
        <p:spPr>
          <a:xfrm>
            <a:off x="4676813" y="1406525"/>
            <a:ext cx="3962432" cy="4934752"/>
          </a:xfrm>
        </p:spPr>
        <p:txBody>
          <a:bodyPr rtlCol="0">
            <a:noAutofit/>
          </a:bodyPr>
          <a:lstStyle>
            <a:lvl1pPr marL="171450" marR="0" lvl="0"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1pPr>
            <a:lvl2pPr marL="514350" marR="0" lvl="1" indent="-17145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2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5pPr>
          </a:lstStyle>
          <a:p>
            <a:pPr lvl="0"/>
            <a:r>
              <a:rPr lang="zh-CN" altLang="en-US" noProof="1"/>
              <a:t>单击此处</a:t>
            </a:r>
            <a:r>
              <a:rPr lang="zh-CN" altLang="en-US" dirty="0">
                <a:sym typeface="+mn-ea"/>
              </a:rPr>
              <a:t>编辑母版文本样式</a:t>
            </a:r>
            <a:endParaRPr lang="zh-CN" altLang="en-US" dirty="0">
              <a:sym typeface="+mn-ea"/>
            </a:endParaRPr>
          </a:p>
          <a:p>
            <a:pPr lvl="1"/>
            <a:r>
              <a:rPr lang="zh-CN" altLang="en-US" dirty="0">
                <a:sym typeface="+mn-ea"/>
              </a:rPr>
              <a:t>第二级</a:t>
            </a:r>
            <a:endParaRPr lang="zh-CN" altLang="en-US" dirty="0">
              <a:sym typeface="+mn-ea"/>
            </a:endParaRPr>
          </a:p>
          <a:p>
            <a:pPr lvl="2"/>
            <a:r>
              <a:rPr lang="zh-CN" altLang="en-US" dirty="0">
                <a:sym typeface="+mn-ea"/>
              </a:rPr>
              <a:t>第三级</a:t>
            </a:r>
            <a:endParaRPr lang="zh-CN" altLang="en-US" dirty="0">
              <a:sym typeface="+mn-ea"/>
            </a:endParaRPr>
          </a:p>
          <a:p>
            <a:pPr lvl="3"/>
            <a:r>
              <a:rPr lang="zh-CN" altLang="en-US" dirty="0">
                <a:sym typeface="+mn-ea"/>
              </a:rPr>
              <a:t>第四级</a:t>
            </a:r>
            <a:endParaRPr lang="zh-CN" altLang="en-US" dirty="0">
              <a:sym typeface="+mn-ea"/>
            </a:endParaRPr>
          </a:p>
          <a:p>
            <a:pPr lvl="4"/>
            <a:r>
              <a:rPr lang="zh-CN" altLang="en-US" dirty="0">
                <a:sym typeface="+mn-ea"/>
              </a:rPr>
              <a:t>第五级</a:t>
            </a:r>
            <a:endParaRPr noProof="1">
              <a:sym typeface="+mn-ea"/>
            </a:endParaRPr>
          </a:p>
        </p:txBody>
      </p:sp>
      <p:sp>
        <p:nvSpPr>
          <p:cNvPr id="7" name="日期占位符 3"/>
          <p:cNvSpPr>
            <a:spLocks noGrp="1"/>
          </p:cNvSpPr>
          <p:nvPr>
            <p:ph type="dt" sz="half" idx="10"/>
            <p:custDataLst>
              <p:tags r:id="rId7"/>
            </p:custDataLst>
          </p:nvPr>
        </p:nvSpPr>
        <p:spPr/>
        <p:txBody>
          <a:bodyPr/>
          <a:lstStyle>
            <a:lvl1pPr>
              <a:defRPr/>
            </a:lvl1pPr>
          </a:lstStyle>
          <a:p>
            <a:fld id="{760FBDFE-C587-4B4C-A407-44438C67B59E}" type="datetimeFigureOut">
              <a:rPr lang="zh-CN" altLang="en-US"/>
            </a:fld>
            <a:endParaRPr lang="zh-CN" altLang="en-US"/>
          </a:p>
        </p:txBody>
      </p:sp>
      <p:sp>
        <p:nvSpPr>
          <p:cNvPr id="8" name="页脚占位符 4"/>
          <p:cNvSpPr>
            <a:spLocks noGrp="1"/>
          </p:cNvSpPr>
          <p:nvPr>
            <p:ph type="ftr" sz="quarter" idx="11"/>
            <p:custDataLst>
              <p:tags r:id="rId8"/>
            </p:custDataLst>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1000" b="0" i="0" u="none" strike="noStrike" kern="1200" cap="none" spc="0" normalizeH="0" baseline="0" noProof="0">
                <a:ln>
                  <a:noFill/>
                </a:ln>
                <a:solidFill>
                  <a:schemeClr val="tx1"/>
                </a:solidFill>
                <a:effectLst/>
                <a:uLnTx/>
                <a:uFillTx/>
                <a:latin typeface="Helvetica" pitchFamily="-128" charset="0"/>
                <a:ea typeface="MS PGothic" panose="020B0600070205080204" pitchFamily="34" charset="-128"/>
                <a:cs typeface="+mn-cs"/>
              </a:rPr>
              <a:t>These slides are designed to accompany </a:t>
            </a:r>
            <a:r>
              <a:rPr kumimoji="0" lang="en-US" altLang="zh-CN" sz="1000" b="0" i="1" u="none" strike="noStrike" kern="1200" cap="none" spc="0" normalizeH="0" baseline="0" noProof="0">
                <a:ln>
                  <a:noFill/>
                </a:ln>
                <a:solidFill>
                  <a:schemeClr val="tx1"/>
                </a:solidFill>
                <a:effectLst/>
                <a:uLnTx/>
                <a:uFillTx/>
                <a:latin typeface="Helvetica" pitchFamily="-128" charset="0"/>
                <a:ea typeface="MS PGothic" panose="020B0600070205080204" pitchFamily="34" charset="-128"/>
                <a:cs typeface="+mn-cs"/>
              </a:rPr>
              <a:t>Software Engineering: A Practitioner’s Approach, 8/e  </a:t>
            </a:r>
            <a:r>
              <a:rPr kumimoji="0" lang="en-US" altLang="zh-CN" sz="1000" b="0" i="0" u="none" strike="noStrike" kern="1200" cap="none" spc="0" normalizeH="0" baseline="0" noProof="0">
                <a:ln>
                  <a:noFill/>
                </a:ln>
                <a:solidFill>
                  <a:schemeClr val="tx1"/>
                </a:solidFill>
                <a:effectLst/>
                <a:uLnTx/>
                <a:uFillTx/>
                <a:latin typeface="Helvetica" pitchFamily="-128" charset="0"/>
                <a:ea typeface="MS PGothic" panose="020B0600070205080204" pitchFamily="34" charset="-128"/>
                <a:cs typeface="+mn-cs"/>
              </a:rPr>
              <a:t>(McGraw-Hill, 2014). Slides copyright 2014 by Roger Pressman.</a:t>
            </a:r>
            <a:endParaRPr kumimoji="0" lang="en-US" altLang="zh-CN" sz="2400" b="0" i="0" u="none" strike="noStrike" kern="1200" cap="none" spc="0" normalizeH="0" baseline="0" noProof="0">
              <a:ln>
                <a:noFill/>
              </a:ln>
              <a:solidFill>
                <a:schemeClr val="tx1"/>
              </a:solidFill>
              <a:effectLst/>
              <a:uLnTx/>
              <a:uFillTx/>
              <a:latin typeface="Palatino" pitchFamily="-128" charset="0"/>
              <a:ea typeface="MS PGothic" panose="020B0600070205080204" pitchFamily="34" charset="-128"/>
              <a:cs typeface="+mn-cs"/>
            </a:endParaRPr>
          </a:p>
        </p:txBody>
      </p:sp>
      <p:sp>
        <p:nvSpPr>
          <p:cNvPr id="9" name="灯片编号占位符 5"/>
          <p:cNvSpPr>
            <a:spLocks noGrp="1"/>
          </p:cNvSpPr>
          <p:nvPr>
            <p:ph type="sldNum" sz="quarter" idx="12"/>
            <p:custDataLst>
              <p:tags r:id="rId9"/>
            </p:custDataLst>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257E0AF9-62B8-4E28-B544-02238FF6687C}" type="slidenum">
              <a:rPr kumimoji="0" lang="en-US" altLang="zh-CN" sz="1000" b="0" i="0" u="none" strike="noStrike" kern="1200" cap="none" spc="0" normalizeH="0" baseline="0" noProof="1" dirty="0">
                <a:ln>
                  <a:noFill/>
                </a:ln>
                <a:solidFill>
                  <a:schemeClr val="tx1"/>
                </a:solidFill>
                <a:effectLst/>
                <a:uLnTx/>
                <a:uFillTx/>
                <a:latin typeface="Helvetica" pitchFamily="-128" charset="0"/>
                <a:ea typeface="MS PGothic" panose="020B0600070205080204" pitchFamily="34" charset="-128"/>
                <a:cs typeface="+mn-ea"/>
              </a:rPr>
            </a:fld>
            <a:endParaRPr kumimoji="0" lang="en-US" altLang="zh-CN" sz="1000" b="0" i="0" u="none" strike="noStrike" kern="1200" cap="none" spc="0" normalizeH="0" baseline="0" noProof="1">
              <a:ln>
                <a:noFill/>
              </a:ln>
              <a:solidFill>
                <a:schemeClr val="tx1"/>
              </a:solidFill>
              <a:effectLst/>
              <a:uLnTx/>
              <a:uFillTx/>
              <a:latin typeface="Helvetica" pitchFamily="-128" charset="0"/>
              <a:ea typeface="MS PGothic" panose="020B0600070205080204" pitchFamily="34" charset="-128"/>
              <a:cs typeface="+mn-ea"/>
            </a:endParaRPr>
          </a:p>
        </p:txBody>
      </p:sp>
    </p:spTree>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rtlCol="0">
            <a:noAutofit/>
          </a:bodyPr>
          <a:lstStyle>
            <a:lvl1pPr marL="0" marR="0" lvl="0" algn="l" defTabSz="914400" rtl="0" eaLnBrk="1" fontAlgn="auto" latinLnBrk="0" hangingPunct="1">
              <a:lnSpc>
                <a:spcPct val="100000"/>
              </a:lnSpc>
              <a:buNone/>
              <a:defRPr kumimoji="0" lang="zh-CN" altLang="en-US" sz="1800" b="1" i="0" u="none" strike="noStrike" kern="1200" cap="none" spc="200" normalizeH="0" baseline="0" noProof="1" dirty="0">
                <a:solidFill>
                  <a:schemeClr val="tx1"/>
                </a:solidFill>
                <a:uFillTx/>
                <a:latin typeface="微软雅黑" panose="020B0503020204020204" charset="-122"/>
                <a:ea typeface="微软雅黑" panose="020B0503020204020204" charset="-122"/>
                <a:cs typeface="+mj-cs"/>
                <a:sym typeface="+mn-ea"/>
              </a:defRPr>
            </a:lvl1pPr>
          </a:lstStyle>
          <a:p>
            <a:pPr lvl="0"/>
            <a:r>
              <a:rPr lang="zh-CN" altLang="en-US" noProof="1">
                <a:sym typeface="+mn-ea"/>
              </a:rPr>
              <a:t>单击此处编辑母版标题样式</a:t>
            </a:r>
            <a:endParaRPr noProof="1">
              <a:sym typeface="+mn-ea"/>
            </a:endParaRPr>
          </a:p>
        </p:txBody>
      </p:sp>
      <p:sp>
        <p:nvSpPr>
          <p:cNvPr id="3" name="日期占位符 3"/>
          <p:cNvSpPr>
            <a:spLocks noGrp="1"/>
          </p:cNvSpPr>
          <p:nvPr>
            <p:ph type="dt" sz="half" idx="10"/>
            <p:custDataLst>
              <p:tags r:id="rId3"/>
            </p:custDataLst>
          </p:nvPr>
        </p:nvSpPr>
        <p:spPr/>
        <p:txBody>
          <a:bodyPr/>
          <a:lstStyle>
            <a:lvl1pPr>
              <a:defRPr/>
            </a:lvl1pPr>
          </a:lstStyle>
          <a:p>
            <a:fld id="{760FBDFE-C587-4B4C-A407-44438C67B59E}" type="datetimeFigureOut">
              <a:rPr lang="zh-CN" altLang="en-US"/>
            </a:fld>
            <a:endParaRPr lang="zh-CN" altLang="en-US"/>
          </a:p>
        </p:txBody>
      </p:sp>
      <p:sp>
        <p:nvSpPr>
          <p:cNvPr id="4" name="页脚占位符 4"/>
          <p:cNvSpPr>
            <a:spLocks noGrp="1"/>
          </p:cNvSpPr>
          <p:nvPr>
            <p:ph type="ftr" sz="quarter" idx="11"/>
            <p:custDataLst>
              <p:tags r:id="rId4"/>
            </p:custDataLst>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1000" b="0" i="0" u="none" strike="noStrike" kern="1200" cap="none" spc="0" normalizeH="0" baseline="0" noProof="0">
                <a:ln>
                  <a:noFill/>
                </a:ln>
                <a:solidFill>
                  <a:schemeClr val="tx1"/>
                </a:solidFill>
                <a:effectLst/>
                <a:uLnTx/>
                <a:uFillTx/>
                <a:latin typeface="Helvetica" pitchFamily="-128" charset="0"/>
                <a:ea typeface="MS PGothic" panose="020B0600070205080204" pitchFamily="34" charset="-128"/>
                <a:cs typeface="+mn-cs"/>
              </a:rPr>
              <a:t>These slides are designed to accompany </a:t>
            </a:r>
            <a:r>
              <a:rPr kumimoji="0" lang="en-US" altLang="zh-CN" sz="1000" b="0" i="1" u="none" strike="noStrike" kern="1200" cap="none" spc="0" normalizeH="0" baseline="0" noProof="0">
                <a:ln>
                  <a:noFill/>
                </a:ln>
                <a:solidFill>
                  <a:schemeClr val="tx1"/>
                </a:solidFill>
                <a:effectLst/>
                <a:uLnTx/>
                <a:uFillTx/>
                <a:latin typeface="Helvetica" pitchFamily="-128" charset="0"/>
                <a:ea typeface="MS PGothic" panose="020B0600070205080204" pitchFamily="34" charset="-128"/>
                <a:cs typeface="+mn-cs"/>
              </a:rPr>
              <a:t>Software Engineering: A Practitioner’s Approach, 8/e  </a:t>
            </a:r>
            <a:r>
              <a:rPr kumimoji="0" lang="en-US" altLang="zh-CN" sz="1000" b="0" i="0" u="none" strike="noStrike" kern="1200" cap="none" spc="0" normalizeH="0" baseline="0" noProof="0">
                <a:ln>
                  <a:noFill/>
                </a:ln>
                <a:solidFill>
                  <a:schemeClr val="tx1"/>
                </a:solidFill>
                <a:effectLst/>
                <a:uLnTx/>
                <a:uFillTx/>
                <a:latin typeface="Helvetica" pitchFamily="-128" charset="0"/>
                <a:ea typeface="MS PGothic" panose="020B0600070205080204" pitchFamily="34" charset="-128"/>
                <a:cs typeface="+mn-cs"/>
              </a:rPr>
              <a:t>(McGraw-Hill, 2014). Slides copyright 2014 by Roger Pressman.</a:t>
            </a:r>
            <a:endParaRPr kumimoji="0" lang="en-US" altLang="zh-CN" sz="2400" b="0" i="0" u="none" strike="noStrike" kern="1200" cap="none" spc="0" normalizeH="0" baseline="0" noProof="0">
              <a:ln>
                <a:noFill/>
              </a:ln>
              <a:solidFill>
                <a:schemeClr val="tx1"/>
              </a:solidFill>
              <a:effectLst/>
              <a:uLnTx/>
              <a:uFillTx/>
              <a:latin typeface="Palatino" pitchFamily="-128" charset="0"/>
              <a:ea typeface="MS PGothic" panose="020B0600070205080204" pitchFamily="34" charset="-128"/>
              <a:cs typeface="+mn-cs"/>
            </a:endParaRPr>
          </a:p>
        </p:txBody>
      </p:sp>
      <p:sp>
        <p:nvSpPr>
          <p:cNvPr id="5" name="灯片编号占位符 5"/>
          <p:cNvSpPr>
            <a:spLocks noGrp="1"/>
          </p:cNvSpPr>
          <p:nvPr>
            <p:ph type="sldNum" sz="quarter" idx="12"/>
            <p:custDataLst>
              <p:tags r:id="rId5"/>
            </p:custDataLst>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6865FEEF-C205-4184-B53F-84FE79ADDD39}" type="slidenum">
              <a:rPr kumimoji="0" lang="en-US" altLang="zh-CN" sz="1000" b="0" i="0" u="none" strike="noStrike" kern="1200" cap="none" spc="0" normalizeH="0" baseline="0" noProof="1" dirty="0">
                <a:ln>
                  <a:noFill/>
                </a:ln>
                <a:solidFill>
                  <a:schemeClr val="tx1"/>
                </a:solidFill>
                <a:effectLst/>
                <a:uLnTx/>
                <a:uFillTx/>
                <a:latin typeface="Helvetica" pitchFamily="-128" charset="0"/>
                <a:ea typeface="MS PGothic" panose="020B0600070205080204" pitchFamily="34" charset="-128"/>
                <a:cs typeface="+mn-ea"/>
              </a:rPr>
            </a:fld>
            <a:endParaRPr kumimoji="0" lang="en-US" altLang="zh-CN" sz="1000" b="0" i="0" u="none" strike="noStrike" kern="1200" cap="none" spc="0" normalizeH="0" baseline="0" noProof="1">
              <a:ln>
                <a:noFill/>
              </a:ln>
              <a:solidFill>
                <a:schemeClr val="tx1"/>
              </a:solidFill>
              <a:effectLst/>
              <a:uLnTx/>
              <a:uFillTx/>
              <a:latin typeface="Helvetica" pitchFamily="-128" charset="0"/>
              <a:ea typeface="MS PGothic" panose="020B0600070205080204" pitchFamily="34" charset="-128"/>
              <a:cs typeface="+mn-ea"/>
            </a:endParaRPr>
          </a:p>
        </p:txBody>
      </p:sp>
    </p:spTree>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任意多边形 46"/>
          <p:cNvSpPr/>
          <p:nvPr>
            <p:custDataLst>
              <p:tags r:id="rId2"/>
            </p:custDataLst>
          </p:nvPr>
        </p:nvSpPr>
        <p:spPr>
          <a:xfrm rot="746688">
            <a:off x="8667750" y="5489575"/>
            <a:ext cx="533400" cy="747713"/>
          </a:xfrm>
          <a:custGeom>
            <a:avLst/>
            <a:gdLst>
              <a:gd name="connsiteX0" fmla="*/ 0 w 1305254"/>
              <a:gd name="connsiteY0" fmla="*/ 28270 h 1371469"/>
              <a:gd name="connsiteX1" fmla="*/ 128101 w 1305254"/>
              <a:gd name="connsiteY1" fmla="*/ 0 h 1371469"/>
              <a:gd name="connsiteX2" fmla="*/ 1305254 w 1305254"/>
              <a:gd name="connsiteY2" fmla="*/ 1211374 h 1371469"/>
              <a:gd name="connsiteX3" fmla="*/ 1305253 w 1305254"/>
              <a:gd name="connsiteY3" fmla="*/ 1371469 h 1371469"/>
              <a:gd name="connsiteX4" fmla="*/ 0 w 1305254"/>
              <a:gd name="connsiteY4" fmla="*/ 28270 h 13714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5254" h="1371469">
                <a:moveTo>
                  <a:pt x="0" y="28270"/>
                </a:moveTo>
                <a:lnTo>
                  <a:pt x="128101" y="0"/>
                </a:lnTo>
                <a:lnTo>
                  <a:pt x="1305254" y="1211374"/>
                </a:lnTo>
                <a:lnTo>
                  <a:pt x="1305253" y="1371469"/>
                </a:lnTo>
                <a:lnTo>
                  <a:pt x="0" y="2827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sz="1800" noProof="1"/>
          </a:p>
        </p:txBody>
      </p:sp>
      <p:sp>
        <p:nvSpPr>
          <p:cNvPr id="3" name="任意多边形 46"/>
          <p:cNvSpPr/>
          <p:nvPr>
            <p:custDataLst>
              <p:tags r:id="rId3"/>
            </p:custDataLst>
          </p:nvPr>
        </p:nvSpPr>
        <p:spPr>
          <a:xfrm rot="746688">
            <a:off x="-58341" y="722313"/>
            <a:ext cx="533401" cy="747712"/>
          </a:xfrm>
          <a:custGeom>
            <a:avLst/>
            <a:gdLst>
              <a:gd name="connsiteX0" fmla="*/ 0 w 1305254"/>
              <a:gd name="connsiteY0" fmla="*/ 28270 h 1371469"/>
              <a:gd name="connsiteX1" fmla="*/ 128101 w 1305254"/>
              <a:gd name="connsiteY1" fmla="*/ 0 h 1371469"/>
              <a:gd name="connsiteX2" fmla="*/ 1305254 w 1305254"/>
              <a:gd name="connsiteY2" fmla="*/ 1211374 h 1371469"/>
              <a:gd name="connsiteX3" fmla="*/ 1305253 w 1305254"/>
              <a:gd name="connsiteY3" fmla="*/ 1371469 h 1371469"/>
              <a:gd name="connsiteX4" fmla="*/ 0 w 1305254"/>
              <a:gd name="connsiteY4" fmla="*/ 28270 h 13714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5254" h="1371469">
                <a:moveTo>
                  <a:pt x="0" y="28270"/>
                </a:moveTo>
                <a:lnTo>
                  <a:pt x="128101" y="0"/>
                </a:lnTo>
                <a:lnTo>
                  <a:pt x="1305254" y="1211374"/>
                </a:lnTo>
                <a:lnTo>
                  <a:pt x="1305253" y="1371469"/>
                </a:lnTo>
                <a:lnTo>
                  <a:pt x="0" y="2827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sz="1800" noProof="1"/>
          </a:p>
        </p:txBody>
      </p:sp>
      <p:sp>
        <p:nvSpPr>
          <p:cNvPr id="4" name="任意多边形 46"/>
          <p:cNvSpPr/>
          <p:nvPr>
            <p:custDataLst>
              <p:tags r:id="rId4"/>
            </p:custDataLst>
          </p:nvPr>
        </p:nvSpPr>
        <p:spPr>
          <a:xfrm rot="746688">
            <a:off x="-41672" y="68263"/>
            <a:ext cx="534591" cy="747712"/>
          </a:xfrm>
          <a:custGeom>
            <a:avLst/>
            <a:gdLst>
              <a:gd name="connsiteX0" fmla="*/ 0 w 1305254"/>
              <a:gd name="connsiteY0" fmla="*/ 28270 h 1371469"/>
              <a:gd name="connsiteX1" fmla="*/ 128101 w 1305254"/>
              <a:gd name="connsiteY1" fmla="*/ 0 h 1371469"/>
              <a:gd name="connsiteX2" fmla="*/ 1305254 w 1305254"/>
              <a:gd name="connsiteY2" fmla="*/ 1211374 h 1371469"/>
              <a:gd name="connsiteX3" fmla="*/ 1305253 w 1305254"/>
              <a:gd name="connsiteY3" fmla="*/ 1371469 h 1371469"/>
              <a:gd name="connsiteX4" fmla="*/ 0 w 1305254"/>
              <a:gd name="connsiteY4" fmla="*/ 28270 h 13714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5254" h="1371469">
                <a:moveTo>
                  <a:pt x="0" y="28270"/>
                </a:moveTo>
                <a:lnTo>
                  <a:pt x="128101" y="0"/>
                </a:lnTo>
                <a:lnTo>
                  <a:pt x="1305254" y="1211374"/>
                </a:lnTo>
                <a:lnTo>
                  <a:pt x="1305253" y="1371469"/>
                </a:lnTo>
                <a:lnTo>
                  <a:pt x="0" y="2827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sz="1800" noProof="1"/>
          </a:p>
        </p:txBody>
      </p:sp>
      <p:sp>
        <p:nvSpPr>
          <p:cNvPr id="5" name="任意多边形 46"/>
          <p:cNvSpPr/>
          <p:nvPr>
            <p:custDataLst>
              <p:tags r:id="rId5"/>
            </p:custDataLst>
          </p:nvPr>
        </p:nvSpPr>
        <p:spPr>
          <a:xfrm rot="746688">
            <a:off x="8664179" y="6053138"/>
            <a:ext cx="533400" cy="747712"/>
          </a:xfrm>
          <a:custGeom>
            <a:avLst/>
            <a:gdLst>
              <a:gd name="connsiteX0" fmla="*/ 0 w 1305254"/>
              <a:gd name="connsiteY0" fmla="*/ 28270 h 1371469"/>
              <a:gd name="connsiteX1" fmla="*/ 128101 w 1305254"/>
              <a:gd name="connsiteY1" fmla="*/ 0 h 1371469"/>
              <a:gd name="connsiteX2" fmla="*/ 1305254 w 1305254"/>
              <a:gd name="connsiteY2" fmla="*/ 1211374 h 1371469"/>
              <a:gd name="connsiteX3" fmla="*/ 1305253 w 1305254"/>
              <a:gd name="connsiteY3" fmla="*/ 1371469 h 1371469"/>
              <a:gd name="connsiteX4" fmla="*/ 0 w 1305254"/>
              <a:gd name="connsiteY4" fmla="*/ 28270 h 13714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5254" h="1371469">
                <a:moveTo>
                  <a:pt x="0" y="28270"/>
                </a:moveTo>
                <a:lnTo>
                  <a:pt x="128101" y="0"/>
                </a:lnTo>
                <a:lnTo>
                  <a:pt x="1305254" y="1211374"/>
                </a:lnTo>
                <a:lnTo>
                  <a:pt x="1305253" y="1371469"/>
                </a:lnTo>
                <a:lnTo>
                  <a:pt x="0" y="2827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sz="1800" noProof="1"/>
          </a:p>
        </p:txBody>
      </p:sp>
      <p:sp>
        <p:nvSpPr>
          <p:cNvPr id="6" name="日期占位符 1"/>
          <p:cNvSpPr>
            <a:spLocks noGrp="1"/>
          </p:cNvSpPr>
          <p:nvPr>
            <p:ph type="dt" sz="half" idx="10"/>
            <p:custDataLst>
              <p:tags r:id="rId6"/>
            </p:custDataLst>
          </p:nvPr>
        </p:nvSpPr>
        <p:spPr/>
        <p:txBody>
          <a:bodyPr/>
          <a:lstStyle>
            <a:lvl1pPr>
              <a:defRPr/>
            </a:lvl1pPr>
          </a:lstStyle>
          <a:p>
            <a:fld id="{760FBDFE-C587-4B4C-A407-44438C67B59E}" type="datetimeFigureOut">
              <a:rPr lang="zh-CN" altLang="en-US"/>
            </a:fld>
            <a:endParaRPr lang="zh-CN" altLang="en-US"/>
          </a:p>
        </p:txBody>
      </p:sp>
      <p:sp>
        <p:nvSpPr>
          <p:cNvPr id="7" name="页脚占位符 2"/>
          <p:cNvSpPr>
            <a:spLocks noGrp="1"/>
          </p:cNvSpPr>
          <p:nvPr>
            <p:ph type="ftr" sz="quarter" idx="11"/>
            <p:custDataLst>
              <p:tags r:id="rId7"/>
            </p:custDataLst>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1000" b="0" i="0" u="none" strike="noStrike" kern="1200" cap="none" spc="0" normalizeH="0" baseline="0" noProof="0">
                <a:ln>
                  <a:noFill/>
                </a:ln>
                <a:solidFill>
                  <a:schemeClr val="tx1"/>
                </a:solidFill>
                <a:effectLst/>
                <a:uLnTx/>
                <a:uFillTx/>
                <a:latin typeface="Helvetica" pitchFamily="-128" charset="0"/>
                <a:ea typeface="MS PGothic" panose="020B0600070205080204" pitchFamily="34" charset="-128"/>
                <a:cs typeface="+mn-cs"/>
              </a:rPr>
              <a:t>These slides are designed to accompany </a:t>
            </a:r>
            <a:r>
              <a:rPr kumimoji="0" lang="en-US" altLang="zh-CN" sz="1000" b="0" i="1" u="none" strike="noStrike" kern="1200" cap="none" spc="0" normalizeH="0" baseline="0" noProof="0">
                <a:ln>
                  <a:noFill/>
                </a:ln>
                <a:solidFill>
                  <a:schemeClr val="tx1"/>
                </a:solidFill>
                <a:effectLst/>
                <a:uLnTx/>
                <a:uFillTx/>
                <a:latin typeface="Helvetica" pitchFamily="-128" charset="0"/>
                <a:ea typeface="MS PGothic" panose="020B0600070205080204" pitchFamily="34" charset="-128"/>
                <a:cs typeface="+mn-cs"/>
              </a:rPr>
              <a:t>Software Engineering: A Practitioner’s Approach, 8/e  </a:t>
            </a:r>
            <a:r>
              <a:rPr kumimoji="0" lang="en-US" altLang="zh-CN" sz="1000" b="0" i="0" u="none" strike="noStrike" kern="1200" cap="none" spc="0" normalizeH="0" baseline="0" noProof="0">
                <a:ln>
                  <a:noFill/>
                </a:ln>
                <a:solidFill>
                  <a:schemeClr val="tx1"/>
                </a:solidFill>
                <a:effectLst/>
                <a:uLnTx/>
                <a:uFillTx/>
                <a:latin typeface="Helvetica" pitchFamily="-128" charset="0"/>
                <a:ea typeface="MS PGothic" panose="020B0600070205080204" pitchFamily="34" charset="-128"/>
                <a:cs typeface="+mn-cs"/>
              </a:rPr>
              <a:t>(McGraw-Hill, 2014). Slides copyright 2014 by Roger Pressman.</a:t>
            </a:r>
            <a:endParaRPr kumimoji="0" lang="en-US" altLang="zh-CN" sz="2400" b="0" i="0" u="none" strike="noStrike" kern="1200" cap="none" spc="0" normalizeH="0" baseline="0" noProof="0">
              <a:ln>
                <a:noFill/>
              </a:ln>
              <a:solidFill>
                <a:schemeClr val="tx1"/>
              </a:solidFill>
              <a:effectLst/>
              <a:uLnTx/>
              <a:uFillTx/>
              <a:latin typeface="Palatino" pitchFamily="-128" charset="0"/>
              <a:ea typeface="MS PGothic" panose="020B0600070205080204" pitchFamily="34" charset="-128"/>
              <a:cs typeface="+mn-cs"/>
            </a:endParaRPr>
          </a:p>
        </p:txBody>
      </p:sp>
      <p:sp>
        <p:nvSpPr>
          <p:cNvPr id="8" name="灯片编号占位符 3"/>
          <p:cNvSpPr>
            <a:spLocks noGrp="1"/>
          </p:cNvSpPr>
          <p:nvPr>
            <p:ph type="sldNum" sz="quarter" idx="12"/>
            <p:custDataLst>
              <p:tags r:id="rId8"/>
            </p:custDataLst>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A4F3B87C-228A-4C9B-A630-F09EC69BE221}" type="slidenum">
              <a:rPr kumimoji="0" lang="en-US" altLang="zh-CN" sz="1000" b="0" i="0" u="none" strike="noStrike" kern="1200" cap="none" spc="0" normalizeH="0" baseline="0" noProof="1" dirty="0">
                <a:ln>
                  <a:noFill/>
                </a:ln>
                <a:solidFill>
                  <a:schemeClr val="tx1"/>
                </a:solidFill>
                <a:effectLst/>
                <a:uLnTx/>
                <a:uFillTx/>
                <a:latin typeface="Helvetica" pitchFamily="-128" charset="0"/>
                <a:ea typeface="MS PGothic" panose="020B0600070205080204" pitchFamily="34" charset="-128"/>
                <a:cs typeface="+mn-ea"/>
              </a:rPr>
            </a:fld>
            <a:endParaRPr kumimoji="0" lang="en-US" altLang="zh-CN" sz="1000" b="0" i="0" u="none" strike="noStrike" kern="1200" cap="none" spc="0" normalizeH="0" baseline="0" noProof="1">
              <a:ln>
                <a:noFill/>
              </a:ln>
              <a:solidFill>
                <a:schemeClr val="tx1"/>
              </a:solidFill>
              <a:effectLst/>
              <a:uLnTx/>
              <a:uFillTx/>
              <a:latin typeface="Helvetica" pitchFamily="-128" charset="0"/>
              <a:ea typeface="MS PGothic" panose="020B0600070205080204" pitchFamily="34" charset="-128"/>
              <a:cs typeface="+mn-ea"/>
            </a:endParaRPr>
          </a:p>
        </p:txBody>
      </p:sp>
    </p:spTree>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502448" y="443234"/>
            <a:ext cx="8139178" cy="441964"/>
          </a:xfrm>
        </p:spPr>
        <p:txBody>
          <a:bodyPr rtlCol="0">
            <a:noAutofit/>
          </a:bodyPr>
          <a:lstStyle>
            <a:lvl1pPr marL="0" marR="0" lvl="0" algn="l" defTabSz="914400" rtl="0" eaLnBrk="1" fontAlgn="auto" latinLnBrk="0" hangingPunct="1">
              <a:lnSpc>
                <a:spcPct val="100000"/>
              </a:lnSpc>
              <a:buNone/>
              <a:defRPr kumimoji="0" lang="zh-CN" altLang="en-US" sz="1800" b="1" i="0" u="none" strike="noStrike" kern="1200" cap="none" spc="200" normalizeH="0" baseline="0" noProof="1" dirty="0">
                <a:solidFill>
                  <a:schemeClr val="tx1"/>
                </a:solidFill>
                <a:uFillTx/>
                <a:latin typeface="微软雅黑" panose="020B0503020204020204" charset="-122"/>
                <a:ea typeface="微软雅黑" panose="020B0503020204020204" charset="-122"/>
                <a:cs typeface="+mj-cs"/>
                <a:sym typeface="+mn-ea"/>
              </a:defRPr>
            </a:lvl1pPr>
          </a:lstStyle>
          <a:p>
            <a:pPr lvl="0"/>
            <a:r>
              <a:rPr lang="zh-CN" altLang="en-US" noProof="1">
                <a:sym typeface="+mn-ea"/>
              </a:rPr>
              <a:t>单击此处编辑母版标题样式</a:t>
            </a:r>
            <a:endParaRPr noProof="1">
              <a:sym typeface="+mn-ea"/>
            </a:endParaRPr>
          </a:p>
        </p:txBody>
      </p:sp>
      <p:sp>
        <p:nvSpPr>
          <p:cNvPr id="3" name="图片占位符 2"/>
          <p:cNvSpPr>
            <a:spLocks noGrp="1"/>
          </p:cNvSpPr>
          <p:nvPr>
            <p:ph type="pic" idx="1"/>
            <p:custDataLst>
              <p:tags r:id="rId3"/>
            </p:custDataLst>
          </p:nvPr>
        </p:nvSpPr>
        <p:spPr>
          <a:xfrm>
            <a:off x="502448" y="952508"/>
            <a:ext cx="3962432" cy="5388907"/>
          </a:xfrm>
        </p:spPr>
        <p:txBody>
          <a:bodyPr rtlCol="0">
            <a:no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2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1pPr>
            <a:lvl2pPr marL="514350" marR="0" lvl="1" indent="-17145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200" b="0" i="0" u="none" strike="noStrike" kern="1200" cap="none" spc="150" normalizeH="0" baseline="0" noProof="1" dirty="0">
                <a:solidFill>
                  <a:schemeClr val="tx1"/>
                </a:solidFill>
                <a:uFillTx/>
                <a:latin typeface="+mn-lt"/>
                <a:ea typeface="+mn-ea"/>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mn-lt"/>
                <a:ea typeface="+mn-ea"/>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mn-lt"/>
                <a:ea typeface="+mn-ea"/>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mn-lt"/>
                <a:ea typeface="+mn-ea"/>
                <a:cs typeface="+mn-cs"/>
                <a:sym typeface="+mn-ea"/>
              </a:defRPr>
            </a:lvl5pPr>
          </a:lstStyle>
          <a:p>
            <a:pPr lvl="0"/>
            <a:r>
              <a:rPr lang="zh-CN" altLang="en-US" noProof="1">
                <a:sym typeface="+mn-ea"/>
              </a:rPr>
              <a:t>单击图标添加图片</a:t>
            </a:r>
            <a:endParaRPr noProof="1">
              <a:sym typeface="+mn-ea"/>
            </a:endParaRPr>
          </a:p>
        </p:txBody>
      </p:sp>
      <p:sp>
        <p:nvSpPr>
          <p:cNvPr id="4" name="文本占位符 3"/>
          <p:cNvSpPr>
            <a:spLocks noGrp="1"/>
          </p:cNvSpPr>
          <p:nvPr>
            <p:ph type="body" sz="half" idx="2"/>
            <p:custDataLst>
              <p:tags r:id="rId4"/>
            </p:custDataLst>
          </p:nvPr>
        </p:nvSpPr>
        <p:spPr>
          <a:xfrm>
            <a:off x="4679194" y="952508"/>
            <a:ext cx="3962432" cy="5388907"/>
          </a:xfrm>
        </p:spPr>
        <p:txBody>
          <a:bodyPr rtlCol="0">
            <a:normAutofit/>
          </a:bodyPr>
          <a:lstStyle>
            <a:lvl1pPr marL="171450" marR="0" lvl="0"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1pPr>
          </a:lstStyle>
          <a:p>
            <a:pPr lvl="0"/>
            <a:r>
              <a:rPr lang="zh-CN" altLang="en-US" noProof="1"/>
              <a:t>单击此处</a:t>
            </a:r>
            <a:r>
              <a:rPr lang="zh-CN" altLang="en-US" dirty="0">
                <a:sym typeface="+mn-ea"/>
              </a:rPr>
              <a:t>编辑母版文本样式</a:t>
            </a:r>
            <a:endParaRPr lang="zh-CN" altLang="en-US" dirty="0">
              <a:sym typeface="+mn-ea"/>
            </a:endParaRPr>
          </a:p>
        </p:txBody>
      </p:sp>
      <p:sp>
        <p:nvSpPr>
          <p:cNvPr id="5" name="日期占位符 3"/>
          <p:cNvSpPr>
            <a:spLocks noGrp="1"/>
          </p:cNvSpPr>
          <p:nvPr>
            <p:ph type="dt" sz="half" idx="10"/>
            <p:custDataLst>
              <p:tags r:id="rId5"/>
            </p:custDataLst>
          </p:nvPr>
        </p:nvSpPr>
        <p:spPr/>
        <p:txBody>
          <a:bodyPr/>
          <a:lstStyle>
            <a:lvl1pPr>
              <a:defRPr/>
            </a:lvl1pPr>
          </a:lstStyle>
          <a:p>
            <a:fld id="{760FBDFE-C587-4B4C-A407-44438C67B59E}" type="datetimeFigureOut">
              <a:rPr lang="zh-CN" altLang="en-US"/>
            </a:fld>
            <a:endParaRPr lang="zh-CN" altLang="en-US"/>
          </a:p>
        </p:txBody>
      </p:sp>
      <p:sp>
        <p:nvSpPr>
          <p:cNvPr id="6" name="页脚占位符 4"/>
          <p:cNvSpPr>
            <a:spLocks noGrp="1"/>
          </p:cNvSpPr>
          <p:nvPr>
            <p:ph type="ftr" sz="quarter" idx="11"/>
            <p:custDataLst>
              <p:tags r:id="rId6"/>
            </p:custDataLst>
          </p:nvPr>
        </p:nvSpPr>
        <p:spPr/>
        <p:txBody>
          <a:bodyPr/>
          <a:lstStyle>
            <a:lvl1pPr>
              <a:defRPr/>
            </a:lvl1pPr>
          </a:lstStyle>
          <a:p>
            <a:endParaRPr lang="zh-CN" altLang="en-US"/>
          </a:p>
        </p:txBody>
      </p:sp>
      <p:sp>
        <p:nvSpPr>
          <p:cNvPr id="7" name="灯片编号占位符 5"/>
          <p:cNvSpPr>
            <a:spLocks noGrp="1"/>
          </p:cNvSpPr>
          <p:nvPr>
            <p:ph type="sldNum" sz="quarter" idx="12"/>
            <p:custDataLst>
              <p:tags r:id="rId7"/>
            </p:custDataLst>
          </p:nvPr>
        </p:nvSpPr>
        <p:spPr/>
        <p:txBody>
          <a:bodyPr/>
          <a:lstStyle>
            <a:lvl1pPr>
              <a:defRPr/>
            </a:lvl1pPr>
          </a:lstStyle>
          <a:p>
            <a:fld id="{78A57EDF-701D-441D-97E4-3F263CC8DB93}" type="slidenum">
              <a:rPr lang="zh-CN" altLang="en-US"/>
            </a:fld>
            <a:endParaRPr lang="zh-CN" altLang="en-US" dirty="0"/>
          </a:p>
        </p:txBody>
      </p:sp>
    </p:spTree>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custDataLst>
              <p:tags r:id="rId2"/>
            </p:custDataLst>
          </p:nvPr>
        </p:nvSpPr>
        <p:spPr>
          <a:xfrm>
            <a:off x="7928351" y="952508"/>
            <a:ext cx="713238" cy="5388907"/>
          </a:xfrm>
        </p:spPr>
        <p:txBody>
          <a:bodyPr vert="eaVert" rtlCol="0" anchor="ctr">
            <a:noAutofit/>
          </a:bodyPr>
          <a:lstStyle>
            <a:lvl1pPr marL="0" marR="0" lvl="0" algn="l" defTabSz="914400" rtl="0" eaLnBrk="1" fontAlgn="auto" latinLnBrk="0" hangingPunct="1">
              <a:lnSpc>
                <a:spcPct val="100000"/>
              </a:lnSpc>
              <a:spcAft>
                <a:spcPts val="0"/>
              </a:spcAft>
              <a:buNone/>
              <a:defRPr kumimoji="0" lang="zh-CN" altLang="en-US" sz="1800" b="1" i="0" u="none" strike="noStrike" kern="1200" cap="none" spc="200" normalizeH="0" baseline="0" noProof="1" dirty="0">
                <a:solidFill>
                  <a:schemeClr val="tx1"/>
                </a:solidFill>
                <a:uFillTx/>
                <a:latin typeface="微软雅黑" panose="020B0503020204020204" charset="-122"/>
                <a:ea typeface="微软雅黑" panose="020B0503020204020204" charset="-122"/>
                <a:cs typeface="+mj-cs"/>
                <a:sym typeface="+mn-ea"/>
              </a:defRPr>
            </a:lvl1pPr>
          </a:lstStyle>
          <a:p>
            <a:pPr lvl="0"/>
            <a:r>
              <a:rPr lang="zh-CN" altLang="en-US" noProof="1">
                <a:sym typeface="+mn-ea"/>
              </a:rPr>
              <a:t>单击此处编辑母版标题样式</a:t>
            </a:r>
            <a:endParaRPr noProof="1">
              <a:sym typeface="+mn-ea"/>
            </a:endParaRPr>
          </a:p>
        </p:txBody>
      </p:sp>
      <p:sp>
        <p:nvSpPr>
          <p:cNvPr id="3" name="竖排文字占位符 2"/>
          <p:cNvSpPr>
            <a:spLocks noGrp="1"/>
          </p:cNvSpPr>
          <p:nvPr>
            <p:ph type="body" orient="vert" idx="1"/>
            <p:custDataLst>
              <p:tags r:id="rId3"/>
            </p:custDataLst>
          </p:nvPr>
        </p:nvSpPr>
        <p:spPr>
          <a:xfrm>
            <a:off x="502444" y="952500"/>
            <a:ext cx="7371076" cy="5388907"/>
          </a:xfrm>
        </p:spPr>
        <p:txBody>
          <a:bodyPr vert="eaVert"/>
          <a:lstStyle>
            <a:lvl1pPr indent="0" eaLnBrk="1" fontAlgn="auto" latinLnBrk="0" hangingPunct="1">
              <a:defRPr>
                <a:latin typeface="微软雅黑" panose="020B0503020204020204" charset="-122"/>
                <a:ea typeface="微软雅黑" panose="020B0503020204020204" charset="-122"/>
              </a:defRPr>
            </a:lvl1pPr>
            <a:lvl2pPr indent="0" eaLnBrk="1" fontAlgn="auto" latinLnBrk="0" hangingPunct="1">
              <a:defRPr>
                <a:latin typeface="微软雅黑" panose="020B0503020204020204" charset="-122"/>
                <a:ea typeface="微软雅黑" panose="020B0503020204020204" charset="-122"/>
              </a:defRPr>
            </a:lvl2pPr>
            <a:lvl3pPr indent="0" eaLnBrk="1" fontAlgn="auto" latinLnBrk="0" hangingPunct="1">
              <a:defRPr>
                <a:latin typeface="微软雅黑" panose="020B0503020204020204" charset="-122"/>
                <a:ea typeface="微软雅黑" panose="020B0503020204020204" charset="-122"/>
              </a:defRPr>
            </a:lvl3pPr>
            <a:lvl4pPr indent="0" eaLnBrk="1" fontAlgn="auto" latinLnBrk="0" hangingPunct="1">
              <a:defRPr>
                <a:latin typeface="微软雅黑" panose="020B0503020204020204" charset="-122"/>
                <a:ea typeface="微软雅黑" panose="020B0503020204020204" charset="-122"/>
              </a:defRPr>
            </a:lvl4pPr>
            <a:lvl5pPr indent="0" eaLnBrk="1" fontAlgn="auto" latinLnBrk="0" hangingPunct="1">
              <a:defRPr>
                <a:latin typeface="微软雅黑" panose="020B0503020204020204" charset="-122"/>
                <a:ea typeface="微软雅黑" panose="020B0503020204020204" charset="-122"/>
              </a:defRPr>
            </a:lvl5pPr>
          </a:lstStyle>
          <a:p>
            <a:pPr lvl="0"/>
            <a:r>
              <a:rPr lang="zh-CN" altLang="en-US" noProof="1"/>
              <a:t>单击此处</a:t>
            </a:r>
            <a:r>
              <a:rPr lang="zh-CN" altLang="en-US" dirty="0">
                <a:sym typeface="+mn-ea"/>
              </a:rPr>
              <a:t>编辑母版文本样式</a:t>
            </a:r>
            <a:endParaRPr lang="zh-CN" altLang="en-US" dirty="0">
              <a:sym typeface="+mn-ea"/>
            </a:endParaRPr>
          </a:p>
          <a:p>
            <a:pPr lvl="1"/>
            <a:r>
              <a:rPr lang="zh-CN" altLang="en-US" dirty="0">
                <a:sym typeface="+mn-ea"/>
              </a:rPr>
              <a:t>第二级</a:t>
            </a:r>
            <a:endParaRPr lang="zh-CN" altLang="en-US" dirty="0">
              <a:sym typeface="+mn-ea"/>
            </a:endParaRPr>
          </a:p>
          <a:p>
            <a:pPr lvl="2"/>
            <a:r>
              <a:rPr lang="zh-CN" altLang="en-US" dirty="0">
                <a:sym typeface="+mn-ea"/>
              </a:rPr>
              <a:t>第三级</a:t>
            </a:r>
            <a:endParaRPr lang="zh-CN" altLang="en-US" dirty="0">
              <a:sym typeface="+mn-ea"/>
            </a:endParaRPr>
          </a:p>
          <a:p>
            <a:pPr lvl="3"/>
            <a:r>
              <a:rPr lang="zh-CN" altLang="en-US" dirty="0">
                <a:sym typeface="+mn-ea"/>
              </a:rPr>
              <a:t>第四级</a:t>
            </a:r>
            <a:endParaRPr lang="zh-CN" altLang="en-US" dirty="0">
              <a:sym typeface="+mn-ea"/>
            </a:endParaRPr>
          </a:p>
          <a:p>
            <a:pPr lvl="4"/>
            <a:r>
              <a:rPr lang="zh-CN" altLang="en-US" dirty="0">
                <a:sym typeface="+mn-ea"/>
              </a:rPr>
              <a:t>第五级</a:t>
            </a:r>
            <a:endParaRPr lang="zh-CN" altLang="en-US" noProof="1"/>
          </a:p>
        </p:txBody>
      </p:sp>
      <p:sp>
        <p:nvSpPr>
          <p:cNvPr id="4" name="日期占位符 3"/>
          <p:cNvSpPr>
            <a:spLocks noGrp="1"/>
          </p:cNvSpPr>
          <p:nvPr>
            <p:ph type="dt" sz="half" idx="10"/>
            <p:custDataLst>
              <p:tags r:id="rId4"/>
            </p:custDataLst>
          </p:nvPr>
        </p:nvSpPr>
        <p:spPr/>
        <p:txBody>
          <a:bodyPr/>
          <a:lstStyle>
            <a:lvl1pPr>
              <a:defRPr/>
            </a:lvl1pPr>
          </a:lstStyle>
          <a:p>
            <a:fld id="{760FBDFE-C587-4B4C-A407-44438C67B59E}" type="datetimeFigureOut">
              <a:rPr lang="zh-CN" altLang="en-US"/>
            </a:fld>
            <a:endParaRPr lang="zh-CN" altLang="en-US"/>
          </a:p>
        </p:txBody>
      </p:sp>
      <p:sp>
        <p:nvSpPr>
          <p:cNvPr id="5" name="页脚占位符 4"/>
          <p:cNvSpPr>
            <a:spLocks noGrp="1"/>
          </p:cNvSpPr>
          <p:nvPr>
            <p:ph type="ftr" sz="quarter" idx="11"/>
            <p:custDataLst>
              <p:tags r:id="rId5"/>
            </p:custDataLst>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1000" b="0" i="0" u="none" strike="noStrike" kern="1200" cap="none" spc="0" normalizeH="0" baseline="0" noProof="0">
                <a:ln>
                  <a:noFill/>
                </a:ln>
                <a:solidFill>
                  <a:schemeClr val="tx1"/>
                </a:solidFill>
                <a:effectLst/>
                <a:uLnTx/>
                <a:uFillTx/>
                <a:latin typeface="Helvetica" pitchFamily="-128" charset="0"/>
                <a:ea typeface="MS PGothic" panose="020B0600070205080204" pitchFamily="34" charset="-128"/>
                <a:cs typeface="+mn-cs"/>
              </a:rPr>
              <a:t>These slides are designed to accompany </a:t>
            </a:r>
            <a:r>
              <a:rPr kumimoji="0" lang="en-US" altLang="zh-CN" sz="1000" b="0" i="1" u="none" strike="noStrike" kern="1200" cap="none" spc="0" normalizeH="0" baseline="0" noProof="0">
                <a:ln>
                  <a:noFill/>
                </a:ln>
                <a:solidFill>
                  <a:schemeClr val="tx1"/>
                </a:solidFill>
                <a:effectLst/>
                <a:uLnTx/>
                <a:uFillTx/>
                <a:latin typeface="Helvetica" pitchFamily="-128" charset="0"/>
                <a:ea typeface="MS PGothic" panose="020B0600070205080204" pitchFamily="34" charset="-128"/>
                <a:cs typeface="+mn-cs"/>
              </a:rPr>
              <a:t>Software Engineering: A Practitioner’s Approach, 8/e  </a:t>
            </a:r>
            <a:r>
              <a:rPr kumimoji="0" lang="en-US" altLang="zh-CN" sz="1000" b="0" i="0" u="none" strike="noStrike" kern="1200" cap="none" spc="0" normalizeH="0" baseline="0" noProof="0">
                <a:ln>
                  <a:noFill/>
                </a:ln>
                <a:solidFill>
                  <a:schemeClr val="tx1"/>
                </a:solidFill>
                <a:effectLst/>
                <a:uLnTx/>
                <a:uFillTx/>
                <a:latin typeface="Helvetica" pitchFamily="-128" charset="0"/>
                <a:ea typeface="MS PGothic" panose="020B0600070205080204" pitchFamily="34" charset="-128"/>
                <a:cs typeface="+mn-cs"/>
              </a:rPr>
              <a:t>(McGraw-Hill, 2014). Slides copyright 2014 by Roger Pressman.</a:t>
            </a:r>
            <a:endParaRPr kumimoji="0" lang="en-US" altLang="zh-CN" sz="2400" b="0" i="0" u="none" strike="noStrike" kern="1200" cap="none" spc="0" normalizeH="0" baseline="0" noProof="0">
              <a:ln>
                <a:noFill/>
              </a:ln>
              <a:solidFill>
                <a:schemeClr val="tx1"/>
              </a:solidFill>
              <a:effectLst/>
              <a:uLnTx/>
              <a:uFillTx/>
              <a:latin typeface="Palatino" pitchFamily="-128" charset="0"/>
              <a:ea typeface="MS PGothic" panose="020B0600070205080204" pitchFamily="34" charset="-128"/>
              <a:cs typeface="+mn-cs"/>
            </a:endParaRPr>
          </a:p>
        </p:txBody>
      </p:sp>
      <p:sp>
        <p:nvSpPr>
          <p:cNvPr id="6" name="灯片编号占位符 5"/>
          <p:cNvSpPr>
            <a:spLocks noGrp="1"/>
          </p:cNvSpPr>
          <p:nvPr>
            <p:ph type="sldNum" sz="quarter" idx="12"/>
            <p:custDataLst>
              <p:tags r:id="rId6"/>
            </p:custDataLst>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18909EEB-11D3-4C3A-9F7F-4ECDDA1ED08E}" type="slidenum">
              <a:rPr kumimoji="0" lang="en-US" altLang="zh-CN" sz="1000" b="0" i="0" u="none" strike="noStrike" kern="1200" cap="none" spc="0" normalizeH="0" baseline="0" noProof="1" dirty="0">
                <a:ln>
                  <a:noFill/>
                </a:ln>
                <a:solidFill>
                  <a:schemeClr val="tx1"/>
                </a:solidFill>
                <a:effectLst/>
                <a:uLnTx/>
                <a:uFillTx/>
                <a:latin typeface="Helvetica" pitchFamily="-128" charset="0"/>
                <a:ea typeface="MS PGothic" panose="020B0600070205080204" pitchFamily="34" charset="-128"/>
                <a:cs typeface="+mn-ea"/>
              </a:rPr>
            </a:fld>
            <a:endParaRPr kumimoji="0" lang="en-US" altLang="zh-CN" sz="1000" b="0" i="0" u="none" strike="noStrike" kern="1200" cap="none" spc="0" normalizeH="0" baseline="0" noProof="1">
              <a:ln>
                <a:noFill/>
              </a:ln>
              <a:solidFill>
                <a:schemeClr val="tx1"/>
              </a:solidFill>
              <a:effectLst/>
              <a:uLnTx/>
              <a:uFillTx/>
              <a:latin typeface="Helvetica" pitchFamily="-128" charset="0"/>
              <a:ea typeface="MS PGothic" panose="020B0600070205080204" pitchFamily="34" charset="-128"/>
              <a:cs typeface="+mn-ea"/>
            </a:endParaRPr>
          </a:p>
        </p:txBody>
      </p:sp>
    </p:spTree>
  </p:cSld>
  <p:clrMapOvr>
    <a:masterClrMapping/>
  </p:clrMapOvr>
  <p:hf sldNum="0" hdr="0" ftr="0" dt="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0" Type="http://schemas.openxmlformats.org/officeDocument/2006/relationships/theme" Target="../theme/theme1.xml"/><Relationship Id="rId2" Type="http://schemas.openxmlformats.org/officeDocument/2006/relationships/slideLayout" Target="../slideLayouts/slideLayout2.xml"/><Relationship Id="rId19" Type="http://schemas.openxmlformats.org/officeDocument/2006/relationships/tags" Target="../tags/tag105.xml"/><Relationship Id="rId18" Type="http://schemas.openxmlformats.org/officeDocument/2006/relationships/tags" Target="../tags/tag104.xml"/><Relationship Id="rId17" Type="http://schemas.openxmlformats.org/officeDocument/2006/relationships/tags" Target="../tags/tag103.xml"/><Relationship Id="rId16" Type="http://schemas.openxmlformats.org/officeDocument/2006/relationships/tags" Target="../tags/tag102.xml"/><Relationship Id="rId15" Type="http://schemas.openxmlformats.org/officeDocument/2006/relationships/tags" Target="../tags/tag101.xml"/><Relationship Id="rId14" Type="http://schemas.openxmlformats.org/officeDocument/2006/relationships/tags" Target="../tags/tag10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noChangeArrowheads="1"/>
          </p:cNvSpPr>
          <p:nvPr>
            <p:ph type="title" idx="4294967295"/>
            <p:custDataLst>
              <p:tags r:id="rId14"/>
            </p:custDataLst>
          </p:nvPr>
        </p:nvSpPr>
        <p:spPr bwMode="auto">
          <a:xfrm>
            <a:off x="502444" y="442913"/>
            <a:ext cx="8139113" cy="442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600" tIns="38100" rIns="76200" bIns="38100" numCol="1" anchor="t" anchorCtr="0" compatLnSpc="1"/>
          <a:lstStyle/>
          <a:p>
            <a:pPr lvl="0"/>
            <a:r>
              <a:rPr lang="zh-CN" altLang="en-US"/>
              <a:t>单击此处编辑母版标题样式</a:t>
            </a:r>
            <a:endParaRPr lang="zh-CN" altLang="en-US"/>
          </a:p>
        </p:txBody>
      </p:sp>
      <p:sp>
        <p:nvSpPr>
          <p:cNvPr id="1027" name="文本占位符 2"/>
          <p:cNvSpPr>
            <a:spLocks noGrp="1" noChangeArrowheads="1"/>
          </p:cNvSpPr>
          <p:nvPr>
            <p:ph type="body" idx="9"/>
            <p:custDataLst>
              <p:tags r:id="rId15"/>
            </p:custDataLst>
          </p:nvPr>
        </p:nvSpPr>
        <p:spPr bwMode="auto">
          <a:xfrm>
            <a:off x="502444" y="952500"/>
            <a:ext cx="8139113" cy="5389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600" tIns="0" rIns="82550" bIns="0" numCol="1" anchor="t" anchorCtr="0" compatLnSpc="1"/>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custDataLst>
              <p:tags r:id="rId16"/>
            </p:custDataLst>
          </p:nvPr>
        </p:nvSpPr>
        <p:spPr>
          <a:xfrm>
            <a:off x="659606" y="6350000"/>
            <a:ext cx="2025254" cy="315913"/>
          </a:xfrm>
          <a:prstGeom prst="rect">
            <a:avLst/>
          </a:prstGeom>
        </p:spPr>
        <p:txBody>
          <a:bodyPr vert="horz" lIns="91440" tIns="45720" rIns="91440" bIns="45720" rtlCol="0" anchor="ctr">
            <a:normAutofit/>
          </a:bodyPr>
          <a:lstStyle>
            <a:lvl1pPr algn="l">
              <a:defRPr sz="900" noProof="1" smtClean="0">
                <a:solidFill>
                  <a:schemeClr val="tx1">
                    <a:tint val="75000"/>
                  </a:schemeClr>
                </a:solidFill>
                <a:ea typeface="微软雅黑" panose="020B0503020204020204" charset="-122"/>
              </a:defRPr>
            </a:lvl1pPr>
          </a:lstStyle>
          <a:p>
            <a:fld id="{760FBDFE-C587-4B4C-A407-44438C67B59E}" type="datetimeFigureOut">
              <a:rPr lang="zh-CN" altLang="en-US"/>
            </a:fld>
            <a:endParaRPr lang="zh-CN" altLang="en-US">
              <a:ea typeface="微软雅黑" panose="020B0503020204020204" charset="-122"/>
            </a:endParaRPr>
          </a:p>
        </p:txBody>
      </p:sp>
      <p:sp>
        <p:nvSpPr>
          <p:cNvPr id="5" name="页脚占位符 4"/>
          <p:cNvSpPr>
            <a:spLocks noGrp="1"/>
          </p:cNvSpPr>
          <p:nvPr>
            <p:ph type="ftr" sz="quarter" idx="3"/>
            <p:custDataLst>
              <p:tags r:id="rId17"/>
            </p:custDataLst>
          </p:nvPr>
        </p:nvSpPr>
        <p:spPr>
          <a:xfrm>
            <a:off x="3087291" y="6350000"/>
            <a:ext cx="2969419" cy="315913"/>
          </a:xfrm>
          <a:prstGeom prst="rect">
            <a:avLst/>
          </a:prstGeom>
        </p:spPr>
        <p:txBody>
          <a:bodyPr vert="horz" lIns="91440" tIns="45720" rIns="91440" bIns="45720" rtlCol="0" anchor="ctr">
            <a:normAutofit/>
          </a:bodyPr>
          <a:lstStyle>
            <a:lvl1pPr algn="ctr">
              <a:defRPr sz="900" noProof="1" dirty="0">
                <a:solidFill>
                  <a:schemeClr val="tx1">
                    <a:tint val="75000"/>
                  </a:schemeClr>
                </a:solidFill>
              </a:defRPr>
            </a:lvl1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1000" b="0" i="0" u="none" strike="noStrike" kern="1200" cap="none" spc="0" normalizeH="0" baseline="0" noProof="0">
                <a:ln>
                  <a:noFill/>
                </a:ln>
                <a:solidFill>
                  <a:schemeClr val="tx1"/>
                </a:solidFill>
                <a:effectLst/>
                <a:uLnTx/>
                <a:uFillTx/>
                <a:latin typeface="Helvetica" pitchFamily="-128" charset="0"/>
                <a:ea typeface="MS PGothic" panose="020B0600070205080204" pitchFamily="34" charset="-128"/>
                <a:cs typeface="+mn-cs"/>
              </a:rPr>
              <a:t>These slides are designed to accompany </a:t>
            </a:r>
            <a:r>
              <a:rPr kumimoji="0" lang="en-US" altLang="zh-CN" sz="1000" b="0" i="1" u="none" strike="noStrike" kern="1200" cap="none" spc="0" normalizeH="0" baseline="0" noProof="0">
                <a:ln>
                  <a:noFill/>
                </a:ln>
                <a:solidFill>
                  <a:schemeClr val="tx1"/>
                </a:solidFill>
                <a:effectLst/>
                <a:uLnTx/>
                <a:uFillTx/>
                <a:latin typeface="Helvetica" pitchFamily="-128" charset="0"/>
                <a:ea typeface="MS PGothic" panose="020B0600070205080204" pitchFamily="34" charset="-128"/>
                <a:cs typeface="+mn-cs"/>
              </a:rPr>
              <a:t>Software Engineering: A Practitioner’s Approach, 8/e  </a:t>
            </a:r>
            <a:r>
              <a:rPr kumimoji="0" lang="en-US" altLang="zh-CN" sz="1000" b="0" i="0" u="none" strike="noStrike" kern="1200" cap="none" spc="0" normalizeH="0" baseline="0" noProof="0">
                <a:ln>
                  <a:noFill/>
                </a:ln>
                <a:solidFill>
                  <a:schemeClr val="tx1"/>
                </a:solidFill>
                <a:effectLst/>
                <a:uLnTx/>
                <a:uFillTx/>
                <a:latin typeface="Helvetica" pitchFamily="-128" charset="0"/>
                <a:ea typeface="MS PGothic" panose="020B0600070205080204" pitchFamily="34" charset="-128"/>
                <a:cs typeface="+mn-cs"/>
              </a:rPr>
              <a:t>(McGraw-Hill, 2014). Slides copyright 2014 by Roger Pressman.</a:t>
            </a:r>
            <a:endParaRPr kumimoji="0" lang="en-US" altLang="zh-CN" sz="1000" b="0" i="0" u="none" strike="noStrike" kern="1200" cap="none" spc="0" normalizeH="0" baseline="0" noProof="0">
              <a:ln>
                <a:noFill/>
              </a:ln>
              <a:solidFill>
                <a:schemeClr val="tx1"/>
              </a:solidFill>
              <a:effectLst/>
              <a:uLnTx/>
              <a:uFillTx/>
              <a:latin typeface="Palatino" pitchFamily="-128" charset="0"/>
              <a:ea typeface="MS PGothic" panose="020B0600070205080204" pitchFamily="34" charset="-128"/>
              <a:cs typeface="+mn-cs"/>
            </a:endParaRPr>
          </a:p>
        </p:txBody>
      </p:sp>
      <p:sp>
        <p:nvSpPr>
          <p:cNvPr id="6" name="灯片编号占位符 5"/>
          <p:cNvSpPr>
            <a:spLocks noGrp="1"/>
          </p:cNvSpPr>
          <p:nvPr>
            <p:ph type="sldNum" sz="quarter" idx="4"/>
            <p:custDataLst>
              <p:tags r:id="rId18"/>
            </p:custDataLst>
          </p:nvPr>
        </p:nvSpPr>
        <p:spPr>
          <a:xfrm>
            <a:off x="6457950" y="6350000"/>
            <a:ext cx="2025254" cy="315913"/>
          </a:xfrm>
          <a:prstGeom prst="rect">
            <a:avLst/>
          </a:prstGeom>
        </p:spPr>
        <p:txBody>
          <a:bodyPr vert="horz" lIns="91440" tIns="45720" rIns="91440" bIns="45720" rtlCol="0" anchor="ctr">
            <a:normAutofit/>
          </a:bodyPr>
          <a:lstStyle>
            <a:lvl1pPr algn="r">
              <a:defRPr sz="900" noProof="1" smtClean="0">
                <a:solidFill>
                  <a:schemeClr val="tx1">
                    <a:tint val="75000"/>
                  </a:schemeClr>
                </a:solidFill>
                <a:ea typeface="微软雅黑" panose="020B0503020204020204" charset="-122"/>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02779F5C-9201-47A5-9CA4-AD1EB2E2F9C8}" type="slidenum">
              <a:rPr kumimoji="0" lang="en-US" altLang="zh-CN" sz="1000" b="0" i="0" u="none" strike="noStrike" kern="1200" cap="none" spc="0" normalizeH="0" baseline="0" noProof="1" dirty="0">
                <a:ln>
                  <a:noFill/>
                </a:ln>
                <a:solidFill>
                  <a:schemeClr val="tx1"/>
                </a:solidFill>
                <a:effectLst/>
                <a:uLnTx/>
                <a:uFillTx/>
                <a:latin typeface="Helvetica" pitchFamily="-128" charset="0"/>
                <a:ea typeface="MS PGothic" panose="020B0600070205080204" pitchFamily="34" charset="-128"/>
                <a:cs typeface="+mn-ea"/>
              </a:rPr>
            </a:fld>
            <a:endParaRPr kumimoji="0" lang="en-US" altLang="zh-CN" sz="1000" b="0" i="0" u="none" strike="noStrike" kern="1200" cap="none" spc="0" normalizeH="0" baseline="0" noProof="1">
              <a:ln>
                <a:noFill/>
              </a:ln>
              <a:solidFill>
                <a:schemeClr val="tx1"/>
              </a:solidFill>
              <a:effectLst/>
              <a:uLnTx/>
              <a:uFillTx/>
              <a:latin typeface="Helvetica" pitchFamily="-128" charset="0"/>
              <a:ea typeface="MS PGothic" panose="020B0600070205080204" pitchFamily="34" charset="-128"/>
              <a:cs typeface="+mn-cs"/>
            </a:endParaRPr>
          </a:p>
        </p:txBody>
      </p:sp>
      <p:sp>
        <p:nvSpPr>
          <p:cNvPr id="7" name="KSO_TEMPLATE" hidden="1"/>
          <p:cNvSpPr/>
          <p:nvPr>
            <p:custDataLst>
              <p:tags r:id="rId19"/>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1800" noProof="1"/>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sldNum="0" hdr="0" ftr="0" dt="0"/>
  <p:txStyles>
    <p:titleStyle>
      <a:lvl1pPr algn="l" rtl="0" eaLnBrk="1" fontAlgn="base" hangingPunct="1">
        <a:spcBef>
          <a:spcPct val="0"/>
        </a:spcBef>
        <a:spcAft>
          <a:spcPct val="0"/>
        </a:spcAft>
        <a:defRPr sz="1800" b="1" kern="1200" spc="200">
          <a:solidFill>
            <a:schemeClr val="tx1"/>
          </a:solidFill>
          <a:latin typeface="微软雅黑" panose="020B0503020204020204" charset="-122"/>
          <a:ea typeface="微软雅黑" panose="020B0503020204020204" charset="-122"/>
          <a:cs typeface="+mj-cs"/>
        </a:defRPr>
      </a:lvl1pPr>
      <a:lvl2pPr algn="l" rtl="0" eaLnBrk="1" fontAlgn="base" hangingPunct="1">
        <a:spcBef>
          <a:spcPct val="0"/>
        </a:spcBef>
        <a:spcAft>
          <a:spcPct val="0"/>
        </a:spcAft>
        <a:defRPr sz="2400" b="1">
          <a:solidFill>
            <a:schemeClr val="tx1"/>
          </a:solidFill>
          <a:latin typeface="微软雅黑" panose="020B0503020204020204" charset="-122"/>
          <a:ea typeface="微软雅黑" panose="020B0503020204020204" charset="-122"/>
        </a:defRPr>
      </a:lvl2pPr>
      <a:lvl3pPr algn="l" rtl="0" eaLnBrk="1" fontAlgn="base" hangingPunct="1">
        <a:spcBef>
          <a:spcPct val="0"/>
        </a:spcBef>
        <a:spcAft>
          <a:spcPct val="0"/>
        </a:spcAft>
        <a:defRPr sz="2400" b="1">
          <a:solidFill>
            <a:schemeClr val="tx1"/>
          </a:solidFill>
          <a:latin typeface="微软雅黑" panose="020B0503020204020204" charset="-122"/>
          <a:ea typeface="微软雅黑" panose="020B0503020204020204" charset="-122"/>
        </a:defRPr>
      </a:lvl3pPr>
      <a:lvl4pPr algn="l" rtl="0" eaLnBrk="1" fontAlgn="base" hangingPunct="1">
        <a:spcBef>
          <a:spcPct val="0"/>
        </a:spcBef>
        <a:spcAft>
          <a:spcPct val="0"/>
        </a:spcAft>
        <a:defRPr sz="2400" b="1">
          <a:solidFill>
            <a:schemeClr val="tx1"/>
          </a:solidFill>
          <a:latin typeface="微软雅黑" panose="020B0503020204020204" charset="-122"/>
          <a:ea typeface="微软雅黑" panose="020B0503020204020204" charset="-122"/>
        </a:defRPr>
      </a:lvl4pPr>
      <a:lvl5pPr algn="l" rtl="0" eaLnBrk="1" fontAlgn="base" hangingPunct="1">
        <a:spcBef>
          <a:spcPct val="0"/>
        </a:spcBef>
        <a:spcAft>
          <a:spcPct val="0"/>
        </a:spcAft>
        <a:defRPr sz="2400" b="1">
          <a:solidFill>
            <a:schemeClr val="tx1"/>
          </a:solidFill>
          <a:latin typeface="微软雅黑" panose="020B0503020204020204" charset="-122"/>
          <a:ea typeface="微软雅黑" panose="020B0503020204020204" charset="-122"/>
        </a:defRPr>
      </a:lvl5pPr>
      <a:lvl6pPr marL="457200" algn="l" rtl="0" eaLnBrk="1" fontAlgn="base" hangingPunct="1">
        <a:spcBef>
          <a:spcPct val="0"/>
        </a:spcBef>
        <a:spcAft>
          <a:spcPct val="0"/>
        </a:spcAft>
        <a:defRPr sz="2400" b="1">
          <a:solidFill>
            <a:schemeClr val="tx1"/>
          </a:solidFill>
          <a:latin typeface="微软雅黑" panose="020B0503020204020204" charset="-122"/>
          <a:ea typeface="微软雅黑" panose="020B0503020204020204" charset="-122"/>
        </a:defRPr>
      </a:lvl6pPr>
      <a:lvl7pPr marL="914400" algn="l" rtl="0" eaLnBrk="1" fontAlgn="base" hangingPunct="1">
        <a:spcBef>
          <a:spcPct val="0"/>
        </a:spcBef>
        <a:spcAft>
          <a:spcPct val="0"/>
        </a:spcAft>
        <a:defRPr sz="2400" b="1">
          <a:solidFill>
            <a:schemeClr val="tx1"/>
          </a:solidFill>
          <a:latin typeface="微软雅黑" panose="020B0503020204020204" charset="-122"/>
          <a:ea typeface="微软雅黑" panose="020B0503020204020204" charset="-122"/>
        </a:defRPr>
      </a:lvl7pPr>
      <a:lvl8pPr marL="1371600" algn="l" rtl="0" eaLnBrk="1" fontAlgn="base" hangingPunct="1">
        <a:spcBef>
          <a:spcPct val="0"/>
        </a:spcBef>
        <a:spcAft>
          <a:spcPct val="0"/>
        </a:spcAft>
        <a:defRPr sz="2400" b="1">
          <a:solidFill>
            <a:schemeClr val="tx1"/>
          </a:solidFill>
          <a:latin typeface="微软雅黑" panose="020B0503020204020204" charset="-122"/>
          <a:ea typeface="微软雅黑" panose="020B0503020204020204" charset="-122"/>
        </a:defRPr>
      </a:lvl8pPr>
      <a:lvl9pPr marL="1828800" algn="l" rtl="0" eaLnBrk="1" fontAlgn="base" hangingPunct="1">
        <a:spcBef>
          <a:spcPct val="0"/>
        </a:spcBef>
        <a:spcAft>
          <a:spcPct val="0"/>
        </a:spcAft>
        <a:defRPr sz="2400" b="1">
          <a:solidFill>
            <a:schemeClr val="tx1"/>
          </a:solidFill>
          <a:latin typeface="微软雅黑" panose="020B0503020204020204" charset="-122"/>
          <a:ea typeface="微软雅黑" panose="020B0503020204020204" charset="-122"/>
        </a:defRPr>
      </a:lvl9pPr>
    </p:titleStyle>
    <p:bodyStyle>
      <a:lvl1pPr marL="171450" indent="-171450" algn="l" rtl="0" eaLnBrk="1" fontAlgn="base" hangingPunct="1">
        <a:lnSpc>
          <a:spcPct val="130000"/>
        </a:lnSpc>
        <a:spcBef>
          <a:spcPct val="0"/>
        </a:spcBef>
        <a:spcAft>
          <a:spcPts val="1000"/>
        </a:spcAft>
        <a:buFont typeface="Arial" panose="020B0604020202020204" pitchFamily="34" charset="0"/>
        <a:buChar char="•"/>
        <a:defRPr sz="1200" kern="1200" spc="150">
          <a:solidFill>
            <a:schemeClr val="tx1"/>
          </a:solidFill>
          <a:latin typeface="微软雅黑" panose="020B0503020204020204" charset="-122"/>
          <a:ea typeface="微软雅黑" panose="020B0503020204020204" charset="-122"/>
          <a:cs typeface="+mn-cs"/>
        </a:defRPr>
      </a:lvl1pPr>
      <a:lvl2pPr marL="514350" indent="-171450" algn="l" defTabSz="0" rtl="0" eaLnBrk="1" fontAlgn="base" hangingPunct="1">
        <a:lnSpc>
          <a:spcPct val="130000"/>
        </a:lnSpc>
        <a:spcBef>
          <a:spcPct val="0"/>
        </a:spcBef>
        <a:spcAft>
          <a:spcPts val="1000"/>
        </a:spcAft>
        <a:buFont typeface="Arial" panose="020B0604020202020204" pitchFamily="34" charset="0"/>
        <a:buChar char="•"/>
        <a:tabLst>
          <a:tab pos="1207135" algn="l"/>
        </a:tabLst>
        <a:defRPr sz="1200" kern="1200" spc="150">
          <a:solidFill>
            <a:schemeClr val="tx1"/>
          </a:solidFill>
          <a:latin typeface="微软雅黑" panose="020B0503020204020204" charset="-122"/>
          <a:ea typeface="微软雅黑" panose="020B0503020204020204" charset="-122"/>
          <a:cs typeface="+mn-cs"/>
        </a:defRPr>
      </a:lvl2pPr>
      <a:lvl3pPr marL="857250" indent="-171450" algn="l" defTabSz="0" rtl="0" eaLnBrk="1" fontAlgn="base" hangingPunct="1">
        <a:lnSpc>
          <a:spcPct val="130000"/>
        </a:lnSpc>
        <a:spcBef>
          <a:spcPct val="0"/>
        </a:spcBef>
        <a:spcAft>
          <a:spcPts val="1000"/>
        </a:spcAft>
        <a:buFont typeface="Arial" panose="020B0604020202020204" pitchFamily="34" charset="0"/>
        <a:buChar char="•"/>
        <a:tabLst>
          <a:tab pos="1207135" algn="l"/>
        </a:tabLst>
        <a:defRPr sz="1200" kern="1200" spc="150">
          <a:solidFill>
            <a:schemeClr val="tx1"/>
          </a:solidFill>
          <a:latin typeface="微软雅黑" panose="020B0503020204020204" charset="-122"/>
          <a:ea typeface="微软雅黑" panose="020B0503020204020204" charset="-122"/>
          <a:cs typeface="+mn-cs"/>
        </a:defRPr>
      </a:lvl3pPr>
      <a:lvl4pPr marL="1200150" indent="-171450" algn="l" defTabSz="0" rtl="0" eaLnBrk="1" fontAlgn="base" hangingPunct="1">
        <a:lnSpc>
          <a:spcPct val="130000"/>
        </a:lnSpc>
        <a:spcBef>
          <a:spcPct val="0"/>
        </a:spcBef>
        <a:spcAft>
          <a:spcPts val="1000"/>
        </a:spcAft>
        <a:buFont typeface="Arial" panose="020B0604020202020204" pitchFamily="34" charset="0"/>
        <a:buChar char="•"/>
        <a:tabLst>
          <a:tab pos="1207135" algn="l"/>
        </a:tabLst>
        <a:defRPr sz="1200" kern="1200" spc="150">
          <a:solidFill>
            <a:schemeClr val="tx1"/>
          </a:solidFill>
          <a:latin typeface="微软雅黑" panose="020B0503020204020204" charset="-122"/>
          <a:ea typeface="微软雅黑" panose="020B0503020204020204" charset="-122"/>
          <a:cs typeface="+mn-cs"/>
        </a:defRPr>
      </a:lvl4pPr>
      <a:lvl5pPr marL="1543050" indent="-171450" algn="l" defTabSz="0" rtl="0" eaLnBrk="1" fontAlgn="base" hangingPunct="1">
        <a:lnSpc>
          <a:spcPct val="130000"/>
        </a:lnSpc>
        <a:spcBef>
          <a:spcPct val="0"/>
        </a:spcBef>
        <a:spcAft>
          <a:spcPts val="1000"/>
        </a:spcAft>
        <a:buFont typeface="Arial" panose="020B0604020202020204" pitchFamily="34" charset="0"/>
        <a:buChar char="•"/>
        <a:tabLst>
          <a:tab pos="1207135" algn="l"/>
        </a:tabLst>
        <a:defRPr sz="1200" kern="1200" spc="150">
          <a:solidFill>
            <a:schemeClr val="tx1"/>
          </a:solidFill>
          <a:latin typeface="微软雅黑" panose="020B0503020204020204" charset="-122"/>
          <a:ea typeface="微软雅黑" panose="020B0503020204020204" charset="-122"/>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9.png"/><Relationship Id="rId1" Type="http://schemas.openxmlformats.org/officeDocument/2006/relationships/tags" Target="../tags/tag106.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11.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wmf"/></Relationships>
</file>

<file path=ppt/slides/_rels/slide19.xml.rels><?xml version="1.0" encoding="UTF-8" standalone="yes"?>
<Relationships xmlns="http://schemas.openxmlformats.org/package/2006/relationships"><Relationship Id="rId4" Type="http://schemas.openxmlformats.org/officeDocument/2006/relationships/vmlDrawing" Target="../drawings/vmlDrawing1.vml"/><Relationship Id="rId3" Type="http://schemas.openxmlformats.org/officeDocument/2006/relationships/slideLayout" Target="../slideLayouts/slideLayout2.xml"/><Relationship Id="rId2" Type="http://schemas.openxmlformats.org/officeDocument/2006/relationships/image" Target="../media/image15.emf"/><Relationship Id="rId1" Type="http://schemas.openxmlformats.org/officeDocument/2006/relationships/oleObject" Target="../embeddings/oleObject1.bin"/></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6.xml"/><Relationship Id="rId1" Type="http://schemas.openxmlformats.org/officeDocument/2006/relationships/image" Target="../media/image16.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3.xml"/><Relationship Id="rId1" Type="http://schemas.openxmlformats.org/officeDocument/2006/relationships/image" Target="../media/image1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3.xml"/><Relationship Id="rId1" Type="http://schemas.openxmlformats.org/officeDocument/2006/relationships/image" Target="../media/image1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3.xml"/><Relationship Id="rId1" Type="http://schemas.openxmlformats.org/officeDocument/2006/relationships/image" Target="../media/image1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3.xml"/><Relationship Id="rId1" Type="http://schemas.openxmlformats.org/officeDocument/2006/relationships/image" Target="../media/image20.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png"/><Relationship Id="rId1" Type="http://schemas.openxmlformats.org/officeDocument/2006/relationships/audio" Target="../media/audio1.wav"/></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6.xml"/><Relationship Id="rId1" Type="http://schemas.openxmlformats.org/officeDocument/2006/relationships/image" Target="../media/image16.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5" Type="http://schemas.openxmlformats.org/officeDocument/2006/relationships/notesSlide" Target="../notesSlides/notesSlide13.xml"/><Relationship Id="rId4" Type="http://schemas.openxmlformats.org/officeDocument/2006/relationships/slideLayout" Target="../slideLayouts/slideLayout6.xml"/><Relationship Id="rId3" Type="http://schemas.openxmlformats.org/officeDocument/2006/relationships/image" Target="../media/image21.png"/><Relationship Id="rId2" Type="http://schemas.openxmlformats.org/officeDocument/2006/relationships/image" Target="../media/image22.png"/><Relationship Id="rId1" Type="http://schemas.openxmlformats.org/officeDocument/2006/relationships/image" Target="../media/image16.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Number Placeholder 4"/>
          <p:cNvSpPr txBox="1">
            <a:spLocks noGrp="1" noChangeArrowheads="1"/>
          </p:cNvSpPr>
          <p:nvPr>
            <p:ph type="sldNum" sz="quarter" idx="1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b" anchorCtr="0" compatLnSpc="1"/>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F3465655-D4A3-41D4-8F70-A84CE9C7C0C4}" type="slidenum">
              <a:rPr kumimoji="0" lang="en-US" altLang="zh-CN" sz="1000" b="0" i="0" u="none" strike="noStrike" kern="1200" cap="none" spc="0" normalizeH="0" baseline="0" noProof="1" dirty="0" smtClean="0">
                <a:ln>
                  <a:noFill/>
                </a:ln>
                <a:solidFill>
                  <a:schemeClr val="tx1"/>
                </a:solidFill>
                <a:effectLst/>
                <a:uLnTx/>
                <a:uFillTx/>
                <a:latin typeface="Helvetica" pitchFamily="-128" charset="0"/>
                <a:ea typeface="MS PGothic" panose="020B0600070205080204" pitchFamily="34" charset="-128"/>
                <a:cs typeface="+mn-ea"/>
              </a:rPr>
            </a:fld>
            <a:endParaRPr kumimoji="0" lang="en-US" altLang="zh-CN" sz="1000" b="0" i="0" u="none" strike="noStrike" kern="1200" cap="none" spc="0" normalizeH="0" baseline="0" noProof="1" smtClean="0">
              <a:ln>
                <a:noFill/>
              </a:ln>
              <a:solidFill>
                <a:schemeClr val="tx1"/>
              </a:solidFill>
              <a:effectLst/>
              <a:uLnTx/>
              <a:uFillTx/>
              <a:latin typeface="Helvetica" pitchFamily="-128" charset="0"/>
              <a:ea typeface="MS PGothic" panose="020B0600070205080204" pitchFamily="34" charset="-128"/>
              <a:cs typeface="+mn-ea"/>
            </a:endParaRPr>
          </a:p>
        </p:txBody>
      </p:sp>
      <p:sp>
        <p:nvSpPr>
          <p:cNvPr id="14339" name="Rectangle 2"/>
          <p:cNvSpPr>
            <a:spLocks noGrp="1"/>
          </p:cNvSpPr>
          <p:nvPr>
            <p:ph type="title"/>
          </p:nvPr>
        </p:nvSpPr>
        <p:spPr>
          <a:xfrm>
            <a:off x="1220806" y="2451283"/>
            <a:ext cx="3762851" cy="863174"/>
          </a:xfrm>
        </p:spPr>
        <p:txBody>
          <a:bodyPr vert="horz" wrap="square" lIns="91440" tIns="45720" rIns="91440" bIns="45720" anchor="b"/>
          <a:p>
            <a:pPr algn="ctr" eaLnBrk="1" hangingPunct="1"/>
            <a:r>
              <a:rPr lang="zh-CN" altLang="en-US" sz="4000" dirty="0">
                <a:ea typeface="宋体" panose="02010600030101010101" pitchFamily="2" charset="-122"/>
              </a:rPr>
              <a:t>第</a:t>
            </a:r>
            <a:r>
              <a:rPr lang="en-US" altLang="zh-CN" sz="4000" dirty="0">
                <a:ea typeface="宋体" panose="02010600030101010101" pitchFamily="2" charset="-122"/>
              </a:rPr>
              <a:t>4</a:t>
            </a:r>
            <a:r>
              <a:rPr lang="zh-CN" altLang="en-US" sz="4000" dirty="0">
                <a:ea typeface="宋体" panose="02010600030101010101" pitchFamily="2" charset="-122"/>
              </a:rPr>
              <a:t>章</a:t>
            </a:r>
            <a:endParaRPr lang="zh-CN" altLang="en-US" sz="4000" dirty="0">
              <a:ea typeface="宋体" panose="02010600030101010101" pitchFamily="2" charset="-122"/>
            </a:endParaRPr>
          </a:p>
        </p:txBody>
      </p:sp>
      <p:sp>
        <p:nvSpPr>
          <p:cNvPr id="14340" name="Rectangle 3"/>
          <p:cNvSpPr>
            <a:spLocks noGrp="1"/>
          </p:cNvSpPr>
          <p:nvPr>
            <p:ph type="body" idx="1"/>
          </p:nvPr>
        </p:nvSpPr>
        <p:spPr>
          <a:xfrm>
            <a:off x="1392891" y="4110657"/>
            <a:ext cx="3762851" cy="1112226"/>
          </a:xfrm>
        </p:spPr>
        <p:txBody>
          <a:bodyPr vert="horz" wrap="square" lIns="91440" tIns="45720" rIns="91440" bIns="45720" anchor="t"/>
          <a:p>
            <a:pPr algn="ctr" eaLnBrk="1" hangingPunct="1"/>
            <a:r>
              <a:rPr lang="zh-CN" altLang="en-US" sz="4800" b="1" dirty="0">
                <a:solidFill>
                  <a:schemeClr val="folHlink"/>
                </a:solidFill>
                <a:ea typeface="宋体" panose="02010600030101010101" pitchFamily="2" charset="-122"/>
              </a:rPr>
              <a:t>过程模型</a:t>
            </a:r>
            <a:endParaRPr lang="zh-CN" altLang="en-US" sz="4800" b="1" dirty="0">
              <a:solidFill>
                <a:schemeClr val="folHlink"/>
              </a:solidFill>
              <a:ea typeface="宋体" panose="02010600030101010101" pitchFamily="2"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0484" name="Picture 3" descr="C:\Users\speng\Desktop\PPT Presentation1-11\图\4-5螺旋模型.png4-5螺旋模型"/>
          <p:cNvPicPr>
            <a:picLocks noChangeAspect="1"/>
          </p:cNvPicPr>
          <p:nvPr>
            <p:custDataLst>
              <p:tags r:id="rId1"/>
            </p:custDataLst>
          </p:nvPr>
        </p:nvPicPr>
        <p:blipFill>
          <a:blip r:embed="rId2"/>
          <a:stretch>
            <a:fillRect/>
          </a:stretch>
        </p:blipFill>
        <p:spPr>
          <a:xfrm>
            <a:off x="3308350" y="2209165"/>
            <a:ext cx="5410200" cy="3868738"/>
          </a:xfrm>
          <a:prstGeom prst="rect">
            <a:avLst/>
          </a:prstGeom>
          <a:solidFill>
            <a:srgbClr val="96E3FE"/>
          </a:solidFill>
          <a:ln w="12700">
            <a:noFill/>
          </a:ln>
        </p:spPr>
      </p:pic>
      <p:sp>
        <p:nvSpPr>
          <p:cNvPr id="21505" name="Rectangle 2"/>
          <p:cNvSpPr>
            <a:spLocks noGrp="1"/>
          </p:cNvSpPr>
          <p:nvPr>
            <p:ph type="title"/>
          </p:nvPr>
        </p:nvSpPr>
        <p:spPr/>
        <p:txBody>
          <a:bodyPr vert="horz" wrap="square" lIns="91440" tIns="45720" rIns="91440" bIns="45720" anchor="ctr"/>
          <a:p>
            <a:pPr marL="838200" indent="-838200" eaLnBrk="1" hangingPunct="1">
              <a:buFontTx/>
              <a:buAutoNum type="arabicPeriod" startAt="3"/>
            </a:pPr>
            <a:r>
              <a:rPr lang="zh-CN" altLang="en-US" sz="3600" b="1" dirty="0"/>
              <a:t>螺旋模型</a:t>
            </a:r>
            <a:endParaRPr lang="zh-CN" altLang="en-US" sz="3600" b="1" dirty="0"/>
          </a:p>
        </p:txBody>
      </p:sp>
      <p:sp>
        <p:nvSpPr>
          <p:cNvPr id="21506" name="Rectangle 3"/>
          <p:cNvSpPr>
            <a:spLocks noGrp="1"/>
          </p:cNvSpPr>
          <p:nvPr>
            <p:ph idx="1"/>
          </p:nvPr>
        </p:nvSpPr>
        <p:spPr/>
        <p:txBody>
          <a:bodyPr vert="horz" wrap="square" lIns="91440" tIns="45720" rIns="91440" bIns="45720" anchor="t"/>
          <a:p>
            <a:pPr eaLnBrk="1" hangingPunct="1">
              <a:buNone/>
            </a:pPr>
            <a:r>
              <a:rPr lang="en-US" altLang="zh-CN" b="1" dirty="0"/>
              <a:t>Boehm</a:t>
            </a:r>
            <a:r>
              <a:rPr lang="zh-CN" altLang="en-US" b="1" dirty="0"/>
              <a:t>在</a:t>
            </a:r>
            <a:r>
              <a:rPr lang="en-US" altLang="zh-CN" b="1" dirty="0"/>
              <a:t>1988</a:t>
            </a:r>
            <a:r>
              <a:rPr lang="zh-CN" altLang="en-US" b="1" dirty="0"/>
              <a:t>年提出</a:t>
            </a:r>
            <a:endParaRPr lang="zh-CN" altLang="en-US" b="1" dirty="0"/>
          </a:p>
          <a:p>
            <a:pPr eaLnBrk="1" hangingPunct="1">
              <a:buNone/>
            </a:pPr>
            <a:endParaRPr lang="zh-CN" altLang="en-US" b="1" dirty="0"/>
          </a:p>
          <a:p>
            <a:pPr eaLnBrk="1" hangingPunct="1">
              <a:buNone/>
            </a:pPr>
            <a:r>
              <a:rPr lang="zh-CN" altLang="en-US" b="1" dirty="0">
                <a:solidFill>
                  <a:srgbClr val="0000FF"/>
                </a:solidFill>
              </a:rPr>
              <a:t>螺旋模型 </a:t>
            </a:r>
            <a:r>
              <a:rPr lang="en-US" altLang="zh-CN" b="1" dirty="0">
                <a:solidFill>
                  <a:srgbClr val="0000FF"/>
                </a:solidFill>
              </a:rPr>
              <a:t>== </a:t>
            </a:r>
            <a:r>
              <a:rPr lang="zh-CN" altLang="en-US" b="1" dirty="0">
                <a:solidFill>
                  <a:srgbClr val="0000FF"/>
                </a:solidFill>
              </a:rPr>
              <a:t>瀑布模型</a:t>
            </a:r>
            <a:r>
              <a:rPr lang="en-US" altLang="zh-CN" b="1" dirty="0">
                <a:solidFill>
                  <a:srgbClr val="0000FF"/>
                </a:solidFill>
              </a:rPr>
              <a:t>(</a:t>
            </a:r>
            <a:r>
              <a:rPr lang="zh-CN" altLang="en-US" b="1" dirty="0">
                <a:solidFill>
                  <a:srgbClr val="FF0000"/>
                </a:solidFill>
                <a:sym typeface="宋体" panose="02010600030101010101" pitchFamily="2" charset="-122"/>
              </a:rPr>
              <a:t>系统化</a:t>
            </a:r>
            <a:r>
              <a:rPr lang="en-US" altLang="zh-CN" b="1" dirty="0">
                <a:solidFill>
                  <a:srgbClr val="0000FF"/>
                </a:solidFill>
              </a:rPr>
              <a:t>)</a:t>
            </a:r>
            <a:r>
              <a:rPr lang="zh-CN" altLang="en-US" b="1" dirty="0">
                <a:solidFill>
                  <a:srgbClr val="0000FF"/>
                </a:solidFill>
              </a:rPr>
              <a:t>十</a:t>
            </a:r>
            <a:r>
              <a:rPr lang="zh-CN" altLang="en-US" b="1" dirty="0">
                <a:solidFill>
                  <a:srgbClr val="0000FF"/>
                </a:solidFill>
                <a:sym typeface="宋体" panose="02010600030101010101" pitchFamily="2" charset="-122"/>
              </a:rPr>
              <a:t>原型</a:t>
            </a:r>
            <a:r>
              <a:rPr lang="en-US" altLang="zh-CN" b="1" dirty="0">
                <a:solidFill>
                  <a:srgbClr val="0000FF"/>
                </a:solidFill>
                <a:sym typeface="宋体" panose="02010600030101010101" pitchFamily="2" charset="-122"/>
              </a:rPr>
              <a:t>(</a:t>
            </a:r>
            <a:r>
              <a:rPr lang="zh-CN" altLang="en-US" b="1" dirty="0">
                <a:solidFill>
                  <a:srgbClr val="FF0000"/>
                </a:solidFill>
              </a:rPr>
              <a:t>迭代</a:t>
            </a:r>
            <a:r>
              <a:rPr lang="en-US" altLang="zh-CN" b="1" dirty="0">
                <a:solidFill>
                  <a:srgbClr val="0000FF"/>
                </a:solidFill>
              </a:rPr>
              <a:t>)</a:t>
            </a:r>
            <a:endParaRPr lang="en-US" altLang="zh-CN" b="1" dirty="0">
              <a:solidFill>
                <a:srgbClr val="0000FF"/>
              </a:solidFill>
            </a:endParaRPr>
          </a:p>
          <a:p>
            <a:pPr eaLnBrk="1" hangingPunct="1">
              <a:buNone/>
            </a:pPr>
            <a:r>
              <a:rPr lang="zh-CN" altLang="en-US" b="1" dirty="0">
                <a:solidFill>
                  <a:srgbClr val="0000FF"/>
                </a:solidFill>
              </a:rPr>
              <a:t>  </a:t>
            </a:r>
            <a:endParaRPr lang="zh-CN" altLang="en-US" b="1" dirty="0">
              <a:solidFill>
                <a:srgbClr val="0000FF"/>
              </a:solidFill>
            </a:endParaRPr>
          </a:p>
          <a:p>
            <a:pPr eaLnBrk="1" hangingPunct="1">
              <a:buNone/>
            </a:pPr>
            <a:r>
              <a:rPr lang="zh-CN" altLang="en-US" b="1" dirty="0"/>
              <a:t>螺旋模型适用于计算机软件整个生命周期</a:t>
            </a:r>
            <a:endParaRPr lang="zh-CN" altLang="en-US" b="1" dirty="0"/>
          </a:p>
        </p:txBody>
      </p:sp>
    </p:spTree>
  </p:cSld>
  <p:clrMapOvr>
    <a:masterClrMapping/>
  </p:clrMapOvr>
  <p:transition spd="slow">
    <p:pull dir="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3553" name="Rectangle 2"/>
          <p:cNvSpPr>
            <a:spLocks noGrp="1"/>
          </p:cNvSpPr>
          <p:nvPr>
            <p:ph type="title"/>
          </p:nvPr>
        </p:nvSpPr>
        <p:spPr>
          <a:xfrm>
            <a:off x="395288" y="620713"/>
            <a:ext cx="8229600" cy="668337"/>
          </a:xfrm>
        </p:spPr>
        <p:txBody>
          <a:bodyPr vert="horz" wrap="square" lIns="91440" tIns="45720" rIns="91440" bIns="45720" anchor="ctr"/>
          <a:p>
            <a:pPr eaLnBrk="1" hangingPunct="1"/>
            <a:r>
              <a:rPr lang="zh-CN" altLang="en-US" sz="3600" b="1" dirty="0"/>
              <a:t>螺旋模型</a:t>
            </a:r>
            <a:endParaRPr lang="zh-CN" altLang="en-US" sz="3600" b="1" dirty="0"/>
          </a:p>
        </p:txBody>
      </p:sp>
      <p:pic>
        <p:nvPicPr>
          <p:cNvPr id="23554" name="Picture 3"/>
          <p:cNvPicPr>
            <a:picLocks noGrp="1" noChangeAspect="1"/>
          </p:cNvPicPr>
          <p:nvPr>
            <p:ph idx="1"/>
          </p:nvPr>
        </p:nvPicPr>
        <p:blipFill>
          <a:blip r:embed="rId1"/>
          <a:stretch>
            <a:fillRect/>
          </a:stretch>
        </p:blipFill>
        <p:spPr>
          <a:xfrm>
            <a:off x="542925" y="1676400"/>
            <a:ext cx="8229600" cy="4530725"/>
          </a:xfrm>
        </p:spPr>
      </p:pic>
    </p:spTree>
  </p:cSld>
  <p:clrMapOvr>
    <a:masterClrMapping/>
  </p:clrMapOvr>
  <p:transition spd="slow" advTm="357000">
    <p:pull dir="ru"/>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2529" name="Rectangle 2"/>
          <p:cNvSpPr>
            <a:spLocks noGrp="1"/>
          </p:cNvSpPr>
          <p:nvPr>
            <p:ph type="title"/>
          </p:nvPr>
        </p:nvSpPr>
        <p:spPr>
          <a:xfrm>
            <a:off x="457200" y="457200"/>
            <a:ext cx="8147050" cy="955675"/>
          </a:xfrm>
        </p:spPr>
        <p:txBody>
          <a:bodyPr vert="horz" wrap="square" lIns="91440" tIns="45720" rIns="91440" bIns="45720" anchor="ctr"/>
          <a:p>
            <a:pPr eaLnBrk="1" hangingPunct="1"/>
            <a:r>
              <a:rPr lang="zh-CN" altLang="en-US" sz="2800" b="1" dirty="0"/>
              <a:t>螺旋模型的结构</a:t>
            </a:r>
            <a:br>
              <a:rPr lang="zh-CN" altLang="en-US" sz="2800" b="1" dirty="0"/>
            </a:br>
            <a:r>
              <a:rPr lang="zh-CN" altLang="en-US" sz="2800" b="1" dirty="0">
                <a:solidFill>
                  <a:srgbClr val="000000"/>
                </a:solidFill>
                <a:latin typeface="宋体" panose="02010600030101010101" pitchFamily="2" charset="-122"/>
              </a:rPr>
              <a:t>软件过程的</a:t>
            </a:r>
            <a:r>
              <a:rPr lang="en-US" altLang="zh-CN" sz="2800" b="1" dirty="0">
                <a:solidFill>
                  <a:srgbClr val="000000"/>
                </a:solidFill>
                <a:latin typeface="宋体" panose="02010600030101010101" pitchFamily="2" charset="-122"/>
              </a:rPr>
              <a:t>Boehm</a:t>
            </a:r>
            <a:r>
              <a:rPr lang="zh-CN" altLang="en-US" sz="2800" b="1" dirty="0">
                <a:solidFill>
                  <a:srgbClr val="000000"/>
                </a:solidFill>
                <a:latin typeface="宋体" panose="02010600030101010101" pitchFamily="2" charset="-122"/>
              </a:rPr>
              <a:t>螺旋模型(@1998 </a:t>
            </a:r>
            <a:r>
              <a:rPr lang="en-US" altLang="zh-CN" sz="2800" b="1" dirty="0">
                <a:solidFill>
                  <a:srgbClr val="000000"/>
                </a:solidFill>
                <a:latin typeface="宋体" panose="02010600030101010101" pitchFamily="2" charset="-122"/>
              </a:rPr>
              <a:t>IEEE)</a:t>
            </a:r>
            <a:endParaRPr lang="zh-CN" altLang="en-US" sz="2800" b="1" dirty="0">
              <a:solidFill>
                <a:srgbClr val="000000"/>
              </a:solidFill>
              <a:latin typeface="宋体" panose="02010600030101010101" pitchFamily="2" charset="-122"/>
            </a:endParaRPr>
          </a:p>
        </p:txBody>
      </p:sp>
      <p:sp>
        <p:nvSpPr>
          <p:cNvPr id="636934" name="Rectangle 6"/>
          <p:cNvSpPr>
            <a:spLocks noChangeArrowheads="1"/>
          </p:cNvSpPr>
          <p:nvPr/>
        </p:nvSpPr>
        <p:spPr bwMode="auto">
          <a:xfrm>
            <a:off x="2162175" y="1790700"/>
            <a:ext cx="9144000" cy="0"/>
          </a:xfrm>
          <a:prstGeom prst="rect">
            <a:avLst/>
          </a:prstGeom>
          <a:noFill/>
          <a:ln w="9525">
            <a:noFill/>
            <a:miter lim="800000"/>
          </a:ln>
          <a:effectLst/>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pic>
        <p:nvPicPr>
          <p:cNvPr id="22533" name="Picture 5" descr="HWOCRTEMP_ROC640"/>
          <p:cNvPicPr>
            <a:picLocks noChangeAspect="1"/>
          </p:cNvPicPr>
          <p:nvPr/>
        </p:nvPicPr>
        <p:blipFill>
          <a:blip r:embed="rId1"/>
          <a:stretch>
            <a:fillRect/>
          </a:stretch>
        </p:blipFill>
        <p:spPr>
          <a:xfrm>
            <a:off x="497205" y="1581785"/>
            <a:ext cx="8161655" cy="4518025"/>
          </a:xfrm>
          <a:prstGeom prst="rect">
            <a:avLst/>
          </a:prstGeom>
          <a:noFill/>
          <a:ln w="9525">
            <a:noFill/>
          </a:ln>
        </p:spPr>
      </p:pic>
    </p:spTree>
  </p:cSld>
  <p:clrMapOvr>
    <a:masterClrMapping/>
  </p:clrMapOvr>
  <p:transition spd="slow">
    <p:pull dir="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5601" name="Rectangle 2"/>
          <p:cNvSpPr>
            <a:spLocks noGrp="1"/>
          </p:cNvSpPr>
          <p:nvPr>
            <p:ph type="title"/>
          </p:nvPr>
        </p:nvSpPr>
        <p:spPr/>
        <p:txBody>
          <a:bodyPr vert="horz" wrap="square" lIns="91440" tIns="45720" rIns="91440" bIns="45720" anchor="ctr"/>
          <a:p>
            <a:pPr eaLnBrk="1" hangingPunct="1"/>
            <a:r>
              <a:rPr lang="zh-CN" altLang="en-US" sz="3600" b="1" dirty="0"/>
              <a:t>螺旋模型的使用</a:t>
            </a:r>
            <a:endParaRPr lang="zh-CN" altLang="en-US" sz="3600" b="1" dirty="0"/>
          </a:p>
        </p:txBody>
      </p:sp>
      <p:sp>
        <p:nvSpPr>
          <p:cNvPr id="25602" name="Rectangle 3"/>
          <p:cNvSpPr>
            <a:spLocks noGrp="1"/>
          </p:cNvSpPr>
          <p:nvPr>
            <p:ph idx="1"/>
          </p:nvPr>
        </p:nvSpPr>
        <p:spPr>
          <a:xfrm>
            <a:off x="892810" y="1358265"/>
            <a:ext cx="7358380" cy="4895850"/>
          </a:xfrm>
        </p:spPr>
        <p:txBody>
          <a:bodyPr vert="horz" wrap="square" lIns="91440" tIns="45720" rIns="91440" bIns="45720" anchor="t"/>
          <a:p>
            <a:pPr eaLnBrk="1" hangingPunct="1">
              <a:buNone/>
            </a:pPr>
            <a:r>
              <a:rPr lang="zh-CN" altLang="en-US" sz="2400" b="1" dirty="0"/>
              <a:t>软件工程项目从螺旋中心开始启动，沿顺时针方向前进。</a:t>
            </a:r>
            <a:endParaRPr lang="zh-CN" altLang="en-US" sz="2400" b="1" dirty="0"/>
          </a:p>
          <a:p>
            <a:pPr eaLnBrk="1" hangingPunct="1">
              <a:buNone/>
            </a:pPr>
            <a:r>
              <a:rPr lang="zh-CN" altLang="en-US" sz="2400" b="1" dirty="0"/>
              <a:t>   </a:t>
            </a:r>
            <a:r>
              <a:rPr lang="zh-CN" altLang="en-US" sz="2000" b="1" dirty="0"/>
              <a:t>第一圈   产生产品规格说明；</a:t>
            </a:r>
            <a:endParaRPr lang="zh-CN" altLang="en-US" sz="2000" b="1" dirty="0"/>
          </a:p>
          <a:p>
            <a:pPr eaLnBrk="1" hangingPunct="1">
              <a:buNone/>
            </a:pPr>
            <a:r>
              <a:rPr lang="zh-CN" altLang="en-US" sz="2000" b="1" dirty="0"/>
              <a:t>   </a:t>
            </a:r>
            <a:r>
              <a:rPr lang="zh-CN" altLang="en-US" sz="2000" b="1" dirty="0">
                <a:solidFill>
                  <a:srgbClr val="FF0000"/>
                </a:solidFill>
              </a:rPr>
              <a:t>第二圈   产生一个用于开发的原型；</a:t>
            </a:r>
            <a:endParaRPr lang="zh-CN" altLang="en-US" sz="2000" b="1" dirty="0">
              <a:solidFill>
                <a:srgbClr val="FF0000"/>
              </a:solidFill>
            </a:endParaRPr>
          </a:p>
          <a:p>
            <a:pPr eaLnBrk="1" hangingPunct="1">
              <a:buNone/>
            </a:pPr>
            <a:r>
              <a:rPr lang="zh-CN" altLang="en-US" sz="2000" b="1" dirty="0"/>
              <a:t>   第三圈   产生软件产品的初始版本；</a:t>
            </a:r>
            <a:endParaRPr lang="zh-CN" altLang="en-US" sz="2000" b="1" dirty="0"/>
          </a:p>
          <a:p>
            <a:pPr eaLnBrk="1" hangingPunct="1">
              <a:buNone/>
            </a:pPr>
            <a:r>
              <a:rPr lang="zh-CN" altLang="en-US" sz="2000" b="1" dirty="0"/>
              <a:t>   </a:t>
            </a:r>
            <a:r>
              <a:rPr lang="zh-CN" altLang="en-US" sz="2000" b="1" dirty="0">
                <a:solidFill>
                  <a:srgbClr val="FF0000"/>
                </a:solidFill>
              </a:rPr>
              <a:t>第四圈   产生软件产品比较完善的新版本</a:t>
            </a:r>
            <a:endParaRPr lang="zh-CN" altLang="en-US" sz="2000" b="1" dirty="0">
              <a:solidFill>
                <a:srgbClr val="FF0000"/>
              </a:solidFill>
            </a:endParaRPr>
          </a:p>
          <a:p>
            <a:pPr eaLnBrk="1" hangingPunct="1">
              <a:buNone/>
            </a:pPr>
            <a:r>
              <a:rPr lang="en-US" altLang="zh-CN" sz="2000" dirty="0"/>
              <a:t>                  ……</a:t>
            </a:r>
            <a:r>
              <a:rPr lang="zh-CN" altLang="en-US" sz="2000" dirty="0"/>
              <a:t>。</a:t>
            </a:r>
            <a:endParaRPr lang="zh-CN" altLang="en-US" sz="2000" dirty="0"/>
          </a:p>
        </p:txBody>
      </p:sp>
    </p:spTree>
  </p:cSld>
  <p:clrMapOvr>
    <a:masterClrMapping/>
  </p:clrMapOvr>
  <p:transition spd="slow">
    <p:pull dir="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6625" name="Rectangle 2"/>
          <p:cNvSpPr>
            <a:spLocks noGrp="1"/>
          </p:cNvSpPr>
          <p:nvPr>
            <p:ph type="title"/>
          </p:nvPr>
        </p:nvSpPr>
        <p:spPr/>
        <p:txBody>
          <a:bodyPr vert="horz" wrap="square" lIns="91440" tIns="45720" rIns="91440" bIns="45720" anchor="ctr"/>
          <a:p>
            <a:pPr eaLnBrk="1" hangingPunct="1"/>
            <a:r>
              <a:rPr lang="zh-CN" altLang="en-US" sz="3200" b="1" dirty="0"/>
              <a:t>螺旋模型的优点</a:t>
            </a:r>
            <a:endParaRPr lang="zh-CN" altLang="en-US" sz="3200" b="1" dirty="0"/>
          </a:p>
        </p:txBody>
      </p:sp>
      <p:sp>
        <p:nvSpPr>
          <p:cNvPr id="26626" name="Rectangle 3"/>
          <p:cNvSpPr>
            <a:spLocks noGrp="1"/>
          </p:cNvSpPr>
          <p:nvPr>
            <p:ph idx="1"/>
          </p:nvPr>
        </p:nvSpPr>
        <p:spPr>
          <a:xfrm>
            <a:off x="759460" y="1527810"/>
            <a:ext cx="7593965" cy="4256405"/>
          </a:xfrm>
        </p:spPr>
        <p:txBody>
          <a:bodyPr vert="horz" wrap="square" lIns="91440" tIns="45720" rIns="91440" bIns="45720" anchor="t"/>
          <a:p>
            <a:pPr eaLnBrk="1" hangingPunct="1"/>
            <a:r>
              <a:rPr lang="zh-CN" altLang="en-US" sz="2000" b="1" dirty="0"/>
              <a:t>符合人们认识现实世界和软件开发的客覌规律；</a:t>
            </a:r>
            <a:endParaRPr lang="zh-CN" altLang="en-US" sz="2000" b="1" dirty="0"/>
          </a:p>
          <a:p>
            <a:pPr eaLnBrk="1" hangingPunct="1"/>
            <a:r>
              <a:rPr lang="zh-CN" altLang="en-US" sz="2000" b="1" dirty="0">
                <a:solidFill>
                  <a:srgbClr val="FF0000"/>
                </a:solidFill>
              </a:rPr>
              <a:t>支持软件整个生命周期；</a:t>
            </a:r>
            <a:endParaRPr lang="zh-CN" altLang="en-US" sz="2000" b="1" dirty="0">
              <a:solidFill>
                <a:srgbClr val="FF0000"/>
              </a:solidFill>
            </a:endParaRPr>
          </a:p>
          <a:p>
            <a:pPr eaLnBrk="1" hangingPunct="1"/>
            <a:r>
              <a:rPr lang="zh-CN" altLang="en-US" sz="2000" b="1" dirty="0"/>
              <a:t>保持瀑布模型的系统性、阶段性；</a:t>
            </a:r>
            <a:endParaRPr lang="zh-CN" altLang="en-US" sz="2000" b="1" dirty="0"/>
          </a:p>
          <a:p>
            <a:pPr eaLnBrk="1" hangingPunct="1"/>
            <a:r>
              <a:rPr lang="zh-CN" altLang="en-US" sz="2000" b="1" dirty="0">
                <a:solidFill>
                  <a:srgbClr val="FF0000"/>
                </a:solidFill>
              </a:rPr>
              <a:t>利用原型评估降低开发风险；</a:t>
            </a:r>
            <a:endParaRPr lang="zh-CN" altLang="en-US" sz="2000" b="1" dirty="0">
              <a:solidFill>
                <a:srgbClr val="FF0000"/>
              </a:solidFill>
            </a:endParaRPr>
          </a:p>
          <a:p>
            <a:pPr eaLnBrk="1" hangingPunct="1"/>
            <a:r>
              <a:rPr lang="zh-CN" altLang="en-US" sz="2000" b="1" dirty="0"/>
              <a:t>开发者和用户共同参与软件开发，尽早发现软件中的错误；</a:t>
            </a:r>
            <a:endParaRPr lang="zh-CN" altLang="en-US" sz="2000" b="1" dirty="0"/>
          </a:p>
          <a:p>
            <a:pPr eaLnBrk="1" hangingPunct="1"/>
            <a:r>
              <a:rPr lang="zh-CN" altLang="en-US" sz="2000" b="1" dirty="0">
                <a:solidFill>
                  <a:srgbClr val="FF0000"/>
                </a:solidFill>
              </a:rPr>
              <a:t>不断推出和完善软件版本，有助于需求变化，获取用户需求，加强对需求的理解。</a:t>
            </a:r>
            <a:endParaRPr lang="zh-CN" altLang="en-US" sz="2000" b="1" dirty="0">
              <a:solidFill>
                <a:srgbClr val="FF0000"/>
              </a:solidFill>
            </a:endParaRPr>
          </a:p>
        </p:txBody>
      </p:sp>
    </p:spTree>
  </p:cSld>
  <p:clrMapOvr>
    <a:masterClrMapping/>
  </p:clrMapOvr>
  <p:transition spd="slow">
    <p:pull dir="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Number Placeholder 4"/>
          <p:cNvSpPr txBox="1">
            <a:spLocks noGrp="1" noChangeArrowheads="1"/>
          </p:cNvSpPr>
          <p:nvPr>
            <p:ph type="sldNum" sz="quarter" idx="1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b" anchorCtr="0" compatLnSpc="1"/>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AD00F4A1-96C4-4828-8729-5A97EDCA66F0}" type="slidenum">
              <a:rPr kumimoji="0" lang="en-US" altLang="zh-CN" sz="1000" b="0" i="0" u="none" strike="noStrike" kern="1200" cap="none" spc="0" normalizeH="0" baseline="0" noProof="1" dirty="0" smtClean="0">
                <a:ln>
                  <a:noFill/>
                </a:ln>
                <a:solidFill>
                  <a:schemeClr val="tx1"/>
                </a:solidFill>
                <a:effectLst/>
                <a:uLnTx/>
                <a:uFillTx/>
                <a:latin typeface="Helvetica" pitchFamily="-128" charset="0"/>
                <a:ea typeface="MS PGothic" panose="020B0600070205080204" pitchFamily="34" charset="-128"/>
                <a:cs typeface="+mn-ea"/>
              </a:rPr>
            </a:fld>
            <a:endParaRPr kumimoji="0" lang="en-US" altLang="zh-CN" sz="1000" b="0" i="0" u="none" strike="noStrike" kern="1200" cap="none" spc="0" normalizeH="0" baseline="0" noProof="1" smtClean="0">
              <a:ln>
                <a:noFill/>
              </a:ln>
              <a:solidFill>
                <a:schemeClr val="tx1"/>
              </a:solidFill>
              <a:effectLst/>
              <a:uLnTx/>
              <a:uFillTx/>
              <a:latin typeface="Helvetica" pitchFamily="-128" charset="0"/>
              <a:ea typeface="MS PGothic" panose="020B0600070205080204" pitchFamily="34" charset="-128"/>
              <a:cs typeface="+mn-ea"/>
            </a:endParaRPr>
          </a:p>
        </p:txBody>
      </p:sp>
      <p:sp>
        <p:nvSpPr>
          <p:cNvPr id="21507" name="Rectangle 2"/>
          <p:cNvSpPr>
            <a:spLocks noGrp="1"/>
          </p:cNvSpPr>
          <p:nvPr>
            <p:ph type="title"/>
          </p:nvPr>
        </p:nvSpPr>
        <p:spPr/>
        <p:txBody>
          <a:bodyPr vert="horz" wrap="square" lIns="91440" tIns="45720" rIns="91440" bIns="45720" anchor="b"/>
          <a:p>
            <a:pPr eaLnBrk="1" hangingPunct="1"/>
            <a:r>
              <a:rPr lang="zh-CN" altLang="en-US" sz="3600" dirty="0">
                <a:ea typeface="宋体" panose="02010600030101010101" pitchFamily="2" charset="-122"/>
              </a:rPr>
              <a:t>演化模型</a:t>
            </a:r>
            <a:r>
              <a:rPr lang="en-US" altLang="zh-CN" sz="3600" dirty="0">
                <a:ea typeface="宋体" panose="02010600030101010101" pitchFamily="2" charset="-122"/>
              </a:rPr>
              <a:t>: </a:t>
            </a:r>
            <a:r>
              <a:rPr lang="zh-CN" altLang="en-US" sz="3600" dirty="0">
                <a:ea typeface="宋体" panose="02010600030101010101" pitchFamily="2" charset="-122"/>
              </a:rPr>
              <a:t>并行模型</a:t>
            </a:r>
            <a:endParaRPr lang="zh-CN" altLang="en-US" sz="3600" dirty="0">
              <a:ea typeface="宋体" panose="02010600030101010101" pitchFamily="2" charset="-122"/>
            </a:endParaRPr>
          </a:p>
        </p:txBody>
      </p:sp>
      <p:pic>
        <p:nvPicPr>
          <p:cNvPr id="21508" name="Picture 3" descr="C:\Users\speng\Desktop\PPT Presentation1-11\图\4-6并行模型.png4-6并行模型"/>
          <p:cNvPicPr>
            <a:picLocks noChangeAspect="1"/>
          </p:cNvPicPr>
          <p:nvPr/>
        </p:nvPicPr>
        <p:blipFill>
          <a:blip r:embed="rId1"/>
          <a:stretch>
            <a:fillRect/>
          </a:stretch>
        </p:blipFill>
        <p:spPr>
          <a:xfrm>
            <a:off x="4877435" y="1612265"/>
            <a:ext cx="3923030" cy="4396105"/>
          </a:xfrm>
          <a:prstGeom prst="rect">
            <a:avLst/>
          </a:prstGeom>
          <a:solidFill>
            <a:srgbClr val="96E3FE"/>
          </a:solidFill>
          <a:ln w="12700">
            <a:noFill/>
          </a:ln>
        </p:spPr>
      </p:pic>
      <p:sp>
        <p:nvSpPr>
          <p:cNvPr id="716822" name="AutoShape 22"/>
          <p:cNvSpPr>
            <a:spLocks noChangeArrowheads="1"/>
          </p:cNvSpPr>
          <p:nvPr/>
        </p:nvSpPr>
        <p:spPr bwMode="auto">
          <a:xfrm>
            <a:off x="926783" y="1844675"/>
            <a:ext cx="1079500" cy="503238"/>
          </a:xfrm>
          <a:prstGeom prst="flowChartAlternateProcess">
            <a:avLst/>
          </a:prstGeom>
          <a:noFill/>
          <a:ln w="9525">
            <a:solidFill>
              <a:schemeClr val="tx1"/>
            </a:solidFill>
            <a:miter lim="800000"/>
          </a:ln>
          <a:effectLst/>
        </p:spPr>
        <p:txBody>
          <a:bodyPr wrap="none" anchor="ctr"/>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2000" b="1" i="0" u="none" strike="noStrike" kern="1200" cap="none" spc="0" normalizeH="0" baseline="0" noProof="0">
              <a:ln>
                <a:noFill/>
              </a:ln>
              <a:solidFill>
                <a:schemeClr val="tx1"/>
              </a:solidFill>
              <a:effectLst>
                <a:outerShdw blurRad="38100" dist="38100" dir="2700000" algn="tl">
                  <a:srgbClr val="FFFFFF"/>
                </a:outerShdw>
              </a:effectLst>
              <a:uLnTx/>
              <a:uFillTx/>
              <a:latin typeface="Arial" panose="020B0604020202020204" pitchFamily="34" charset="0"/>
              <a:ea typeface="宋体" panose="02010600030101010101" pitchFamily="2" charset="-122"/>
              <a:cs typeface="+mn-cs"/>
            </a:endParaRPr>
          </a:p>
        </p:txBody>
      </p:sp>
      <p:sp>
        <p:nvSpPr>
          <p:cNvPr id="716824" name="Text Box 24"/>
          <p:cNvSpPr txBox="1">
            <a:spLocks noChangeArrowheads="1"/>
          </p:cNvSpPr>
          <p:nvPr/>
        </p:nvSpPr>
        <p:spPr bwMode="auto">
          <a:xfrm>
            <a:off x="2361565" y="1844675"/>
            <a:ext cx="2303463" cy="1187450"/>
          </a:xfrm>
          <a:prstGeom prst="rect">
            <a:avLst/>
          </a:prstGeom>
          <a:noFill/>
          <a:ln w="9525">
            <a:noFill/>
            <a:miter lim="800000"/>
          </a:ln>
          <a:effectLst/>
        </p:spPr>
        <p:txBody>
          <a:bodyPr>
            <a:spAutoFit/>
          </a:bodyPr>
          <a:p>
            <a:pPr marR="0" defTabSz="914400">
              <a:buClrTx/>
              <a:buSzTx/>
              <a:buFontTx/>
              <a:defRPr/>
            </a:pPr>
            <a:r>
              <a:rPr kumimoji="0" lang="zh-CN" altLang="en-US" sz="2400" b="1" kern="1200" cap="none" spc="0" normalizeH="0" baseline="0" noProof="0">
                <a:effectLst>
                  <a:outerShdw blurRad="38100" dist="38100" dir="2700000" algn="tl">
                    <a:srgbClr val="C0C0C0"/>
                  </a:outerShdw>
                </a:effectLst>
                <a:latin typeface="Arial" panose="020B0604020202020204" pitchFamily="34" charset="0"/>
                <a:ea typeface="宋体" panose="02010600030101010101" pitchFamily="2" charset="-122"/>
                <a:cs typeface="+mn-cs"/>
              </a:rPr>
              <a:t>表示一个软件工程活动的状态</a:t>
            </a:r>
            <a:endParaRPr kumimoji="0" lang="zh-CN" altLang="en-US" sz="2400" b="1" kern="1200" cap="none" spc="0" normalizeH="0" baseline="0" noProof="0">
              <a:effectLst>
                <a:outerShdw blurRad="38100" dist="38100" dir="2700000" algn="tl">
                  <a:srgbClr val="C0C0C0"/>
                </a:outerShdw>
              </a:effectLst>
              <a:latin typeface="Arial" panose="020B0604020202020204" pitchFamily="34" charset="0"/>
              <a:ea typeface="宋体" panose="02010600030101010101" pitchFamily="2" charset="-122"/>
              <a:cs typeface="+mn-cs"/>
            </a:endParaRPr>
          </a:p>
        </p:txBody>
      </p:sp>
      <p:sp>
        <p:nvSpPr>
          <p:cNvPr id="716825" name="Text Box 25"/>
          <p:cNvSpPr txBox="1">
            <a:spLocks noChangeArrowheads="1"/>
          </p:cNvSpPr>
          <p:nvPr/>
        </p:nvSpPr>
        <p:spPr bwMode="auto">
          <a:xfrm>
            <a:off x="1069340" y="3257550"/>
            <a:ext cx="3527425" cy="2676525"/>
          </a:xfrm>
          <a:prstGeom prst="rect">
            <a:avLst/>
          </a:prstGeom>
          <a:noFill/>
          <a:ln w="9525">
            <a:noFill/>
            <a:miter lim="800000"/>
          </a:ln>
          <a:effectLst/>
        </p:spPr>
        <p:txBody>
          <a:bodyPr>
            <a:spAutoFit/>
          </a:bodyPr>
          <a:p>
            <a:pPr marR="0" defTabSz="914400">
              <a:spcBef>
                <a:spcPct val="50000"/>
              </a:spcBef>
              <a:buClrTx/>
              <a:buSzTx/>
              <a:buFontTx/>
              <a:defRPr/>
            </a:pPr>
            <a:r>
              <a:rPr kumimoji="0" lang="zh-CN" altLang="en-US" sz="2400" b="1" kern="1200" cap="none" spc="0" normalizeH="0" baseline="0" noProof="0">
                <a:effectLst>
                  <a:outerShdw blurRad="38100" dist="38100" dir="2700000" algn="tl">
                    <a:srgbClr val="C0C0C0"/>
                  </a:outerShdw>
                </a:effectLst>
                <a:latin typeface="Arial" panose="020B0604020202020204" pitchFamily="34" charset="0"/>
                <a:ea typeface="宋体" panose="02010600030101010101" pitchFamily="2" charset="-122"/>
                <a:cs typeface="+mn-cs"/>
              </a:rPr>
              <a:t>右图表示了并发过程模型的一个元素</a:t>
            </a:r>
            <a:endParaRPr kumimoji="0" lang="zh-CN" altLang="en-US" sz="2400" b="1" kern="1200" cap="none" spc="0" normalizeH="0" baseline="0" noProof="0">
              <a:effectLst>
                <a:outerShdw blurRad="38100" dist="38100" dir="2700000" algn="tl">
                  <a:srgbClr val="C0C0C0"/>
                </a:outerShdw>
              </a:effectLst>
              <a:latin typeface="Arial" panose="020B0604020202020204" pitchFamily="34" charset="0"/>
              <a:ea typeface="宋体" panose="02010600030101010101" pitchFamily="2" charset="-122"/>
              <a:cs typeface="+mn-cs"/>
            </a:endParaRPr>
          </a:p>
          <a:p>
            <a:pPr marR="0" defTabSz="914400">
              <a:spcBef>
                <a:spcPct val="50000"/>
              </a:spcBef>
              <a:buClrTx/>
              <a:buSzTx/>
              <a:buFontTx/>
              <a:defRPr/>
            </a:pPr>
            <a:r>
              <a:rPr kumimoji="0" lang="zh-CN" altLang="en-US" sz="2400" b="1" kern="1200" cap="none" spc="0" normalizeH="0" baseline="0" noProof="0">
                <a:solidFill>
                  <a:srgbClr val="FF3300"/>
                </a:solidFill>
                <a:effectLst>
                  <a:outerShdw blurRad="38100" dist="38100" dir="2700000" algn="tl">
                    <a:srgbClr val="C0C0C0"/>
                  </a:outerShdw>
                </a:effectLst>
                <a:latin typeface="Arial" panose="020B0604020202020204" pitchFamily="34" charset="0"/>
                <a:ea typeface="宋体" panose="02010600030101010101" pitchFamily="2" charset="-122"/>
                <a:cs typeface="+mn-cs"/>
              </a:rPr>
              <a:t>所有活动并发存在，但处于不同的状态</a:t>
            </a:r>
            <a:endParaRPr kumimoji="0" lang="zh-CN" altLang="en-US" sz="2400" b="1" kern="1200" cap="none" spc="0" normalizeH="0" baseline="0" noProof="0">
              <a:solidFill>
                <a:srgbClr val="FF3300"/>
              </a:solidFill>
              <a:effectLst>
                <a:outerShdw blurRad="38100" dist="38100" dir="2700000" algn="tl">
                  <a:srgbClr val="C0C0C0"/>
                </a:outerShdw>
              </a:effectLst>
              <a:latin typeface="Arial" panose="020B0604020202020204" pitchFamily="34" charset="0"/>
              <a:ea typeface="宋体" panose="02010600030101010101" pitchFamily="2" charset="-122"/>
              <a:cs typeface="+mn-cs"/>
            </a:endParaRPr>
          </a:p>
          <a:p>
            <a:pPr marR="0" defTabSz="914400">
              <a:spcBef>
                <a:spcPct val="50000"/>
              </a:spcBef>
              <a:buClrTx/>
              <a:buSzTx/>
              <a:buFontTx/>
              <a:defRPr/>
            </a:pPr>
            <a:r>
              <a:rPr kumimoji="0" lang="zh-CN" altLang="en-US" sz="2400" b="1" kern="1200" cap="none" spc="0" normalizeH="0" baseline="0" noProof="0">
                <a:effectLst>
                  <a:outerShdw blurRad="38100" dist="38100" dir="2700000" algn="tl">
                    <a:srgbClr val="C0C0C0"/>
                  </a:outerShdw>
                </a:effectLst>
                <a:latin typeface="Arial" panose="020B0604020202020204" pitchFamily="34" charset="0"/>
                <a:ea typeface="宋体" panose="02010600030101010101" pitchFamily="2" charset="-122"/>
                <a:cs typeface="+mn-cs"/>
              </a:rPr>
              <a:t>可用于所有类型的软件开发</a:t>
            </a:r>
            <a:endParaRPr kumimoji="0" lang="zh-CN" altLang="en-US" sz="2400" b="1" kern="1200" cap="none" spc="0" normalizeH="0" baseline="0" noProof="0">
              <a:effectLst>
                <a:outerShdw blurRad="38100" dist="38100" dir="2700000" algn="tl">
                  <a:srgbClr val="C0C0C0"/>
                </a:outerShdw>
              </a:effectLst>
              <a:latin typeface="Arial" panose="020B0604020202020204" pitchFamily="34" charset="0"/>
              <a:ea typeface="宋体" panose="02010600030101010101" pitchFamily="2" charset="-122"/>
              <a:cs typeface="+mn-cs"/>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Number Placeholder 4"/>
          <p:cNvSpPr txBox="1">
            <a:spLocks noGrp="1" noChangeArrowheads="1"/>
          </p:cNvSpPr>
          <p:nvPr>
            <p:ph type="sldNum" sz="quarter" idx="1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b" anchorCtr="0" compatLnSpc="1"/>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935A5C78-AF6C-4AF6-9C65-527A933D55D9}" type="slidenum">
              <a:rPr kumimoji="0" lang="en-US" altLang="zh-CN" sz="1000" b="0" i="0" u="none" strike="noStrike" kern="1200" cap="none" spc="0" normalizeH="0" baseline="0" noProof="1" dirty="0" smtClean="0">
                <a:ln>
                  <a:noFill/>
                </a:ln>
                <a:solidFill>
                  <a:schemeClr val="tx1"/>
                </a:solidFill>
                <a:effectLst/>
                <a:uLnTx/>
                <a:uFillTx/>
                <a:latin typeface="Helvetica" pitchFamily="-128" charset="0"/>
                <a:ea typeface="MS PGothic" panose="020B0600070205080204" pitchFamily="34" charset="-128"/>
                <a:cs typeface="+mn-ea"/>
              </a:rPr>
            </a:fld>
            <a:endParaRPr kumimoji="0" lang="en-US" altLang="zh-CN" sz="1000" b="0" i="0" u="none" strike="noStrike" kern="1200" cap="none" spc="0" normalizeH="0" baseline="0" noProof="1" smtClean="0">
              <a:ln>
                <a:noFill/>
              </a:ln>
              <a:solidFill>
                <a:schemeClr val="tx1"/>
              </a:solidFill>
              <a:effectLst/>
              <a:uLnTx/>
              <a:uFillTx/>
              <a:latin typeface="Helvetica" pitchFamily="-128" charset="0"/>
              <a:ea typeface="MS PGothic" panose="020B0600070205080204" pitchFamily="34" charset="-128"/>
              <a:cs typeface="+mn-ea"/>
            </a:endParaRPr>
          </a:p>
        </p:txBody>
      </p:sp>
      <p:sp>
        <p:nvSpPr>
          <p:cNvPr id="22531" name="Rectangle 2"/>
          <p:cNvSpPr>
            <a:spLocks noGrp="1"/>
          </p:cNvSpPr>
          <p:nvPr>
            <p:ph type="title"/>
          </p:nvPr>
        </p:nvSpPr>
        <p:spPr>
          <a:xfrm>
            <a:off x="467916" y="400450"/>
            <a:ext cx="4414520" cy="666115"/>
          </a:xfrm>
        </p:spPr>
        <p:txBody>
          <a:bodyPr vert="horz" wrap="none" lIns="63500" tIns="25400" rIns="63500" bIns="25400" anchor="t">
            <a:spAutoFit/>
          </a:bodyPr>
          <a:p>
            <a:pPr eaLnBrk="1" hangingPunct="1"/>
            <a:r>
              <a:rPr lang="zh-CN" altLang="en-US" sz="4000" dirty="0">
                <a:ea typeface="宋体" panose="02010600030101010101" pitchFamily="2" charset="-122"/>
              </a:rPr>
              <a:t>其它专用过程模型</a:t>
            </a:r>
            <a:endParaRPr lang="zh-CN" altLang="en-US" sz="4000" dirty="0">
              <a:ea typeface="宋体" panose="02010600030101010101" pitchFamily="2" charset="-122"/>
            </a:endParaRPr>
          </a:p>
        </p:txBody>
      </p:sp>
      <p:sp>
        <p:nvSpPr>
          <p:cNvPr id="22532" name="Rectangle 3"/>
          <p:cNvSpPr>
            <a:spLocks noGrp="1"/>
          </p:cNvSpPr>
          <p:nvPr>
            <p:ph idx="1"/>
          </p:nvPr>
        </p:nvSpPr>
        <p:spPr/>
        <p:txBody>
          <a:bodyPr vert="horz" wrap="square" lIns="90487" tIns="44450" rIns="90487" bIns="44450" anchor="t"/>
          <a:p>
            <a:pPr marL="285750" indent="-285750" eaLnBrk="1" hangingPunct="1"/>
            <a:r>
              <a:rPr lang="zh-CN" altLang="en-US" sz="2800" dirty="0">
                <a:solidFill>
                  <a:schemeClr val="accent2"/>
                </a:solidFill>
                <a:ea typeface="宋体" panose="02010600030101010101" pitchFamily="2" charset="-122"/>
              </a:rPr>
              <a:t>基于构件的开发模型</a:t>
            </a:r>
            <a:r>
              <a:rPr lang="en-US" altLang="zh-CN" sz="2800" dirty="0">
                <a:ea typeface="宋体" panose="02010600030101010101" pitchFamily="2" charset="-122"/>
              </a:rPr>
              <a:t>—</a:t>
            </a:r>
            <a:r>
              <a:rPr lang="zh-CN" altLang="en-US" sz="2800" dirty="0">
                <a:ea typeface="宋体" panose="02010600030101010101" pitchFamily="2" charset="-122"/>
              </a:rPr>
              <a:t>能够使软件复用</a:t>
            </a:r>
            <a:endParaRPr lang="zh-CN" altLang="en-US" sz="2800" dirty="0">
              <a:ea typeface="宋体" panose="02010600030101010101" pitchFamily="2" charset="-122"/>
            </a:endParaRPr>
          </a:p>
          <a:p>
            <a:pPr marL="285750" indent="-285750" eaLnBrk="1" hangingPunct="1"/>
            <a:r>
              <a:rPr lang="zh-CN" altLang="en-US" sz="2800" dirty="0">
                <a:solidFill>
                  <a:schemeClr val="accent2"/>
                </a:solidFill>
                <a:ea typeface="宋体" panose="02010600030101010101" pitchFamily="2" charset="-122"/>
              </a:rPr>
              <a:t>形式化方法模型</a:t>
            </a:r>
            <a:r>
              <a:rPr lang="en-US" altLang="zh-CN" sz="2800" dirty="0">
                <a:ea typeface="宋体" panose="02010600030101010101" pitchFamily="2" charset="-122"/>
              </a:rPr>
              <a:t>—</a:t>
            </a:r>
            <a:r>
              <a:rPr lang="zh-CN" altLang="en-US" sz="2800" dirty="0">
                <a:ea typeface="宋体" panose="02010600030101010101" pitchFamily="2" charset="-122"/>
              </a:rPr>
              <a:t>注重需求的数学规格说明</a:t>
            </a:r>
            <a:endParaRPr lang="en-US" altLang="zh-CN" sz="2800" dirty="0">
              <a:ea typeface="宋体" panose="02010600030101010101" pitchFamily="2" charset="-122"/>
            </a:endParaRPr>
          </a:p>
          <a:p>
            <a:pPr marL="285750" indent="-285750" eaLnBrk="1" hangingPunct="1"/>
            <a:r>
              <a:rPr lang="zh-CN" altLang="en-US" sz="2800" dirty="0">
                <a:solidFill>
                  <a:schemeClr val="accent2"/>
                </a:solidFill>
                <a:ea typeface="宋体" panose="02010600030101010101" pitchFamily="2" charset="-122"/>
              </a:rPr>
              <a:t>面向方面（</a:t>
            </a:r>
            <a:r>
              <a:rPr lang="en-US" altLang="zh-CN" sz="2800" dirty="0">
                <a:solidFill>
                  <a:schemeClr val="accent2"/>
                </a:solidFill>
                <a:ea typeface="宋体" panose="02010600030101010101" pitchFamily="2" charset="-122"/>
              </a:rPr>
              <a:t>Aspect Oriented</a:t>
            </a:r>
            <a:r>
              <a:rPr lang="zh-CN" altLang="en-US" sz="2800" dirty="0">
                <a:solidFill>
                  <a:schemeClr val="accent2"/>
                </a:solidFill>
                <a:ea typeface="宋体" panose="02010600030101010101" pitchFamily="2" charset="-122"/>
              </a:rPr>
              <a:t>）的软件开发模型</a:t>
            </a:r>
            <a:r>
              <a:rPr lang="en-US" altLang="zh-CN" sz="2800" dirty="0">
                <a:ea typeface="宋体" panose="02010600030101010101" pitchFamily="2" charset="-122"/>
              </a:rPr>
              <a:t>—</a:t>
            </a:r>
            <a:r>
              <a:rPr lang="zh-CN" altLang="zh-CN" sz="2800" dirty="0">
                <a:ea typeface="宋体" panose="02010600030101010101" pitchFamily="2" charset="-122"/>
              </a:rPr>
              <a:t>为定义、说明、设计和构建方面提供过程和方法</a:t>
            </a:r>
            <a:endParaRPr lang="en-US" altLang="zh-CN" sz="2800" i="1" dirty="0">
              <a:ea typeface="宋体" panose="02010600030101010101" pitchFamily="2" charset="-122"/>
            </a:endParaRPr>
          </a:p>
          <a:p>
            <a:pPr marL="285750" indent="-285750" eaLnBrk="1" hangingPunct="1"/>
            <a:r>
              <a:rPr lang="zh-CN" altLang="en-US" sz="2800" dirty="0">
                <a:solidFill>
                  <a:schemeClr val="accent2"/>
                </a:solidFill>
                <a:ea typeface="宋体" panose="02010600030101010101" pitchFamily="2" charset="-122"/>
              </a:rPr>
              <a:t>统一过程模型</a:t>
            </a:r>
            <a:r>
              <a:rPr lang="en-US" altLang="zh-CN" sz="2800" dirty="0">
                <a:ea typeface="宋体" panose="02010600030101010101" pitchFamily="2" charset="-122"/>
              </a:rPr>
              <a:t>—</a:t>
            </a:r>
            <a:r>
              <a:rPr lang="zh-CN" altLang="en-US" sz="2800" dirty="0">
                <a:ea typeface="宋体" panose="02010600030101010101" pitchFamily="2" charset="-122"/>
              </a:rPr>
              <a:t>一种</a:t>
            </a:r>
            <a:r>
              <a:rPr lang="en-US" altLang="zh-CN" sz="2800" dirty="0">
                <a:ea typeface="宋体" panose="02010600030101010101" pitchFamily="2" charset="-122"/>
              </a:rPr>
              <a:t>“用例驱动、以构架为中心</a:t>
            </a:r>
            <a:r>
              <a:rPr lang="zh-CN" altLang="en-US" sz="2800" dirty="0">
                <a:ea typeface="宋体" panose="02010600030101010101" pitchFamily="2" charset="-122"/>
              </a:rPr>
              <a:t>的</a:t>
            </a:r>
            <a:r>
              <a:rPr lang="en-US" altLang="zh-CN" sz="2800" dirty="0">
                <a:ea typeface="宋体" panose="02010600030101010101" pitchFamily="2" charset="-122"/>
              </a:rPr>
              <a:t>迭代和增量”软件过程和统一建模语言(UML)紧密结合</a:t>
            </a:r>
            <a:endParaRPr lang="en-US" altLang="zh-CN" sz="2800" dirty="0">
              <a:ea typeface="宋体" panose="02010600030101010101" pitchFamily="2" charset="-122"/>
            </a:endParaRPr>
          </a:p>
        </p:txBody>
      </p:sp>
    </p:spTree>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endParaRPr lang="zh-CN" altLang="en-US"/>
          </a:p>
        </p:txBody>
      </p:sp>
      <p:sp>
        <p:nvSpPr>
          <p:cNvPr id="2" name="Slide Number Placeholder 4"/>
          <p:cNvSpPr txBox="1">
            <a:spLocks noGrp="1" noChangeArrowheads="1"/>
          </p:cNvSpPr>
          <p:nvPr>
            <p:ph type="sldNum" sz="quarter" idx="1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b" anchorCtr="0" compatLnSpc="1"/>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A6A5735A-880B-41B8-8953-C831E70E3843}" type="slidenum">
              <a:rPr kumimoji="0" lang="en-US" altLang="zh-CN" sz="1000" b="0" i="0" u="none" strike="noStrike" kern="1200" cap="none" spc="0" normalizeH="0" baseline="0" noProof="1" dirty="0" smtClean="0">
                <a:ln>
                  <a:noFill/>
                </a:ln>
                <a:solidFill>
                  <a:schemeClr val="tx1"/>
                </a:solidFill>
                <a:effectLst/>
                <a:uLnTx/>
                <a:uFillTx/>
                <a:latin typeface="Helvetica" pitchFamily="-128" charset="0"/>
                <a:ea typeface="MS PGothic" panose="020B0600070205080204" pitchFamily="34" charset="-128"/>
                <a:cs typeface="+mn-ea"/>
              </a:rPr>
            </a:fld>
            <a:endParaRPr kumimoji="0" lang="en-US" altLang="zh-CN" sz="1000" b="0" i="0" u="none" strike="noStrike" kern="1200" cap="none" spc="0" normalizeH="0" baseline="0" noProof="1" smtClean="0">
              <a:ln>
                <a:noFill/>
              </a:ln>
              <a:solidFill>
                <a:schemeClr val="tx1"/>
              </a:solidFill>
              <a:effectLst/>
              <a:uLnTx/>
              <a:uFillTx/>
              <a:latin typeface="Helvetica" pitchFamily="-128" charset="0"/>
              <a:ea typeface="MS PGothic" panose="020B0600070205080204" pitchFamily="34" charset="-128"/>
              <a:cs typeface="+mn-ea"/>
            </a:endParaRPr>
          </a:p>
        </p:txBody>
      </p:sp>
      <p:sp>
        <p:nvSpPr>
          <p:cNvPr id="23555" name="Rectangle 3"/>
          <p:cNvSpPr>
            <a:spLocks noGrp="1"/>
          </p:cNvSpPr>
          <p:nvPr>
            <p:ph type="title"/>
          </p:nvPr>
        </p:nvSpPr>
        <p:spPr/>
        <p:txBody>
          <a:bodyPr vert="horz" wrap="square" lIns="91440" tIns="45720" rIns="91440" bIns="45720" anchor="b"/>
          <a:p>
            <a:pPr eaLnBrk="1" hangingPunct="1"/>
            <a:r>
              <a:rPr lang="zh-CN" altLang="en-US" dirty="0">
                <a:ea typeface="宋体" panose="02010600030101010101" pitchFamily="2" charset="-122"/>
              </a:rPr>
              <a:t>统一过程的阶段</a:t>
            </a:r>
            <a:endParaRPr lang="en-US" altLang="zh-CN" dirty="0">
              <a:ea typeface="宋体" panose="02010600030101010101" pitchFamily="2" charset="-122"/>
            </a:endParaRPr>
          </a:p>
        </p:txBody>
      </p:sp>
      <p:pic>
        <p:nvPicPr>
          <p:cNvPr id="23556" name="Picture 4" descr="C:\Users\speng\Desktop\PPT Presentation1-11\图\4-7统一过程.png4-7统一过程"/>
          <p:cNvPicPr>
            <a:picLocks noChangeAspect="1"/>
          </p:cNvPicPr>
          <p:nvPr/>
        </p:nvPicPr>
        <p:blipFill>
          <a:blip r:embed="rId1"/>
          <a:stretch>
            <a:fillRect/>
          </a:stretch>
        </p:blipFill>
        <p:spPr>
          <a:xfrm>
            <a:off x="2286000" y="2149475"/>
            <a:ext cx="4679950" cy="3767138"/>
          </a:xfrm>
          <a:prstGeom prst="rect">
            <a:avLst/>
          </a:prstGeom>
          <a:noFill/>
          <a:ln w="12700">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Number Placeholder 4"/>
          <p:cNvSpPr txBox="1">
            <a:spLocks noGrp="1" noChangeArrowheads="1"/>
          </p:cNvSpPr>
          <p:nvPr>
            <p:ph type="sldNum" sz="quarter" idx="1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b" anchorCtr="0" compatLnSpc="1"/>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F61C7AEF-4222-4A75-8824-6DAFF124D393}" type="slidenum">
              <a:rPr kumimoji="0" lang="en-US" altLang="zh-CN" sz="1000" b="0" i="0" u="none" strike="noStrike" kern="1200" cap="none" spc="0" normalizeH="0" baseline="0" noProof="1" dirty="0" smtClean="0">
                <a:ln>
                  <a:noFill/>
                </a:ln>
                <a:solidFill>
                  <a:schemeClr val="tx1"/>
                </a:solidFill>
                <a:effectLst/>
                <a:uLnTx/>
                <a:uFillTx/>
                <a:latin typeface="Helvetica" pitchFamily="-128" charset="0"/>
                <a:ea typeface="MS PGothic" panose="020B0600070205080204" pitchFamily="34" charset="-128"/>
                <a:cs typeface="+mn-ea"/>
              </a:rPr>
            </a:fld>
            <a:endParaRPr kumimoji="0" lang="en-US" altLang="zh-CN" sz="1000" b="0" i="0" u="none" strike="noStrike" kern="1200" cap="none" spc="0" normalizeH="0" baseline="0" noProof="1" smtClean="0">
              <a:ln>
                <a:noFill/>
              </a:ln>
              <a:solidFill>
                <a:schemeClr val="tx1"/>
              </a:solidFill>
              <a:effectLst/>
              <a:uLnTx/>
              <a:uFillTx/>
              <a:latin typeface="Helvetica" pitchFamily="-128" charset="0"/>
              <a:ea typeface="MS PGothic" panose="020B0600070205080204" pitchFamily="34" charset="-128"/>
              <a:cs typeface="+mn-ea"/>
            </a:endParaRPr>
          </a:p>
        </p:txBody>
      </p:sp>
      <p:sp>
        <p:nvSpPr>
          <p:cNvPr id="24579" name="Rectangle 3"/>
          <p:cNvSpPr>
            <a:spLocks noGrp="1"/>
          </p:cNvSpPr>
          <p:nvPr>
            <p:ph type="title"/>
          </p:nvPr>
        </p:nvSpPr>
        <p:spPr>
          <a:xfrm>
            <a:off x="642620" y="407035"/>
            <a:ext cx="7381240" cy="863600"/>
          </a:xfrm>
        </p:spPr>
        <p:txBody>
          <a:bodyPr vert="horz" wrap="square" lIns="91440" tIns="45720" rIns="91440" bIns="45720" anchor="b"/>
          <a:p>
            <a:pPr eaLnBrk="1" hangingPunct="1"/>
            <a:r>
              <a:rPr lang="zh-CN" altLang="en-US" sz="3600" dirty="0">
                <a:ea typeface="宋体" panose="02010600030101010101" pitchFamily="2" charset="-122"/>
              </a:rPr>
              <a:t>统一过程的阶段</a:t>
            </a:r>
            <a:endParaRPr lang="zh-CN" altLang="en-US" sz="3600" dirty="0">
              <a:ea typeface="宋体" panose="02010600030101010101" pitchFamily="2" charset="-122"/>
            </a:endParaRPr>
          </a:p>
        </p:txBody>
      </p:sp>
      <p:sp>
        <p:nvSpPr>
          <p:cNvPr id="24580" name="Rectangle 2"/>
          <p:cNvSpPr/>
          <p:nvPr/>
        </p:nvSpPr>
        <p:spPr>
          <a:xfrm>
            <a:off x="1403985" y="1849755"/>
            <a:ext cx="6489700" cy="4198620"/>
          </a:xfrm>
          <a:prstGeom prst="rect">
            <a:avLst/>
          </a:prstGeom>
          <a:solidFill>
            <a:srgbClr val="96E3FE"/>
          </a:solidFill>
          <a:ln w="12700">
            <a:noFill/>
          </a:ln>
          <a:effectLst>
            <a:outerShdw dist="35921" dir="2699999" algn="ctr" rotWithShape="0">
              <a:schemeClr val="bg2"/>
            </a:outerShdw>
          </a:effectLst>
        </p:spPr>
        <p:txBody>
          <a:bodyPr wrap="none" anchor="ctr"/>
          <a:p>
            <a:pPr eaLnBrk="0" hangingPunct="0">
              <a:buFontTx/>
            </a:pPr>
            <a:endParaRPr lang="zh-CN" altLang="zh-CN" dirty="0">
              <a:latin typeface="Arial" panose="020B0604020202020204" pitchFamily="34" charset="0"/>
              <a:ea typeface="MS PGothic" panose="020B0600070205080204" pitchFamily="34" charset="-128"/>
            </a:endParaRPr>
          </a:p>
        </p:txBody>
      </p:sp>
      <p:pic>
        <p:nvPicPr>
          <p:cNvPr id="24581" name="Picture 4"/>
          <p:cNvPicPr>
            <a:picLocks noChangeAspect="1"/>
          </p:cNvPicPr>
          <p:nvPr/>
        </p:nvPicPr>
        <p:blipFill>
          <a:blip r:embed="rId1"/>
          <a:stretch>
            <a:fillRect/>
          </a:stretch>
        </p:blipFill>
        <p:spPr>
          <a:xfrm>
            <a:off x="1476375" y="1849438"/>
            <a:ext cx="6253163" cy="4135437"/>
          </a:xfrm>
          <a:prstGeom prst="rect">
            <a:avLst/>
          </a:prstGeom>
          <a:noFill/>
          <a:ln w="12700">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Number Placeholder 4"/>
          <p:cNvSpPr txBox="1">
            <a:spLocks noGrp="1" noChangeArrowheads="1"/>
          </p:cNvSpPr>
          <p:nvPr>
            <p:ph type="sldNum" sz="quarter" idx="1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b" anchorCtr="0" compatLnSpc="1"/>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78C238A8-B97D-4836-9D6A-2A561CFB1705}" type="slidenum">
              <a:rPr kumimoji="0" lang="en-US" altLang="zh-CN" sz="1000" b="0" i="0" u="none" strike="noStrike" kern="1200" cap="none" spc="0" normalizeH="0" baseline="0" noProof="1" dirty="0" smtClean="0">
                <a:ln>
                  <a:noFill/>
                </a:ln>
                <a:solidFill>
                  <a:schemeClr val="tx1"/>
                </a:solidFill>
                <a:effectLst/>
                <a:uLnTx/>
                <a:uFillTx/>
                <a:latin typeface="Helvetica" pitchFamily="-128" charset="0"/>
                <a:ea typeface="MS PGothic" panose="020B0600070205080204" pitchFamily="34" charset="-128"/>
                <a:cs typeface="+mn-ea"/>
              </a:rPr>
            </a:fld>
            <a:endParaRPr kumimoji="0" lang="en-US" altLang="zh-CN" sz="1000" b="0" i="0" u="none" strike="noStrike" kern="1200" cap="none" spc="0" normalizeH="0" baseline="0" noProof="1" smtClean="0">
              <a:ln>
                <a:noFill/>
              </a:ln>
              <a:solidFill>
                <a:schemeClr val="tx1"/>
              </a:solidFill>
              <a:effectLst/>
              <a:uLnTx/>
              <a:uFillTx/>
              <a:latin typeface="Helvetica" pitchFamily="-128" charset="0"/>
              <a:ea typeface="MS PGothic" panose="020B0600070205080204" pitchFamily="34" charset="-128"/>
              <a:cs typeface="+mn-ea"/>
            </a:endParaRPr>
          </a:p>
        </p:txBody>
      </p:sp>
      <p:sp>
        <p:nvSpPr>
          <p:cNvPr id="25603" name="Rectangle 2"/>
          <p:cNvSpPr>
            <a:spLocks noGrp="1"/>
          </p:cNvSpPr>
          <p:nvPr>
            <p:ph type="title"/>
          </p:nvPr>
        </p:nvSpPr>
        <p:spPr/>
        <p:txBody>
          <a:bodyPr vert="horz" wrap="square" lIns="91440" tIns="45720" rIns="91440" bIns="45720" anchor="b"/>
          <a:p>
            <a:pPr eaLnBrk="1" hangingPunct="1"/>
            <a:r>
              <a:rPr lang="en-US" altLang="zh-CN" sz="3600" dirty="0">
                <a:ea typeface="宋体" panose="02010600030101010101" pitchFamily="2" charset="-122"/>
              </a:rPr>
              <a:t>UP</a:t>
            </a:r>
            <a:r>
              <a:rPr lang="zh-CN" altLang="en-US" sz="3600" dirty="0">
                <a:ea typeface="宋体" panose="02010600030101010101" pitchFamily="2" charset="-122"/>
              </a:rPr>
              <a:t>工作产物</a:t>
            </a:r>
            <a:endParaRPr lang="zh-CN" altLang="en-US" sz="3600" dirty="0">
              <a:ea typeface="宋体" panose="02010600030101010101" pitchFamily="2" charset="-122"/>
            </a:endParaRPr>
          </a:p>
        </p:txBody>
      </p:sp>
      <p:graphicFrame>
        <p:nvGraphicFramePr>
          <p:cNvPr id="25604" name="对象 1">
            <a:hlinkClick r:id="" action="ppaction://ole?verb="/>
          </p:cNvPr>
          <p:cNvGraphicFramePr>
            <a:graphicFrameLocks noChangeAspect="1"/>
          </p:cNvGraphicFramePr>
          <p:nvPr/>
        </p:nvGraphicFramePr>
        <p:xfrm>
          <a:off x="574040" y="1650365"/>
          <a:ext cx="8186420" cy="4766945"/>
        </p:xfrm>
        <a:graphic>
          <a:graphicData uri="http://schemas.openxmlformats.org/presentationml/2006/ole">
            <mc:AlternateContent xmlns:mc="http://schemas.openxmlformats.org/markup-compatibility/2006">
              <mc:Choice xmlns:v="urn:schemas-microsoft-com:vml" Requires="v">
                <p:oleObj spid="_x0000_s3076" name="" r:id="rId1" imgW="8307705" imgH="4695190" progId="Visio.Drawing.11">
                  <p:embed/>
                </p:oleObj>
              </mc:Choice>
              <mc:Fallback>
                <p:oleObj name="" r:id="rId1" imgW="8307705" imgH="4695190" progId="Visio.Drawing.11">
                  <p:embed/>
                  <p:pic>
                    <p:nvPicPr>
                      <p:cNvPr id="0" name="图片 3075"/>
                      <p:cNvPicPr/>
                      <p:nvPr/>
                    </p:nvPicPr>
                    <p:blipFill>
                      <a:blip r:embed="rId2"/>
                      <a:stretch>
                        <a:fillRect/>
                      </a:stretch>
                    </p:blipFill>
                    <p:spPr>
                      <a:xfrm>
                        <a:off x="574040" y="1650365"/>
                        <a:ext cx="8186420" cy="4766945"/>
                      </a:xfrm>
                      <a:prstGeom prst="rect">
                        <a:avLst/>
                      </a:prstGeom>
                      <a:solidFill>
                        <a:schemeClr val="bg2"/>
                      </a:solidFill>
                      <a:ln w="38100">
                        <a:noFill/>
                        <a:miter/>
                      </a:ln>
                    </p:spPr>
                  </p:pic>
                </p:oleObj>
              </mc:Fallback>
            </mc:AlternateContent>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Number Placeholder 4"/>
          <p:cNvSpPr txBox="1">
            <a:spLocks noGrp="1" noChangeArrowheads="1"/>
          </p:cNvSpPr>
          <p:nvPr>
            <p:ph type="sldNum" sz="quarter" idx="1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b" anchorCtr="0" compatLnSpc="1"/>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79C8651D-399D-42C4-8563-65ABBFBC1B62}" type="slidenum">
              <a:rPr kumimoji="0" lang="en-US" altLang="zh-CN" sz="1000" b="0" i="0" u="none" strike="noStrike" kern="1200" cap="none" spc="0" normalizeH="0" baseline="0" noProof="1" dirty="0" smtClean="0">
                <a:ln>
                  <a:noFill/>
                </a:ln>
                <a:solidFill>
                  <a:schemeClr val="tx1"/>
                </a:solidFill>
                <a:effectLst/>
                <a:uLnTx/>
                <a:uFillTx/>
                <a:latin typeface="Helvetica" pitchFamily="-128" charset="0"/>
                <a:ea typeface="MS PGothic" panose="020B0600070205080204" pitchFamily="34" charset="-128"/>
                <a:cs typeface="+mn-ea"/>
              </a:rPr>
            </a:fld>
            <a:endParaRPr kumimoji="0" lang="en-US" altLang="zh-CN" sz="1000" b="0" i="0" u="none" strike="noStrike" kern="1200" cap="none" spc="0" normalizeH="0" baseline="0" noProof="1" smtClean="0">
              <a:ln>
                <a:noFill/>
              </a:ln>
              <a:solidFill>
                <a:schemeClr val="tx1"/>
              </a:solidFill>
              <a:effectLst/>
              <a:uLnTx/>
              <a:uFillTx/>
              <a:latin typeface="Helvetica" pitchFamily="-128" charset="0"/>
              <a:ea typeface="MS PGothic" panose="020B0600070205080204" pitchFamily="34" charset="-128"/>
              <a:cs typeface="+mn-ea"/>
            </a:endParaRPr>
          </a:p>
        </p:txBody>
      </p:sp>
      <p:sp>
        <p:nvSpPr>
          <p:cNvPr id="15363" name="Rectangle 3"/>
          <p:cNvSpPr>
            <a:spLocks noGrp="1"/>
          </p:cNvSpPr>
          <p:nvPr>
            <p:ph type="title"/>
          </p:nvPr>
        </p:nvSpPr>
        <p:spPr/>
        <p:txBody>
          <a:bodyPr vert="horz" wrap="square" lIns="91440" tIns="45720" rIns="91440" bIns="45720" anchor="b"/>
          <a:p>
            <a:pPr eaLnBrk="1" hangingPunct="1"/>
            <a:r>
              <a:rPr lang="zh-CN" altLang="en-US" dirty="0">
                <a:ea typeface="宋体" panose="02010600030101010101" pitchFamily="2" charset="-122"/>
              </a:rPr>
              <a:t>惯用过程模型</a:t>
            </a:r>
            <a:endParaRPr lang="en-US" altLang="zh-CN" dirty="0">
              <a:ea typeface="宋体" panose="02010600030101010101" pitchFamily="2" charset="-122"/>
            </a:endParaRPr>
          </a:p>
        </p:txBody>
      </p:sp>
      <p:sp>
        <p:nvSpPr>
          <p:cNvPr id="15364" name="Rectangle 4"/>
          <p:cNvSpPr>
            <a:spLocks noGrp="1"/>
          </p:cNvSpPr>
          <p:nvPr>
            <p:ph idx="1"/>
          </p:nvPr>
        </p:nvSpPr>
        <p:spPr/>
        <p:txBody>
          <a:bodyPr vert="horz" wrap="square" lIns="91440" tIns="45720" rIns="91440" bIns="45720" anchor="t"/>
          <a:p>
            <a:pPr eaLnBrk="1" hangingPunct="1"/>
            <a:r>
              <a:rPr lang="zh-CN" altLang="en-US" sz="2000" dirty="0">
                <a:ea typeface="宋体" panose="02010600030101010101" pitchFamily="2" charset="-122"/>
              </a:rPr>
              <a:t>惯用过程模型力求达到软件开发的结构和秩序</a:t>
            </a:r>
            <a:endParaRPr lang="en-US" altLang="zh-CN" sz="2000" dirty="0">
              <a:ea typeface="宋体" panose="02010600030101010101" pitchFamily="2" charset="-122"/>
            </a:endParaRPr>
          </a:p>
          <a:p>
            <a:pPr eaLnBrk="1" hangingPunct="1">
              <a:buNone/>
            </a:pPr>
            <a:r>
              <a:rPr lang="en-US" altLang="zh-CN" sz="2000" i="1" dirty="0">
                <a:solidFill>
                  <a:schemeClr val="folHlink"/>
                </a:solidFill>
                <a:ea typeface="宋体" panose="02010600030101010101" pitchFamily="2" charset="-122"/>
              </a:rPr>
              <a:t>     </a:t>
            </a:r>
            <a:r>
              <a:rPr lang="zh-CN" altLang="en-US" sz="2000" i="1" dirty="0">
                <a:solidFill>
                  <a:schemeClr val="folHlink"/>
                </a:solidFill>
                <a:ea typeface="宋体" panose="02010600030101010101" pitchFamily="2" charset="-122"/>
              </a:rPr>
              <a:t>这将产生一些问题</a:t>
            </a:r>
            <a:r>
              <a:rPr lang="en-US" altLang="zh-CN" sz="2000" i="1" dirty="0">
                <a:solidFill>
                  <a:schemeClr val="folHlink"/>
                </a:solidFill>
                <a:ea typeface="宋体" panose="02010600030101010101" pitchFamily="2" charset="-122"/>
              </a:rPr>
              <a:t> </a:t>
            </a:r>
            <a:r>
              <a:rPr lang="en-US" altLang="zh-CN" sz="2000" i="1" dirty="0">
                <a:solidFill>
                  <a:srgbClr val="F3FF07"/>
                </a:solidFill>
                <a:ea typeface="宋体" panose="02010600030101010101" pitchFamily="2" charset="-122"/>
              </a:rPr>
              <a:t>…</a:t>
            </a:r>
            <a:endParaRPr lang="en-US" altLang="zh-CN" sz="2000" dirty="0">
              <a:ea typeface="宋体" panose="02010600030101010101" pitchFamily="2" charset="-122"/>
            </a:endParaRPr>
          </a:p>
          <a:p>
            <a:pPr eaLnBrk="1" hangingPunct="1">
              <a:spcBef>
                <a:spcPts val="600"/>
              </a:spcBef>
            </a:pPr>
            <a:r>
              <a:rPr lang="zh-CN" altLang="en-US" sz="2000" dirty="0">
                <a:ea typeface="宋体" panose="02010600030101010101" pitchFamily="2" charset="-122"/>
              </a:rPr>
              <a:t>如果惯用过程模型力求达到软件开发的结构和秩序，</a:t>
            </a:r>
            <a:r>
              <a:rPr lang="zh-CN" altLang="en-US" sz="2000" dirty="0">
                <a:solidFill>
                  <a:schemeClr val="folHlink"/>
                </a:solidFill>
                <a:ea typeface="宋体" panose="02010600030101010101" pitchFamily="2" charset="-122"/>
              </a:rPr>
              <a:t>那么，对于富于变化的软件世界，这一模型是否适合呢？</a:t>
            </a:r>
            <a:endParaRPr lang="en-US" altLang="zh-CN" sz="2000" dirty="0">
              <a:solidFill>
                <a:schemeClr val="folHlink"/>
              </a:solidFill>
              <a:ea typeface="宋体" panose="02010600030101010101" pitchFamily="2" charset="-122"/>
            </a:endParaRPr>
          </a:p>
          <a:p>
            <a:pPr eaLnBrk="1" hangingPunct="1">
              <a:spcBef>
                <a:spcPts val="600"/>
              </a:spcBef>
            </a:pPr>
            <a:r>
              <a:rPr lang="zh-CN" altLang="zh-CN" sz="2000" dirty="0">
                <a:ea typeface="宋体" panose="02010600030101010101" pitchFamily="2" charset="-122"/>
              </a:rPr>
              <a:t>如果我们抛弃传统过程模型（以及模型所规定的秩序），取而代之以一些不够结构化的模型，</a:t>
            </a:r>
            <a:r>
              <a:rPr lang="zh-CN" altLang="en-US" sz="2000" dirty="0">
                <a:solidFill>
                  <a:schemeClr val="folHlink"/>
                </a:solidFill>
                <a:ea typeface="宋体" panose="02010600030101010101" pitchFamily="2" charset="-122"/>
              </a:rPr>
              <a:t>是否会使软件工作无法达到协调和一致？</a:t>
            </a:r>
            <a:endParaRPr lang="zh-CN" altLang="en-US" sz="2000" dirty="0">
              <a:solidFill>
                <a:schemeClr val="folHlink"/>
              </a:solidFill>
              <a:ea typeface="宋体" panose="02010600030101010101" pitchFamily="2" charset="-122"/>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61441" name="Group 2"/>
          <p:cNvGrpSpPr/>
          <p:nvPr/>
        </p:nvGrpSpPr>
        <p:grpSpPr>
          <a:xfrm>
            <a:off x="611188" y="1268413"/>
            <a:ext cx="7413625" cy="4981575"/>
            <a:chOff x="431" y="836"/>
            <a:chExt cx="4670" cy="3138"/>
          </a:xfrm>
        </p:grpSpPr>
        <p:pic>
          <p:nvPicPr>
            <p:cNvPr id="61442" name="Picture 3" descr="RUPOverview"/>
            <p:cNvPicPr>
              <a:picLocks noChangeAspect="1"/>
            </p:cNvPicPr>
            <p:nvPr/>
          </p:nvPicPr>
          <p:blipFill>
            <a:blip r:embed="rId1"/>
            <a:stretch>
              <a:fillRect/>
            </a:stretch>
          </p:blipFill>
          <p:spPr>
            <a:xfrm>
              <a:off x="431" y="836"/>
              <a:ext cx="4670" cy="3138"/>
            </a:xfrm>
            <a:prstGeom prst="rect">
              <a:avLst/>
            </a:prstGeom>
            <a:noFill/>
            <a:ln w="9525">
              <a:noFill/>
            </a:ln>
          </p:spPr>
        </p:pic>
        <p:sp>
          <p:nvSpPr>
            <p:cNvPr id="61443" name="Text Box 4"/>
            <p:cNvSpPr txBox="1"/>
            <p:nvPr/>
          </p:nvSpPr>
          <p:spPr>
            <a:xfrm>
              <a:off x="1066" y="1117"/>
              <a:ext cx="499" cy="250"/>
            </a:xfrm>
            <a:prstGeom prst="rect">
              <a:avLst/>
            </a:prstGeom>
            <a:solidFill>
              <a:srgbClr val="FF7C80"/>
            </a:solidFill>
            <a:ln w="12700">
              <a:noFill/>
            </a:ln>
          </p:spPr>
          <p:txBody>
            <a:bodyPr anchor="t">
              <a:spAutoFit/>
            </a:bodyPr>
            <a:p>
              <a:r>
                <a:rPr lang="zh-CN" altLang="en-US" sz="2000" b="1" dirty="0">
                  <a:solidFill>
                    <a:srgbClr val="000000"/>
                  </a:solidFill>
                  <a:latin typeface="Arial" panose="020B0604020202020204" pitchFamily="34" charset="0"/>
                  <a:ea typeface="黑体" panose="02010609060101010101" pitchFamily="49" charset="-122"/>
                </a:rPr>
                <a:t>规程</a:t>
              </a:r>
              <a:endParaRPr lang="zh-CN" altLang="en-US" sz="2000" b="1" dirty="0">
                <a:solidFill>
                  <a:srgbClr val="000000"/>
                </a:solidFill>
                <a:latin typeface="Arial" panose="020B0604020202020204" pitchFamily="34" charset="0"/>
                <a:ea typeface="黑体" panose="02010609060101010101" pitchFamily="49" charset="-122"/>
              </a:endParaRPr>
            </a:p>
          </p:txBody>
        </p:sp>
      </p:grpSp>
      <p:sp>
        <p:nvSpPr>
          <p:cNvPr id="61444" name="Rectangle 5"/>
          <p:cNvSpPr>
            <a:spLocks noGrp="1"/>
          </p:cNvSpPr>
          <p:nvPr>
            <p:ph type="title"/>
          </p:nvPr>
        </p:nvSpPr>
        <p:spPr>
          <a:xfrm>
            <a:off x="179388" y="333375"/>
            <a:ext cx="8385175" cy="520700"/>
          </a:xfrm>
        </p:spPr>
        <p:txBody>
          <a:bodyPr vert="horz" wrap="square" lIns="91440" tIns="45720" rIns="91440" bIns="45720" anchor="ctr"/>
          <a:p>
            <a:pPr eaLnBrk="1" hangingPunct="1"/>
            <a:r>
              <a:rPr lang="en-US" altLang="zh-CN" sz="3600" b="1" dirty="0"/>
              <a:t>RUP-Rational</a:t>
            </a:r>
            <a:r>
              <a:rPr sz="3600" b="1" dirty="0"/>
              <a:t>统一软件工程</a:t>
            </a:r>
            <a:endParaRPr sz="3600" b="1" dirty="0"/>
          </a:p>
        </p:txBody>
      </p:sp>
      <p:sp>
        <p:nvSpPr>
          <p:cNvPr id="760838" name="Rectangle 6"/>
          <p:cNvSpPr>
            <a:spLocks noChangeArrowheads="1"/>
          </p:cNvSpPr>
          <p:nvPr/>
        </p:nvSpPr>
        <p:spPr bwMode="auto">
          <a:xfrm>
            <a:off x="6011863" y="1628775"/>
            <a:ext cx="574675" cy="4392613"/>
          </a:xfrm>
          <a:prstGeom prst="rect">
            <a:avLst/>
          </a:prstGeom>
          <a:noFill/>
          <a:ln w="38100" algn="ctr">
            <a:solidFill>
              <a:schemeClr val="accent2"/>
            </a:solidFill>
            <a:miter lim="800000"/>
          </a:ln>
          <a:effectLst/>
        </p:spPr>
        <p:txBody>
          <a:bodyPr wrap="none"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0839" name="Rectangle 7"/>
          <p:cNvSpPr>
            <a:spLocks noChangeArrowheads="1"/>
          </p:cNvSpPr>
          <p:nvPr/>
        </p:nvSpPr>
        <p:spPr bwMode="auto">
          <a:xfrm>
            <a:off x="1042988" y="2492375"/>
            <a:ext cx="6913563" cy="431800"/>
          </a:xfrm>
          <a:prstGeom prst="rect">
            <a:avLst/>
          </a:prstGeom>
          <a:noFill/>
          <a:ln w="38100" algn="ctr">
            <a:solidFill>
              <a:schemeClr val="accent2"/>
            </a:solidFill>
            <a:miter lim="800000"/>
          </a:ln>
          <a:effectLst/>
        </p:spPr>
        <p:txBody>
          <a:bodyPr wrap="none"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61447" name="AutoShape 8"/>
          <p:cNvSpPr/>
          <p:nvPr/>
        </p:nvSpPr>
        <p:spPr>
          <a:xfrm>
            <a:off x="0" y="3357563"/>
            <a:ext cx="1619250" cy="1008062"/>
          </a:xfrm>
          <a:prstGeom prst="wedgeRoundRectCallout">
            <a:avLst>
              <a:gd name="adj1" fmla="val 26370"/>
              <a:gd name="adj2" fmla="val -109685"/>
              <a:gd name="adj3" fmla="val 16667"/>
            </a:avLst>
          </a:prstGeom>
          <a:solidFill>
            <a:schemeClr val="accent2"/>
          </a:solidFill>
          <a:ln w="12700" cap="flat" cmpd="sng">
            <a:solidFill>
              <a:schemeClr val="tx1"/>
            </a:solidFill>
            <a:prstDash val="solid"/>
            <a:miter/>
            <a:headEnd type="none" w="med" len="med"/>
            <a:tailEnd type="none" w="med" len="med"/>
          </a:ln>
        </p:spPr>
        <p:txBody>
          <a:bodyPr anchor="t"/>
          <a:p>
            <a:pPr algn="ctr"/>
            <a:r>
              <a:rPr lang="zh-CN" altLang="en-US" sz="1800" dirty="0">
                <a:latin typeface="Arial" panose="020B0604020202020204" pitchFamily="34" charset="0"/>
                <a:ea typeface="宋体" panose="02010600030101010101" pitchFamily="2" charset="-122"/>
              </a:rPr>
              <a:t>规程将活动逻辑地组织在一起</a:t>
            </a:r>
            <a:endParaRPr lang="zh-CN" altLang="en-US" sz="1800" dirty="0">
              <a:latin typeface="Arial" panose="020B0604020202020204" pitchFamily="34" charset="0"/>
              <a:ea typeface="宋体" panose="02010600030101010101" pitchFamily="2" charset="-122"/>
            </a:endParaRPr>
          </a:p>
        </p:txBody>
      </p:sp>
      <p:sp>
        <p:nvSpPr>
          <p:cNvPr id="61448" name="AutoShape 9"/>
          <p:cNvSpPr/>
          <p:nvPr/>
        </p:nvSpPr>
        <p:spPr>
          <a:xfrm>
            <a:off x="6877050" y="5876925"/>
            <a:ext cx="1835150" cy="747713"/>
          </a:xfrm>
          <a:prstGeom prst="wedgeRoundRectCallout">
            <a:avLst>
              <a:gd name="adj1" fmla="val -70588"/>
              <a:gd name="adj2" fmla="val -90130"/>
              <a:gd name="adj3" fmla="val 16667"/>
            </a:avLst>
          </a:prstGeom>
          <a:solidFill>
            <a:schemeClr val="accent2"/>
          </a:solidFill>
          <a:ln w="12700" cap="flat" cmpd="sng">
            <a:solidFill>
              <a:schemeClr val="tx1"/>
            </a:solidFill>
            <a:prstDash val="solid"/>
            <a:miter/>
            <a:headEnd type="none" w="med" len="med"/>
            <a:tailEnd type="none" w="med" len="med"/>
          </a:ln>
        </p:spPr>
        <p:txBody>
          <a:bodyPr anchor="t"/>
          <a:p>
            <a:pPr algn="ctr"/>
            <a:r>
              <a:rPr lang="zh-CN" altLang="en-US" sz="1800" dirty="0">
                <a:latin typeface="Arial" panose="020B0604020202020204" pitchFamily="34" charset="0"/>
                <a:ea typeface="宋体" panose="02010600030101010101" pitchFamily="2" charset="-122"/>
              </a:rPr>
              <a:t>一次迭代经历所有的规程</a:t>
            </a:r>
            <a:endParaRPr lang="zh-CN" altLang="en-US" sz="1800" dirty="0">
              <a:latin typeface="Arial" panose="020B0604020202020204" pitchFamily="34" charset="0"/>
              <a:ea typeface="宋体" panose="02010600030101010101" pitchFamily="2" charset="-122"/>
            </a:endParaRPr>
          </a:p>
        </p:txBody>
      </p:sp>
    </p:spTree>
  </p:cSld>
  <p:clrMapOvr>
    <a:masterClrMapping/>
  </p:clrMapOvr>
  <p:transition spd="slow" advTm="285000">
    <p:pull dir="ru"/>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7898" name="Rectangle 11"/>
          <p:cNvSpPr>
            <a:spLocks noGrp="1"/>
          </p:cNvSpPr>
          <p:nvPr>
            <p:ph type="title"/>
          </p:nvPr>
        </p:nvSpPr>
        <p:spPr>
          <a:xfrm>
            <a:off x="608013" y="577850"/>
            <a:ext cx="7842250" cy="619125"/>
          </a:xfrm>
        </p:spPr>
        <p:txBody>
          <a:bodyPr vert="horz" wrap="square" lIns="91440" tIns="45720" rIns="91440" bIns="45720" anchor="ctr">
            <a:normAutofit fontScale="90000"/>
          </a:bodyPr>
          <a:p>
            <a:pPr eaLnBrk="1" hangingPunct="1"/>
            <a:r>
              <a:rPr lang="en-US" altLang="zh-CN" sz="4000" b="1" dirty="0">
                <a:latin typeface="Times New Roman" panose="02020603050405020304" pitchFamily="18" charset="0"/>
                <a:ea typeface="黑体" panose="02010609060101010101" pitchFamily="49" charset="-122"/>
              </a:rPr>
              <a:t>RUP</a:t>
            </a:r>
            <a:r>
              <a:rPr lang="zh-CN" altLang="en-US" sz="4000" b="1" dirty="0">
                <a:latin typeface="Times New Roman" panose="02020603050405020304" pitchFamily="18" charset="0"/>
                <a:ea typeface="黑体" panose="02010609060101010101" pitchFamily="49" charset="-122"/>
              </a:rPr>
              <a:t>软件生命周期</a:t>
            </a:r>
            <a:endParaRPr lang="zh-CN" altLang="en-US" sz="4000" b="1" dirty="0">
              <a:latin typeface="Times New Roman" panose="02020603050405020304" pitchFamily="18" charset="0"/>
              <a:ea typeface="黑体" panose="02010609060101010101" pitchFamily="49" charset="-122"/>
            </a:endParaRPr>
          </a:p>
        </p:txBody>
      </p:sp>
      <p:sp>
        <p:nvSpPr>
          <p:cNvPr id="37899" name="Rectangle 12"/>
          <p:cNvSpPr>
            <a:spLocks noGrp="1"/>
          </p:cNvSpPr>
          <p:nvPr>
            <p:ph idx="1"/>
          </p:nvPr>
        </p:nvSpPr>
        <p:spPr>
          <a:xfrm>
            <a:off x="900113" y="1309053"/>
            <a:ext cx="7993062" cy="2514600"/>
          </a:xfrm>
        </p:spPr>
        <p:txBody>
          <a:bodyPr vert="horz" wrap="square" lIns="91440" tIns="45720" rIns="91440" bIns="45720" anchor="t"/>
          <a:p>
            <a:pPr marL="0" indent="0" eaLnBrk="1" hangingPunct="1">
              <a:lnSpc>
                <a:spcPct val="90000"/>
              </a:lnSpc>
              <a:buNone/>
            </a:pPr>
            <a:r>
              <a:rPr lang="en-US" altLang="zh-CN" sz="2400" b="1" dirty="0">
                <a:solidFill>
                  <a:schemeClr val="accent2"/>
                </a:solidFill>
              </a:rPr>
              <a:t>Rational Unified Process </a:t>
            </a:r>
            <a:r>
              <a:rPr lang="zh-CN" altLang="en-US" sz="2400" b="1" dirty="0">
                <a:solidFill>
                  <a:schemeClr val="accent2"/>
                </a:solidFill>
              </a:rPr>
              <a:t>有四个阶段，</a:t>
            </a:r>
            <a:r>
              <a:rPr lang="zh-CN" altLang="en-US" sz="2400" b="1" dirty="0">
                <a:solidFill>
                  <a:schemeClr val="accent2"/>
                </a:solidFill>
                <a:sym typeface="+mn-ea"/>
              </a:rPr>
              <a:t>阶段结束标志着重要的里程碑</a:t>
            </a:r>
            <a:r>
              <a:rPr lang="zh-CN" altLang="en-US" sz="2400" b="1" dirty="0">
                <a:solidFill>
                  <a:schemeClr val="accent2"/>
                </a:solidFill>
              </a:rPr>
              <a:t>：</a:t>
            </a:r>
            <a:endParaRPr lang="zh-CN" altLang="en-US" sz="2400" b="1" dirty="0">
              <a:solidFill>
                <a:schemeClr val="accent2"/>
              </a:solidFill>
            </a:endParaRPr>
          </a:p>
          <a:p>
            <a:pPr lvl="1" eaLnBrk="1" hangingPunct="1">
              <a:lnSpc>
                <a:spcPct val="90000"/>
              </a:lnSpc>
            </a:pPr>
            <a:r>
              <a:rPr lang="zh-CN" altLang="en-US" sz="2400" b="1" dirty="0">
                <a:solidFill>
                  <a:srgbClr val="0070C0"/>
                </a:solidFill>
              </a:rPr>
              <a:t>先启</a:t>
            </a:r>
            <a:r>
              <a:rPr lang="zh-CN" altLang="en-US" sz="2400" b="1" dirty="0"/>
              <a:t> </a:t>
            </a:r>
            <a:r>
              <a:rPr lang="en-US" altLang="zh-CN" sz="2400" b="1" dirty="0"/>
              <a:t>– </a:t>
            </a:r>
            <a:r>
              <a:rPr lang="zh-CN" altLang="en-US" sz="2400" b="1" dirty="0"/>
              <a:t>定义整个项目的范围</a:t>
            </a:r>
            <a:endParaRPr lang="zh-CN" altLang="en-US" sz="2400" b="1" dirty="0"/>
          </a:p>
          <a:p>
            <a:pPr lvl="1" eaLnBrk="1" hangingPunct="1">
              <a:lnSpc>
                <a:spcPct val="90000"/>
              </a:lnSpc>
            </a:pPr>
            <a:r>
              <a:rPr lang="zh-CN" altLang="en-US" sz="2400" b="1" dirty="0">
                <a:solidFill>
                  <a:srgbClr val="0070C0"/>
                </a:solidFill>
              </a:rPr>
              <a:t>精化</a:t>
            </a:r>
            <a:r>
              <a:rPr lang="zh-CN" altLang="en-US" sz="2400" b="1" dirty="0"/>
              <a:t> </a:t>
            </a:r>
            <a:r>
              <a:rPr lang="en-US" altLang="zh-CN" sz="2400" b="1" dirty="0"/>
              <a:t>– </a:t>
            </a:r>
            <a:r>
              <a:rPr lang="zh-CN" altLang="en-US" sz="2400" b="1" dirty="0"/>
              <a:t>制定项目计划、描述功能、建立体系架构框架</a:t>
            </a:r>
            <a:endParaRPr lang="zh-CN" altLang="en-US" sz="2400" b="1" dirty="0"/>
          </a:p>
          <a:p>
            <a:pPr lvl="1" eaLnBrk="1" hangingPunct="1">
              <a:lnSpc>
                <a:spcPct val="90000"/>
              </a:lnSpc>
            </a:pPr>
            <a:r>
              <a:rPr lang="zh-CN" altLang="en-US" sz="2400" b="1" dirty="0">
                <a:solidFill>
                  <a:srgbClr val="0070C0"/>
                </a:solidFill>
              </a:rPr>
              <a:t>构建</a:t>
            </a:r>
            <a:r>
              <a:rPr lang="zh-CN" altLang="en-US" sz="2400" b="1" dirty="0"/>
              <a:t> </a:t>
            </a:r>
            <a:r>
              <a:rPr lang="en-US" altLang="zh-CN" sz="2400" b="1" dirty="0"/>
              <a:t>– </a:t>
            </a:r>
            <a:r>
              <a:rPr lang="zh-CN" altLang="en-US" sz="2400" b="1" dirty="0"/>
              <a:t>构造软件产品</a:t>
            </a:r>
            <a:endParaRPr lang="zh-CN" altLang="en-US" sz="2400" b="1" dirty="0"/>
          </a:p>
          <a:p>
            <a:pPr lvl="1" eaLnBrk="1" hangingPunct="1">
              <a:lnSpc>
                <a:spcPct val="90000"/>
              </a:lnSpc>
            </a:pPr>
            <a:r>
              <a:rPr lang="zh-CN" altLang="en-US" sz="2400" b="1" dirty="0">
                <a:solidFill>
                  <a:srgbClr val="0070C0"/>
                </a:solidFill>
              </a:rPr>
              <a:t>产品化</a:t>
            </a:r>
            <a:r>
              <a:rPr lang="zh-CN" altLang="en-US" sz="2400" b="1" dirty="0"/>
              <a:t> </a:t>
            </a:r>
            <a:r>
              <a:rPr lang="en-US" altLang="zh-CN" sz="2400" b="1" dirty="0"/>
              <a:t>– </a:t>
            </a:r>
            <a:r>
              <a:rPr lang="zh-CN" altLang="en-US" sz="2400" b="1" dirty="0"/>
              <a:t>将软件产品移交到最终用户手中</a:t>
            </a:r>
            <a:endParaRPr lang="zh-CN" altLang="en-US" sz="2400" b="1" dirty="0"/>
          </a:p>
        </p:txBody>
      </p:sp>
      <p:grpSp>
        <p:nvGrpSpPr>
          <p:cNvPr id="39938" name="Group 3"/>
          <p:cNvGrpSpPr/>
          <p:nvPr/>
        </p:nvGrpSpPr>
        <p:grpSpPr>
          <a:xfrm>
            <a:off x="538798" y="4366260"/>
            <a:ext cx="8405812" cy="2384425"/>
            <a:chOff x="465" y="1344"/>
            <a:chExt cx="5295" cy="1502"/>
          </a:xfrm>
        </p:grpSpPr>
        <p:grpSp>
          <p:nvGrpSpPr>
            <p:cNvPr id="39939" name="Group 4"/>
            <p:cNvGrpSpPr/>
            <p:nvPr/>
          </p:nvGrpSpPr>
          <p:grpSpPr>
            <a:xfrm>
              <a:off x="1335" y="1800"/>
              <a:ext cx="4425" cy="1046"/>
              <a:chOff x="1262" y="1624"/>
              <a:chExt cx="4425" cy="1046"/>
            </a:xfrm>
          </p:grpSpPr>
          <p:sp>
            <p:nvSpPr>
              <p:cNvPr id="39940" name="Text Box 5"/>
              <p:cNvSpPr txBox="1"/>
              <p:nvPr/>
            </p:nvSpPr>
            <p:spPr>
              <a:xfrm>
                <a:off x="1262" y="1911"/>
                <a:ext cx="841" cy="577"/>
              </a:xfrm>
              <a:prstGeom prst="rect">
                <a:avLst/>
              </a:prstGeom>
              <a:noFill/>
              <a:ln w="12700">
                <a:noFill/>
              </a:ln>
            </p:spPr>
            <p:txBody>
              <a:bodyPr wrap="none" anchor="t">
                <a:spAutoFit/>
              </a:bodyPr>
              <a:p>
                <a:pPr algn="ctr" eaLnBrk="0" hangingPunct="0"/>
                <a:r>
                  <a:rPr lang="zh-CN" altLang="en-US" sz="1800" b="1" dirty="0">
                    <a:latin typeface="Arial" panose="020B0604020202020204" pitchFamily="34" charset="0"/>
                    <a:ea typeface="宋体" panose="02010600030101010101" pitchFamily="2" charset="-122"/>
                  </a:rPr>
                  <a:t>生命周期</a:t>
                </a:r>
                <a:endParaRPr lang="zh-CN" altLang="en-US" sz="1800" b="1" dirty="0">
                  <a:latin typeface="Arial" panose="020B0604020202020204" pitchFamily="34" charset="0"/>
                  <a:ea typeface="宋体" panose="02010600030101010101" pitchFamily="2" charset="-122"/>
                </a:endParaRPr>
              </a:p>
              <a:p>
                <a:pPr algn="ctr" eaLnBrk="0" hangingPunct="0"/>
                <a:r>
                  <a:rPr lang="zh-CN" altLang="en-US" sz="1800" b="1" dirty="0">
                    <a:latin typeface="Arial" panose="020B0604020202020204" pitchFamily="34" charset="0"/>
                    <a:ea typeface="宋体" panose="02010600030101010101" pitchFamily="2" charset="-122"/>
                  </a:rPr>
                  <a:t>目标里程碑</a:t>
                </a:r>
                <a:endParaRPr lang="zh-CN" altLang="en-US" sz="1800" b="1" dirty="0">
                  <a:latin typeface="Arial" panose="020B0604020202020204" pitchFamily="34" charset="0"/>
                  <a:ea typeface="宋体" panose="02010600030101010101" pitchFamily="2" charset="-122"/>
                </a:endParaRPr>
              </a:p>
              <a:p>
                <a:pPr algn="ctr" eaLnBrk="0" hangingPunct="0"/>
                <a:endParaRPr lang="zh-CN" altLang="en-US" sz="1800" b="1" dirty="0">
                  <a:latin typeface="Arial" panose="020B0604020202020204" pitchFamily="34" charset="0"/>
                  <a:ea typeface="宋体" panose="02010600030101010101" pitchFamily="2" charset="-122"/>
                </a:endParaRPr>
              </a:p>
            </p:txBody>
          </p:sp>
          <p:sp>
            <p:nvSpPr>
              <p:cNvPr id="39941" name="Text Box 6"/>
              <p:cNvSpPr txBox="1"/>
              <p:nvPr/>
            </p:nvSpPr>
            <p:spPr>
              <a:xfrm>
                <a:off x="2514" y="1920"/>
                <a:ext cx="736" cy="750"/>
              </a:xfrm>
              <a:prstGeom prst="rect">
                <a:avLst/>
              </a:prstGeom>
              <a:noFill/>
              <a:ln w="12700">
                <a:noFill/>
              </a:ln>
            </p:spPr>
            <p:txBody>
              <a:bodyPr wrap="none" anchor="t">
                <a:spAutoFit/>
              </a:bodyPr>
              <a:p>
                <a:pPr algn="ctr" eaLnBrk="0" hangingPunct="0"/>
                <a:r>
                  <a:rPr lang="zh-CN" altLang="en-US" sz="1800" b="1" dirty="0">
                    <a:latin typeface="Arial" panose="020B0604020202020204" pitchFamily="34" charset="0"/>
                    <a:ea typeface="宋体" panose="02010600030101010101" pitchFamily="2" charset="-122"/>
                  </a:rPr>
                  <a:t>生命周期 </a:t>
                </a:r>
                <a:endParaRPr lang="zh-CN" altLang="en-US" sz="1800" b="1" dirty="0">
                  <a:latin typeface="Arial" panose="020B0604020202020204" pitchFamily="34" charset="0"/>
                  <a:ea typeface="宋体" panose="02010600030101010101" pitchFamily="2" charset="-122"/>
                </a:endParaRPr>
              </a:p>
              <a:p>
                <a:pPr algn="ctr" eaLnBrk="0" hangingPunct="0"/>
                <a:r>
                  <a:rPr lang="zh-CN" altLang="en-US" sz="1800" b="1" dirty="0">
                    <a:latin typeface="Arial" panose="020B0604020202020204" pitchFamily="34" charset="0"/>
                    <a:ea typeface="宋体" panose="02010600030101010101" pitchFamily="2" charset="-122"/>
                  </a:rPr>
                  <a:t>体系架构 </a:t>
                </a:r>
                <a:endParaRPr lang="zh-CN" altLang="en-US" sz="1800" b="1" dirty="0">
                  <a:latin typeface="Arial" panose="020B0604020202020204" pitchFamily="34" charset="0"/>
                  <a:ea typeface="宋体" panose="02010600030101010101" pitchFamily="2" charset="-122"/>
                </a:endParaRPr>
              </a:p>
              <a:p>
                <a:pPr algn="ctr" eaLnBrk="0" hangingPunct="0"/>
                <a:r>
                  <a:rPr lang="zh-CN" altLang="en-US" sz="1800" b="1" dirty="0">
                    <a:latin typeface="Arial" panose="020B0604020202020204" pitchFamily="34" charset="0"/>
                    <a:ea typeface="宋体" panose="02010600030101010101" pitchFamily="2" charset="-122"/>
                  </a:rPr>
                  <a:t>里程碑 </a:t>
                </a:r>
                <a:endParaRPr lang="zh-CN" altLang="en-US" sz="1800" b="1" dirty="0">
                  <a:latin typeface="Arial" panose="020B0604020202020204" pitchFamily="34" charset="0"/>
                  <a:ea typeface="宋体" panose="02010600030101010101" pitchFamily="2" charset="-122"/>
                </a:endParaRPr>
              </a:p>
              <a:p>
                <a:pPr algn="ctr" eaLnBrk="0" hangingPunct="0"/>
                <a:endParaRPr lang="zh-CN" altLang="en-US" sz="1800" b="1" dirty="0">
                  <a:latin typeface="Arial" panose="020B0604020202020204" pitchFamily="34" charset="0"/>
                  <a:ea typeface="宋体" panose="02010600030101010101" pitchFamily="2" charset="-122"/>
                </a:endParaRPr>
              </a:p>
            </p:txBody>
          </p:sp>
          <p:sp>
            <p:nvSpPr>
              <p:cNvPr id="39942" name="Text Box 7"/>
              <p:cNvSpPr txBox="1"/>
              <p:nvPr/>
            </p:nvSpPr>
            <p:spPr>
              <a:xfrm>
                <a:off x="3618" y="1920"/>
                <a:ext cx="921" cy="577"/>
              </a:xfrm>
              <a:prstGeom prst="rect">
                <a:avLst/>
              </a:prstGeom>
              <a:noFill/>
              <a:ln w="12700">
                <a:noFill/>
              </a:ln>
            </p:spPr>
            <p:txBody>
              <a:bodyPr wrap="none" anchor="t">
                <a:spAutoFit/>
              </a:bodyPr>
              <a:p>
                <a:pPr algn="ctr" eaLnBrk="0" hangingPunct="0"/>
                <a:r>
                  <a:rPr lang="zh-CN" altLang="en-US" sz="1800" b="1" dirty="0">
                    <a:latin typeface="Arial" panose="020B0604020202020204" pitchFamily="34" charset="0"/>
                    <a:ea typeface="宋体" panose="02010600030101010101" pitchFamily="2" charset="-122"/>
                  </a:rPr>
                  <a:t>初始可运行 </a:t>
                </a:r>
                <a:endParaRPr lang="zh-CN" altLang="en-US" sz="1800" b="1" dirty="0">
                  <a:latin typeface="Arial" panose="020B0604020202020204" pitchFamily="34" charset="0"/>
                  <a:ea typeface="宋体" panose="02010600030101010101" pitchFamily="2" charset="-122"/>
                </a:endParaRPr>
              </a:p>
              <a:p>
                <a:pPr algn="ctr" eaLnBrk="0" hangingPunct="0"/>
                <a:r>
                  <a:rPr lang="zh-CN" altLang="en-US" sz="1800" b="1" dirty="0">
                    <a:latin typeface="Arial" panose="020B0604020202020204" pitchFamily="34" charset="0"/>
                    <a:ea typeface="宋体" panose="02010600030101010101" pitchFamily="2" charset="-122"/>
                  </a:rPr>
                  <a:t>能力里程碑  </a:t>
                </a:r>
                <a:endParaRPr lang="zh-CN" altLang="en-US" sz="1800" b="1" dirty="0">
                  <a:latin typeface="Arial" panose="020B0604020202020204" pitchFamily="34" charset="0"/>
                  <a:ea typeface="宋体" panose="02010600030101010101" pitchFamily="2" charset="-122"/>
                </a:endParaRPr>
              </a:p>
              <a:p>
                <a:pPr algn="ctr" eaLnBrk="0" hangingPunct="0"/>
                <a:endParaRPr lang="zh-CN" altLang="en-US" sz="1800" b="1" dirty="0">
                  <a:latin typeface="Arial" panose="020B0604020202020204" pitchFamily="34" charset="0"/>
                  <a:ea typeface="宋体" panose="02010600030101010101" pitchFamily="2" charset="-122"/>
                </a:endParaRPr>
              </a:p>
            </p:txBody>
          </p:sp>
          <p:sp>
            <p:nvSpPr>
              <p:cNvPr id="39943" name="Text Box 8"/>
              <p:cNvSpPr txBox="1"/>
              <p:nvPr/>
            </p:nvSpPr>
            <p:spPr>
              <a:xfrm>
                <a:off x="4991" y="1911"/>
                <a:ext cx="696" cy="231"/>
              </a:xfrm>
              <a:prstGeom prst="rect">
                <a:avLst/>
              </a:prstGeom>
              <a:noFill/>
              <a:ln w="12700">
                <a:noFill/>
              </a:ln>
            </p:spPr>
            <p:txBody>
              <a:bodyPr wrap="none" anchor="t">
                <a:spAutoFit/>
              </a:bodyPr>
              <a:p>
                <a:pPr algn="ctr" eaLnBrk="0" hangingPunct="0"/>
                <a:r>
                  <a:rPr lang="zh-CN" altLang="en-US" sz="1800" b="1" dirty="0">
                    <a:latin typeface="Arial" panose="020B0604020202020204" pitchFamily="34" charset="0"/>
                    <a:ea typeface="宋体" panose="02010600030101010101" pitchFamily="2" charset="-122"/>
                  </a:rPr>
                  <a:t>产品发布</a:t>
                </a:r>
                <a:endParaRPr lang="zh-CN" altLang="en-US" sz="1800" b="1" dirty="0">
                  <a:latin typeface="Arial" panose="020B0604020202020204" pitchFamily="34" charset="0"/>
                  <a:ea typeface="宋体" panose="02010600030101010101" pitchFamily="2" charset="-122"/>
                </a:endParaRPr>
              </a:p>
            </p:txBody>
          </p:sp>
          <p:sp>
            <p:nvSpPr>
              <p:cNvPr id="739337" name="AutoShape 9"/>
              <p:cNvSpPr>
                <a:spLocks noChangeArrowheads="1"/>
              </p:cNvSpPr>
              <p:nvPr/>
            </p:nvSpPr>
            <p:spPr bwMode="auto">
              <a:xfrm>
                <a:off x="1568" y="1624"/>
                <a:ext cx="240" cy="240"/>
              </a:xfrm>
              <a:prstGeom prst="triangle">
                <a:avLst>
                  <a:gd name="adj" fmla="val 50000"/>
                </a:avLst>
              </a:prstGeom>
              <a:solidFill>
                <a:schemeClr val="hlink"/>
              </a:solidFill>
              <a:ln w="12700">
                <a:noFill/>
                <a:miter lim="800000"/>
                <a:headEnd type="none" w="sm" len="sm"/>
                <a:tailEnd type="none" w="lg" len="lg"/>
              </a:ln>
              <a:effectLst/>
            </p:spPr>
            <p:txBody>
              <a:bodyPr wrap="none" anchor="ctr"/>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39338" name="AutoShape 10"/>
              <p:cNvSpPr>
                <a:spLocks noChangeArrowheads="1"/>
              </p:cNvSpPr>
              <p:nvPr/>
            </p:nvSpPr>
            <p:spPr bwMode="auto">
              <a:xfrm>
                <a:off x="2768" y="1624"/>
                <a:ext cx="240" cy="240"/>
              </a:xfrm>
              <a:prstGeom prst="triangle">
                <a:avLst>
                  <a:gd name="adj" fmla="val 50000"/>
                </a:avLst>
              </a:prstGeom>
              <a:solidFill>
                <a:schemeClr val="hlink"/>
              </a:solidFill>
              <a:ln w="12700">
                <a:noFill/>
                <a:miter lim="800000"/>
                <a:headEnd type="none" w="sm" len="sm"/>
                <a:tailEnd type="none" w="lg" len="lg"/>
              </a:ln>
              <a:effectLst/>
            </p:spPr>
            <p:txBody>
              <a:bodyPr wrap="none" anchor="ctr"/>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39339" name="AutoShape 11"/>
              <p:cNvSpPr>
                <a:spLocks noChangeArrowheads="1"/>
              </p:cNvSpPr>
              <p:nvPr/>
            </p:nvSpPr>
            <p:spPr bwMode="auto">
              <a:xfrm>
                <a:off x="3968" y="1624"/>
                <a:ext cx="240" cy="240"/>
              </a:xfrm>
              <a:prstGeom prst="triangle">
                <a:avLst>
                  <a:gd name="adj" fmla="val 50000"/>
                </a:avLst>
              </a:prstGeom>
              <a:solidFill>
                <a:schemeClr val="hlink"/>
              </a:solidFill>
              <a:ln w="12700">
                <a:noFill/>
                <a:miter lim="800000"/>
                <a:headEnd type="none" w="sm" len="sm"/>
                <a:tailEnd type="none" w="lg" len="lg"/>
              </a:ln>
              <a:effectLst/>
            </p:spPr>
            <p:txBody>
              <a:bodyPr wrap="none" anchor="ctr"/>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39340" name="AutoShape 12"/>
              <p:cNvSpPr>
                <a:spLocks noChangeArrowheads="1"/>
              </p:cNvSpPr>
              <p:nvPr/>
            </p:nvSpPr>
            <p:spPr bwMode="auto">
              <a:xfrm>
                <a:off x="5208" y="1624"/>
                <a:ext cx="240" cy="240"/>
              </a:xfrm>
              <a:prstGeom prst="triangle">
                <a:avLst>
                  <a:gd name="adj" fmla="val 50000"/>
                </a:avLst>
              </a:prstGeom>
              <a:solidFill>
                <a:schemeClr val="hlink"/>
              </a:solidFill>
              <a:ln w="12700">
                <a:noFill/>
                <a:miter lim="800000"/>
                <a:headEnd type="none" w="sm" len="sm"/>
                <a:tailEnd type="none" w="lg" len="lg"/>
              </a:ln>
              <a:effectLst/>
            </p:spPr>
            <p:txBody>
              <a:bodyPr wrap="none" anchor="ctr"/>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grpSp>
        <p:sp>
          <p:nvSpPr>
            <p:cNvPr id="739341" name="Line 13"/>
            <p:cNvSpPr>
              <a:spLocks noChangeShapeType="1"/>
            </p:cNvSpPr>
            <p:nvPr/>
          </p:nvSpPr>
          <p:spPr bwMode="auto">
            <a:xfrm>
              <a:off x="497" y="1776"/>
              <a:ext cx="4904" cy="0"/>
            </a:xfrm>
            <a:prstGeom prst="line">
              <a:avLst/>
            </a:prstGeom>
            <a:noFill/>
            <a:ln w="12700">
              <a:solidFill>
                <a:schemeClr val="tx1"/>
              </a:solidFill>
              <a:round/>
              <a:headEnd type="none" w="sm" len="sm"/>
              <a:tailEnd type="stealth" w="med" len="lg"/>
            </a:ln>
            <a:effectLst/>
          </p:spPr>
          <p:txBody>
            <a:bodyPr wrap="none" anchor="ctr"/>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39949" name="Rectangle 14"/>
            <p:cNvSpPr/>
            <p:nvPr/>
          </p:nvSpPr>
          <p:spPr>
            <a:xfrm>
              <a:off x="465" y="1768"/>
              <a:ext cx="404" cy="231"/>
            </a:xfrm>
            <a:prstGeom prst="rect">
              <a:avLst/>
            </a:prstGeom>
            <a:noFill/>
            <a:ln w="9525">
              <a:noFill/>
            </a:ln>
          </p:spPr>
          <p:txBody>
            <a:bodyPr wrap="none" lIns="92075" tIns="46038" rIns="92075" bIns="46038" anchor="t">
              <a:spAutoFit/>
            </a:bodyPr>
            <a:p>
              <a:pPr eaLnBrk="0" hangingPunct="0"/>
              <a:r>
                <a:rPr lang="zh-CN" altLang="en-US" sz="1800" i="1" dirty="0">
                  <a:latin typeface="Helvetica" pitchFamily="-128" charset="0"/>
                  <a:ea typeface="宋体" panose="02010600030101010101" pitchFamily="2" charset="-122"/>
                </a:rPr>
                <a:t>时间</a:t>
              </a:r>
              <a:endParaRPr lang="zh-CN" altLang="en-US" sz="1800" i="1" dirty="0">
                <a:latin typeface="Helvetica" pitchFamily="-128" charset="0"/>
                <a:ea typeface="宋体" panose="02010600030101010101" pitchFamily="2" charset="-122"/>
              </a:endParaRPr>
            </a:p>
          </p:txBody>
        </p:sp>
        <p:grpSp>
          <p:nvGrpSpPr>
            <p:cNvPr id="39950" name="Group 15"/>
            <p:cNvGrpSpPr/>
            <p:nvPr/>
          </p:nvGrpSpPr>
          <p:grpSpPr>
            <a:xfrm>
              <a:off x="513" y="1344"/>
              <a:ext cx="4907" cy="358"/>
              <a:chOff x="421" y="768"/>
              <a:chExt cx="4907" cy="358"/>
            </a:xfrm>
          </p:grpSpPr>
          <p:sp>
            <p:nvSpPr>
              <p:cNvPr id="739344" name="Rectangle 16"/>
              <p:cNvSpPr>
                <a:spLocks noChangeArrowheads="1"/>
              </p:cNvSpPr>
              <p:nvPr/>
            </p:nvSpPr>
            <p:spPr bwMode="blackGray">
              <a:xfrm>
                <a:off x="421" y="768"/>
                <a:ext cx="4907" cy="358"/>
              </a:xfrm>
              <a:prstGeom prst="rect">
                <a:avLst/>
              </a:prstGeom>
              <a:solidFill>
                <a:schemeClr val="accent1"/>
              </a:solidFill>
              <a:ln w="9525">
                <a:noFill/>
                <a:miter lim="800000"/>
              </a:ln>
              <a:effectLst/>
            </p:spPr>
            <p:txBody>
              <a:bodyPr wrap="none" anchor="ctr"/>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39345" name="Line 17"/>
              <p:cNvSpPr>
                <a:spLocks noChangeShapeType="1"/>
              </p:cNvSpPr>
              <p:nvPr/>
            </p:nvSpPr>
            <p:spPr bwMode="auto">
              <a:xfrm flipH="1" flipV="1">
                <a:off x="4080" y="779"/>
                <a:ext cx="0" cy="336"/>
              </a:xfrm>
              <a:prstGeom prst="line">
                <a:avLst/>
              </a:prstGeom>
              <a:noFill/>
              <a:ln w="25400">
                <a:solidFill>
                  <a:schemeClr val="tx1"/>
                </a:solidFill>
                <a:round/>
                <a:headEnd type="none" w="sm" len="sm"/>
                <a:tailEnd type="none" w="sm" len="sm"/>
              </a:ln>
              <a:effectLst/>
            </p:spPr>
            <p:txBody>
              <a:bodyPr wrap="none" anchor="ctr"/>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39346" name="Rectangle 18"/>
              <p:cNvSpPr>
                <a:spLocks noChangeArrowheads="1"/>
              </p:cNvSpPr>
              <p:nvPr/>
            </p:nvSpPr>
            <p:spPr bwMode="auto">
              <a:xfrm>
                <a:off x="864" y="864"/>
                <a:ext cx="374" cy="212"/>
              </a:xfrm>
              <a:prstGeom prst="rect">
                <a:avLst/>
              </a:prstGeom>
              <a:noFill/>
              <a:ln w="9525">
                <a:noFill/>
                <a:miter lim="800000"/>
              </a:ln>
              <a:effectLst/>
            </p:spPr>
            <p:txBody>
              <a:bodyPr wrap="none" lIns="92075" tIns="46038" rIns="92075" bIns="46038">
                <a:spAutoFit/>
              </a:bodyPr>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1600" b="1" i="0" u="none" strike="noStrike" kern="1200" cap="none" spc="0" normalizeH="0" baseline="0" noProof="0">
                    <a:ln>
                      <a:noFill/>
                    </a:ln>
                    <a:solidFill>
                      <a:schemeClr val="tx1"/>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先启</a:t>
                </a:r>
                <a:endParaRPr kumimoji="0" lang="zh-CN" altLang="en-US" sz="1600" b="0" i="0" u="none" strike="noStrike" kern="1200" cap="none" spc="0" normalizeH="0" baseline="0" noProof="0">
                  <a:ln>
                    <a:noFill/>
                  </a:ln>
                  <a:solidFill>
                    <a:schemeClr val="tx1"/>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739347" name="Rectangle 19"/>
              <p:cNvSpPr>
                <a:spLocks noChangeArrowheads="1"/>
              </p:cNvSpPr>
              <p:nvPr/>
            </p:nvSpPr>
            <p:spPr bwMode="auto">
              <a:xfrm>
                <a:off x="2064" y="864"/>
                <a:ext cx="374" cy="212"/>
              </a:xfrm>
              <a:prstGeom prst="rect">
                <a:avLst/>
              </a:prstGeom>
              <a:noFill/>
              <a:ln w="9525">
                <a:noFill/>
                <a:miter lim="800000"/>
              </a:ln>
              <a:effectLst/>
            </p:spPr>
            <p:txBody>
              <a:bodyPr wrap="none" lIns="92075" tIns="46038" rIns="92075" bIns="46038">
                <a:spAutoFit/>
              </a:bodyPr>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1600" b="1" i="0" u="none" strike="noStrike" kern="1200" cap="none" spc="0" normalizeH="0" baseline="0" noProof="0">
                    <a:ln>
                      <a:noFill/>
                    </a:ln>
                    <a:solidFill>
                      <a:schemeClr val="tx1"/>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精化</a:t>
                </a:r>
                <a:endParaRPr kumimoji="0" lang="zh-CN" altLang="en-US" sz="1400" b="0" i="0" u="none" strike="noStrike" kern="1200" cap="none" spc="0" normalizeH="0" baseline="0" noProof="0">
                  <a:ln>
                    <a:noFill/>
                  </a:ln>
                  <a:solidFill>
                    <a:schemeClr val="tx1"/>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739348" name="Rectangle 20"/>
              <p:cNvSpPr>
                <a:spLocks noChangeArrowheads="1"/>
              </p:cNvSpPr>
              <p:nvPr/>
            </p:nvSpPr>
            <p:spPr bwMode="auto">
              <a:xfrm>
                <a:off x="3264" y="864"/>
                <a:ext cx="374" cy="212"/>
              </a:xfrm>
              <a:prstGeom prst="rect">
                <a:avLst/>
              </a:prstGeom>
              <a:noFill/>
              <a:ln w="9525">
                <a:noFill/>
                <a:miter lim="800000"/>
              </a:ln>
              <a:effectLst/>
            </p:spPr>
            <p:txBody>
              <a:bodyPr wrap="none" lIns="92075" tIns="46038" rIns="92075" bIns="46038">
                <a:spAutoFit/>
              </a:bodyPr>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1600" b="1" i="0" u="none" strike="noStrike" kern="1200" cap="none" spc="0" normalizeH="0" baseline="0" noProof="0">
                    <a:ln>
                      <a:noFill/>
                    </a:ln>
                    <a:solidFill>
                      <a:schemeClr val="tx1"/>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构建</a:t>
                </a:r>
                <a:endParaRPr kumimoji="0" lang="zh-CN" altLang="en-US" sz="1400" b="0" i="0" u="none" strike="noStrike" kern="1200" cap="none" spc="0" normalizeH="0" baseline="0" noProof="0">
                  <a:ln>
                    <a:noFill/>
                  </a:ln>
                  <a:solidFill>
                    <a:schemeClr val="tx1"/>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739349" name="Rectangle 21"/>
              <p:cNvSpPr>
                <a:spLocks noChangeArrowheads="1"/>
              </p:cNvSpPr>
              <p:nvPr/>
            </p:nvSpPr>
            <p:spPr bwMode="auto">
              <a:xfrm>
                <a:off x="4464" y="864"/>
                <a:ext cx="503" cy="212"/>
              </a:xfrm>
              <a:prstGeom prst="rect">
                <a:avLst/>
              </a:prstGeom>
              <a:noFill/>
              <a:ln w="9525">
                <a:noFill/>
                <a:miter lim="800000"/>
              </a:ln>
              <a:effectLst/>
            </p:spPr>
            <p:txBody>
              <a:bodyPr wrap="none" lIns="92075" tIns="46038" rIns="92075" bIns="46038">
                <a:spAutoFit/>
              </a:bodyPr>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1600" b="1" i="0" u="none" strike="noStrike" kern="1200" cap="none" spc="0" normalizeH="0" baseline="0" noProof="0">
                    <a:ln>
                      <a:noFill/>
                    </a:ln>
                    <a:solidFill>
                      <a:schemeClr val="tx1"/>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产品化</a:t>
                </a:r>
                <a:endParaRPr kumimoji="0" lang="zh-CN" altLang="en-US" sz="1400" b="0" i="0" u="none" strike="noStrike" kern="1200" cap="none" spc="0" normalizeH="0" baseline="0" noProof="0">
                  <a:ln>
                    <a:noFill/>
                  </a:ln>
                  <a:solidFill>
                    <a:schemeClr val="tx1"/>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739350" name="Line 22"/>
              <p:cNvSpPr>
                <a:spLocks noChangeShapeType="1"/>
              </p:cNvSpPr>
              <p:nvPr/>
            </p:nvSpPr>
            <p:spPr bwMode="auto">
              <a:xfrm flipH="1" flipV="1">
                <a:off x="2880" y="779"/>
                <a:ext cx="0" cy="336"/>
              </a:xfrm>
              <a:prstGeom prst="line">
                <a:avLst/>
              </a:prstGeom>
              <a:noFill/>
              <a:ln w="25400">
                <a:solidFill>
                  <a:schemeClr val="tx1"/>
                </a:solidFill>
                <a:round/>
                <a:headEnd type="none" w="sm" len="sm"/>
                <a:tailEnd type="none" w="sm" len="sm"/>
              </a:ln>
              <a:effectLst/>
            </p:spPr>
            <p:txBody>
              <a:bodyPr wrap="none" anchor="ctr"/>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39351" name="Line 23"/>
              <p:cNvSpPr>
                <a:spLocks noChangeShapeType="1"/>
              </p:cNvSpPr>
              <p:nvPr/>
            </p:nvSpPr>
            <p:spPr bwMode="auto">
              <a:xfrm flipH="1" flipV="1">
                <a:off x="1680" y="779"/>
                <a:ext cx="0" cy="336"/>
              </a:xfrm>
              <a:prstGeom prst="line">
                <a:avLst/>
              </a:prstGeom>
              <a:noFill/>
              <a:ln w="25400">
                <a:solidFill>
                  <a:schemeClr val="tx1"/>
                </a:solidFill>
                <a:round/>
                <a:headEnd type="none" w="sm" len="sm"/>
                <a:tailEnd type="none" w="sm" len="sm"/>
              </a:ln>
              <a:effectLst/>
            </p:spPr>
            <p:txBody>
              <a:bodyPr wrap="none" anchor="ctr"/>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grpSp>
      </p:grpSp>
    </p:spTree>
  </p:cSld>
  <p:clrMapOvr>
    <a:masterClrMapping/>
  </p:clrMapOvr>
  <p:transition advTm="208000"/>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1985" name="Rectangle 2"/>
          <p:cNvSpPr>
            <a:spLocks noGrp="1"/>
          </p:cNvSpPr>
          <p:nvPr>
            <p:ph type="title"/>
          </p:nvPr>
        </p:nvSpPr>
        <p:spPr>
          <a:xfrm>
            <a:off x="457200" y="457200"/>
            <a:ext cx="8229600" cy="636588"/>
          </a:xfrm>
        </p:spPr>
        <p:txBody>
          <a:bodyPr vert="horz" wrap="square" lIns="91440" tIns="45720" rIns="91440" bIns="45720" anchor="ctr"/>
          <a:p>
            <a:pPr eaLnBrk="1" hangingPunct="1"/>
            <a:r>
              <a:rPr lang="zh-CN" altLang="en-US" sz="3600" b="1" dirty="0"/>
              <a:t>迭代和阶段</a:t>
            </a:r>
            <a:endParaRPr lang="zh-CN" altLang="en-US" sz="3600" b="1" dirty="0"/>
          </a:p>
        </p:txBody>
      </p:sp>
      <p:sp>
        <p:nvSpPr>
          <p:cNvPr id="741379" name="Text Box 3"/>
          <p:cNvSpPr txBox="1">
            <a:spLocks noChangeArrowheads="1"/>
          </p:cNvSpPr>
          <p:nvPr/>
        </p:nvSpPr>
        <p:spPr bwMode="auto">
          <a:xfrm>
            <a:off x="468313" y="4724400"/>
            <a:ext cx="8077200" cy="822325"/>
          </a:xfrm>
          <a:prstGeom prst="rect">
            <a:avLst/>
          </a:prstGeom>
          <a:noFill/>
          <a:ln w="12700">
            <a:noFill/>
            <a:miter lim="800000"/>
          </a:ln>
          <a:effectLst/>
        </p:spPr>
        <p:txBody>
          <a:bodyPr>
            <a:spAutoFit/>
          </a:bodyPr>
          <a:lstStyle/>
          <a:p>
            <a:pPr marR="0" defTabSz="914400" eaLnBrk="0" hangingPunct="0">
              <a:buClrTx/>
              <a:buSzTx/>
              <a:buFontTx/>
              <a:defRPr/>
            </a:pPr>
            <a:r>
              <a:rPr kumimoji="0" lang="zh-CN" altLang="en-US" sz="2400" b="1" kern="1200" cap="none" spc="0" normalizeH="0" baseline="0" noProof="0">
                <a:solidFill>
                  <a:srgbClr val="FF3300"/>
                </a:solidFill>
                <a:latin typeface="Arial" panose="020B0604020202020204" pitchFamily="34" charset="0"/>
                <a:ea typeface="宋体" panose="02010600030101010101" pitchFamily="2" charset="-122"/>
                <a:cs typeface="+mn-cs"/>
              </a:rPr>
              <a:t>迭代</a:t>
            </a:r>
            <a:r>
              <a:rPr kumimoji="0" lang="zh-CN" altLang="en-US" sz="2400" kern="1200" cap="none" spc="0" normalizeH="0" baseline="0" noProof="0">
                <a:latin typeface="Arial" panose="020B0604020202020204" pitchFamily="34" charset="0"/>
                <a:ea typeface="宋体" panose="02010600030101010101" pitchFamily="2" charset="-122"/>
                <a:cs typeface="+mn-cs"/>
              </a:rPr>
              <a:t> </a:t>
            </a:r>
            <a:r>
              <a:rPr kumimoji="0" lang="zh-CN" altLang="en-US" sz="2400" b="1" kern="1200" cap="none" spc="0" normalizeH="0" baseline="0" noProof="0">
                <a:latin typeface="Arial" panose="020B0604020202020204" pitchFamily="34" charset="0"/>
                <a:ea typeface="宋体" panose="02010600030101010101" pitchFamily="2" charset="-122"/>
                <a:cs typeface="+mn-cs"/>
              </a:rPr>
              <a:t>是一个基于确定计划和评估标准并且产生一个可执行发布版（内部的或外部的）的独特活动序列。</a:t>
            </a:r>
            <a:endParaRPr kumimoji="0" lang="zh-CN" altLang="en-US" sz="2000" b="1" kern="1200" cap="none" spc="0" normalizeH="0" baseline="0" noProof="0">
              <a:solidFill>
                <a:schemeClr val="accent2"/>
              </a:solidFill>
              <a:effectLst>
                <a:outerShdw blurRad="38100" dist="38100" dir="2700000" algn="tl">
                  <a:srgbClr val="C0C0C0"/>
                </a:outerShdw>
              </a:effectLst>
              <a:latin typeface="Arial" panose="020B0604020202020204" pitchFamily="34" charset="0"/>
              <a:ea typeface="宋体" panose="02010600030101010101" pitchFamily="2" charset="-122"/>
              <a:cs typeface="+mn-cs"/>
            </a:endParaRPr>
          </a:p>
        </p:txBody>
      </p:sp>
      <p:grpSp>
        <p:nvGrpSpPr>
          <p:cNvPr id="41987" name="Group 4"/>
          <p:cNvGrpSpPr/>
          <p:nvPr/>
        </p:nvGrpSpPr>
        <p:grpSpPr>
          <a:xfrm>
            <a:off x="971550" y="1412875"/>
            <a:ext cx="7502525" cy="1517650"/>
            <a:chOff x="525" y="746"/>
            <a:chExt cx="4726" cy="956"/>
          </a:xfrm>
        </p:grpSpPr>
        <p:sp>
          <p:nvSpPr>
            <p:cNvPr id="741381" name="Rectangle 5"/>
            <p:cNvSpPr>
              <a:spLocks noChangeArrowheads="1"/>
            </p:cNvSpPr>
            <p:nvPr/>
          </p:nvSpPr>
          <p:spPr bwMode="blackGray">
            <a:xfrm>
              <a:off x="536" y="1344"/>
              <a:ext cx="4715" cy="358"/>
            </a:xfrm>
            <a:prstGeom prst="rect">
              <a:avLst/>
            </a:prstGeom>
            <a:solidFill>
              <a:schemeClr val="accent1"/>
            </a:solidFill>
            <a:ln w="9525">
              <a:noFill/>
              <a:miter lim="800000"/>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41382" name="Rectangle 6"/>
            <p:cNvSpPr>
              <a:spLocks noChangeArrowheads="1"/>
            </p:cNvSpPr>
            <p:nvPr/>
          </p:nvSpPr>
          <p:spPr bwMode="auto">
            <a:xfrm>
              <a:off x="684" y="1369"/>
              <a:ext cx="328" cy="320"/>
            </a:xfrm>
            <a:prstGeom prst="rect">
              <a:avLst/>
            </a:prstGeom>
            <a:noFill/>
            <a:ln w="9525">
              <a:noFill/>
              <a:miter lim="800000"/>
            </a:ln>
            <a:effectLst/>
          </p:spPr>
          <p:txBody>
            <a:bodyPr wrap="none" lIns="82550" tIns="41275" rIns="82550" bIns="41275">
              <a:spAutoFit/>
            </a:bodyPr>
            <a:lstStyle/>
            <a:p>
              <a:pPr marL="0" marR="0" lvl="0" indent="0" algn="ctr" defTabSz="739775" rtl="0" eaLnBrk="0" fontAlgn="base" latinLnBrk="0" hangingPunct="0">
                <a:lnSpc>
                  <a:spcPct val="100000"/>
                </a:lnSpc>
                <a:spcBef>
                  <a:spcPct val="0"/>
                </a:spcBef>
                <a:spcAft>
                  <a:spcPct val="0"/>
                </a:spcAft>
                <a:buClrTx/>
                <a:buSzTx/>
                <a:buFontTx/>
                <a:buNone/>
                <a:defRPr/>
              </a:pPr>
              <a:r>
                <a:rPr kumimoji="0" lang="zh-CN" altLang="en-US" sz="1400" b="1" i="0" u="none" strike="noStrike" kern="1200" cap="none" spc="0" normalizeH="0" baseline="0" noProof="0">
                  <a:ln>
                    <a:noFill/>
                  </a:ln>
                  <a:solidFill>
                    <a:schemeClr val="tx1"/>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初始</a:t>
              </a:r>
              <a:endParaRPr kumimoji="0" lang="zh-CN" altLang="en-US" sz="1400" b="1" i="0" u="none" strike="noStrike" kern="1200" cap="none" spc="0" normalizeH="0" baseline="0" noProof="0">
                <a:ln>
                  <a:noFill/>
                </a:ln>
                <a:solidFill>
                  <a:schemeClr val="tx1"/>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a:p>
              <a:pPr marL="0" marR="0" lvl="0" indent="0" algn="ctr" defTabSz="739775" rtl="0" eaLnBrk="0" fontAlgn="base" latinLnBrk="0" hangingPunct="0">
                <a:lnSpc>
                  <a:spcPct val="100000"/>
                </a:lnSpc>
                <a:spcBef>
                  <a:spcPct val="0"/>
                </a:spcBef>
                <a:spcAft>
                  <a:spcPct val="0"/>
                </a:spcAft>
                <a:buClrTx/>
                <a:buSzTx/>
                <a:buFontTx/>
                <a:buNone/>
                <a:defRPr/>
              </a:pPr>
              <a:r>
                <a:rPr kumimoji="0" lang="zh-CN" altLang="en-US" sz="1400" b="1" i="0" u="none" strike="noStrike" kern="1200" cap="none" spc="0" normalizeH="0" baseline="0" noProof="0">
                  <a:ln>
                    <a:noFill/>
                  </a:ln>
                  <a:solidFill>
                    <a:schemeClr val="tx1"/>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迭代</a:t>
              </a:r>
              <a:endParaRPr kumimoji="0" lang="zh-CN" altLang="en-US" sz="1400" b="1" i="0" u="none" strike="noStrike" kern="1200" cap="none" spc="0" normalizeH="0" baseline="0" noProof="0">
                <a:ln>
                  <a:noFill/>
                </a:ln>
                <a:solidFill>
                  <a:schemeClr val="tx1"/>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741383" name="Rectangle 7"/>
            <p:cNvSpPr>
              <a:spLocks noChangeArrowheads="1"/>
            </p:cNvSpPr>
            <p:nvPr/>
          </p:nvSpPr>
          <p:spPr bwMode="blackGray">
            <a:xfrm>
              <a:off x="525" y="746"/>
              <a:ext cx="4715" cy="358"/>
            </a:xfrm>
            <a:prstGeom prst="rect">
              <a:avLst/>
            </a:prstGeom>
            <a:solidFill>
              <a:schemeClr val="accent1"/>
            </a:solidFill>
            <a:ln w="9525">
              <a:noFill/>
              <a:miter lim="800000"/>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41384" name="Rectangle 8"/>
            <p:cNvSpPr>
              <a:spLocks noChangeArrowheads="1"/>
            </p:cNvSpPr>
            <p:nvPr/>
          </p:nvSpPr>
          <p:spPr bwMode="auto">
            <a:xfrm>
              <a:off x="525" y="1350"/>
              <a:ext cx="4703" cy="344"/>
            </a:xfrm>
            <a:prstGeom prst="rect">
              <a:avLst/>
            </a:prstGeom>
            <a:noFill/>
            <a:ln w="9525">
              <a:noFill/>
              <a:miter lim="800000"/>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41385" name="Rectangle 9"/>
            <p:cNvSpPr>
              <a:spLocks noChangeArrowheads="1"/>
            </p:cNvSpPr>
            <p:nvPr/>
          </p:nvSpPr>
          <p:spPr bwMode="auto">
            <a:xfrm>
              <a:off x="1240" y="1369"/>
              <a:ext cx="552" cy="320"/>
            </a:xfrm>
            <a:prstGeom prst="rect">
              <a:avLst/>
            </a:prstGeom>
            <a:noFill/>
            <a:ln w="9525">
              <a:noFill/>
              <a:miter lim="800000"/>
            </a:ln>
            <a:effectLst/>
          </p:spPr>
          <p:txBody>
            <a:bodyPr wrap="none" lIns="82550" tIns="41275" rIns="82550" bIns="41275">
              <a:spAutoFit/>
            </a:bodyPr>
            <a:lstStyle/>
            <a:p>
              <a:pPr marL="0" marR="0" lvl="0" indent="0" algn="ctr" defTabSz="739775" rtl="0" eaLnBrk="0" fontAlgn="base" latinLnBrk="0" hangingPunct="0">
                <a:lnSpc>
                  <a:spcPct val="100000"/>
                </a:lnSpc>
                <a:spcBef>
                  <a:spcPct val="0"/>
                </a:spcBef>
                <a:spcAft>
                  <a:spcPct val="0"/>
                </a:spcAft>
                <a:buClrTx/>
                <a:buSzTx/>
                <a:buFontTx/>
                <a:buNone/>
                <a:defRPr/>
              </a:pPr>
              <a:r>
                <a:rPr kumimoji="0" lang="zh-CN" altLang="en-US" sz="1400" b="1" i="0" u="none" strike="noStrike" kern="1200" cap="none" spc="0" normalizeH="0" baseline="0" noProof="0">
                  <a:ln>
                    <a:noFill/>
                  </a:ln>
                  <a:solidFill>
                    <a:schemeClr val="tx1"/>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体系架构</a:t>
              </a:r>
              <a:endParaRPr kumimoji="0" lang="zh-CN" altLang="en-US" sz="1400" b="1" i="0" u="none" strike="noStrike" kern="1200" cap="none" spc="0" normalizeH="0" baseline="0" noProof="0">
                <a:ln>
                  <a:noFill/>
                </a:ln>
                <a:solidFill>
                  <a:schemeClr val="tx1"/>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a:p>
              <a:pPr marL="0" marR="0" lvl="0" indent="0" algn="ctr" defTabSz="739775" rtl="0" eaLnBrk="0" fontAlgn="base" latinLnBrk="0" hangingPunct="0">
                <a:lnSpc>
                  <a:spcPct val="100000"/>
                </a:lnSpc>
                <a:spcBef>
                  <a:spcPct val="0"/>
                </a:spcBef>
                <a:spcAft>
                  <a:spcPct val="0"/>
                </a:spcAft>
                <a:buClrTx/>
                <a:buSzTx/>
                <a:buFontTx/>
                <a:buNone/>
                <a:defRPr/>
              </a:pPr>
              <a:r>
                <a:rPr kumimoji="0" lang="zh-CN" altLang="en-US" sz="1400" b="1" i="0" u="none" strike="noStrike" kern="1200" cap="none" spc="0" normalizeH="0" baseline="0" noProof="0">
                  <a:ln>
                    <a:noFill/>
                  </a:ln>
                  <a:solidFill>
                    <a:schemeClr val="tx1"/>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迭代</a:t>
              </a:r>
              <a:endParaRPr kumimoji="0" lang="zh-CN" altLang="en-US" sz="1400" b="1" i="0" u="none" strike="noStrike" kern="1200" cap="none" spc="0" normalizeH="0" baseline="0" noProof="0">
                <a:ln>
                  <a:noFill/>
                </a:ln>
                <a:solidFill>
                  <a:schemeClr val="tx1"/>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741386" name="Rectangle 10"/>
            <p:cNvSpPr>
              <a:spLocks noChangeArrowheads="1"/>
            </p:cNvSpPr>
            <p:nvPr/>
          </p:nvSpPr>
          <p:spPr bwMode="auto">
            <a:xfrm>
              <a:off x="1814" y="1369"/>
              <a:ext cx="552" cy="320"/>
            </a:xfrm>
            <a:prstGeom prst="rect">
              <a:avLst/>
            </a:prstGeom>
            <a:noFill/>
            <a:ln w="9525">
              <a:noFill/>
              <a:miter lim="800000"/>
            </a:ln>
            <a:effectLst/>
          </p:spPr>
          <p:txBody>
            <a:bodyPr wrap="none" lIns="82550" tIns="41275" rIns="82550" bIns="41275">
              <a:spAutoFit/>
            </a:bodyPr>
            <a:lstStyle/>
            <a:p>
              <a:pPr marL="0" marR="0" lvl="0" indent="0" algn="ctr" defTabSz="739775" rtl="0" eaLnBrk="0" fontAlgn="base" latinLnBrk="0" hangingPunct="0">
                <a:lnSpc>
                  <a:spcPct val="100000"/>
                </a:lnSpc>
                <a:spcBef>
                  <a:spcPct val="0"/>
                </a:spcBef>
                <a:spcAft>
                  <a:spcPct val="0"/>
                </a:spcAft>
                <a:buClrTx/>
                <a:buSzTx/>
                <a:buFontTx/>
                <a:buNone/>
                <a:defRPr/>
              </a:pPr>
              <a:r>
                <a:rPr kumimoji="0" lang="zh-CN" altLang="en-US" sz="1400" b="1" i="0" u="none" strike="noStrike" kern="1200" cap="none" spc="0" normalizeH="0" baseline="0" noProof="0">
                  <a:ln>
                    <a:noFill/>
                  </a:ln>
                  <a:solidFill>
                    <a:schemeClr val="tx1"/>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体系架构</a:t>
              </a:r>
              <a:endParaRPr kumimoji="0" lang="zh-CN" altLang="en-US" sz="1400" b="1" i="0" u="none" strike="noStrike" kern="1200" cap="none" spc="0" normalizeH="0" baseline="0" noProof="0">
                <a:ln>
                  <a:noFill/>
                </a:ln>
                <a:solidFill>
                  <a:schemeClr val="tx1"/>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a:p>
              <a:pPr marL="0" marR="0" lvl="0" indent="0" algn="ctr" defTabSz="739775" rtl="0" eaLnBrk="0" fontAlgn="base" latinLnBrk="0" hangingPunct="0">
                <a:lnSpc>
                  <a:spcPct val="100000"/>
                </a:lnSpc>
                <a:spcBef>
                  <a:spcPct val="0"/>
                </a:spcBef>
                <a:spcAft>
                  <a:spcPct val="0"/>
                </a:spcAft>
                <a:buClrTx/>
                <a:buSzTx/>
                <a:buFontTx/>
                <a:buNone/>
                <a:defRPr/>
              </a:pPr>
              <a:r>
                <a:rPr kumimoji="0" lang="zh-CN" altLang="en-US" sz="1400" b="1" i="0" u="none" strike="noStrike" kern="1200" cap="none" spc="0" normalizeH="0" baseline="0" noProof="0">
                  <a:ln>
                    <a:noFill/>
                  </a:ln>
                  <a:solidFill>
                    <a:schemeClr val="tx1"/>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迭代</a:t>
              </a:r>
              <a:endParaRPr kumimoji="0" lang="zh-CN" altLang="en-US" sz="1400" b="1" i="0" u="none" strike="noStrike" kern="1200" cap="none" spc="0" normalizeH="0" baseline="0" noProof="0">
                <a:ln>
                  <a:noFill/>
                </a:ln>
                <a:solidFill>
                  <a:schemeClr val="tx1"/>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741387" name="Rectangle 11"/>
            <p:cNvSpPr>
              <a:spLocks noChangeArrowheads="1"/>
            </p:cNvSpPr>
            <p:nvPr/>
          </p:nvSpPr>
          <p:spPr bwMode="auto">
            <a:xfrm>
              <a:off x="2470" y="1369"/>
              <a:ext cx="328" cy="320"/>
            </a:xfrm>
            <a:prstGeom prst="rect">
              <a:avLst/>
            </a:prstGeom>
            <a:noFill/>
            <a:ln w="9525">
              <a:noFill/>
              <a:miter lim="800000"/>
            </a:ln>
            <a:effectLst/>
          </p:spPr>
          <p:txBody>
            <a:bodyPr wrap="none" lIns="82550" tIns="41275" rIns="82550" bIns="41275">
              <a:spAutoFit/>
            </a:bodyPr>
            <a:lstStyle/>
            <a:p>
              <a:pPr marL="0" marR="0" lvl="0" indent="0" algn="ctr" defTabSz="739775" rtl="0" eaLnBrk="0" fontAlgn="base" latinLnBrk="0" hangingPunct="0">
                <a:lnSpc>
                  <a:spcPct val="100000"/>
                </a:lnSpc>
                <a:spcBef>
                  <a:spcPct val="0"/>
                </a:spcBef>
                <a:spcAft>
                  <a:spcPct val="0"/>
                </a:spcAft>
                <a:buClrTx/>
                <a:buSzTx/>
                <a:buFontTx/>
                <a:buNone/>
                <a:defRPr/>
              </a:pPr>
              <a:r>
                <a:rPr kumimoji="0" lang="zh-CN" altLang="en-US" sz="1400" b="1" i="0" u="none" strike="noStrike" kern="1200" cap="none" spc="0" normalizeH="0" baseline="0" noProof="0">
                  <a:ln>
                    <a:noFill/>
                  </a:ln>
                  <a:solidFill>
                    <a:schemeClr val="tx1"/>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开发</a:t>
              </a:r>
              <a:endParaRPr kumimoji="0" lang="zh-CN" altLang="en-US" sz="1400" b="1" i="0" u="none" strike="noStrike" kern="1200" cap="none" spc="0" normalizeH="0" baseline="0" noProof="0">
                <a:ln>
                  <a:noFill/>
                </a:ln>
                <a:solidFill>
                  <a:schemeClr val="tx1"/>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a:p>
              <a:pPr marL="0" marR="0" lvl="0" indent="0" algn="ctr" defTabSz="739775" rtl="0" eaLnBrk="0" fontAlgn="base" latinLnBrk="0" hangingPunct="0">
                <a:lnSpc>
                  <a:spcPct val="100000"/>
                </a:lnSpc>
                <a:spcBef>
                  <a:spcPct val="0"/>
                </a:spcBef>
                <a:spcAft>
                  <a:spcPct val="0"/>
                </a:spcAft>
                <a:buClrTx/>
                <a:buSzTx/>
                <a:buFontTx/>
                <a:buNone/>
                <a:defRPr/>
              </a:pPr>
              <a:r>
                <a:rPr kumimoji="0" lang="zh-CN" altLang="en-US" sz="1400" b="1" i="0" u="none" strike="noStrike" kern="1200" cap="none" spc="0" normalizeH="0" baseline="0" noProof="0">
                  <a:ln>
                    <a:noFill/>
                  </a:ln>
                  <a:solidFill>
                    <a:schemeClr val="tx1"/>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迭代</a:t>
              </a:r>
              <a:endParaRPr kumimoji="0" lang="zh-CN" altLang="en-US" sz="1400" b="1" i="0" u="none" strike="noStrike" kern="1200" cap="none" spc="0" normalizeH="0" baseline="0" noProof="0">
                <a:ln>
                  <a:noFill/>
                </a:ln>
                <a:solidFill>
                  <a:schemeClr val="tx1"/>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741388" name="Rectangle 12"/>
            <p:cNvSpPr>
              <a:spLocks noChangeArrowheads="1"/>
            </p:cNvSpPr>
            <p:nvPr/>
          </p:nvSpPr>
          <p:spPr bwMode="auto">
            <a:xfrm>
              <a:off x="3051" y="1369"/>
              <a:ext cx="328" cy="320"/>
            </a:xfrm>
            <a:prstGeom prst="rect">
              <a:avLst/>
            </a:prstGeom>
            <a:noFill/>
            <a:ln w="9525">
              <a:noFill/>
              <a:miter lim="800000"/>
            </a:ln>
            <a:effectLst/>
          </p:spPr>
          <p:txBody>
            <a:bodyPr wrap="none" lIns="82550" tIns="41275" rIns="82550" bIns="41275">
              <a:spAutoFit/>
            </a:bodyPr>
            <a:lstStyle/>
            <a:p>
              <a:pPr marL="0" marR="0" lvl="0" indent="0" algn="ctr" defTabSz="739775" rtl="0" eaLnBrk="0" fontAlgn="base" latinLnBrk="0" hangingPunct="0">
                <a:lnSpc>
                  <a:spcPct val="100000"/>
                </a:lnSpc>
                <a:spcBef>
                  <a:spcPct val="0"/>
                </a:spcBef>
                <a:spcAft>
                  <a:spcPct val="0"/>
                </a:spcAft>
                <a:buClrTx/>
                <a:buSzTx/>
                <a:buFontTx/>
                <a:buNone/>
                <a:defRPr/>
              </a:pPr>
              <a:r>
                <a:rPr kumimoji="0" lang="zh-CN" altLang="en-US" sz="1400" b="1" i="0" u="none" strike="noStrike" kern="1200" cap="none" spc="0" normalizeH="0" baseline="0" noProof="0">
                  <a:ln>
                    <a:noFill/>
                  </a:ln>
                  <a:solidFill>
                    <a:schemeClr val="tx1"/>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开发</a:t>
              </a:r>
              <a:endParaRPr kumimoji="0" lang="zh-CN" altLang="en-US" sz="1400" b="1" i="0" u="none" strike="noStrike" kern="1200" cap="none" spc="0" normalizeH="0" baseline="0" noProof="0">
                <a:ln>
                  <a:noFill/>
                </a:ln>
                <a:solidFill>
                  <a:schemeClr val="tx1"/>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a:p>
              <a:pPr marL="0" marR="0" lvl="0" indent="0" algn="ctr" defTabSz="739775" rtl="0" eaLnBrk="0" fontAlgn="base" latinLnBrk="0" hangingPunct="0">
                <a:lnSpc>
                  <a:spcPct val="100000"/>
                </a:lnSpc>
                <a:spcBef>
                  <a:spcPct val="0"/>
                </a:spcBef>
                <a:spcAft>
                  <a:spcPct val="0"/>
                </a:spcAft>
                <a:buClrTx/>
                <a:buSzTx/>
                <a:buFontTx/>
                <a:buNone/>
                <a:defRPr/>
              </a:pPr>
              <a:r>
                <a:rPr kumimoji="0" lang="zh-CN" altLang="en-US" sz="1400" b="1" i="0" u="none" strike="noStrike" kern="1200" cap="none" spc="0" normalizeH="0" baseline="0" noProof="0">
                  <a:ln>
                    <a:noFill/>
                  </a:ln>
                  <a:solidFill>
                    <a:schemeClr val="tx1"/>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迭代</a:t>
              </a:r>
              <a:endParaRPr kumimoji="0" lang="zh-CN" altLang="en-US" sz="1400" b="1" i="0" u="none" strike="noStrike" kern="1200" cap="none" spc="0" normalizeH="0" baseline="0" noProof="0">
                <a:ln>
                  <a:noFill/>
                </a:ln>
                <a:solidFill>
                  <a:schemeClr val="tx1"/>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741389" name="Rectangle 13"/>
            <p:cNvSpPr>
              <a:spLocks noChangeArrowheads="1"/>
            </p:cNvSpPr>
            <p:nvPr/>
          </p:nvSpPr>
          <p:spPr bwMode="auto">
            <a:xfrm>
              <a:off x="3625" y="1369"/>
              <a:ext cx="328" cy="320"/>
            </a:xfrm>
            <a:prstGeom prst="rect">
              <a:avLst/>
            </a:prstGeom>
            <a:noFill/>
            <a:ln w="9525">
              <a:noFill/>
              <a:miter lim="800000"/>
            </a:ln>
            <a:effectLst/>
          </p:spPr>
          <p:txBody>
            <a:bodyPr wrap="none" lIns="82550" tIns="41275" rIns="82550" bIns="41275">
              <a:spAutoFit/>
            </a:bodyPr>
            <a:lstStyle/>
            <a:p>
              <a:pPr marL="0" marR="0" lvl="0" indent="0" algn="ctr" defTabSz="739775" rtl="0" eaLnBrk="0" fontAlgn="base" latinLnBrk="0" hangingPunct="0">
                <a:lnSpc>
                  <a:spcPct val="100000"/>
                </a:lnSpc>
                <a:spcBef>
                  <a:spcPct val="0"/>
                </a:spcBef>
                <a:spcAft>
                  <a:spcPct val="0"/>
                </a:spcAft>
                <a:buClrTx/>
                <a:buSzTx/>
                <a:buFontTx/>
                <a:buNone/>
                <a:defRPr/>
              </a:pPr>
              <a:r>
                <a:rPr kumimoji="0" lang="zh-CN" altLang="en-US" sz="1400" b="1" i="0" u="none" strike="noStrike" kern="1200" cap="none" spc="0" normalizeH="0" baseline="0" noProof="0">
                  <a:ln>
                    <a:noFill/>
                  </a:ln>
                  <a:solidFill>
                    <a:schemeClr val="tx1"/>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开发</a:t>
              </a:r>
              <a:endParaRPr kumimoji="0" lang="zh-CN" altLang="en-US" sz="1400" b="1" i="0" u="none" strike="noStrike" kern="1200" cap="none" spc="0" normalizeH="0" baseline="0" noProof="0">
                <a:ln>
                  <a:noFill/>
                </a:ln>
                <a:solidFill>
                  <a:schemeClr val="tx1"/>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a:p>
              <a:pPr marL="0" marR="0" lvl="0" indent="0" algn="ctr" defTabSz="739775" rtl="0" eaLnBrk="0" fontAlgn="base" latinLnBrk="0" hangingPunct="0">
                <a:lnSpc>
                  <a:spcPct val="100000"/>
                </a:lnSpc>
                <a:spcBef>
                  <a:spcPct val="0"/>
                </a:spcBef>
                <a:spcAft>
                  <a:spcPct val="0"/>
                </a:spcAft>
                <a:buClrTx/>
                <a:buSzTx/>
                <a:buFontTx/>
                <a:buNone/>
                <a:defRPr/>
              </a:pPr>
              <a:r>
                <a:rPr kumimoji="0" lang="zh-CN" altLang="en-US" sz="1400" b="1" i="0" u="none" strike="noStrike" kern="1200" cap="none" spc="0" normalizeH="0" baseline="0" noProof="0">
                  <a:ln>
                    <a:noFill/>
                  </a:ln>
                  <a:solidFill>
                    <a:schemeClr val="tx1"/>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迭代</a:t>
              </a:r>
              <a:endParaRPr kumimoji="0" lang="zh-CN" altLang="en-US" sz="1400" b="1" i="0" u="none" strike="noStrike" kern="1200" cap="none" spc="0" normalizeH="0" baseline="0" noProof="0">
                <a:ln>
                  <a:noFill/>
                </a:ln>
                <a:solidFill>
                  <a:schemeClr val="tx1"/>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741390" name="Rectangle 14"/>
            <p:cNvSpPr>
              <a:spLocks noChangeArrowheads="1"/>
            </p:cNvSpPr>
            <p:nvPr/>
          </p:nvSpPr>
          <p:spPr bwMode="auto">
            <a:xfrm>
              <a:off x="4176" y="1369"/>
              <a:ext cx="440" cy="320"/>
            </a:xfrm>
            <a:prstGeom prst="rect">
              <a:avLst/>
            </a:prstGeom>
            <a:noFill/>
            <a:ln w="9525">
              <a:noFill/>
              <a:miter lim="800000"/>
            </a:ln>
            <a:effectLst/>
          </p:spPr>
          <p:txBody>
            <a:bodyPr wrap="none" lIns="82550" tIns="41275" rIns="82550" bIns="41275">
              <a:spAutoFit/>
            </a:bodyPr>
            <a:lstStyle/>
            <a:p>
              <a:pPr marL="0" marR="0" lvl="0" indent="0" algn="ctr" defTabSz="739775" rtl="0" eaLnBrk="0" fontAlgn="base" latinLnBrk="0" hangingPunct="0">
                <a:lnSpc>
                  <a:spcPct val="100000"/>
                </a:lnSpc>
                <a:spcBef>
                  <a:spcPct val="0"/>
                </a:spcBef>
                <a:spcAft>
                  <a:spcPct val="0"/>
                </a:spcAft>
                <a:buClrTx/>
                <a:buSzTx/>
                <a:buFontTx/>
                <a:buNone/>
                <a:defRPr/>
              </a:pPr>
              <a:r>
                <a:rPr kumimoji="0" lang="zh-CN" altLang="en-US" sz="1400" b="1" i="0" u="none" strike="noStrike" kern="1200" cap="none" spc="0" normalizeH="0" baseline="0" noProof="0">
                  <a:ln>
                    <a:noFill/>
                  </a:ln>
                  <a:solidFill>
                    <a:schemeClr val="tx1"/>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产品化</a:t>
              </a:r>
              <a:endParaRPr kumimoji="0" lang="zh-CN" altLang="en-US" sz="1400" b="1" i="0" u="none" strike="noStrike" kern="1200" cap="none" spc="0" normalizeH="0" baseline="0" noProof="0">
                <a:ln>
                  <a:noFill/>
                </a:ln>
                <a:solidFill>
                  <a:schemeClr val="tx1"/>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a:p>
              <a:pPr marL="0" marR="0" lvl="0" indent="0" algn="ctr" defTabSz="739775" rtl="0" eaLnBrk="0" fontAlgn="base" latinLnBrk="0" hangingPunct="0">
                <a:lnSpc>
                  <a:spcPct val="100000"/>
                </a:lnSpc>
                <a:spcBef>
                  <a:spcPct val="0"/>
                </a:spcBef>
                <a:spcAft>
                  <a:spcPct val="0"/>
                </a:spcAft>
                <a:buClrTx/>
                <a:buSzTx/>
                <a:buFontTx/>
                <a:buNone/>
                <a:defRPr/>
              </a:pPr>
              <a:r>
                <a:rPr kumimoji="0" lang="zh-CN" altLang="en-US" sz="1400" b="1" i="0" u="none" strike="noStrike" kern="1200" cap="none" spc="0" normalizeH="0" baseline="0" noProof="0">
                  <a:ln>
                    <a:noFill/>
                  </a:ln>
                  <a:solidFill>
                    <a:schemeClr val="tx1"/>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迭代</a:t>
              </a:r>
              <a:endParaRPr kumimoji="0" lang="zh-CN" altLang="en-US" sz="1400" b="1" i="0" u="none" strike="noStrike" kern="1200" cap="none" spc="0" normalizeH="0" baseline="0" noProof="0">
                <a:ln>
                  <a:noFill/>
                </a:ln>
                <a:solidFill>
                  <a:schemeClr val="tx1"/>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741391" name="Rectangle 15"/>
            <p:cNvSpPr>
              <a:spLocks noChangeArrowheads="1"/>
            </p:cNvSpPr>
            <p:nvPr/>
          </p:nvSpPr>
          <p:spPr bwMode="auto">
            <a:xfrm>
              <a:off x="4744" y="1369"/>
              <a:ext cx="440" cy="320"/>
            </a:xfrm>
            <a:prstGeom prst="rect">
              <a:avLst/>
            </a:prstGeom>
            <a:noFill/>
            <a:ln w="9525">
              <a:noFill/>
              <a:miter lim="800000"/>
            </a:ln>
            <a:effectLst/>
          </p:spPr>
          <p:txBody>
            <a:bodyPr wrap="none" lIns="82550" tIns="41275" rIns="82550" bIns="41275">
              <a:spAutoFit/>
            </a:bodyPr>
            <a:lstStyle/>
            <a:p>
              <a:pPr marL="0" marR="0" lvl="0" indent="0" algn="ctr" defTabSz="739775" rtl="0" eaLnBrk="0" fontAlgn="base" latinLnBrk="0" hangingPunct="0">
                <a:lnSpc>
                  <a:spcPct val="100000"/>
                </a:lnSpc>
                <a:spcBef>
                  <a:spcPct val="0"/>
                </a:spcBef>
                <a:spcAft>
                  <a:spcPct val="0"/>
                </a:spcAft>
                <a:buClrTx/>
                <a:buSzTx/>
                <a:buFontTx/>
                <a:buNone/>
                <a:defRPr/>
              </a:pPr>
              <a:r>
                <a:rPr kumimoji="0" lang="zh-CN" altLang="en-US" sz="1400" b="1" i="0" u="none" strike="noStrike" kern="1200" cap="none" spc="0" normalizeH="0" baseline="0" noProof="0">
                  <a:ln>
                    <a:noFill/>
                  </a:ln>
                  <a:solidFill>
                    <a:schemeClr val="tx1"/>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产品化</a:t>
              </a:r>
              <a:endParaRPr kumimoji="0" lang="zh-CN" altLang="en-US" sz="1400" b="1" i="0" u="none" strike="noStrike" kern="1200" cap="none" spc="0" normalizeH="0" baseline="0" noProof="0">
                <a:ln>
                  <a:noFill/>
                </a:ln>
                <a:solidFill>
                  <a:schemeClr val="tx1"/>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a:p>
              <a:pPr marL="0" marR="0" lvl="0" indent="0" algn="ctr" defTabSz="739775" rtl="0" eaLnBrk="0" fontAlgn="base" latinLnBrk="0" hangingPunct="0">
                <a:lnSpc>
                  <a:spcPct val="100000"/>
                </a:lnSpc>
                <a:spcBef>
                  <a:spcPct val="0"/>
                </a:spcBef>
                <a:spcAft>
                  <a:spcPct val="0"/>
                </a:spcAft>
                <a:buClrTx/>
                <a:buSzTx/>
                <a:buFontTx/>
                <a:buNone/>
                <a:defRPr/>
              </a:pPr>
              <a:r>
                <a:rPr kumimoji="0" lang="zh-CN" altLang="en-US" sz="1400" b="1" i="0" u="none" strike="noStrike" kern="1200" cap="none" spc="0" normalizeH="0" baseline="0" noProof="0">
                  <a:ln>
                    <a:noFill/>
                  </a:ln>
                  <a:solidFill>
                    <a:schemeClr val="tx1"/>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迭代</a:t>
              </a:r>
              <a:endParaRPr kumimoji="0" lang="zh-CN" altLang="en-US" sz="1400" b="1" i="0" u="none" strike="noStrike" kern="1200" cap="none" spc="0" normalizeH="0" baseline="0" noProof="0">
                <a:ln>
                  <a:noFill/>
                </a:ln>
                <a:solidFill>
                  <a:schemeClr val="tx1"/>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741392" name="Line 16"/>
            <p:cNvSpPr>
              <a:spLocks noChangeShapeType="1"/>
            </p:cNvSpPr>
            <p:nvPr/>
          </p:nvSpPr>
          <p:spPr bwMode="auto">
            <a:xfrm flipV="1">
              <a:off x="1212" y="1121"/>
              <a:ext cx="0" cy="573"/>
            </a:xfrm>
            <a:prstGeom prst="line">
              <a:avLst/>
            </a:prstGeom>
            <a:noFill/>
            <a:ln w="12700">
              <a:solidFill>
                <a:schemeClr val="tx1"/>
              </a:solidFill>
              <a:round/>
              <a:headEnd type="none" w="sm" len="sm"/>
              <a:tailEnd type="none" w="sm" len="sm"/>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41393" name="Line 17"/>
            <p:cNvSpPr>
              <a:spLocks noChangeShapeType="1"/>
            </p:cNvSpPr>
            <p:nvPr/>
          </p:nvSpPr>
          <p:spPr bwMode="auto">
            <a:xfrm flipV="1">
              <a:off x="1798" y="1121"/>
              <a:ext cx="0" cy="573"/>
            </a:xfrm>
            <a:prstGeom prst="line">
              <a:avLst/>
            </a:prstGeom>
            <a:noFill/>
            <a:ln w="12700">
              <a:solidFill>
                <a:schemeClr val="tx1"/>
              </a:solidFill>
              <a:round/>
              <a:headEnd type="none" w="sm" len="sm"/>
              <a:tailEnd type="none" w="sm" len="sm"/>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41394" name="Line 18"/>
            <p:cNvSpPr>
              <a:spLocks noChangeShapeType="1"/>
            </p:cNvSpPr>
            <p:nvPr/>
          </p:nvSpPr>
          <p:spPr bwMode="auto">
            <a:xfrm flipV="1">
              <a:off x="2365" y="1121"/>
              <a:ext cx="0" cy="573"/>
            </a:xfrm>
            <a:prstGeom prst="line">
              <a:avLst/>
            </a:prstGeom>
            <a:noFill/>
            <a:ln w="12700">
              <a:solidFill>
                <a:schemeClr val="tx1"/>
              </a:solidFill>
              <a:round/>
              <a:headEnd type="none" w="sm" len="sm"/>
              <a:tailEnd type="none" w="sm" len="sm"/>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41395" name="Line 19"/>
            <p:cNvSpPr>
              <a:spLocks noChangeShapeType="1"/>
            </p:cNvSpPr>
            <p:nvPr/>
          </p:nvSpPr>
          <p:spPr bwMode="auto">
            <a:xfrm flipV="1">
              <a:off x="2940" y="1121"/>
              <a:ext cx="0" cy="573"/>
            </a:xfrm>
            <a:prstGeom prst="line">
              <a:avLst/>
            </a:prstGeom>
            <a:noFill/>
            <a:ln w="12700">
              <a:solidFill>
                <a:schemeClr val="tx1"/>
              </a:solidFill>
              <a:round/>
              <a:headEnd type="none" w="sm" len="sm"/>
              <a:tailEnd type="none" w="sm" len="sm"/>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41396" name="Line 20"/>
            <p:cNvSpPr>
              <a:spLocks noChangeShapeType="1"/>
            </p:cNvSpPr>
            <p:nvPr/>
          </p:nvSpPr>
          <p:spPr bwMode="auto">
            <a:xfrm flipV="1">
              <a:off x="3513" y="1121"/>
              <a:ext cx="0" cy="573"/>
            </a:xfrm>
            <a:prstGeom prst="line">
              <a:avLst/>
            </a:prstGeom>
            <a:noFill/>
            <a:ln w="12700">
              <a:solidFill>
                <a:schemeClr val="tx1"/>
              </a:solidFill>
              <a:round/>
              <a:headEnd type="none" w="sm" len="sm"/>
              <a:tailEnd type="none" w="sm" len="sm"/>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41397" name="Line 21"/>
            <p:cNvSpPr>
              <a:spLocks noChangeShapeType="1"/>
            </p:cNvSpPr>
            <p:nvPr/>
          </p:nvSpPr>
          <p:spPr bwMode="auto">
            <a:xfrm flipV="1">
              <a:off x="4086" y="1121"/>
              <a:ext cx="0" cy="573"/>
            </a:xfrm>
            <a:prstGeom prst="line">
              <a:avLst/>
            </a:prstGeom>
            <a:noFill/>
            <a:ln w="12700">
              <a:solidFill>
                <a:schemeClr val="tx1"/>
              </a:solidFill>
              <a:round/>
              <a:headEnd type="none" w="sm" len="sm"/>
              <a:tailEnd type="none" w="sm" len="sm"/>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41398" name="Line 22"/>
            <p:cNvSpPr>
              <a:spLocks noChangeShapeType="1"/>
            </p:cNvSpPr>
            <p:nvPr/>
          </p:nvSpPr>
          <p:spPr bwMode="auto">
            <a:xfrm flipV="1">
              <a:off x="4654" y="1121"/>
              <a:ext cx="0" cy="573"/>
            </a:xfrm>
            <a:prstGeom prst="line">
              <a:avLst/>
            </a:prstGeom>
            <a:noFill/>
            <a:ln w="12700">
              <a:solidFill>
                <a:schemeClr val="tx1"/>
              </a:solidFill>
              <a:round/>
              <a:headEnd type="none" w="sm" len="sm"/>
              <a:tailEnd type="none" w="sm" len="sm"/>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41399" name="Line 23"/>
            <p:cNvSpPr>
              <a:spLocks noChangeShapeType="1"/>
            </p:cNvSpPr>
            <p:nvPr/>
          </p:nvSpPr>
          <p:spPr bwMode="auto">
            <a:xfrm flipV="1">
              <a:off x="5240" y="1121"/>
              <a:ext cx="0" cy="573"/>
            </a:xfrm>
            <a:prstGeom prst="line">
              <a:avLst/>
            </a:prstGeom>
            <a:noFill/>
            <a:ln w="12700">
              <a:solidFill>
                <a:schemeClr val="tx1"/>
              </a:solidFill>
              <a:round/>
              <a:headEnd type="none" w="sm" len="sm"/>
              <a:tailEnd type="none" w="sm" len="sm"/>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41400" name="Line 24"/>
            <p:cNvSpPr>
              <a:spLocks noChangeShapeType="1"/>
            </p:cNvSpPr>
            <p:nvPr/>
          </p:nvSpPr>
          <p:spPr bwMode="auto">
            <a:xfrm>
              <a:off x="525" y="1692"/>
              <a:ext cx="4716" cy="6"/>
            </a:xfrm>
            <a:prstGeom prst="line">
              <a:avLst/>
            </a:prstGeom>
            <a:noFill/>
            <a:ln w="12700">
              <a:solidFill>
                <a:schemeClr val="tx1"/>
              </a:solidFill>
              <a:round/>
              <a:headEnd type="none" w="sm" len="sm"/>
              <a:tailEnd type="none" w="sm" len="sm"/>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41401" name="Line 25"/>
            <p:cNvSpPr>
              <a:spLocks noChangeShapeType="1"/>
            </p:cNvSpPr>
            <p:nvPr/>
          </p:nvSpPr>
          <p:spPr bwMode="auto">
            <a:xfrm flipH="1">
              <a:off x="525" y="1342"/>
              <a:ext cx="4690" cy="0"/>
            </a:xfrm>
            <a:prstGeom prst="line">
              <a:avLst/>
            </a:prstGeom>
            <a:noFill/>
            <a:ln w="12700">
              <a:solidFill>
                <a:schemeClr val="tx1"/>
              </a:solidFill>
              <a:round/>
              <a:headEnd type="none" w="sm" len="sm"/>
              <a:tailEnd type="none" w="sm" len="sm"/>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41402" name="Line 26"/>
            <p:cNvSpPr>
              <a:spLocks noChangeShapeType="1"/>
            </p:cNvSpPr>
            <p:nvPr/>
          </p:nvSpPr>
          <p:spPr bwMode="auto">
            <a:xfrm>
              <a:off x="525" y="1344"/>
              <a:ext cx="0" cy="350"/>
            </a:xfrm>
            <a:prstGeom prst="line">
              <a:avLst/>
            </a:prstGeom>
            <a:noFill/>
            <a:ln w="12700">
              <a:solidFill>
                <a:schemeClr val="tx1"/>
              </a:solidFill>
              <a:round/>
              <a:headEnd type="none" w="sm" len="sm"/>
              <a:tailEnd type="none" w="sm" len="sm"/>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41403" name="Line 27"/>
            <p:cNvSpPr>
              <a:spLocks noChangeShapeType="1"/>
            </p:cNvSpPr>
            <p:nvPr/>
          </p:nvSpPr>
          <p:spPr bwMode="auto">
            <a:xfrm>
              <a:off x="539" y="1112"/>
              <a:ext cx="4689" cy="0"/>
            </a:xfrm>
            <a:prstGeom prst="line">
              <a:avLst/>
            </a:prstGeom>
            <a:noFill/>
            <a:ln w="25400">
              <a:solidFill>
                <a:schemeClr val="tx1"/>
              </a:solidFill>
              <a:round/>
              <a:headEnd type="none" w="sm" len="sm"/>
              <a:tailEnd type="none" w="sm" len="sm"/>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41404" name="Rectangle 28"/>
            <p:cNvSpPr>
              <a:spLocks noChangeArrowheads="1"/>
            </p:cNvSpPr>
            <p:nvPr/>
          </p:nvSpPr>
          <p:spPr bwMode="auto">
            <a:xfrm>
              <a:off x="526" y="768"/>
              <a:ext cx="4704" cy="358"/>
            </a:xfrm>
            <a:prstGeom prst="rect">
              <a:avLst/>
            </a:prstGeom>
            <a:noFill/>
            <a:ln w="9525">
              <a:noFill/>
              <a:miter lim="800000"/>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41405" name="Line 29"/>
            <p:cNvSpPr>
              <a:spLocks noChangeShapeType="1"/>
            </p:cNvSpPr>
            <p:nvPr/>
          </p:nvSpPr>
          <p:spPr bwMode="auto">
            <a:xfrm flipV="1">
              <a:off x="1218" y="887"/>
              <a:ext cx="0" cy="225"/>
            </a:xfrm>
            <a:prstGeom prst="line">
              <a:avLst/>
            </a:prstGeom>
            <a:noFill/>
            <a:ln w="25400">
              <a:solidFill>
                <a:schemeClr val="tx1"/>
              </a:solidFill>
              <a:round/>
              <a:headEnd type="none" w="sm" len="sm"/>
              <a:tailEnd type="none" w="sm" len="sm"/>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41406" name="Line 30"/>
            <p:cNvSpPr>
              <a:spLocks noChangeShapeType="1"/>
            </p:cNvSpPr>
            <p:nvPr/>
          </p:nvSpPr>
          <p:spPr bwMode="auto">
            <a:xfrm flipV="1">
              <a:off x="2373" y="887"/>
              <a:ext cx="0" cy="225"/>
            </a:xfrm>
            <a:prstGeom prst="line">
              <a:avLst/>
            </a:prstGeom>
            <a:noFill/>
            <a:ln w="25400">
              <a:solidFill>
                <a:schemeClr val="tx1"/>
              </a:solidFill>
              <a:round/>
              <a:headEnd type="none" w="sm" len="sm"/>
              <a:tailEnd type="none" w="sm" len="sm"/>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41407" name="Line 31"/>
            <p:cNvSpPr>
              <a:spLocks noChangeShapeType="1"/>
            </p:cNvSpPr>
            <p:nvPr/>
          </p:nvSpPr>
          <p:spPr bwMode="auto">
            <a:xfrm flipV="1">
              <a:off x="4086" y="875"/>
              <a:ext cx="0" cy="237"/>
            </a:xfrm>
            <a:prstGeom prst="line">
              <a:avLst/>
            </a:prstGeom>
            <a:noFill/>
            <a:ln w="25400">
              <a:solidFill>
                <a:schemeClr val="tx1"/>
              </a:solidFill>
              <a:round/>
              <a:headEnd type="none" w="sm" len="sm"/>
              <a:tailEnd type="none" w="sm" len="sm"/>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41408" name="Line 32"/>
            <p:cNvSpPr>
              <a:spLocks noChangeShapeType="1"/>
            </p:cNvSpPr>
            <p:nvPr/>
          </p:nvSpPr>
          <p:spPr bwMode="auto">
            <a:xfrm flipV="1">
              <a:off x="5232" y="887"/>
              <a:ext cx="0" cy="225"/>
            </a:xfrm>
            <a:prstGeom prst="line">
              <a:avLst/>
            </a:prstGeom>
            <a:noFill/>
            <a:ln w="25400">
              <a:solidFill>
                <a:schemeClr val="tx1"/>
              </a:solidFill>
              <a:round/>
              <a:headEnd type="none" w="sm" len="sm"/>
              <a:tailEnd type="none" w="sm" len="sm"/>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41409" name="Rectangle 33"/>
            <p:cNvSpPr>
              <a:spLocks noChangeArrowheads="1"/>
            </p:cNvSpPr>
            <p:nvPr/>
          </p:nvSpPr>
          <p:spPr bwMode="auto">
            <a:xfrm>
              <a:off x="672" y="864"/>
              <a:ext cx="374" cy="212"/>
            </a:xfrm>
            <a:prstGeom prst="rect">
              <a:avLst/>
            </a:prstGeom>
            <a:noFill/>
            <a:ln w="9525">
              <a:noFill/>
              <a:miter lim="800000"/>
            </a:ln>
            <a:effectLst/>
          </p:spPr>
          <p:txBody>
            <a:bodyPr wrap="none" lIns="92075" tIns="46038" rIns="92075" bIns="46038">
              <a:sp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1600" b="1" i="0" u="none" strike="noStrike" kern="1200" cap="none" spc="0" normalizeH="0" baseline="0" noProof="0">
                  <a:ln>
                    <a:noFill/>
                  </a:ln>
                  <a:solidFill>
                    <a:schemeClr val="tx1"/>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先启</a:t>
              </a:r>
              <a:endParaRPr kumimoji="0" lang="zh-CN" altLang="en-US" sz="1600" b="1" i="0" u="none" strike="noStrike" kern="1200" cap="none" spc="0" normalizeH="0" baseline="0" noProof="0">
                <a:ln>
                  <a:noFill/>
                </a:ln>
                <a:solidFill>
                  <a:schemeClr val="tx1"/>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741410" name="Rectangle 34"/>
            <p:cNvSpPr>
              <a:spLocks noChangeArrowheads="1"/>
            </p:cNvSpPr>
            <p:nvPr/>
          </p:nvSpPr>
          <p:spPr bwMode="auto">
            <a:xfrm>
              <a:off x="1584" y="864"/>
              <a:ext cx="374" cy="212"/>
            </a:xfrm>
            <a:prstGeom prst="rect">
              <a:avLst/>
            </a:prstGeom>
            <a:noFill/>
            <a:ln w="9525">
              <a:noFill/>
              <a:miter lim="800000"/>
            </a:ln>
            <a:effectLst/>
          </p:spPr>
          <p:txBody>
            <a:bodyPr wrap="none" lIns="92075" tIns="46038" rIns="92075" bIns="46038">
              <a:sp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1600" b="1" i="0" u="none" strike="noStrike" kern="1200" cap="none" spc="0" normalizeH="0" baseline="0" noProof="0">
                  <a:ln>
                    <a:noFill/>
                  </a:ln>
                  <a:solidFill>
                    <a:schemeClr val="tx1"/>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精化</a:t>
              </a:r>
              <a:endParaRPr kumimoji="0" lang="zh-CN" altLang="en-US" sz="1600" b="1" i="0" u="none" strike="noStrike" kern="1200" cap="none" spc="0" normalizeH="0" baseline="0" noProof="0">
                <a:ln>
                  <a:noFill/>
                </a:ln>
                <a:solidFill>
                  <a:schemeClr val="tx1"/>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741411" name="Rectangle 35"/>
            <p:cNvSpPr>
              <a:spLocks noChangeArrowheads="1"/>
            </p:cNvSpPr>
            <p:nvPr/>
          </p:nvSpPr>
          <p:spPr bwMode="auto">
            <a:xfrm>
              <a:off x="3024" y="864"/>
              <a:ext cx="374" cy="212"/>
            </a:xfrm>
            <a:prstGeom prst="rect">
              <a:avLst/>
            </a:prstGeom>
            <a:noFill/>
            <a:ln w="9525">
              <a:noFill/>
              <a:miter lim="800000"/>
            </a:ln>
            <a:effectLst/>
          </p:spPr>
          <p:txBody>
            <a:bodyPr wrap="none" lIns="92075" tIns="46038" rIns="92075" bIns="46038">
              <a:sp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1600" b="1" i="0" u="none" strike="noStrike" kern="1200" cap="none" spc="0" normalizeH="0" baseline="0" noProof="0">
                  <a:ln>
                    <a:noFill/>
                  </a:ln>
                  <a:solidFill>
                    <a:schemeClr val="tx1"/>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构建</a:t>
              </a:r>
              <a:endParaRPr kumimoji="0" lang="zh-CN" altLang="en-US" sz="1600" b="1" i="0" u="none" strike="noStrike" kern="1200" cap="none" spc="0" normalizeH="0" baseline="0" noProof="0">
                <a:ln>
                  <a:noFill/>
                </a:ln>
                <a:solidFill>
                  <a:schemeClr val="tx1"/>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741412" name="Rectangle 36"/>
            <p:cNvSpPr>
              <a:spLocks noChangeArrowheads="1"/>
            </p:cNvSpPr>
            <p:nvPr/>
          </p:nvSpPr>
          <p:spPr bwMode="auto">
            <a:xfrm>
              <a:off x="4416" y="864"/>
              <a:ext cx="503" cy="212"/>
            </a:xfrm>
            <a:prstGeom prst="rect">
              <a:avLst/>
            </a:prstGeom>
            <a:noFill/>
            <a:ln w="9525">
              <a:noFill/>
              <a:miter lim="800000"/>
            </a:ln>
            <a:effectLst/>
          </p:spPr>
          <p:txBody>
            <a:bodyPr wrap="none" lIns="92075" tIns="46038" rIns="92075" bIns="46038">
              <a:sp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1600" b="1" i="0" u="none" strike="noStrike" kern="1200" cap="none" spc="0" normalizeH="0" baseline="0" noProof="0">
                  <a:ln>
                    <a:noFill/>
                  </a:ln>
                  <a:solidFill>
                    <a:schemeClr val="tx1"/>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产品化</a:t>
              </a:r>
              <a:endParaRPr kumimoji="0" lang="zh-CN" altLang="en-US" sz="1600" b="1" i="0" u="none" strike="noStrike" kern="1200" cap="none" spc="0" normalizeH="0" baseline="0" noProof="0">
                <a:ln>
                  <a:noFill/>
                </a:ln>
                <a:solidFill>
                  <a:schemeClr val="tx1"/>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741413" name="Line 37"/>
            <p:cNvSpPr>
              <a:spLocks noChangeShapeType="1"/>
            </p:cNvSpPr>
            <p:nvPr/>
          </p:nvSpPr>
          <p:spPr bwMode="auto">
            <a:xfrm flipV="1">
              <a:off x="532" y="887"/>
              <a:ext cx="0" cy="225"/>
            </a:xfrm>
            <a:prstGeom prst="line">
              <a:avLst/>
            </a:prstGeom>
            <a:noFill/>
            <a:ln w="25400">
              <a:solidFill>
                <a:schemeClr val="tx1"/>
              </a:solidFill>
              <a:round/>
              <a:headEnd type="none" w="sm" len="sm"/>
              <a:tailEnd type="none" w="sm" len="sm"/>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grpSp>
      <p:sp>
        <p:nvSpPr>
          <p:cNvPr id="42021" name="Text Box 38"/>
          <p:cNvSpPr txBox="1"/>
          <p:nvPr/>
        </p:nvSpPr>
        <p:spPr>
          <a:xfrm>
            <a:off x="2665413" y="4264025"/>
            <a:ext cx="4114800" cy="396875"/>
          </a:xfrm>
          <a:prstGeom prst="rect">
            <a:avLst/>
          </a:prstGeom>
          <a:noFill/>
          <a:ln w="12700">
            <a:noFill/>
          </a:ln>
        </p:spPr>
        <p:txBody>
          <a:bodyPr anchor="t">
            <a:spAutoFit/>
          </a:bodyPr>
          <a:p>
            <a:pPr algn="ctr" eaLnBrk="0" hangingPunct="0"/>
            <a:r>
              <a:rPr lang="zh-CN" altLang="en-US" sz="2000" b="1" dirty="0">
                <a:latin typeface="Arial" panose="020B0604020202020204" pitchFamily="34" charset="0"/>
                <a:ea typeface="宋体" panose="02010600030101010101" pitchFamily="2" charset="-122"/>
              </a:rPr>
              <a:t>小的里程碑</a:t>
            </a:r>
            <a:r>
              <a:rPr lang="en-US" altLang="zh-CN" sz="2000" b="1" dirty="0">
                <a:latin typeface="Arial" panose="020B0604020202020204" pitchFamily="34" charset="0"/>
              </a:rPr>
              <a:t>: </a:t>
            </a:r>
            <a:r>
              <a:rPr lang="zh-CN" altLang="en-US" sz="2000" b="1" dirty="0">
                <a:latin typeface="Arial" panose="020B0604020202020204" pitchFamily="34" charset="0"/>
                <a:ea typeface="宋体" panose="02010600030101010101" pitchFamily="2" charset="-122"/>
              </a:rPr>
              <a:t>各发布版 </a:t>
            </a:r>
            <a:endParaRPr lang="zh-CN" altLang="en-US" sz="2000" b="1" dirty="0">
              <a:latin typeface="Arial" panose="020B0604020202020204" pitchFamily="34" charset="0"/>
              <a:ea typeface="宋体" panose="02010600030101010101" pitchFamily="2" charset="-122"/>
            </a:endParaRPr>
          </a:p>
        </p:txBody>
      </p:sp>
      <p:sp>
        <p:nvSpPr>
          <p:cNvPr id="741415" name="Line 39"/>
          <p:cNvSpPr>
            <a:spLocks noChangeShapeType="1"/>
          </p:cNvSpPr>
          <p:nvPr/>
        </p:nvSpPr>
        <p:spPr bwMode="auto">
          <a:xfrm flipH="1" flipV="1">
            <a:off x="4800600" y="2917825"/>
            <a:ext cx="0" cy="1284288"/>
          </a:xfrm>
          <a:prstGeom prst="line">
            <a:avLst/>
          </a:prstGeom>
          <a:noFill/>
          <a:ln w="12700">
            <a:solidFill>
              <a:schemeClr val="tx1"/>
            </a:solidFill>
            <a:round/>
            <a:headEnd type="none" w="sm" len="sm"/>
            <a:tailEnd type="triangle" w="lg" len="lg"/>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41416" name="Line 40"/>
          <p:cNvSpPr>
            <a:spLocks noChangeShapeType="1"/>
          </p:cNvSpPr>
          <p:nvPr/>
        </p:nvSpPr>
        <p:spPr bwMode="auto">
          <a:xfrm flipH="1" flipV="1">
            <a:off x="3897313" y="2919413"/>
            <a:ext cx="444500" cy="1282700"/>
          </a:xfrm>
          <a:prstGeom prst="line">
            <a:avLst/>
          </a:prstGeom>
          <a:noFill/>
          <a:ln w="12700">
            <a:solidFill>
              <a:schemeClr val="tx1"/>
            </a:solidFill>
            <a:round/>
            <a:headEnd type="none" w="sm" len="sm"/>
            <a:tailEnd type="triangle" w="lg" len="lg"/>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41417" name="Line 41"/>
          <p:cNvSpPr>
            <a:spLocks noChangeShapeType="1"/>
          </p:cNvSpPr>
          <p:nvPr/>
        </p:nvSpPr>
        <p:spPr bwMode="auto">
          <a:xfrm flipH="1" flipV="1">
            <a:off x="2986088" y="2935288"/>
            <a:ext cx="822325" cy="1266825"/>
          </a:xfrm>
          <a:prstGeom prst="line">
            <a:avLst/>
          </a:prstGeom>
          <a:noFill/>
          <a:ln w="12700">
            <a:solidFill>
              <a:schemeClr val="tx1"/>
            </a:solidFill>
            <a:round/>
            <a:headEnd type="none" w="sm" len="sm"/>
            <a:tailEnd type="triangle" w="lg" len="lg"/>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41418" name="Line 42"/>
          <p:cNvSpPr>
            <a:spLocks noChangeShapeType="1"/>
          </p:cNvSpPr>
          <p:nvPr/>
        </p:nvSpPr>
        <p:spPr bwMode="auto">
          <a:xfrm flipH="1" flipV="1">
            <a:off x="2055813" y="2932113"/>
            <a:ext cx="1117600" cy="1270000"/>
          </a:xfrm>
          <a:prstGeom prst="line">
            <a:avLst/>
          </a:prstGeom>
          <a:noFill/>
          <a:ln w="12700">
            <a:solidFill>
              <a:schemeClr val="tx1"/>
            </a:solidFill>
            <a:round/>
            <a:headEnd type="none" w="sm" len="sm"/>
            <a:tailEnd type="triangle" w="lg" len="lg"/>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41419" name="Line 43"/>
          <p:cNvSpPr>
            <a:spLocks noChangeShapeType="1"/>
          </p:cNvSpPr>
          <p:nvPr/>
        </p:nvSpPr>
        <p:spPr bwMode="auto">
          <a:xfrm flipV="1">
            <a:off x="5205413" y="2927350"/>
            <a:ext cx="501650" cy="1274763"/>
          </a:xfrm>
          <a:prstGeom prst="line">
            <a:avLst/>
          </a:prstGeom>
          <a:noFill/>
          <a:ln w="12700">
            <a:solidFill>
              <a:schemeClr val="tx1"/>
            </a:solidFill>
            <a:round/>
            <a:headEnd type="none" w="sm" len="sm"/>
            <a:tailEnd type="triangle" w="lg" len="lg"/>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41420" name="Line 44"/>
          <p:cNvSpPr>
            <a:spLocks noChangeShapeType="1"/>
          </p:cNvSpPr>
          <p:nvPr/>
        </p:nvSpPr>
        <p:spPr bwMode="auto">
          <a:xfrm flipV="1">
            <a:off x="5637213" y="2930525"/>
            <a:ext cx="976313" cy="1271588"/>
          </a:xfrm>
          <a:prstGeom prst="line">
            <a:avLst/>
          </a:prstGeom>
          <a:noFill/>
          <a:ln w="12700">
            <a:solidFill>
              <a:schemeClr val="tx1"/>
            </a:solidFill>
            <a:round/>
            <a:headEnd type="none" w="sm" len="sm"/>
            <a:tailEnd type="triangle" w="lg" len="lg"/>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41421" name="Line 45"/>
          <p:cNvSpPr>
            <a:spLocks noChangeShapeType="1"/>
          </p:cNvSpPr>
          <p:nvPr/>
        </p:nvSpPr>
        <p:spPr bwMode="auto">
          <a:xfrm flipV="1">
            <a:off x="6069013" y="2932113"/>
            <a:ext cx="1447800" cy="1270000"/>
          </a:xfrm>
          <a:prstGeom prst="line">
            <a:avLst/>
          </a:prstGeom>
          <a:noFill/>
          <a:ln w="12700">
            <a:solidFill>
              <a:schemeClr val="tx1"/>
            </a:solidFill>
            <a:round/>
            <a:headEnd type="none" w="sm" len="sm"/>
            <a:tailEnd type="triangle" w="lg" len="lg"/>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41422" name="Line 46"/>
          <p:cNvSpPr>
            <a:spLocks noChangeShapeType="1"/>
          </p:cNvSpPr>
          <p:nvPr/>
        </p:nvSpPr>
        <p:spPr bwMode="auto">
          <a:xfrm flipV="1">
            <a:off x="6361113" y="2932113"/>
            <a:ext cx="2070100" cy="1270000"/>
          </a:xfrm>
          <a:prstGeom prst="line">
            <a:avLst/>
          </a:prstGeom>
          <a:noFill/>
          <a:ln w="12700">
            <a:solidFill>
              <a:schemeClr val="tx1"/>
            </a:solidFill>
            <a:round/>
            <a:headEnd type="none" w="sm" len="sm"/>
            <a:tailEnd type="triangle" w="lg" len="lg"/>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Tree>
  </p:cSld>
  <p:clrMapOvr>
    <a:masterClrMapping/>
  </p:clrMapOvr>
  <p:transition spd="slow" advTm="173000">
    <p:pull dir="ru"/>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4033" name="Rectangle 2"/>
          <p:cNvSpPr>
            <a:spLocks noGrp="1"/>
          </p:cNvSpPr>
          <p:nvPr>
            <p:ph type="title"/>
          </p:nvPr>
        </p:nvSpPr>
        <p:spPr>
          <a:xfrm>
            <a:off x="539750" y="404813"/>
            <a:ext cx="5076825" cy="896937"/>
          </a:xfrm>
        </p:spPr>
        <p:txBody>
          <a:bodyPr vert="horz" wrap="square" lIns="0" tIns="0" rIns="0" bIns="0" anchor="b"/>
          <a:p>
            <a:pPr eaLnBrk="1" hangingPunct="1"/>
            <a:r>
              <a:rPr lang="zh-CN" altLang="en-US" sz="3600" b="1" dirty="0"/>
              <a:t>初启阶段</a:t>
            </a:r>
            <a:r>
              <a:rPr lang="en-US" altLang="zh-CN" sz="3600" b="1" dirty="0"/>
              <a:t>(Inception)</a:t>
            </a:r>
            <a:endParaRPr lang="en-US" altLang="zh-CN" sz="3600" b="1" dirty="0"/>
          </a:p>
        </p:txBody>
      </p:sp>
      <p:sp>
        <p:nvSpPr>
          <p:cNvPr id="36867" name="Rectangle 3"/>
          <p:cNvSpPr>
            <a:spLocks noGrp="1"/>
          </p:cNvSpPr>
          <p:nvPr>
            <p:ph type="body" sz="half" idx="1"/>
          </p:nvPr>
        </p:nvSpPr>
        <p:spPr>
          <a:xfrm>
            <a:off x="695325" y="1447800"/>
            <a:ext cx="3697288" cy="4216400"/>
          </a:xfrm>
        </p:spPr>
        <p:txBody>
          <a:bodyPr vert="horz" wrap="square" lIns="0" tIns="0" rIns="0" bIns="0" anchor="t">
            <a:spAutoFit/>
          </a:bodyPr>
          <a:p>
            <a:pPr marL="339725" marR="0" indent="-339725" algn="l" defTabSz="914400" rtl="0" eaLnBrk="1" fontAlgn="base" latinLnBrk="0" hangingPunct="1">
              <a:lnSpc>
                <a:spcPct val="90000"/>
              </a:lnSpc>
              <a:spcBef>
                <a:spcPct val="20000"/>
              </a:spcBef>
              <a:spcAft>
                <a:spcPct val="0"/>
              </a:spcAft>
              <a:buClr>
                <a:schemeClr val="bg2"/>
              </a:buClr>
              <a:buSzPct val="75000"/>
              <a:buFont typeface="Wingdings" panose="05000000000000000000" pitchFamily="2" charset="2"/>
              <a:buChar char="n"/>
            </a:pPr>
            <a:r>
              <a:rPr kumimoji="0" lang="zh-CN" altLang="en-US" sz="2800" b="1" i="0" u="none" strike="noStrike" kern="0" cap="none" spc="0" normalizeH="0" baseline="0" noProof="1" dirty="0">
                <a:solidFill>
                  <a:schemeClr val="tx1"/>
                </a:solidFill>
                <a:latin typeface="+mn-lt"/>
                <a:ea typeface="+mn-ea"/>
                <a:cs typeface="+mn-cs"/>
              </a:rPr>
              <a:t>确定项目开发的目标和范围</a:t>
            </a:r>
            <a:endParaRPr kumimoji="0" lang="zh-CN" altLang="en-US" sz="2800" b="1" i="0" u="none" strike="noStrike" kern="0" cap="none" spc="0" normalizeH="0" baseline="0" noProof="1" dirty="0">
              <a:solidFill>
                <a:schemeClr val="tx1"/>
              </a:solidFill>
              <a:latin typeface="+mn-lt"/>
              <a:ea typeface="+mn-ea"/>
              <a:cs typeface="+mn-cs"/>
            </a:endParaRPr>
          </a:p>
          <a:p>
            <a:pPr marL="339725" marR="0" indent="-339725" algn="l" defTabSz="914400" rtl="0" eaLnBrk="1" fontAlgn="base" latinLnBrk="0" hangingPunct="1">
              <a:lnSpc>
                <a:spcPct val="90000"/>
              </a:lnSpc>
              <a:spcBef>
                <a:spcPct val="20000"/>
              </a:spcBef>
              <a:spcAft>
                <a:spcPct val="0"/>
              </a:spcAft>
              <a:buClr>
                <a:schemeClr val="bg2"/>
              </a:buClr>
              <a:buSzPct val="75000"/>
              <a:buFont typeface="Wingdings" panose="05000000000000000000" pitchFamily="2" charset="2"/>
              <a:buChar char="n"/>
            </a:pPr>
            <a:r>
              <a:rPr kumimoji="0" lang="zh-CN" altLang="en-US" sz="2800" b="1" i="0" u="none" strike="noStrike" kern="0" cap="none" spc="0" normalizeH="0" baseline="0" noProof="1" dirty="0">
                <a:solidFill>
                  <a:srgbClr val="0070C0"/>
                </a:solidFill>
                <a:latin typeface="+mn-lt"/>
                <a:ea typeface="+mn-ea"/>
                <a:cs typeface="+mn-cs"/>
              </a:rPr>
              <a:t>定义主要的需求：用例以及主要的用例场景</a:t>
            </a:r>
            <a:endParaRPr kumimoji="0" lang="zh-CN" altLang="en-US" sz="2800" b="1" i="0" u="none" strike="noStrike" kern="0" cap="none" spc="0" normalizeH="0" baseline="0" noProof="1" dirty="0">
              <a:solidFill>
                <a:srgbClr val="0070C0"/>
              </a:solidFill>
              <a:latin typeface="+mn-lt"/>
              <a:ea typeface="+mn-ea"/>
              <a:cs typeface="+mn-cs"/>
            </a:endParaRPr>
          </a:p>
          <a:p>
            <a:pPr marL="339725" marR="0" indent="-339725" algn="l" defTabSz="914400" rtl="0" eaLnBrk="1" fontAlgn="base" latinLnBrk="0" hangingPunct="1">
              <a:lnSpc>
                <a:spcPct val="90000"/>
              </a:lnSpc>
              <a:spcBef>
                <a:spcPct val="20000"/>
              </a:spcBef>
              <a:spcAft>
                <a:spcPct val="0"/>
              </a:spcAft>
              <a:buClr>
                <a:schemeClr val="bg2"/>
              </a:buClr>
              <a:buSzPct val="75000"/>
              <a:buFont typeface="Wingdings" panose="05000000000000000000" pitchFamily="2" charset="2"/>
              <a:buChar char="n"/>
            </a:pPr>
            <a:r>
              <a:rPr kumimoji="0" lang="zh-CN" altLang="en-US" sz="2800" b="1" i="0" u="none" strike="noStrike" kern="0" cap="none" spc="0" normalizeH="0" baseline="0" noProof="1" dirty="0">
                <a:solidFill>
                  <a:schemeClr val="tx1"/>
                </a:solidFill>
                <a:latin typeface="+mn-lt"/>
                <a:ea typeface="+mn-ea"/>
                <a:cs typeface="+mn-cs"/>
              </a:rPr>
              <a:t>根据一些主要的用例场景来构建一个基本架构</a:t>
            </a:r>
            <a:endParaRPr kumimoji="0" lang="zh-CN" altLang="en-US" sz="2800" b="1" i="0" u="none" strike="noStrike" kern="0" cap="none" spc="0" normalizeH="0" baseline="0" noProof="1" dirty="0">
              <a:solidFill>
                <a:schemeClr val="tx1"/>
              </a:solidFill>
              <a:latin typeface="+mn-lt"/>
              <a:ea typeface="+mn-ea"/>
              <a:cs typeface="+mn-cs"/>
            </a:endParaRPr>
          </a:p>
          <a:p>
            <a:pPr marL="339725" marR="0" indent="-339725" algn="l" defTabSz="914400" rtl="0" eaLnBrk="1" fontAlgn="base" latinLnBrk="0" hangingPunct="1">
              <a:lnSpc>
                <a:spcPct val="90000"/>
              </a:lnSpc>
              <a:spcBef>
                <a:spcPct val="20000"/>
              </a:spcBef>
              <a:spcAft>
                <a:spcPct val="0"/>
              </a:spcAft>
              <a:buClr>
                <a:schemeClr val="bg2"/>
              </a:buClr>
              <a:buSzPct val="75000"/>
              <a:buFont typeface="Wingdings" panose="05000000000000000000" pitchFamily="2" charset="2"/>
              <a:buChar char="n"/>
            </a:pPr>
            <a:r>
              <a:rPr kumimoji="0" lang="zh-CN" altLang="en-US" sz="2800" b="1" i="0" u="none" strike="noStrike" kern="0" cap="none" spc="0" normalizeH="0" baseline="0" noProof="1" dirty="0">
                <a:solidFill>
                  <a:srgbClr val="0070C0"/>
                </a:solidFill>
                <a:latin typeface="+mn-lt"/>
                <a:ea typeface="+mn-ea"/>
                <a:cs typeface="+mn-cs"/>
              </a:rPr>
              <a:t>估算开发周期和成本</a:t>
            </a:r>
            <a:endParaRPr kumimoji="0" lang="zh-CN" altLang="en-US" sz="2800" b="1" i="0" u="none" strike="noStrike" kern="0" cap="none" spc="0" normalizeH="0" baseline="0" noProof="1" dirty="0">
              <a:solidFill>
                <a:srgbClr val="0070C0"/>
              </a:solidFill>
              <a:latin typeface="+mn-lt"/>
              <a:ea typeface="+mn-ea"/>
              <a:cs typeface="+mn-cs"/>
            </a:endParaRPr>
          </a:p>
          <a:p>
            <a:pPr marL="342900" marR="0" indent="-342900" algn="l" defTabSz="914400" rtl="0" eaLnBrk="1" fontAlgn="base" latinLnBrk="0" hangingPunct="1">
              <a:lnSpc>
                <a:spcPct val="90000"/>
              </a:lnSpc>
              <a:spcBef>
                <a:spcPct val="20000"/>
              </a:spcBef>
              <a:spcAft>
                <a:spcPct val="0"/>
              </a:spcAft>
              <a:buClr>
                <a:schemeClr val="bg2"/>
              </a:buClr>
              <a:buSzPct val="75000"/>
              <a:buFont typeface="Wingdings" panose="05000000000000000000" charset="0"/>
              <a:buChar char="n"/>
            </a:pPr>
            <a:r>
              <a:rPr kumimoji="0" lang="zh-CN" altLang="en-US" sz="2800" b="1" i="0" u="none" strike="noStrike" kern="0" cap="none" spc="0" normalizeH="0" baseline="0" noProof="1" dirty="0">
                <a:solidFill>
                  <a:schemeClr val="tx1"/>
                </a:solidFill>
                <a:latin typeface="+mn-lt"/>
                <a:ea typeface="+mn-ea"/>
                <a:cs typeface="+mn-cs"/>
              </a:rPr>
              <a:t>估计潜在的风险</a:t>
            </a:r>
            <a:endParaRPr kumimoji="0" lang="zh-CN" altLang="en-US" sz="2800" b="1" i="0" u="none" strike="noStrike" kern="0" cap="none" spc="0" normalizeH="0" baseline="0" noProof="1" dirty="0">
              <a:solidFill>
                <a:schemeClr val="tx1"/>
              </a:solidFill>
              <a:latin typeface="+mn-lt"/>
              <a:ea typeface="+mn-ea"/>
              <a:cs typeface="+mn-cs"/>
            </a:endParaRPr>
          </a:p>
        </p:txBody>
      </p:sp>
      <p:grpSp>
        <p:nvGrpSpPr>
          <p:cNvPr id="44035" name="Group 4"/>
          <p:cNvGrpSpPr/>
          <p:nvPr/>
        </p:nvGrpSpPr>
        <p:grpSpPr>
          <a:xfrm>
            <a:off x="341313" y="5741988"/>
            <a:ext cx="8013700" cy="1039812"/>
            <a:chOff x="240" y="2400"/>
            <a:chExt cx="5048" cy="655"/>
          </a:xfrm>
        </p:grpSpPr>
        <p:grpSp>
          <p:nvGrpSpPr>
            <p:cNvPr id="44036" name="Group 5"/>
            <p:cNvGrpSpPr/>
            <p:nvPr/>
          </p:nvGrpSpPr>
          <p:grpSpPr>
            <a:xfrm>
              <a:off x="280" y="2400"/>
              <a:ext cx="4907" cy="358"/>
              <a:chOff x="421" y="1514"/>
              <a:chExt cx="4907" cy="358"/>
            </a:xfrm>
          </p:grpSpPr>
          <p:sp>
            <p:nvSpPr>
              <p:cNvPr id="743430" name="Rectangle 6"/>
              <p:cNvSpPr>
                <a:spLocks noChangeArrowheads="1"/>
              </p:cNvSpPr>
              <p:nvPr/>
            </p:nvSpPr>
            <p:spPr bwMode="blackGray">
              <a:xfrm>
                <a:off x="421" y="1514"/>
                <a:ext cx="4907" cy="358"/>
              </a:xfrm>
              <a:prstGeom prst="rect">
                <a:avLst/>
              </a:prstGeom>
              <a:solidFill>
                <a:schemeClr val="accent1"/>
              </a:solidFill>
              <a:ln w="9525">
                <a:noFill/>
                <a:miter lim="800000"/>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43431" name="Line 7"/>
              <p:cNvSpPr>
                <a:spLocks noChangeShapeType="1"/>
              </p:cNvSpPr>
              <p:nvPr/>
            </p:nvSpPr>
            <p:spPr bwMode="auto">
              <a:xfrm flipH="1" flipV="1">
                <a:off x="4080" y="1525"/>
                <a:ext cx="0" cy="336"/>
              </a:xfrm>
              <a:prstGeom prst="line">
                <a:avLst/>
              </a:prstGeom>
              <a:noFill/>
              <a:ln w="25400">
                <a:solidFill>
                  <a:schemeClr val="tx1"/>
                </a:solidFill>
                <a:round/>
                <a:headEnd type="none" w="sm" len="sm"/>
                <a:tailEnd type="none" w="sm" len="sm"/>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43432" name="Rectangle 8"/>
              <p:cNvSpPr>
                <a:spLocks noChangeArrowheads="1"/>
              </p:cNvSpPr>
              <p:nvPr/>
            </p:nvSpPr>
            <p:spPr bwMode="auto">
              <a:xfrm>
                <a:off x="876" y="1587"/>
                <a:ext cx="374" cy="212"/>
              </a:xfrm>
              <a:prstGeom prst="rect">
                <a:avLst/>
              </a:prstGeom>
              <a:noFill/>
              <a:ln w="9525">
                <a:noFill/>
                <a:miter lim="800000"/>
              </a:ln>
              <a:effectLst/>
            </p:spPr>
            <p:txBody>
              <a:bodyPr wrap="none" lIns="92075" tIns="46038" rIns="92075" bIns="46038">
                <a:spAutoFit/>
              </a:body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1600" b="1" i="0" u="none" strike="noStrike" kern="1200" cap="none" spc="0" normalizeH="0" baseline="0" noProof="0">
                    <a:ln>
                      <a:noFill/>
                    </a:ln>
                    <a:solidFill>
                      <a:schemeClr val="tx1"/>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初启</a:t>
                </a:r>
                <a:endParaRPr kumimoji="0" lang="zh-CN" altLang="en-US" sz="1600" b="0" i="0" u="none" strike="noStrike" kern="1200" cap="none" spc="0" normalizeH="0" baseline="0" noProof="0">
                  <a:ln>
                    <a:noFill/>
                  </a:ln>
                  <a:solidFill>
                    <a:schemeClr val="tx1"/>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743433" name="Rectangle 9"/>
              <p:cNvSpPr>
                <a:spLocks noChangeArrowheads="1"/>
              </p:cNvSpPr>
              <p:nvPr/>
            </p:nvSpPr>
            <p:spPr bwMode="auto">
              <a:xfrm>
                <a:off x="1872" y="1587"/>
                <a:ext cx="820" cy="212"/>
              </a:xfrm>
              <a:prstGeom prst="rect">
                <a:avLst/>
              </a:prstGeom>
              <a:noFill/>
              <a:ln w="9525">
                <a:noFill/>
                <a:miter lim="800000"/>
              </a:ln>
              <a:effectLst/>
            </p:spPr>
            <p:txBody>
              <a:bodyPr wrap="none" lIns="92075" tIns="46038" rIns="92075" bIns="46038">
                <a:sp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1600" b="1" i="0" u="none" strike="noStrike" kern="1200" cap="none" spc="0" normalizeH="0" baseline="0" noProof="0">
                    <a:ln>
                      <a:noFill/>
                    </a:ln>
                    <a:solidFill>
                      <a:schemeClr val="tx1"/>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Elaboration</a:t>
                </a:r>
                <a:endParaRPr kumimoji="0" lang="en-US" altLang="zh-CN" sz="1400" b="0" i="0" u="none" strike="noStrike" kern="1200" cap="none" spc="0" normalizeH="0" baseline="0" noProof="0">
                  <a:ln>
                    <a:noFill/>
                  </a:ln>
                  <a:solidFill>
                    <a:schemeClr val="tx1"/>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743434" name="Rectangle 10"/>
              <p:cNvSpPr>
                <a:spLocks noChangeArrowheads="1"/>
              </p:cNvSpPr>
              <p:nvPr/>
            </p:nvSpPr>
            <p:spPr bwMode="auto">
              <a:xfrm>
                <a:off x="3024" y="1587"/>
                <a:ext cx="912" cy="212"/>
              </a:xfrm>
              <a:prstGeom prst="rect">
                <a:avLst/>
              </a:prstGeom>
              <a:noFill/>
              <a:ln w="9525">
                <a:noFill/>
                <a:miter lim="800000"/>
              </a:ln>
              <a:effectLst/>
            </p:spPr>
            <p:txBody>
              <a:bodyPr wrap="none" lIns="92075" tIns="46038" rIns="92075" bIns="46038">
                <a:sp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1600" b="1" i="0" u="none" strike="noStrike" kern="1200" cap="none" spc="0" normalizeH="0" baseline="0" noProof="0">
                    <a:ln>
                      <a:noFill/>
                    </a:ln>
                    <a:solidFill>
                      <a:schemeClr val="tx1"/>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Construction</a:t>
                </a:r>
                <a:endParaRPr kumimoji="0" lang="en-US" altLang="zh-CN" sz="1400" b="0" i="0" u="none" strike="noStrike" kern="1200" cap="none" spc="0" normalizeH="0" baseline="0" noProof="0">
                  <a:ln>
                    <a:noFill/>
                  </a:ln>
                  <a:solidFill>
                    <a:schemeClr val="tx1"/>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743435" name="Rectangle 11"/>
              <p:cNvSpPr>
                <a:spLocks noChangeArrowheads="1"/>
              </p:cNvSpPr>
              <p:nvPr/>
            </p:nvSpPr>
            <p:spPr bwMode="auto">
              <a:xfrm>
                <a:off x="4368" y="1587"/>
                <a:ext cx="735" cy="212"/>
              </a:xfrm>
              <a:prstGeom prst="rect">
                <a:avLst/>
              </a:prstGeom>
              <a:noFill/>
              <a:ln w="9525">
                <a:noFill/>
                <a:miter lim="800000"/>
              </a:ln>
              <a:effectLst/>
            </p:spPr>
            <p:txBody>
              <a:bodyPr wrap="none" lIns="92075" tIns="46038" rIns="92075" bIns="46038">
                <a:sp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1600" b="1" i="0" u="none" strike="noStrike" kern="1200" cap="none" spc="0" normalizeH="0" baseline="0" noProof="0">
                    <a:ln>
                      <a:noFill/>
                    </a:ln>
                    <a:solidFill>
                      <a:schemeClr val="tx1"/>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Transition</a:t>
                </a:r>
                <a:endParaRPr kumimoji="0" lang="en-US" altLang="zh-CN" sz="1400" b="0" i="0" u="none" strike="noStrike" kern="1200" cap="none" spc="0" normalizeH="0" baseline="0" noProof="0">
                  <a:ln>
                    <a:noFill/>
                  </a:ln>
                  <a:solidFill>
                    <a:schemeClr val="tx1"/>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743436" name="Line 12"/>
              <p:cNvSpPr>
                <a:spLocks noChangeShapeType="1"/>
              </p:cNvSpPr>
              <p:nvPr/>
            </p:nvSpPr>
            <p:spPr bwMode="auto">
              <a:xfrm flipH="1" flipV="1">
                <a:off x="2880" y="1525"/>
                <a:ext cx="0" cy="336"/>
              </a:xfrm>
              <a:prstGeom prst="line">
                <a:avLst/>
              </a:prstGeom>
              <a:noFill/>
              <a:ln w="25400">
                <a:solidFill>
                  <a:schemeClr val="tx1"/>
                </a:solidFill>
                <a:round/>
                <a:headEnd type="none" w="sm" len="sm"/>
                <a:tailEnd type="none" w="sm" len="sm"/>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43437" name="Line 13"/>
              <p:cNvSpPr>
                <a:spLocks noChangeShapeType="1"/>
              </p:cNvSpPr>
              <p:nvPr/>
            </p:nvSpPr>
            <p:spPr bwMode="auto">
              <a:xfrm flipH="1" flipV="1">
                <a:off x="1680" y="1525"/>
                <a:ext cx="0" cy="336"/>
              </a:xfrm>
              <a:prstGeom prst="line">
                <a:avLst/>
              </a:prstGeom>
              <a:noFill/>
              <a:ln w="25400">
                <a:solidFill>
                  <a:schemeClr val="tx1"/>
                </a:solidFill>
                <a:round/>
                <a:headEnd type="none" w="sm" len="sm"/>
                <a:tailEnd type="none" w="sm" len="sm"/>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grpSp>
        <p:sp>
          <p:nvSpPr>
            <p:cNvPr id="743438" name="Line 14"/>
            <p:cNvSpPr>
              <a:spLocks noChangeShapeType="1"/>
            </p:cNvSpPr>
            <p:nvPr/>
          </p:nvSpPr>
          <p:spPr bwMode="auto">
            <a:xfrm>
              <a:off x="272" y="2832"/>
              <a:ext cx="5016" cy="0"/>
            </a:xfrm>
            <a:prstGeom prst="line">
              <a:avLst/>
            </a:prstGeom>
            <a:noFill/>
            <a:ln w="12700">
              <a:solidFill>
                <a:schemeClr val="tx1"/>
              </a:solidFill>
              <a:round/>
              <a:headEnd type="none" w="sm" len="sm"/>
              <a:tailEnd type="stealth" w="med" len="lg"/>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44046" name="Rectangle 15"/>
            <p:cNvSpPr/>
            <p:nvPr/>
          </p:nvSpPr>
          <p:spPr>
            <a:xfrm>
              <a:off x="240" y="2824"/>
              <a:ext cx="404" cy="231"/>
            </a:xfrm>
            <a:prstGeom prst="rect">
              <a:avLst/>
            </a:prstGeom>
            <a:noFill/>
            <a:ln w="9525">
              <a:noFill/>
            </a:ln>
          </p:spPr>
          <p:txBody>
            <a:bodyPr wrap="none" lIns="92075" tIns="46038" rIns="92075" bIns="46038" anchor="t">
              <a:spAutoFit/>
            </a:bodyPr>
            <a:p>
              <a:pPr eaLnBrk="0" hangingPunct="0"/>
              <a:r>
                <a:rPr lang="zh-CN" altLang="en-US" sz="1800" i="1" dirty="0">
                  <a:latin typeface="Helvetica" pitchFamily="-128" charset="0"/>
                  <a:ea typeface="宋体" panose="02010600030101010101" pitchFamily="2" charset="-122"/>
                </a:rPr>
                <a:t>时间</a:t>
              </a:r>
              <a:endParaRPr lang="zh-CN" altLang="en-US" sz="1800" i="1" dirty="0">
                <a:latin typeface="Helvetica" pitchFamily="-128" charset="0"/>
                <a:ea typeface="宋体" panose="02010600030101010101" pitchFamily="2" charset="-122"/>
              </a:endParaRPr>
            </a:p>
          </p:txBody>
        </p:sp>
      </p:grpSp>
      <p:pic>
        <p:nvPicPr>
          <p:cNvPr id="44047" name="Picture 16"/>
          <p:cNvPicPr>
            <a:picLocks noGrp="1"/>
          </p:cNvPicPr>
          <p:nvPr>
            <p:ph sz="half" idx="2"/>
          </p:nvPr>
        </p:nvPicPr>
        <p:blipFill>
          <a:blip r:embed="rId1"/>
          <a:stretch>
            <a:fillRect/>
          </a:stretch>
        </p:blipFill>
        <p:spPr>
          <a:xfrm>
            <a:off x="5029200" y="1371600"/>
            <a:ext cx="3609975" cy="4314825"/>
          </a:xfrm>
        </p:spPr>
      </p:pic>
    </p:spTree>
  </p:cSld>
  <p:clrMapOvr>
    <a:masterClrMapping/>
  </p:clrMapOvr>
  <p:transition spd="slow" advTm="152000">
    <p:pull dir="ru"/>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6081" name="Rectangle 2"/>
          <p:cNvSpPr>
            <a:spLocks noGrp="1"/>
          </p:cNvSpPr>
          <p:nvPr>
            <p:ph type="title"/>
          </p:nvPr>
        </p:nvSpPr>
        <p:spPr>
          <a:xfrm>
            <a:off x="457200" y="457200"/>
            <a:ext cx="8229600" cy="955675"/>
          </a:xfrm>
        </p:spPr>
        <p:txBody>
          <a:bodyPr vert="horz" wrap="square" lIns="91440" tIns="45720" rIns="91440" bIns="45720" anchor="ctr"/>
          <a:p>
            <a:pPr eaLnBrk="1" hangingPunct="1"/>
            <a:r>
              <a:rPr lang="zh-CN" altLang="en-US" sz="3600" b="1" dirty="0"/>
              <a:t>手机开发项目 </a:t>
            </a:r>
            <a:r>
              <a:rPr lang="en-US" altLang="zh-CN" sz="3600" b="1" dirty="0"/>
              <a:t>– </a:t>
            </a:r>
            <a:r>
              <a:rPr lang="zh-CN" altLang="en-US" sz="3600" b="1" dirty="0"/>
              <a:t>初启阶段</a:t>
            </a:r>
            <a:endParaRPr lang="zh-CN" altLang="en-US" sz="3600" b="1" dirty="0"/>
          </a:p>
        </p:txBody>
      </p:sp>
      <p:grpSp>
        <p:nvGrpSpPr>
          <p:cNvPr id="46082" name="Group 3"/>
          <p:cNvGrpSpPr/>
          <p:nvPr/>
        </p:nvGrpSpPr>
        <p:grpSpPr>
          <a:xfrm>
            <a:off x="625475" y="1493838"/>
            <a:ext cx="1728788" cy="3194050"/>
            <a:chOff x="340" y="709"/>
            <a:chExt cx="1089" cy="2012"/>
          </a:xfrm>
        </p:grpSpPr>
        <p:sp>
          <p:nvSpPr>
            <p:cNvPr id="46083" name="Text Box 4"/>
            <p:cNvSpPr txBox="1"/>
            <p:nvPr/>
          </p:nvSpPr>
          <p:spPr>
            <a:xfrm>
              <a:off x="431" y="868"/>
              <a:ext cx="907" cy="260"/>
            </a:xfrm>
            <a:prstGeom prst="rect">
              <a:avLst/>
            </a:prstGeom>
            <a:noFill/>
            <a:ln w="9525">
              <a:noFill/>
            </a:ln>
          </p:spPr>
          <p:txBody>
            <a:bodyPr lIns="107950" tIns="53975" rIns="107950" bIns="53975" anchor="t">
              <a:spAutoFit/>
            </a:bodyPr>
            <a:p>
              <a:pPr algn="ctr" eaLnBrk="0" hangingPunct="0">
                <a:spcBef>
                  <a:spcPct val="50000"/>
                </a:spcBef>
              </a:pPr>
              <a:r>
                <a:rPr lang="zh-CN" altLang="en-US" sz="2000" b="1" dirty="0">
                  <a:latin typeface="Arial" panose="020B0604020202020204" pitchFamily="34" charset="0"/>
                  <a:ea typeface="宋体" panose="02010600030101010101" pitchFamily="2" charset="-122"/>
                </a:rPr>
                <a:t>初启迭代</a:t>
              </a:r>
              <a:r>
                <a:rPr lang="en-US" altLang="zh-CN" sz="2000" b="1" dirty="0">
                  <a:latin typeface="Arial" panose="020B0604020202020204" pitchFamily="34" charset="0"/>
                </a:rPr>
                <a:t>1</a:t>
              </a:r>
              <a:endParaRPr lang="en-US" altLang="zh-CN" sz="2000" b="1" dirty="0">
                <a:latin typeface="Arial" panose="020B0604020202020204" pitchFamily="34" charset="0"/>
              </a:endParaRPr>
            </a:p>
          </p:txBody>
        </p:sp>
        <p:sp>
          <p:nvSpPr>
            <p:cNvPr id="46084" name="Text Box 5"/>
            <p:cNvSpPr txBox="1"/>
            <p:nvPr/>
          </p:nvSpPr>
          <p:spPr>
            <a:xfrm>
              <a:off x="340" y="1344"/>
              <a:ext cx="1043" cy="1377"/>
            </a:xfrm>
            <a:prstGeom prst="rect">
              <a:avLst/>
            </a:prstGeom>
            <a:noFill/>
            <a:ln w="9525">
              <a:noFill/>
            </a:ln>
          </p:spPr>
          <p:txBody>
            <a:bodyPr lIns="107950" tIns="53975" rIns="107950" bIns="53975" anchor="t">
              <a:spAutoFit/>
            </a:bodyPr>
            <a:p>
              <a:pPr eaLnBrk="0" hangingPunct="0">
                <a:spcBef>
                  <a:spcPct val="50000"/>
                </a:spcBef>
              </a:pPr>
              <a:r>
                <a:rPr lang="zh-CN" altLang="en-US" sz="1600" b="1" dirty="0">
                  <a:latin typeface="Arial" panose="020B0604020202020204" pitchFamily="34" charset="0"/>
                  <a:ea typeface="宋体" panose="02010600030101010101" pitchFamily="2" charset="-122"/>
                </a:rPr>
                <a:t>手机功能列表：</a:t>
              </a:r>
              <a:endParaRPr lang="zh-CN" altLang="en-US" sz="1600" b="1" dirty="0">
                <a:latin typeface="Arial" panose="020B0604020202020204" pitchFamily="34" charset="0"/>
                <a:ea typeface="宋体" panose="02010600030101010101" pitchFamily="2" charset="-122"/>
              </a:endParaRPr>
            </a:p>
            <a:p>
              <a:pPr eaLnBrk="0" hangingPunct="0">
                <a:spcBef>
                  <a:spcPct val="50000"/>
                </a:spcBef>
              </a:pPr>
              <a:r>
                <a:rPr lang="en-US" altLang="zh-CN" sz="1600" b="1" dirty="0">
                  <a:latin typeface="Arial" panose="020B0604020202020204" pitchFamily="34" charset="0"/>
                </a:rPr>
                <a:t>. </a:t>
              </a:r>
              <a:r>
                <a:rPr lang="zh-CN" altLang="en-US" sz="1600" b="1" dirty="0">
                  <a:latin typeface="Arial" panose="020B0604020202020204" pitchFamily="34" charset="0"/>
                  <a:ea typeface="宋体" panose="02010600030101010101" pitchFamily="2" charset="-122"/>
                </a:rPr>
                <a:t>通话</a:t>
              </a:r>
              <a:endParaRPr lang="zh-CN" altLang="en-US" sz="1600" b="1" dirty="0">
                <a:latin typeface="Arial" panose="020B0604020202020204" pitchFamily="34" charset="0"/>
                <a:ea typeface="宋体" panose="02010600030101010101" pitchFamily="2" charset="-122"/>
              </a:endParaRPr>
            </a:p>
            <a:p>
              <a:pPr eaLnBrk="0" hangingPunct="0">
                <a:spcBef>
                  <a:spcPct val="50000"/>
                </a:spcBef>
              </a:pPr>
              <a:r>
                <a:rPr lang="en-US" altLang="zh-CN" sz="1600" b="1" dirty="0">
                  <a:latin typeface="Arial" panose="020B0604020202020204" pitchFamily="34" charset="0"/>
                </a:rPr>
                <a:t>. </a:t>
              </a:r>
              <a:r>
                <a:rPr lang="zh-CN" altLang="en-US" sz="1600" b="1" dirty="0">
                  <a:latin typeface="Arial" panose="020B0604020202020204" pitchFamily="34" charset="0"/>
                  <a:ea typeface="宋体" panose="02010600030101010101" pitchFamily="2" charset="-122"/>
                </a:rPr>
                <a:t>短信</a:t>
              </a:r>
              <a:endParaRPr lang="zh-CN" altLang="en-US" sz="1600" b="1" dirty="0">
                <a:latin typeface="Arial" panose="020B0604020202020204" pitchFamily="34" charset="0"/>
                <a:ea typeface="宋体" panose="02010600030101010101" pitchFamily="2" charset="-122"/>
              </a:endParaRPr>
            </a:p>
            <a:p>
              <a:pPr eaLnBrk="0" hangingPunct="0">
                <a:spcBef>
                  <a:spcPct val="50000"/>
                </a:spcBef>
              </a:pPr>
              <a:r>
                <a:rPr lang="en-US" altLang="zh-CN" sz="1600" b="1" dirty="0">
                  <a:latin typeface="Arial" panose="020B0604020202020204" pitchFamily="34" charset="0"/>
                </a:rPr>
                <a:t>. </a:t>
              </a:r>
              <a:r>
                <a:rPr lang="zh-CN" altLang="en-US" sz="1600" b="1" dirty="0">
                  <a:latin typeface="Arial" panose="020B0604020202020204" pitchFamily="34" charset="0"/>
                  <a:ea typeface="宋体" panose="02010600030101010101" pitchFamily="2" charset="-122"/>
                </a:rPr>
                <a:t>地址簿</a:t>
              </a:r>
              <a:endParaRPr lang="zh-CN" altLang="en-US" sz="1600" b="1" dirty="0">
                <a:latin typeface="Arial" panose="020B0604020202020204" pitchFamily="34" charset="0"/>
                <a:ea typeface="宋体" panose="02010600030101010101" pitchFamily="2" charset="-122"/>
              </a:endParaRPr>
            </a:p>
            <a:p>
              <a:pPr eaLnBrk="0" hangingPunct="0">
                <a:spcBef>
                  <a:spcPct val="50000"/>
                </a:spcBef>
              </a:pPr>
              <a:r>
                <a:rPr lang="en-US" altLang="zh-CN" sz="1600" b="1" dirty="0">
                  <a:latin typeface="Arial" panose="020B0604020202020204" pitchFamily="34" charset="0"/>
                </a:rPr>
                <a:t>. </a:t>
              </a:r>
              <a:r>
                <a:rPr lang="zh-CN" altLang="en-US" sz="1600" b="1" dirty="0">
                  <a:latin typeface="Arial" panose="020B0604020202020204" pitchFamily="34" charset="0"/>
                  <a:ea typeface="宋体" panose="02010600030101010101" pitchFamily="2" charset="-122"/>
                </a:rPr>
                <a:t>游戏</a:t>
              </a:r>
              <a:endParaRPr lang="zh-CN" altLang="en-US" sz="1600" b="1" dirty="0">
                <a:latin typeface="Arial" panose="020B0604020202020204" pitchFamily="34" charset="0"/>
                <a:ea typeface="宋体" panose="02010600030101010101" pitchFamily="2" charset="-122"/>
              </a:endParaRPr>
            </a:p>
            <a:p>
              <a:pPr eaLnBrk="0" hangingPunct="0">
                <a:spcBef>
                  <a:spcPct val="50000"/>
                </a:spcBef>
              </a:pPr>
              <a:r>
                <a:rPr lang="en-US" altLang="zh-CN" sz="1600" b="1" dirty="0">
                  <a:latin typeface="Arial" panose="020B0604020202020204" pitchFamily="34" charset="0"/>
                </a:rPr>
                <a:t>…</a:t>
              </a:r>
              <a:endParaRPr lang="en-US" altLang="zh-CN" sz="1600" b="1" dirty="0">
                <a:latin typeface="Arial" panose="020B0604020202020204" pitchFamily="34" charset="0"/>
              </a:endParaRPr>
            </a:p>
          </p:txBody>
        </p:sp>
        <p:sp>
          <p:nvSpPr>
            <p:cNvPr id="745478" name="Line 6"/>
            <p:cNvSpPr>
              <a:spLocks noChangeShapeType="1"/>
            </p:cNvSpPr>
            <p:nvPr/>
          </p:nvSpPr>
          <p:spPr bwMode="invGray">
            <a:xfrm>
              <a:off x="1429" y="709"/>
              <a:ext cx="0" cy="1995"/>
            </a:xfrm>
            <a:prstGeom prst="line">
              <a:avLst/>
            </a:prstGeom>
            <a:noFill/>
            <a:ln w="12700">
              <a:solidFill>
                <a:srgbClr val="9E896A"/>
              </a:solidFill>
              <a:round/>
            </a:ln>
            <a:effectLst>
              <a:outerShdw dist="53882" dir="2700000" algn="ctr" rotWithShape="0">
                <a:schemeClr val="bg2"/>
              </a:outerShdw>
            </a:effectLst>
          </p:spPr>
          <p:txBody>
            <a:bodyPr tIns="91440" bIns="91440"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grpSp>
      <p:sp>
        <p:nvSpPr>
          <p:cNvPr id="745479" name="AutoShape 7"/>
          <p:cNvSpPr>
            <a:spLocks noChangeArrowheads="1"/>
          </p:cNvSpPr>
          <p:nvPr/>
        </p:nvSpPr>
        <p:spPr bwMode="auto">
          <a:xfrm>
            <a:off x="119063" y="4876800"/>
            <a:ext cx="330200" cy="1223963"/>
          </a:xfrm>
          <a:prstGeom prst="bracePair">
            <a:avLst>
              <a:gd name="adj" fmla="val 8333"/>
            </a:avLst>
          </a:prstGeom>
          <a:noFill/>
          <a:ln w="28575">
            <a:noFill/>
            <a:round/>
          </a:ln>
          <a:effectLst/>
        </p:spPr>
        <p:txBody>
          <a:bodyPr vert="eaVert"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grpSp>
        <p:nvGrpSpPr>
          <p:cNvPr id="46087" name="Group 8"/>
          <p:cNvGrpSpPr/>
          <p:nvPr/>
        </p:nvGrpSpPr>
        <p:grpSpPr>
          <a:xfrm>
            <a:off x="336550" y="4805363"/>
            <a:ext cx="2017713" cy="917575"/>
            <a:chOff x="158" y="2795"/>
            <a:chExt cx="1271" cy="578"/>
          </a:xfrm>
        </p:grpSpPr>
        <p:sp>
          <p:nvSpPr>
            <p:cNvPr id="745481" name="AutoShape 9"/>
            <p:cNvSpPr/>
            <p:nvPr/>
          </p:nvSpPr>
          <p:spPr bwMode="auto">
            <a:xfrm rot="16200000">
              <a:off x="722" y="2453"/>
              <a:ext cx="226" cy="907"/>
            </a:xfrm>
            <a:prstGeom prst="leftBrace">
              <a:avLst>
                <a:gd name="adj1" fmla="val 33444"/>
                <a:gd name="adj2" fmla="val 48162"/>
              </a:avLst>
            </a:prstGeom>
            <a:noFill/>
            <a:ln w="28575">
              <a:solidFill>
                <a:schemeClr val="tx1"/>
              </a:solidFill>
              <a:round/>
            </a:ln>
            <a:effectLst/>
          </p:spPr>
          <p:txBody>
            <a:bodyPr vert="eaVert"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46089" name="Text Box 10"/>
            <p:cNvSpPr txBox="1"/>
            <p:nvPr/>
          </p:nvSpPr>
          <p:spPr>
            <a:xfrm>
              <a:off x="158" y="3113"/>
              <a:ext cx="1271" cy="260"/>
            </a:xfrm>
            <a:prstGeom prst="rect">
              <a:avLst/>
            </a:prstGeom>
            <a:noFill/>
            <a:ln w="9525">
              <a:noFill/>
            </a:ln>
          </p:spPr>
          <p:txBody>
            <a:bodyPr lIns="107950" tIns="53975" rIns="107950" bIns="53975" anchor="t">
              <a:spAutoFit/>
            </a:bodyPr>
            <a:p>
              <a:pPr algn="ctr" eaLnBrk="0" hangingPunct="0">
                <a:spcBef>
                  <a:spcPct val="50000"/>
                </a:spcBef>
              </a:pPr>
              <a:r>
                <a:rPr lang="zh-CN" altLang="en-US" sz="2000" b="1" dirty="0">
                  <a:latin typeface="Arial" panose="020B0604020202020204" pitchFamily="34" charset="0"/>
                  <a:ea typeface="宋体" panose="02010600030101010101" pitchFamily="2" charset="-122"/>
                </a:rPr>
                <a:t>明确目标和范围</a:t>
              </a:r>
              <a:endParaRPr lang="zh-CN" altLang="en-US" sz="2000" b="1" dirty="0">
                <a:latin typeface="Arial" panose="020B0604020202020204" pitchFamily="34" charset="0"/>
                <a:ea typeface="宋体" panose="02010600030101010101" pitchFamily="2" charset="-122"/>
              </a:endParaRPr>
            </a:p>
          </p:txBody>
        </p:sp>
      </p:grpSp>
    </p:spTree>
  </p:cSld>
  <p:clrMapOvr>
    <a:masterClrMapping/>
  </p:clrMapOvr>
  <p:transition spd="slow" advTm="199000">
    <p:pull dir="ru"/>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7105" name="Rectangle 2"/>
          <p:cNvSpPr>
            <a:spLocks noGrp="1"/>
          </p:cNvSpPr>
          <p:nvPr>
            <p:ph type="title"/>
          </p:nvPr>
        </p:nvSpPr>
        <p:spPr>
          <a:xfrm>
            <a:off x="323850" y="476250"/>
            <a:ext cx="5661025" cy="865505"/>
          </a:xfrm>
        </p:spPr>
        <p:txBody>
          <a:bodyPr vert="horz" wrap="square" lIns="91440" tIns="45720" rIns="91440" bIns="45720" anchor="ctr"/>
          <a:p>
            <a:pPr eaLnBrk="1" hangingPunct="1"/>
            <a:r>
              <a:rPr lang="zh-CN" altLang="en-US" sz="3600" b="1" dirty="0"/>
              <a:t>精化阶段</a:t>
            </a:r>
            <a:r>
              <a:rPr lang="en-US" altLang="zh-CN" sz="3600" b="1" dirty="0"/>
              <a:t>(Elaboration)</a:t>
            </a:r>
            <a:endParaRPr lang="en-US" altLang="zh-CN" dirty="0"/>
          </a:p>
        </p:txBody>
      </p:sp>
      <p:sp>
        <p:nvSpPr>
          <p:cNvPr id="47106" name="Rectangle 3"/>
          <p:cNvSpPr>
            <a:spLocks noGrp="1"/>
          </p:cNvSpPr>
          <p:nvPr>
            <p:ph type="body" sz="half" idx="1"/>
          </p:nvPr>
        </p:nvSpPr>
        <p:spPr>
          <a:xfrm>
            <a:off x="684530" y="1816100"/>
            <a:ext cx="4897120" cy="3503930"/>
          </a:xfrm>
        </p:spPr>
        <p:txBody>
          <a:bodyPr vert="horz" wrap="square" lIns="91440" tIns="45720" rIns="91440" bIns="45720" anchor="t"/>
          <a:p>
            <a:pPr marL="339725" indent="-339725" eaLnBrk="1" hangingPunct="1">
              <a:lnSpc>
                <a:spcPct val="90000"/>
              </a:lnSpc>
              <a:buClr>
                <a:schemeClr val="bg2"/>
              </a:buClr>
              <a:buSzPct val="75000"/>
              <a:buFont typeface="Wingdings" panose="05000000000000000000" pitchFamily="2" charset="2"/>
            </a:pPr>
            <a:r>
              <a:rPr lang="zh-CN" altLang="en-US" sz="2400" b="1" dirty="0"/>
              <a:t>尽快稳定并验证软件架构</a:t>
            </a:r>
            <a:endParaRPr lang="zh-CN" altLang="en-US" sz="2400" b="1" dirty="0"/>
          </a:p>
          <a:p>
            <a:pPr marL="339725" indent="-339725" eaLnBrk="1" hangingPunct="1">
              <a:lnSpc>
                <a:spcPct val="90000"/>
              </a:lnSpc>
              <a:buClr>
                <a:schemeClr val="bg2"/>
              </a:buClr>
              <a:buSzPct val="75000"/>
              <a:buFont typeface="Wingdings" panose="05000000000000000000" pitchFamily="2" charset="2"/>
            </a:pPr>
            <a:r>
              <a:rPr lang="zh-CN" altLang="en-US" sz="2400" b="1" dirty="0"/>
              <a:t>定义所有的需求：所有的用例及用例场景</a:t>
            </a:r>
            <a:endParaRPr lang="zh-CN" altLang="en-US" sz="2400" b="1" dirty="0"/>
          </a:p>
          <a:p>
            <a:pPr marL="339725" indent="-339725" eaLnBrk="1" hangingPunct="1">
              <a:lnSpc>
                <a:spcPct val="90000"/>
              </a:lnSpc>
              <a:buClr>
                <a:schemeClr val="bg2"/>
              </a:buClr>
              <a:buSzPct val="75000"/>
              <a:buFont typeface="Wingdings" panose="05000000000000000000" pitchFamily="2" charset="2"/>
            </a:pPr>
            <a:r>
              <a:rPr lang="zh-CN" altLang="en-US" sz="2400" b="1" dirty="0"/>
              <a:t>确定项目开发前景</a:t>
            </a:r>
            <a:r>
              <a:rPr lang="en-US" altLang="zh-CN" sz="2400" b="1" dirty="0"/>
              <a:t>(vision)</a:t>
            </a:r>
            <a:endParaRPr lang="en-US" altLang="zh-CN" sz="2400" b="1" dirty="0"/>
          </a:p>
          <a:p>
            <a:pPr marL="339725" indent="-339725" eaLnBrk="1" hangingPunct="1">
              <a:lnSpc>
                <a:spcPct val="90000"/>
              </a:lnSpc>
              <a:buClr>
                <a:schemeClr val="bg2"/>
              </a:buClr>
              <a:buSzPct val="75000"/>
              <a:buFont typeface="Wingdings" panose="05000000000000000000" pitchFamily="2" charset="2"/>
            </a:pPr>
            <a:r>
              <a:rPr lang="zh-CN" altLang="en-US" sz="2400" b="1" dirty="0"/>
              <a:t>为构建阶段</a:t>
            </a:r>
            <a:r>
              <a:rPr lang="en-US" altLang="zh-CN" sz="2400" b="1" dirty="0"/>
              <a:t>(Construction)</a:t>
            </a:r>
            <a:r>
              <a:rPr lang="zh-CN" altLang="en-US" sz="2400" b="1" dirty="0"/>
              <a:t>制定一个详细的开发计划</a:t>
            </a:r>
            <a:endParaRPr lang="zh-CN" altLang="en-US" sz="2400" b="1" dirty="0"/>
          </a:p>
        </p:txBody>
      </p:sp>
      <p:grpSp>
        <p:nvGrpSpPr>
          <p:cNvPr id="47107" name="Group 4"/>
          <p:cNvGrpSpPr/>
          <p:nvPr/>
        </p:nvGrpSpPr>
        <p:grpSpPr>
          <a:xfrm>
            <a:off x="341313" y="5292725"/>
            <a:ext cx="8013700" cy="1039813"/>
            <a:chOff x="240" y="2400"/>
            <a:chExt cx="5048" cy="655"/>
          </a:xfrm>
        </p:grpSpPr>
        <p:grpSp>
          <p:nvGrpSpPr>
            <p:cNvPr id="47108" name="Group 5"/>
            <p:cNvGrpSpPr/>
            <p:nvPr/>
          </p:nvGrpSpPr>
          <p:grpSpPr>
            <a:xfrm>
              <a:off x="280" y="2400"/>
              <a:ext cx="4907" cy="358"/>
              <a:chOff x="421" y="1514"/>
              <a:chExt cx="4907" cy="358"/>
            </a:xfrm>
          </p:grpSpPr>
          <p:sp>
            <p:nvSpPr>
              <p:cNvPr id="746502" name="Rectangle 6"/>
              <p:cNvSpPr>
                <a:spLocks noChangeArrowheads="1"/>
              </p:cNvSpPr>
              <p:nvPr/>
            </p:nvSpPr>
            <p:spPr bwMode="blackGray">
              <a:xfrm>
                <a:off x="421" y="1514"/>
                <a:ext cx="4907" cy="358"/>
              </a:xfrm>
              <a:prstGeom prst="rect">
                <a:avLst/>
              </a:prstGeom>
              <a:solidFill>
                <a:schemeClr val="accent1"/>
              </a:solidFill>
              <a:ln w="9525">
                <a:noFill/>
                <a:miter lim="800000"/>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46503" name="Line 7"/>
              <p:cNvSpPr>
                <a:spLocks noChangeShapeType="1"/>
              </p:cNvSpPr>
              <p:nvPr/>
            </p:nvSpPr>
            <p:spPr bwMode="auto">
              <a:xfrm flipH="1" flipV="1">
                <a:off x="4080" y="1525"/>
                <a:ext cx="0" cy="336"/>
              </a:xfrm>
              <a:prstGeom prst="line">
                <a:avLst/>
              </a:prstGeom>
              <a:noFill/>
              <a:ln w="25400">
                <a:solidFill>
                  <a:schemeClr val="tx1"/>
                </a:solidFill>
                <a:round/>
                <a:headEnd type="none" w="sm" len="sm"/>
                <a:tailEnd type="none" w="sm" len="sm"/>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46504" name="Rectangle 8"/>
              <p:cNvSpPr>
                <a:spLocks noChangeArrowheads="1"/>
              </p:cNvSpPr>
              <p:nvPr/>
            </p:nvSpPr>
            <p:spPr bwMode="auto">
              <a:xfrm>
                <a:off x="876" y="1587"/>
                <a:ext cx="374" cy="212"/>
              </a:xfrm>
              <a:prstGeom prst="rect">
                <a:avLst/>
              </a:prstGeom>
              <a:noFill/>
              <a:ln w="9525">
                <a:noFill/>
                <a:miter lim="800000"/>
              </a:ln>
              <a:effectLst/>
            </p:spPr>
            <p:txBody>
              <a:bodyPr wrap="none" lIns="92075" tIns="46038" rIns="92075" bIns="46038">
                <a:spAutoFit/>
              </a:body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1600" b="1" i="0" u="none" strike="noStrike" kern="1200" cap="none" spc="0" normalizeH="0" baseline="0" noProof="0">
                    <a:ln>
                      <a:noFill/>
                    </a:ln>
                    <a:solidFill>
                      <a:schemeClr val="tx1"/>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初启</a:t>
                </a:r>
                <a:endParaRPr kumimoji="0" lang="zh-CN" altLang="en-US" sz="1600" b="0" i="0" u="none" strike="noStrike" kern="1200" cap="none" spc="0" normalizeH="0" baseline="0" noProof="0">
                  <a:ln>
                    <a:noFill/>
                  </a:ln>
                  <a:solidFill>
                    <a:schemeClr val="tx1"/>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746505" name="Rectangle 9"/>
              <p:cNvSpPr>
                <a:spLocks noChangeArrowheads="1"/>
              </p:cNvSpPr>
              <p:nvPr/>
            </p:nvSpPr>
            <p:spPr bwMode="auto">
              <a:xfrm>
                <a:off x="2095" y="1587"/>
                <a:ext cx="374" cy="212"/>
              </a:xfrm>
              <a:prstGeom prst="rect">
                <a:avLst/>
              </a:prstGeom>
              <a:noFill/>
              <a:ln w="9525">
                <a:noFill/>
                <a:miter lim="800000"/>
              </a:ln>
              <a:effectLst/>
            </p:spPr>
            <p:txBody>
              <a:bodyPr wrap="none" lIns="92075" tIns="46038" rIns="92075" bIns="46038">
                <a:spAutoFit/>
              </a:body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1600" b="1" i="0" u="none" strike="noStrike" kern="1200" cap="none" spc="0" normalizeH="0" baseline="0" noProof="0">
                    <a:ln>
                      <a:noFill/>
                    </a:ln>
                    <a:solidFill>
                      <a:schemeClr val="tx1"/>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精化</a:t>
                </a:r>
                <a:endParaRPr kumimoji="0" lang="zh-CN" altLang="en-US" sz="1400" b="0" i="0" u="none" strike="noStrike" kern="1200" cap="none" spc="0" normalizeH="0" baseline="0" noProof="0">
                  <a:ln>
                    <a:noFill/>
                  </a:ln>
                  <a:solidFill>
                    <a:schemeClr val="tx1"/>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746506" name="Rectangle 10"/>
              <p:cNvSpPr>
                <a:spLocks noChangeArrowheads="1"/>
              </p:cNvSpPr>
              <p:nvPr/>
            </p:nvSpPr>
            <p:spPr bwMode="auto">
              <a:xfrm>
                <a:off x="3024" y="1587"/>
                <a:ext cx="912" cy="212"/>
              </a:xfrm>
              <a:prstGeom prst="rect">
                <a:avLst/>
              </a:prstGeom>
              <a:noFill/>
              <a:ln w="9525">
                <a:noFill/>
                <a:miter lim="800000"/>
              </a:ln>
              <a:effectLst/>
            </p:spPr>
            <p:txBody>
              <a:bodyPr wrap="none" lIns="92075" tIns="46038" rIns="92075" bIns="46038">
                <a:sp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1600" b="1" i="0" u="none" strike="noStrike" kern="1200" cap="none" spc="0" normalizeH="0" baseline="0" noProof="0">
                    <a:ln>
                      <a:noFill/>
                    </a:ln>
                    <a:solidFill>
                      <a:schemeClr val="tx1"/>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Construction</a:t>
                </a:r>
                <a:endParaRPr kumimoji="0" lang="en-US" altLang="zh-CN" sz="1400" b="0" i="0" u="none" strike="noStrike" kern="1200" cap="none" spc="0" normalizeH="0" baseline="0" noProof="0">
                  <a:ln>
                    <a:noFill/>
                  </a:ln>
                  <a:solidFill>
                    <a:schemeClr val="tx1"/>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746507" name="Rectangle 11"/>
              <p:cNvSpPr>
                <a:spLocks noChangeArrowheads="1"/>
              </p:cNvSpPr>
              <p:nvPr/>
            </p:nvSpPr>
            <p:spPr bwMode="auto">
              <a:xfrm>
                <a:off x="4368" y="1587"/>
                <a:ext cx="735" cy="212"/>
              </a:xfrm>
              <a:prstGeom prst="rect">
                <a:avLst/>
              </a:prstGeom>
              <a:noFill/>
              <a:ln w="9525">
                <a:noFill/>
                <a:miter lim="800000"/>
              </a:ln>
              <a:effectLst/>
            </p:spPr>
            <p:txBody>
              <a:bodyPr wrap="none" lIns="92075" tIns="46038" rIns="92075" bIns="46038">
                <a:sp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1600" b="1" i="0" u="none" strike="noStrike" kern="1200" cap="none" spc="0" normalizeH="0" baseline="0" noProof="0">
                    <a:ln>
                      <a:noFill/>
                    </a:ln>
                    <a:solidFill>
                      <a:schemeClr val="tx1"/>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Transition</a:t>
                </a:r>
                <a:endParaRPr kumimoji="0" lang="en-US" altLang="zh-CN" sz="1400" b="0" i="0" u="none" strike="noStrike" kern="1200" cap="none" spc="0" normalizeH="0" baseline="0" noProof="0">
                  <a:ln>
                    <a:noFill/>
                  </a:ln>
                  <a:solidFill>
                    <a:schemeClr val="tx1"/>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746508" name="Line 12"/>
              <p:cNvSpPr>
                <a:spLocks noChangeShapeType="1"/>
              </p:cNvSpPr>
              <p:nvPr/>
            </p:nvSpPr>
            <p:spPr bwMode="auto">
              <a:xfrm flipH="1" flipV="1">
                <a:off x="2880" y="1525"/>
                <a:ext cx="0" cy="336"/>
              </a:xfrm>
              <a:prstGeom prst="line">
                <a:avLst/>
              </a:prstGeom>
              <a:noFill/>
              <a:ln w="25400">
                <a:solidFill>
                  <a:schemeClr val="tx1"/>
                </a:solidFill>
                <a:round/>
                <a:headEnd type="none" w="sm" len="sm"/>
                <a:tailEnd type="none" w="sm" len="sm"/>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46509" name="Line 13"/>
              <p:cNvSpPr>
                <a:spLocks noChangeShapeType="1"/>
              </p:cNvSpPr>
              <p:nvPr/>
            </p:nvSpPr>
            <p:spPr bwMode="auto">
              <a:xfrm flipH="1" flipV="1">
                <a:off x="1680" y="1525"/>
                <a:ext cx="0" cy="336"/>
              </a:xfrm>
              <a:prstGeom prst="line">
                <a:avLst/>
              </a:prstGeom>
              <a:noFill/>
              <a:ln w="25400">
                <a:solidFill>
                  <a:schemeClr val="tx1"/>
                </a:solidFill>
                <a:round/>
                <a:headEnd type="none" w="sm" len="sm"/>
                <a:tailEnd type="none" w="sm" len="sm"/>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grpSp>
        <p:sp>
          <p:nvSpPr>
            <p:cNvPr id="746510" name="Line 14"/>
            <p:cNvSpPr>
              <a:spLocks noChangeShapeType="1"/>
            </p:cNvSpPr>
            <p:nvPr/>
          </p:nvSpPr>
          <p:spPr bwMode="auto">
            <a:xfrm>
              <a:off x="272" y="2832"/>
              <a:ext cx="5016" cy="0"/>
            </a:xfrm>
            <a:prstGeom prst="line">
              <a:avLst/>
            </a:prstGeom>
            <a:noFill/>
            <a:ln w="12700">
              <a:solidFill>
                <a:schemeClr val="tx1"/>
              </a:solidFill>
              <a:round/>
              <a:headEnd type="none" w="sm" len="sm"/>
              <a:tailEnd type="stealth" w="med" len="lg"/>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47118" name="Rectangle 15"/>
            <p:cNvSpPr/>
            <p:nvPr/>
          </p:nvSpPr>
          <p:spPr>
            <a:xfrm>
              <a:off x="240" y="2824"/>
              <a:ext cx="404" cy="231"/>
            </a:xfrm>
            <a:prstGeom prst="rect">
              <a:avLst/>
            </a:prstGeom>
            <a:noFill/>
            <a:ln w="9525">
              <a:noFill/>
            </a:ln>
          </p:spPr>
          <p:txBody>
            <a:bodyPr wrap="none" lIns="92075" tIns="46038" rIns="92075" bIns="46038" anchor="t">
              <a:spAutoFit/>
            </a:bodyPr>
            <a:p>
              <a:pPr eaLnBrk="0" hangingPunct="0"/>
              <a:r>
                <a:rPr lang="zh-CN" altLang="en-US" sz="1800" i="1" dirty="0">
                  <a:latin typeface="Helvetica" pitchFamily="-128" charset="0"/>
                  <a:ea typeface="宋体" panose="02010600030101010101" pitchFamily="2" charset="-122"/>
                </a:rPr>
                <a:t>时间</a:t>
              </a:r>
              <a:endParaRPr lang="zh-CN" altLang="en-US" sz="1800" i="1" dirty="0">
                <a:latin typeface="Helvetica" pitchFamily="-128" charset="0"/>
                <a:ea typeface="宋体" panose="02010600030101010101" pitchFamily="2" charset="-122"/>
              </a:endParaRPr>
            </a:p>
          </p:txBody>
        </p:sp>
      </p:grpSp>
      <p:pic>
        <p:nvPicPr>
          <p:cNvPr id="47119" name="Picture 16"/>
          <p:cNvPicPr>
            <a:picLocks noGrp="1"/>
          </p:cNvPicPr>
          <p:nvPr>
            <p:ph sz="half" idx="2"/>
          </p:nvPr>
        </p:nvPicPr>
        <p:blipFill>
          <a:blip r:embed="rId1"/>
          <a:stretch>
            <a:fillRect/>
          </a:stretch>
        </p:blipFill>
        <p:spPr>
          <a:xfrm>
            <a:off x="5822950" y="533400"/>
            <a:ext cx="3116580" cy="4637405"/>
          </a:xfrm>
        </p:spPr>
      </p:pic>
    </p:spTree>
  </p:cSld>
  <p:clrMapOvr>
    <a:masterClrMapping/>
  </p:clrMapOvr>
  <p:transition spd="slow" advTm="171000">
    <p:pull dir="ru"/>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9153" name="Rectangle 2"/>
          <p:cNvSpPr>
            <a:spLocks noGrp="1"/>
          </p:cNvSpPr>
          <p:nvPr>
            <p:ph type="title"/>
          </p:nvPr>
        </p:nvSpPr>
        <p:spPr>
          <a:xfrm>
            <a:off x="457200" y="457200"/>
            <a:ext cx="8229600" cy="1100138"/>
          </a:xfrm>
        </p:spPr>
        <p:txBody>
          <a:bodyPr vert="horz" wrap="square" lIns="91440" tIns="45720" rIns="91440" bIns="45720" anchor="ctr"/>
          <a:p>
            <a:pPr eaLnBrk="1" hangingPunct="1"/>
            <a:r>
              <a:rPr lang="zh-CN" altLang="en-US" sz="3600" b="1" dirty="0"/>
              <a:t>手机开发项目 </a:t>
            </a:r>
            <a:r>
              <a:rPr lang="en-US" altLang="zh-CN" sz="3600" b="1" dirty="0"/>
              <a:t>– </a:t>
            </a:r>
            <a:r>
              <a:rPr lang="zh-CN" altLang="en-US" sz="3600" b="1" dirty="0"/>
              <a:t>精化阶段</a:t>
            </a:r>
            <a:endParaRPr lang="zh-CN" altLang="en-US" sz="3600" b="1" dirty="0"/>
          </a:p>
        </p:txBody>
      </p:sp>
      <p:grpSp>
        <p:nvGrpSpPr>
          <p:cNvPr id="49154" name="Group 3"/>
          <p:cNvGrpSpPr/>
          <p:nvPr/>
        </p:nvGrpSpPr>
        <p:grpSpPr>
          <a:xfrm>
            <a:off x="625475" y="1493838"/>
            <a:ext cx="1728788" cy="3194050"/>
            <a:chOff x="340" y="709"/>
            <a:chExt cx="1089" cy="2012"/>
          </a:xfrm>
        </p:grpSpPr>
        <p:sp>
          <p:nvSpPr>
            <p:cNvPr id="49155" name="Text Box 4"/>
            <p:cNvSpPr txBox="1"/>
            <p:nvPr/>
          </p:nvSpPr>
          <p:spPr>
            <a:xfrm>
              <a:off x="431" y="868"/>
              <a:ext cx="907" cy="260"/>
            </a:xfrm>
            <a:prstGeom prst="rect">
              <a:avLst/>
            </a:prstGeom>
            <a:noFill/>
            <a:ln w="9525">
              <a:noFill/>
            </a:ln>
          </p:spPr>
          <p:txBody>
            <a:bodyPr lIns="107950" tIns="53975" rIns="107950" bIns="53975" anchor="t">
              <a:spAutoFit/>
            </a:bodyPr>
            <a:p>
              <a:pPr algn="ctr" eaLnBrk="0" hangingPunct="0">
                <a:spcBef>
                  <a:spcPct val="50000"/>
                </a:spcBef>
              </a:pPr>
              <a:r>
                <a:rPr lang="zh-CN" altLang="en-US" sz="2000" b="1" dirty="0">
                  <a:latin typeface="Arial" panose="020B0604020202020204" pitchFamily="34" charset="0"/>
                  <a:ea typeface="宋体" panose="02010600030101010101" pitchFamily="2" charset="-122"/>
                </a:rPr>
                <a:t>初启迭代</a:t>
              </a:r>
              <a:r>
                <a:rPr lang="en-US" altLang="zh-CN" sz="2000" b="1" dirty="0">
                  <a:latin typeface="Arial" panose="020B0604020202020204" pitchFamily="34" charset="0"/>
                </a:rPr>
                <a:t>1</a:t>
              </a:r>
              <a:endParaRPr lang="en-US" altLang="zh-CN" sz="2000" b="1" dirty="0">
                <a:latin typeface="Arial" panose="020B0604020202020204" pitchFamily="34" charset="0"/>
              </a:endParaRPr>
            </a:p>
          </p:txBody>
        </p:sp>
        <p:sp>
          <p:nvSpPr>
            <p:cNvPr id="49156" name="Text Box 5"/>
            <p:cNvSpPr txBox="1"/>
            <p:nvPr/>
          </p:nvSpPr>
          <p:spPr>
            <a:xfrm>
              <a:off x="340" y="1344"/>
              <a:ext cx="1043" cy="1377"/>
            </a:xfrm>
            <a:prstGeom prst="rect">
              <a:avLst/>
            </a:prstGeom>
            <a:noFill/>
            <a:ln w="9525">
              <a:noFill/>
            </a:ln>
          </p:spPr>
          <p:txBody>
            <a:bodyPr lIns="107950" tIns="53975" rIns="107950" bIns="53975" anchor="t">
              <a:spAutoFit/>
            </a:bodyPr>
            <a:p>
              <a:pPr eaLnBrk="0" hangingPunct="0">
                <a:spcBef>
                  <a:spcPct val="50000"/>
                </a:spcBef>
              </a:pPr>
              <a:r>
                <a:rPr lang="zh-CN" altLang="en-US" sz="1600" b="1" dirty="0">
                  <a:latin typeface="Arial" panose="020B0604020202020204" pitchFamily="34" charset="0"/>
                  <a:ea typeface="宋体" panose="02010600030101010101" pitchFamily="2" charset="-122"/>
                </a:rPr>
                <a:t>手机功能列表：</a:t>
              </a:r>
              <a:endParaRPr lang="zh-CN" altLang="en-US" sz="1600" b="1" dirty="0">
                <a:latin typeface="Arial" panose="020B0604020202020204" pitchFamily="34" charset="0"/>
                <a:ea typeface="宋体" panose="02010600030101010101" pitchFamily="2" charset="-122"/>
              </a:endParaRPr>
            </a:p>
            <a:p>
              <a:pPr eaLnBrk="0" hangingPunct="0">
                <a:spcBef>
                  <a:spcPct val="50000"/>
                </a:spcBef>
              </a:pPr>
              <a:r>
                <a:rPr lang="en-US" altLang="zh-CN" sz="1600" b="1" dirty="0">
                  <a:latin typeface="Arial" panose="020B0604020202020204" pitchFamily="34" charset="0"/>
                </a:rPr>
                <a:t>. </a:t>
              </a:r>
              <a:r>
                <a:rPr lang="zh-CN" altLang="en-US" sz="1600" b="1" dirty="0">
                  <a:latin typeface="Arial" panose="020B0604020202020204" pitchFamily="34" charset="0"/>
                  <a:ea typeface="宋体" panose="02010600030101010101" pitchFamily="2" charset="-122"/>
                </a:rPr>
                <a:t>通话</a:t>
              </a:r>
              <a:endParaRPr lang="zh-CN" altLang="en-US" sz="1600" b="1" dirty="0">
                <a:latin typeface="Arial" panose="020B0604020202020204" pitchFamily="34" charset="0"/>
                <a:ea typeface="宋体" panose="02010600030101010101" pitchFamily="2" charset="-122"/>
              </a:endParaRPr>
            </a:p>
            <a:p>
              <a:pPr eaLnBrk="0" hangingPunct="0">
                <a:spcBef>
                  <a:spcPct val="50000"/>
                </a:spcBef>
              </a:pPr>
              <a:r>
                <a:rPr lang="en-US" altLang="zh-CN" sz="1600" b="1" dirty="0">
                  <a:latin typeface="Arial" panose="020B0604020202020204" pitchFamily="34" charset="0"/>
                </a:rPr>
                <a:t>. </a:t>
              </a:r>
              <a:r>
                <a:rPr lang="zh-CN" altLang="en-US" sz="1600" b="1" dirty="0">
                  <a:latin typeface="Arial" panose="020B0604020202020204" pitchFamily="34" charset="0"/>
                  <a:ea typeface="宋体" panose="02010600030101010101" pitchFamily="2" charset="-122"/>
                </a:rPr>
                <a:t>短信</a:t>
              </a:r>
              <a:endParaRPr lang="zh-CN" altLang="en-US" sz="1600" b="1" dirty="0">
                <a:latin typeface="Arial" panose="020B0604020202020204" pitchFamily="34" charset="0"/>
                <a:ea typeface="宋体" panose="02010600030101010101" pitchFamily="2" charset="-122"/>
              </a:endParaRPr>
            </a:p>
            <a:p>
              <a:pPr eaLnBrk="0" hangingPunct="0">
                <a:spcBef>
                  <a:spcPct val="50000"/>
                </a:spcBef>
              </a:pPr>
              <a:r>
                <a:rPr lang="en-US" altLang="zh-CN" sz="1600" b="1" dirty="0">
                  <a:latin typeface="Arial" panose="020B0604020202020204" pitchFamily="34" charset="0"/>
                </a:rPr>
                <a:t>. </a:t>
              </a:r>
              <a:r>
                <a:rPr lang="zh-CN" altLang="en-US" sz="1600" b="1" dirty="0">
                  <a:latin typeface="Arial" panose="020B0604020202020204" pitchFamily="34" charset="0"/>
                  <a:ea typeface="宋体" panose="02010600030101010101" pitchFamily="2" charset="-122"/>
                </a:rPr>
                <a:t>地址簿</a:t>
              </a:r>
              <a:endParaRPr lang="zh-CN" altLang="en-US" sz="1600" b="1" dirty="0">
                <a:latin typeface="Arial" panose="020B0604020202020204" pitchFamily="34" charset="0"/>
                <a:ea typeface="宋体" panose="02010600030101010101" pitchFamily="2" charset="-122"/>
              </a:endParaRPr>
            </a:p>
            <a:p>
              <a:pPr eaLnBrk="0" hangingPunct="0">
                <a:spcBef>
                  <a:spcPct val="50000"/>
                </a:spcBef>
              </a:pPr>
              <a:r>
                <a:rPr lang="en-US" altLang="zh-CN" sz="1600" b="1" dirty="0">
                  <a:latin typeface="Arial" panose="020B0604020202020204" pitchFamily="34" charset="0"/>
                </a:rPr>
                <a:t>. </a:t>
              </a:r>
              <a:r>
                <a:rPr lang="zh-CN" altLang="en-US" sz="1600" b="1" dirty="0">
                  <a:latin typeface="Arial" panose="020B0604020202020204" pitchFamily="34" charset="0"/>
                  <a:ea typeface="宋体" panose="02010600030101010101" pitchFamily="2" charset="-122"/>
                </a:rPr>
                <a:t>游戏</a:t>
              </a:r>
              <a:endParaRPr lang="zh-CN" altLang="en-US" sz="1600" b="1" dirty="0">
                <a:latin typeface="Arial" panose="020B0604020202020204" pitchFamily="34" charset="0"/>
                <a:ea typeface="宋体" panose="02010600030101010101" pitchFamily="2" charset="-122"/>
              </a:endParaRPr>
            </a:p>
            <a:p>
              <a:pPr eaLnBrk="0" hangingPunct="0">
                <a:spcBef>
                  <a:spcPct val="50000"/>
                </a:spcBef>
              </a:pPr>
              <a:r>
                <a:rPr lang="en-US" altLang="zh-CN" sz="1600" dirty="0">
                  <a:latin typeface="Arial" panose="020B0604020202020204" pitchFamily="34" charset="0"/>
                </a:rPr>
                <a:t>…</a:t>
              </a:r>
              <a:endParaRPr lang="en-US" altLang="zh-CN" sz="1600" dirty="0">
                <a:latin typeface="Arial" panose="020B0604020202020204" pitchFamily="34" charset="0"/>
              </a:endParaRPr>
            </a:p>
          </p:txBody>
        </p:sp>
        <p:sp>
          <p:nvSpPr>
            <p:cNvPr id="748550" name="Line 6"/>
            <p:cNvSpPr>
              <a:spLocks noChangeShapeType="1"/>
            </p:cNvSpPr>
            <p:nvPr/>
          </p:nvSpPr>
          <p:spPr bwMode="invGray">
            <a:xfrm>
              <a:off x="1429" y="709"/>
              <a:ext cx="0" cy="1995"/>
            </a:xfrm>
            <a:prstGeom prst="line">
              <a:avLst/>
            </a:prstGeom>
            <a:noFill/>
            <a:ln w="12700">
              <a:solidFill>
                <a:srgbClr val="9E896A"/>
              </a:solidFill>
              <a:round/>
            </a:ln>
            <a:effectLst>
              <a:outerShdw dist="53882" dir="2700000" algn="ctr" rotWithShape="0">
                <a:schemeClr val="bg2"/>
              </a:outerShdw>
            </a:effectLst>
          </p:spPr>
          <p:txBody>
            <a:bodyPr tIns="91440" bIns="91440"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grpSp>
      <p:grpSp>
        <p:nvGrpSpPr>
          <p:cNvPr id="49158" name="Group 7"/>
          <p:cNvGrpSpPr/>
          <p:nvPr/>
        </p:nvGrpSpPr>
        <p:grpSpPr>
          <a:xfrm>
            <a:off x="2425700" y="1493838"/>
            <a:ext cx="1944688" cy="3167062"/>
            <a:chOff x="1474" y="709"/>
            <a:chExt cx="1225" cy="1995"/>
          </a:xfrm>
        </p:grpSpPr>
        <p:sp>
          <p:nvSpPr>
            <p:cNvPr id="49159" name="Text Box 8"/>
            <p:cNvSpPr txBox="1"/>
            <p:nvPr/>
          </p:nvSpPr>
          <p:spPr>
            <a:xfrm>
              <a:off x="1595" y="868"/>
              <a:ext cx="907" cy="260"/>
            </a:xfrm>
            <a:prstGeom prst="rect">
              <a:avLst/>
            </a:prstGeom>
            <a:noFill/>
            <a:ln w="9525">
              <a:noFill/>
            </a:ln>
          </p:spPr>
          <p:txBody>
            <a:bodyPr lIns="107950" tIns="53975" rIns="107950" bIns="53975" anchor="t">
              <a:spAutoFit/>
            </a:bodyPr>
            <a:p>
              <a:pPr algn="ctr" eaLnBrk="0" hangingPunct="0">
                <a:spcBef>
                  <a:spcPct val="50000"/>
                </a:spcBef>
              </a:pPr>
              <a:r>
                <a:rPr lang="zh-CN" altLang="en-US" sz="2000" b="1" dirty="0">
                  <a:latin typeface="Arial" panose="020B0604020202020204" pitchFamily="34" charset="0"/>
                  <a:ea typeface="宋体" panose="02010600030101010101" pitchFamily="2" charset="-122"/>
                </a:rPr>
                <a:t>精化迭代</a:t>
              </a:r>
              <a:r>
                <a:rPr lang="en-US" altLang="zh-CN" sz="2000" b="1" dirty="0">
                  <a:latin typeface="Arial" panose="020B0604020202020204" pitchFamily="34" charset="0"/>
                </a:rPr>
                <a:t>1</a:t>
              </a:r>
              <a:endParaRPr lang="en-US" altLang="zh-CN" sz="2000" b="1" dirty="0">
                <a:latin typeface="Arial" panose="020B0604020202020204" pitchFamily="34" charset="0"/>
              </a:endParaRPr>
            </a:p>
          </p:txBody>
        </p:sp>
        <p:sp>
          <p:nvSpPr>
            <p:cNvPr id="748553" name="Line 9"/>
            <p:cNvSpPr>
              <a:spLocks noChangeShapeType="1"/>
            </p:cNvSpPr>
            <p:nvPr/>
          </p:nvSpPr>
          <p:spPr bwMode="invGray">
            <a:xfrm>
              <a:off x="2653" y="709"/>
              <a:ext cx="0" cy="1995"/>
            </a:xfrm>
            <a:prstGeom prst="line">
              <a:avLst/>
            </a:prstGeom>
            <a:noFill/>
            <a:ln w="12700">
              <a:solidFill>
                <a:srgbClr val="9E896A"/>
              </a:solidFill>
              <a:round/>
            </a:ln>
            <a:effectLst>
              <a:outerShdw dist="53882" dir="2700000" algn="ctr" rotWithShape="0">
                <a:schemeClr val="bg2"/>
              </a:outerShdw>
            </a:effectLst>
          </p:spPr>
          <p:txBody>
            <a:bodyPr tIns="91440" bIns="91440"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49161" name="Text Box 10"/>
            <p:cNvSpPr txBox="1"/>
            <p:nvPr/>
          </p:nvSpPr>
          <p:spPr>
            <a:xfrm>
              <a:off x="1474" y="1344"/>
              <a:ext cx="1225" cy="1300"/>
            </a:xfrm>
            <a:prstGeom prst="rect">
              <a:avLst/>
            </a:prstGeom>
            <a:noFill/>
            <a:ln w="9525">
              <a:noFill/>
            </a:ln>
          </p:spPr>
          <p:txBody>
            <a:bodyPr lIns="107950" tIns="53975" rIns="107950" bIns="53975" anchor="t">
              <a:spAutoFit/>
            </a:bodyPr>
            <a:p>
              <a:pPr eaLnBrk="0" hangingPunct="0">
                <a:spcBef>
                  <a:spcPct val="50000"/>
                </a:spcBef>
              </a:pPr>
              <a:r>
                <a:rPr lang="zh-CN" altLang="en-US" sz="1600" b="1" dirty="0">
                  <a:latin typeface="Arial" panose="020B0604020202020204" pitchFamily="34" charset="0"/>
                  <a:ea typeface="宋体" panose="02010600030101010101" pitchFamily="2" charset="-122"/>
                </a:rPr>
                <a:t>完善细化需求</a:t>
              </a:r>
              <a:endParaRPr lang="zh-CN" altLang="en-US" sz="1600" b="1" dirty="0">
                <a:latin typeface="Arial" panose="020B0604020202020204" pitchFamily="34" charset="0"/>
                <a:ea typeface="宋体" panose="02010600030101010101" pitchFamily="2" charset="-122"/>
              </a:endParaRPr>
            </a:p>
            <a:p>
              <a:pPr eaLnBrk="0" hangingPunct="0">
                <a:spcBef>
                  <a:spcPct val="50000"/>
                </a:spcBef>
              </a:pPr>
              <a:endParaRPr lang="zh-CN" altLang="en-US" sz="1600" b="1" dirty="0">
                <a:latin typeface="Arial" panose="020B0604020202020204" pitchFamily="34" charset="0"/>
                <a:ea typeface="宋体" panose="02010600030101010101" pitchFamily="2" charset="-122"/>
              </a:endParaRPr>
            </a:p>
            <a:p>
              <a:pPr eaLnBrk="0" hangingPunct="0">
                <a:spcBef>
                  <a:spcPct val="50000"/>
                </a:spcBef>
              </a:pPr>
              <a:r>
                <a:rPr lang="zh-CN" altLang="en-US" sz="1600" b="1" dirty="0">
                  <a:latin typeface="Arial" panose="020B0604020202020204" pitchFamily="34" charset="0"/>
                  <a:ea typeface="宋体" panose="02010600030101010101" pitchFamily="2" charset="-122"/>
                </a:rPr>
                <a:t>开发实现基本通话功能</a:t>
              </a:r>
              <a:endParaRPr lang="zh-CN" altLang="en-US" sz="1600" b="1" dirty="0">
                <a:latin typeface="Arial" panose="020B0604020202020204" pitchFamily="34" charset="0"/>
                <a:ea typeface="宋体" panose="02010600030101010101" pitchFamily="2" charset="-122"/>
              </a:endParaRPr>
            </a:p>
            <a:p>
              <a:pPr eaLnBrk="0" hangingPunct="0">
                <a:spcBef>
                  <a:spcPct val="50000"/>
                </a:spcBef>
              </a:pPr>
              <a:endParaRPr lang="zh-CN" altLang="en-US" sz="1600" b="1" dirty="0">
                <a:latin typeface="Arial" panose="020B0604020202020204" pitchFamily="34" charset="0"/>
                <a:ea typeface="宋体" panose="02010600030101010101" pitchFamily="2" charset="-122"/>
              </a:endParaRPr>
            </a:p>
            <a:p>
              <a:pPr eaLnBrk="0" hangingPunct="0">
                <a:spcBef>
                  <a:spcPct val="50000"/>
                </a:spcBef>
              </a:pPr>
              <a:r>
                <a:rPr lang="zh-CN" altLang="en-US" sz="1600" b="1" dirty="0">
                  <a:latin typeface="Arial" panose="020B0604020202020204" pitchFamily="34" charset="0"/>
                  <a:ea typeface="宋体" panose="02010600030101010101" pitchFamily="2" charset="-122"/>
                </a:rPr>
                <a:t>测试基本通话功能</a:t>
              </a:r>
              <a:endParaRPr lang="zh-CN" altLang="en-US" sz="1600" b="1" dirty="0">
                <a:latin typeface="Arial" panose="020B0604020202020204" pitchFamily="34" charset="0"/>
                <a:ea typeface="宋体" panose="02010600030101010101" pitchFamily="2" charset="-122"/>
              </a:endParaRPr>
            </a:p>
          </p:txBody>
        </p:sp>
      </p:grpSp>
      <p:grpSp>
        <p:nvGrpSpPr>
          <p:cNvPr id="49162" name="Group 11"/>
          <p:cNvGrpSpPr/>
          <p:nvPr/>
        </p:nvGrpSpPr>
        <p:grpSpPr>
          <a:xfrm>
            <a:off x="4297363" y="1493838"/>
            <a:ext cx="1944687" cy="3167062"/>
            <a:chOff x="2653" y="709"/>
            <a:chExt cx="1225" cy="1995"/>
          </a:xfrm>
        </p:grpSpPr>
        <p:sp>
          <p:nvSpPr>
            <p:cNvPr id="49163" name="Text Box 12"/>
            <p:cNvSpPr txBox="1"/>
            <p:nvPr/>
          </p:nvSpPr>
          <p:spPr>
            <a:xfrm>
              <a:off x="2759" y="867"/>
              <a:ext cx="907" cy="260"/>
            </a:xfrm>
            <a:prstGeom prst="rect">
              <a:avLst/>
            </a:prstGeom>
            <a:noFill/>
            <a:ln w="9525">
              <a:noFill/>
            </a:ln>
          </p:spPr>
          <p:txBody>
            <a:bodyPr lIns="107950" tIns="53975" rIns="107950" bIns="53975" anchor="t">
              <a:spAutoFit/>
            </a:bodyPr>
            <a:p>
              <a:pPr algn="ctr" eaLnBrk="0" hangingPunct="0">
                <a:spcBef>
                  <a:spcPct val="50000"/>
                </a:spcBef>
              </a:pPr>
              <a:r>
                <a:rPr lang="zh-CN" altLang="en-US" sz="2000" b="1" dirty="0">
                  <a:latin typeface="Arial" panose="020B0604020202020204" pitchFamily="34" charset="0"/>
                  <a:ea typeface="宋体" panose="02010600030101010101" pitchFamily="2" charset="-122"/>
                </a:rPr>
                <a:t>精化迭代</a:t>
              </a:r>
              <a:r>
                <a:rPr lang="en-US" altLang="zh-CN" sz="2000" b="1" dirty="0">
                  <a:latin typeface="Arial" panose="020B0604020202020204" pitchFamily="34" charset="0"/>
                </a:rPr>
                <a:t>2</a:t>
              </a:r>
              <a:endParaRPr lang="en-US" altLang="zh-CN" sz="2000" b="1" dirty="0">
                <a:latin typeface="Arial" panose="020B0604020202020204" pitchFamily="34" charset="0"/>
              </a:endParaRPr>
            </a:p>
          </p:txBody>
        </p:sp>
        <p:sp>
          <p:nvSpPr>
            <p:cNvPr id="49164" name="Text Box 13"/>
            <p:cNvSpPr txBox="1"/>
            <p:nvPr/>
          </p:nvSpPr>
          <p:spPr>
            <a:xfrm>
              <a:off x="2653" y="1344"/>
              <a:ext cx="1225" cy="1146"/>
            </a:xfrm>
            <a:prstGeom prst="rect">
              <a:avLst/>
            </a:prstGeom>
            <a:noFill/>
            <a:ln w="9525">
              <a:noFill/>
            </a:ln>
          </p:spPr>
          <p:txBody>
            <a:bodyPr lIns="107950" tIns="53975" rIns="107950" bIns="53975" anchor="t">
              <a:spAutoFit/>
            </a:bodyPr>
            <a:p>
              <a:pPr eaLnBrk="0" hangingPunct="0">
                <a:spcBef>
                  <a:spcPct val="50000"/>
                </a:spcBef>
              </a:pPr>
              <a:r>
                <a:rPr lang="zh-CN" altLang="en-US" sz="1600" b="1" dirty="0">
                  <a:latin typeface="Arial" panose="020B0604020202020204" pitchFamily="34" charset="0"/>
                  <a:ea typeface="宋体" panose="02010600030101010101" pitchFamily="2" charset="-122"/>
                </a:rPr>
                <a:t>完善细化需求</a:t>
              </a:r>
              <a:endParaRPr lang="zh-CN" altLang="en-US" sz="1600" b="1" dirty="0">
                <a:latin typeface="Arial" panose="020B0604020202020204" pitchFamily="34" charset="0"/>
                <a:ea typeface="宋体" panose="02010600030101010101" pitchFamily="2" charset="-122"/>
              </a:endParaRPr>
            </a:p>
            <a:p>
              <a:pPr eaLnBrk="0" hangingPunct="0">
                <a:spcBef>
                  <a:spcPct val="50000"/>
                </a:spcBef>
              </a:pPr>
              <a:endParaRPr lang="zh-CN" altLang="en-US" sz="1600" b="1" dirty="0">
                <a:latin typeface="Arial" panose="020B0604020202020204" pitchFamily="34" charset="0"/>
                <a:ea typeface="宋体" panose="02010600030101010101" pitchFamily="2" charset="-122"/>
              </a:endParaRPr>
            </a:p>
            <a:p>
              <a:pPr eaLnBrk="0" hangingPunct="0">
                <a:spcBef>
                  <a:spcPct val="50000"/>
                </a:spcBef>
              </a:pPr>
              <a:r>
                <a:rPr lang="zh-CN" altLang="en-US" sz="1600" b="1" dirty="0">
                  <a:latin typeface="Arial" panose="020B0604020202020204" pitchFamily="34" charset="0"/>
                  <a:ea typeface="宋体" panose="02010600030101010101" pitchFamily="2" charset="-122"/>
                </a:rPr>
                <a:t>开发实现短信功能</a:t>
              </a:r>
              <a:endParaRPr lang="zh-CN" altLang="en-US" sz="1600" b="1" dirty="0">
                <a:latin typeface="Arial" panose="020B0604020202020204" pitchFamily="34" charset="0"/>
                <a:ea typeface="宋体" panose="02010600030101010101" pitchFamily="2" charset="-122"/>
              </a:endParaRPr>
            </a:p>
            <a:p>
              <a:pPr eaLnBrk="0" hangingPunct="0">
                <a:spcBef>
                  <a:spcPct val="50000"/>
                </a:spcBef>
              </a:pPr>
              <a:endParaRPr lang="zh-CN" altLang="en-US" sz="1600" b="1" dirty="0">
                <a:latin typeface="Arial" panose="020B0604020202020204" pitchFamily="34" charset="0"/>
                <a:ea typeface="宋体" panose="02010600030101010101" pitchFamily="2" charset="-122"/>
              </a:endParaRPr>
            </a:p>
            <a:p>
              <a:pPr eaLnBrk="0" hangingPunct="0">
                <a:spcBef>
                  <a:spcPct val="50000"/>
                </a:spcBef>
              </a:pPr>
              <a:r>
                <a:rPr lang="zh-CN" altLang="en-US" sz="1600" b="1" dirty="0">
                  <a:latin typeface="Arial" panose="020B0604020202020204" pitchFamily="34" charset="0"/>
                  <a:ea typeface="宋体" panose="02010600030101010101" pitchFamily="2" charset="-122"/>
                </a:rPr>
                <a:t>测试短信功能</a:t>
              </a:r>
              <a:endParaRPr lang="zh-CN" altLang="en-US" sz="1600" b="1" dirty="0">
                <a:latin typeface="Arial" panose="020B0604020202020204" pitchFamily="34" charset="0"/>
                <a:ea typeface="宋体" panose="02010600030101010101" pitchFamily="2" charset="-122"/>
              </a:endParaRPr>
            </a:p>
          </p:txBody>
        </p:sp>
        <p:sp>
          <p:nvSpPr>
            <p:cNvPr id="748558" name="Line 14"/>
            <p:cNvSpPr>
              <a:spLocks noChangeShapeType="1"/>
            </p:cNvSpPr>
            <p:nvPr/>
          </p:nvSpPr>
          <p:spPr bwMode="invGray">
            <a:xfrm>
              <a:off x="3878" y="709"/>
              <a:ext cx="0" cy="1995"/>
            </a:xfrm>
            <a:prstGeom prst="line">
              <a:avLst/>
            </a:prstGeom>
            <a:noFill/>
            <a:ln w="12700">
              <a:solidFill>
                <a:srgbClr val="9E896A"/>
              </a:solidFill>
              <a:round/>
            </a:ln>
            <a:effectLst>
              <a:outerShdw dist="53882" dir="2700000" algn="ctr" rotWithShape="0">
                <a:schemeClr val="bg2"/>
              </a:outerShdw>
            </a:effectLst>
          </p:spPr>
          <p:txBody>
            <a:bodyPr tIns="91440" bIns="91440"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grpSp>
      <p:grpSp>
        <p:nvGrpSpPr>
          <p:cNvPr id="49166" name="Group 15"/>
          <p:cNvGrpSpPr/>
          <p:nvPr/>
        </p:nvGrpSpPr>
        <p:grpSpPr>
          <a:xfrm>
            <a:off x="2641600" y="4805363"/>
            <a:ext cx="3455988" cy="1368425"/>
            <a:chOff x="1610" y="2795"/>
            <a:chExt cx="2177" cy="862"/>
          </a:xfrm>
        </p:grpSpPr>
        <p:sp>
          <p:nvSpPr>
            <p:cNvPr id="748560" name="AutoShape 16"/>
            <p:cNvSpPr>
              <a:spLocks noChangeArrowheads="1"/>
            </p:cNvSpPr>
            <p:nvPr/>
          </p:nvSpPr>
          <p:spPr bwMode="auto">
            <a:xfrm>
              <a:off x="1701" y="2886"/>
              <a:ext cx="499" cy="771"/>
            </a:xfrm>
            <a:prstGeom prst="bracePair">
              <a:avLst>
                <a:gd name="adj" fmla="val 8333"/>
              </a:avLst>
            </a:prstGeom>
            <a:noFill/>
            <a:ln w="28575">
              <a:noFill/>
              <a:round/>
            </a:ln>
            <a:effectLst/>
          </p:spPr>
          <p:txBody>
            <a:bodyPr vert="eaVert"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48561" name="AutoShape 17"/>
            <p:cNvSpPr/>
            <p:nvPr/>
          </p:nvSpPr>
          <p:spPr bwMode="auto">
            <a:xfrm rot="16200000">
              <a:off x="2582" y="1818"/>
              <a:ext cx="226" cy="2177"/>
            </a:xfrm>
            <a:prstGeom prst="leftBrace">
              <a:avLst>
                <a:gd name="adj1" fmla="val 80273"/>
                <a:gd name="adj2" fmla="val 48162"/>
              </a:avLst>
            </a:prstGeom>
            <a:noFill/>
            <a:ln w="28575">
              <a:solidFill>
                <a:schemeClr val="tx1"/>
              </a:solidFill>
              <a:round/>
            </a:ln>
            <a:effectLst/>
          </p:spPr>
          <p:txBody>
            <a:bodyPr vert="eaVert"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49169" name="Text Box 18"/>
            <p:cNvSpPr txBox="1"/>
            <p:nvPr/>
          </p:nvSpPr>
          <p:spPr>
            <a:xfrm>
              <a:off x="2064" y="3113"/>
              <a:ext cx="1179" cy="260"/>
            </a:xfrm>
            <a:prstGeom prst="rect">
              <a:avLst/>
            </a:prstGeom>
            <a:noFill/>
            <a:ln w="9525">
              <a:noFill/>
            </a:ln>
          </p:spPr>
          <p:txBody>
            <a:bodyPr lIns="107950" tIns="53975" rIns="107950" bIns="53975" anchor="t">
              <a:spAutoFit/>
            </a:bodyPr>
            <a:p>
              <a:pPr algn="ctr" eaLnBrk="0" hangingPunct="0">
                <a:spcBef>
                  <a:spcPct val="50000"/>
                </a:spcBef>
              </a:pPr>
              <a:r>
                <a:rPr lang="zh-CN" altLang="en-US" sz="2000" b="1" dirty="0">
                  <a:latin typeface="Arial" panose="020B0604020202020204" pitchFamily="34" charset="0"/>
                  <a:ea typeface="宋体" panose="02010600030101010101" pitchFamily="2" charset="-122"/>
                </a:rPr>
                <a:t>建立手机架构</a:t>
              </a:r>
              <a:endParaRPr lang="zh-CN" altLang="en-US" sz="2000" b="1" dirty="0">
                <a:latin typeface="Arial" panose="020B0604020202020204" pitchFamily="34" charset="0"/>
                <a:ea typeface="宋体" panose="02010600030101010101" pitchFamily="2" charset="-122"/>
              </a:endParaRPr>
            </a:p>
          </p:txBody>
        </p:sp>
      </p:grpSp>
      <p:sp>
        <p:nvSpPr>
          <p:cNvPr id="748563" name="AutoShape 19"/>
          <p:cNvSpPr>
            <a:spLocks noChangeArrowheads="1"/>
          </p:cNvSpPr>
          <p:nvPr/>
        </p:nvSpPr>
        <p:spPr bwMode="auto">
          <a:xfrm>
            <a:off x="119063" y="4876800"/>
            <a:ext cx="330200" cy="1223963"/>
          </a:xfrm>
          <a:prstGeom prst="bracePair">
            <a:avLst>
              <a:gd name="adj" fmla="val 8333"/>
            </a:avLst>
          </a:prstGeom>
          <a:noFill/>
          <a:ln w="28575">
            <a:noFill/>
            <a:round/>
          </a:ln>
          <a:effectLst/>
        </p:spPr>
        <p:txBody>
          <a:bodyPr vert="eaVert"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grpSp>
        <p:nvGrpSpPr>
          <p:cNvPr id="49171" name="Group 20"/>
          <p:cNvGrpSpPr/>
          <p:nvPr/>
        </p:nvGrpSpPr>
        <p:grpSpPr>
          <a:xfrm>
            <a:off x="336550" y="4805363"/>
            <a:ext cx="2017713" cy="917575"/>
            <a:chOff x="158" y="2795"/>
            <a:chExt cx="1271" cy="578"/>
          </a:xfrm>
        </p:grpSpPr>
        <p:sp>
          <p:nvSpPr>
            <p:cNvPr id="748565" name="AutoShape 21"/>
            <p:cNvSpPr/>
            <p:nvPr/>
          </p:nvSpPr>
          <p:spPr bwMode="auto">
            <a:xfrm rot="16200000">
              <a:off x="722" y="2453"/>
              <a:ext cx="226" cy="907"/>
            </a:xfrm>
            <a:prstGeom prst="leftBrace">
              <a:avLst>
                <a:gd name="adj1" fmla="val 33444"/>
                <a:gd name="adj2" fmla="val 48162"/>
              </a:avLst>
            </a:prstGeom>
            <a:noFill/>
            <a:ln w="28575">
              <a:solidFill>
                <a:schemeClr val="tx1"/>
              </a:solidFill>
              <a:round/>
            </a:ln>
            <a:effectLst/>
          </p:spPr>
          <p:txBody>
            <a:bodyPr vert="eaVert"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49173" name="Text Box 22"/>
            <p:cNvSpPr txBox="1"/>
            <p:nvPr/>
          </p:nvSpPr>
          <p:spPr>
            <a:xfrm>
              <a:off x="158" y="3113"/>
              <a:ext cx="1271" cy="260"/>
            </a:xfrm>
            <a:prstGeom prst="rect">
              <a:avLst/>
            </a:prstGeom>
            <a:noFill/>
            <a:ln w="9525">
              <a:noFill/>
            </a:ln>
          </p:spPr>
          <p:txBody>
            <a:bodyPr lIns="107950" tIns="53975" rIns="107950" bIns="53975" anchor="t">
              <a:spAutoFit/>
            </a:bodyPr>
            <a:p>
              <a:pPr algn="ctr" eaLnBrk="0" hangingPunct="0">
                <a:spcBef>
                  <a:spcPct val="50000"/>
                </a:spcBef>
              </a:pPr>
              <a:r>
                <a:rPr lang="zh-CN" altLang="en-US" sz="2000" dirty="0">
                  <a:latin typeface="Arial" panose="020B0604020202020204" pitchFamily="34" charset="0"/>
                  <a:ea typeface="宋体" panose="02010600030101010101" pitchFamily="2" charset="-122"/>
                </a:rPr>
                <a:t>明确目标和范围</a:t>
              </a:r>
              <a:endParaRPr lang="zh-CN" altLang="en-US" sz="2000" dirty="0">
                <a:latin typeface="Arial" panose="020B0604020202020204" pitchFamily="34" charset="0"/>
                <a:ea typeface="宋体" panose="02010600030101010101" pitchFamily="2" charset="-122"/>
              </a:endParaRPr>
            </a:p>
          </p:txBody>
        </p:sp>
      </p:grpSp>
    </p:spTree>
  </p:cSld>
  <p:clrMapOvr>
    <a:masterClrMapping/>
  </p:clrMapOvr>
  <p:transition spd="slow" advTm="259000">
    <p:pull dir="ru"/>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0177" name="Rectangle 2"/>
          <p:cNvSpPr>
            <a:spLocks noGrp="1"/>
          </p:cNvSpPr>
          <p:nvPr>
            <p:ph type="title"/>
          </p:nvPr>
        </p:nvSpPr>
        <p:spPr>
          <a:xfrm>
            <a:off x="152400" y="228600"/>
            <a:ext cx="7772400" cy="1143000"/>
          </a:xfrm>
        </p:spPr>
        <p:txBody>
          <a:bodyPr vert="horz" wrap="square" lIns="91440" tIns="45720" rIns="91440" bIns="45720" anchor="ctr"/>
          <a:p>
            <a:pPr eaLnBrk="1" hangingPunct="1"/>
            <a:r>
              <a:rPr lang="zh-CN" altLang="en-US" sz="3600" b="1" dirty="0"/>
              <a:t>构建阶段</a:t>
            </a:r>
            <a:r>
              <a:rPr lang="en-US" altLang="zh-CN" sz="3600" b="1" dirty="0"/>
              <a:t>(Construction)</a:t>
            </a:r>
            <a:endParaRPr lang="en-US" altLang="zh-CN" sz="3600" b="1" dirty="0"/>
          </a:p>
        </p:txBody>
      </p:sp>
      <p:sp>
        <p:nvSpPr>
          <p:cNvPr id="50178" name="Rectangle 3"/>
          <p:cNvSpPr>
            <a:spLocks noGrp="1"/>
          </p:cNvSpPr>
          <p:nvPr>
            <p:ph type="body" sz="half" idx="1"/>
          </p:nvPr>
        </p:nvSpPr>
        <p:spPr>
          <a:xfrm>
            <a:off x="694055" y="1656080"/>
            <a:ext cx="4355465" cy="3429000"/>
          </a:xfrm>
        </p:spPr>
        <p:txBody>
          <a:bodyPr vert="horz" wrap="square" lIns="91440" tIns="45720" rIns="91440" bIns="45720" anchor="t"/>
          <a:p>
            <a:pPr marL="339725" indent="-339725" eaLnBrk="1" hangingPunct="1">
              <a:lnSpc>
                <a:spcPct val="90000"/>
              </a:lnSpc>
              <a:buClr>
                <a:schemeClr val="bg2"/>
              </a:buClr>
              <a:buSzPct val="75000"/>
              <a:buFont typeface="Wingdings" panose="05000000000000000000" pitchFamily="2" charset="2"/>
            </a:pPr>
            <a:r>
              <a:rPr lang="zh-CN" altLang="en-US" sz="2400" b="1" dirty="0"/>
              <a:t>尽快完成软件产品的开发</a:t>
            </a:r>
            <a:endParaRPr lang="zh-CN" altLang="en-US" sz="2400" b="1" dirty="0"/>
          </a:p>
          <a:p>
            <a:pPr marL="339725" indent="-339725" eaLnBrk="1" hangingPunct="1">
              <a:lnSpc>
                <a:spcPct val="90000"/>
              </a:lnSpc>
              <a:buClr>
                <a:schemeClr val="bg2"/>
              </a:buClr>
              <a:buSzPct val="75000"/>
              <a:buFont typeface="Wingdings" panose="05000000000000000000" pitchFamily="2" charset="2"/>
            </a:pPr>
            <a:r>
              <a:rPr lang="zh-CN" altLang="en-US" sz="2400" b="1" dirty="0">
                <a:solidFill>
                  <a:srgbClr val="1818FF"/>
                </a:solidFill>
              </a:rPr>
              <a:t>尽可能降低开发成本，优化开发资源和避免不必要的返工</a:t>
            </a:r>
            <a:endParaRPr lang="zh-CN" altLang="en-US" sz="2400" b="1" dirty="0">
              <a:solidFill>
                <a:srgbClr val="1818FF"/>
              </a:solidFill>
            </a:endParaRPr>
          </a:p>
          <a:p>
            <a:pPr marL="339725" indent="-339725" eaLnBrk="1" hangingPunct="1">
              <a:lnSpc>
                <a:spcPct val="90000"/>
              </a:lnSpc>
              <a:buClr>
                <a:schemeClr val="bg2"/>
              </a:buClr>
              <a:buSzPct val="75000"/>
              <a:buFont typeface="Wingdings" panose="05000000000000000000" pitchFamily="2" charset="2"/>
            </a:pPr>
            <a:r>
              <a:rPr lang="zh-CN" altLang="en-US" sz="2400" b="1" dirty="0"/>
              <a:t>在保证开发进度的同时达到足够的软件质量</a:t>
            </a:r>
            <a:endParaRPr lang="zh-CN" altLang="en-US" sz="2400" b="1" dirty="0"/>
          </a:p>
          <a:p>
            <a:pPr marL="339725" indent="-339725" eaLnBrk="1" hangingPunct="1">
              <a:lnSpc>
                <a:spcPct val="90000"/>
              </a:lnSpc>
              <a:buClr>
                <a:schemeClr val="bg2"/>
              </a:buClr>
              <a:buSzPct val="75000"/>
              <a:buFont typeface="Wingdings" panose="05000000000000000000" pitchFamily="2" charset="2"/>
            </a:pPr>
            <a:r>
              <a:rPr lang="zh-CN" altLang="en-US" sz="2400" b="1" dirty="0">
                <a:solidFill>
                  <a:srgbClr val="1818FF"/>
                </a:solidFill>
              </a:rPr>
              <a:t>获得一些有用的版本 (alpha, beta等) </a:t>
            </a:r>
            <a:endParaRPr lang="zh-CN" altLang="en-US" sz="2400" b="1" dirty="0">
              <a:solidFill>
                <a:srgbClr val="1818FF"/>
              </a:solidFill>
            </a:endParaRPr>
          </a:p>
        </p:txBody>
      </p:sp>
      <p:grpSp>
        <p:nvGrpSpPr>
          <p:cNvPr id="50179" name="Group 4"/>
          <p:cNvGrpSpPr/>
          <p:nvPr/>
        </p:nvGrpSpPr>
        <p:grpSpPr>
          <a:xfrm>
            <a:off x="341313" y="5292725"/>
            <a:ext cx="8013700" cy="1039813"/>
            <a:chOff x="240" y="2400"/>
            <a:chExt cx="5048" cy="655"/>
          </a:xfrm>
        </p:grpSpPr>
        <p:grpSp>
          <p:nvGrpSpPr>
            <p:cNvPr id="50180" name="Group 5"/>
            <p:cNvGrpSpPr/>
            <p:nvPr/>
          </p:nvGrpSpPr>
          <p:grpSpPr>
            <a:xfrm>
              <a:off x="280" y="2400"/>
              <a:ext cx="4907" cy="358"/>
              <a:chOff x="421" y="1514"/>
              <a:chExt cx="4907" cy="358"/>
            </a:xfrm>
          </p:grpSpPr>
          <p:sp>
            <p:nvSpPr>
              <p:cNvPr id="749574" name="Rectangle 6"/>
              <p:cNvSpPr>
                <a:spLocks noChangeArrowheads="1"/>
              </p:cNvSpPr>
              <p:nvPr/>
            </p:nvSpPr>
            <p:spPr bwMode="blackGray">
              <a:xfrm>
                <a:off x="421" y="1514"/>
                <a:ext cx="4907" cy="358"/>
              </a:xfrm>
              <a:prstGeom prst="rect">
                <a:avLst/>
              </a:prstGeom>
              <a:solidFill>
                <a:schemeClr val="accent1"/>
              </a:solidFill>
              <a:ln w="9525">
                <a:noFill/>
                <a:miter lim="800000"/>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49575" name="Line 7"/>
              <p:cNvSpPr>
                <a:spLocks noChangeShapeType="1"/>
              </p:cNvSpPr>
              <p:nvPr/>
            </p:nvSpPr>
            <p:spPr bwMode="auto">
              <a:xfrm flipH="1" flipV="1">
                <a:off x="4080" y="1525"/>
                <a:ext cx="0" cy="336"/>
              </a:xfrm>
              <a:prstGeom prst="line">
                <a:avLst/>
              </a:prstGeom>
              <a:noFill/>
              <a:ln w="25400">
                <a:solidFill>
                  <a:schemeClr val="tx1"/>
                </a:solidFill>
                <a:round/>
                <a:headEnd type="none" w="sm" len="sm"/>
                <a:tailEnd type="none" w="sm" len="sm"/>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49576" name="Rectangle 8"/>
              <p:cNvSpPr>
                <a:spLocks noChangeArrowheads="1"/>
              </p:cNvSpPr>
              <p:nvPr/>
            </p:nvSpPr>
            <p:spPr bwMode="auto">
              <a:xfrm>
                <a:off x="876" y="1587"/>
                <a:ext cx="374" cy="212"/>
              </a:xfrm>
              <a:prstGeom prst="rect">
                <a:avLst/>
              </a:prstGeom>
              <a:noFill/>
              <a:ln w="9525">
                <a:noFill/>
                <a:miter lim="800000"/>
              </a:ln>
              <a:effectLst/>
            </p:spPr>
            <p:txBody>
              <a:bodyPr wrap="none" lIns="92075" tIns="46038" rIns="92075" bIns="46038">
                <a:spAutoFit/>
              </a:body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1600" b="1" i="0" u="none" strike="noStrike" kern="1200" cap="none" spc="0" normalizeH="0" baseline="0" noProof="0">
                    <a:ln>
                      <a:noFill/>
                    </a:ln>
                    <a:solidFill>
                      <a:schemeClr val="tx1"/>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初启</a:t>
                </a:r>
                <a:endParaRPr kumimoji="0" lang="zh-CN" altLang="en-US" sz="1600" b="0" i="0" u="none" strike="noStrike" kern="1200" cap="none" spc="0" normalizeH="0" baseline="0" noProof="0">
                  <a:ln>
                    <a:noFill/>
                  </a:ln>
                  <a:solidFill>
                    <a:schemeClr val="tx1"/>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749577" name="Rectangle 9"/>
              <p:cNvSpPr>
                <a:spLocks noChangeArrowheads="1"/>
              </p:cNvSpPr>
              <p:nvPr/>
            </p:nvSpPr>
            <p:spPr bwMode="auto">
              <a:xfrm>
                <a:off x="2095" y="1587"/>
                <a:ext cx="374" cy="212"/>
              </a:xfrm>
              <a:prstGeom prst="rect">
                <a:avLst/>
              </a:prstGeom>
              <a:noFill/>
              <a:ln w="9525">
                <a:noFill/>
                <a:miter lim="800000"/>
              </a:ln>
              <a:effectLst/>
            </p:spPr>
            <p:txBody>
              <a:bodyPr wrap="none" lIns="92075" tIns="46038" rIns="92075" bIns="46038">
                <a:spAutoFit/>
              </a:body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1600" b="1" i="0" u="none" strike="noStrike" kern="1200" cap="none" spc="0" normalizeH="0" baseline="0" noProof="0">
                    <a:ln>
                      <a:noFill/>
                    </a:ln>
                    <a:solidFill>
                      <a:schemeClr val="tx1"/>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精化</a:t>
                </a:r>
                <a:endParaRPr kumimoji="0" lang="zh-CN" altLang="en-US" sz="1400" b="0" i="0" u="none" strike="noStrike" kern="1200" cap="none" spc="0" normalizeH="0" baseline="0" noProof="0">
                  <a:ln>
                    <a:noFill/>
                  </a:ln>
                  <a:solidFill>
                    <a:schemeClr val="tx1"/>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749578" name="Rectangle 10"/>
              <p:cNvSpPr>
                <a:spLocks noChangeArrowheads="1"/>
              </p:cNvSpPr>
              <p:nvPr/>
            </p:nvSpPr>
            <p:spPr bwMode="auto">
              <a:xfrm>
                <a:off x="3293" y="1587"/>
                <a:ext cx="374" cy="212"/>
              </a:xfrm>
              <a:prstGeom prst="rect">
                <a:avLst/>
              </a:prstGeom>
              <a:noFill/>
              <a:ln w="9525">
                <a:noFill/>
                <a:miter lim="800000"/>
              </a:ln>
              <a:effectLst/>
            </p:spPr>
            <p:txBody>
              <a:bodyPr wrap="none" lIns="92075" tIns="46038" rIns="92075" bIns="46038">
                <a:spAutoFit/>
              </a:body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1600" b="1" i="0" u="none" strike="noStrike" kern="1200" cap="none" spc="0" normalizeH="0" baseline="0" noProof="0">
                    <a:ln>
                      <a:noFill/>
                    </a:ln>
                    <a:solidFill>
                      <a:schemeClr val="tx1"/>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构建</a:t>
                </a:r>
                <a:endParaRPr kumimoji="0" lang="zh-CN" altLang="en-US" sz="1400" b="0" i="0" u="none" strike="noStrike" kern="1200" cap="none" spc="0" normalizeH="0" baseline="0" noProof="0">
                  <a:ln>
                    <a:noFill/>
                  </a:ln>
                  <a:solidFill>
                    <a:schemeClr val="tx1"/>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749579" name="Rectangle 11"/>
              <p:cNvSpPr>
                <a:spLocks noChangeArrowheads="1"/>
              </p:cNvSpPr>
              <p:nvPr/>
            </p:nvSpPr>
            <p:spPr bwMode="auto">
              <a:xfrm>
                <a:off x="4368" y="1587"/>
                <a:ext cx="735" cy="212"/>
              </a:xfrm>
              <a:prstGeom prst="rect">
                <a:avLst/>
              </a:prstGeom>
              <a:noFill/>
              <a:ln w="9525">
                <a:noFill/>
                <a:miter lim="800000"/>
              </a:ln>
              <a:effectLst/>
            </p:spPr>
            <p:txBody>
              <a:bodyPr wrap="none" lIns="92075" tIns="46038" rIns="92075" bIns="46038">
                <a:sp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1600" b="1" i="0" u="none" strike="noStrike" kern="1200" cap="none" spc="0" normalizeH="0" baseline="0" noProof="0">
                    <a:ln>
                      <a:noFill/>
                    </a:ln>
                    <a:solidFill>
                      <a:schemeClr val="tx1"/>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Transition</a:t>
                </a:r>
                <a:endParaRPr kumimoji="0" lang="en-US" altLang="zh-CN" sz="1400" b="0" i="0" u="none" strike="noStrike" kern="1200" cap="none" spc="0" normalizeH="0" baseline="0" noProof="0">
                  <a:ln>
                    <a:noFill/>
                  </a:ln>
                  <a:solidFill>
                    <a:schemeClr val="tx1"/>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749580" name="Line 12"/>
              <p:cNvSpPr>
                <a:spLocks noChangeShapeType="1"/>
              </p:cNvSpPr>
              <p:nvPr/>
            </p:nvSpPr>
            <p:spPr bwMode="auto">
              <a:xfrm flipH="1" flipV="1">
                <a:off x="2880" y="1525"/>
                <a:ext cx="0" cy="336"/>
              </a:xfrm>
              <a:prstGeom prst="line">
                <a:avLst/>
              </a:prstGeom>
              <a:noFill/>
              <a:ln w="25400">
                <a:solidFill>
                  <a:schemeClr val="tx1"/>
                </a:solidFill>
                <a:round/>
                <a:headEnd type="none" w="sm" len="sm"/>
                <a:tailEnd type="none" w="sm" len="sm"/>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49581" name="Line 13"/>
              <p:cNvSpPr>
                <a:spLocks noChangeShapeType="1"/>
              </p:cNvSpPr>
              <p:nvPr/>
            </p:nvSpPr>
            <p:spPr bwMode="auto">
              <a:xfrm flipH="1" flipV="1">
                <a:off x="1680" y="1525"/>
                <a:ext cx="0" cy="336"/>
              </a:xfrm>
              <a:prstGeom prst="line">
                <a:avLst/>
              </a:prstGeom>
              <a:noFill/>
              <a:ln w="25400">
                <a:solidFill>
                  <a:schemeClr val="tx1"/>
                </a:solidFill>
                <a:round/>
                <a:headEnd type="none" w="sm" len="sm"/>
                <a:tailEnd type="none" w="sm" len="sm"/>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grpSp>
        <p:sp>
          <p:nvSpPr>
            <p:cNvPr id="749582" name="Line 14"/>
            <p:cNvSpPr>
              <a:spLocks noChangeShapeType="1"/>
            </p:cNvSpPr>
            <p:nvPr/>
          </p:nvSpPr>
          <p:spPr bwMode="auto">
            <a:xfrm>
              <a:off x="272" y="2832"/>
              <a:ext cx="5016" cy="0"/>
            </a:xfrm>
            <a:prstGeom prst="line">
              <a:avLst/>
            </a:prstGeom>
            <a:noFill/>
            <a:ln w="12700">
              <a:solidFill>
                <a:schemeClr val="tx1"/>
              </a:solidFill>
              <a:round/>
              <a:headEnd type="none" w="sm" len="sm"/>
              <a:tailEnd type="stealth" w="med" len="lg"/>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50190" name="Rectangle 15"/>
            <p:cNvSpPr/>
            <p:nvPr/>
          </p:nvSpPr>
          <p:spPr>
            <a:xfrm>
              <a:off x="240" y="2824"/>
              <a:ext cx="404" cy="231"/>
            </a:xfrm>
            <a:prstGeom prst="rect">
              <a:avLst/>
            </a:prstGeom>
            <a:noFill/>
            <a:ln w="9525">
              <a:noFill/>
            </a:ln>
          </p:spPr>
          <p:txBody>
            <a:bodyPr wrap="none" lIns="92075" tIns="46038" rIns="92075" bIns="46038" anchor="t">
              <a:spAutoFit/>
            </a:bodyPr>
            <a:p>
              <a:pPr eaLnBrk="0" hangingPunct="0"/>
              <a:r>
                <a:rPr lang="zh-CN" altLang="en-US" sz="1800" i="1" dirty="0">
                  <a:latin typeface="Helvetica" pitchFamily="-128" charset="0"/>
                  <a:ea typeface="宋体" panose="02010600030101010101" pitchFamily="2" charset="-122"/>
                </a:rPr>
                <a:t>时间</a:t>
              </a:r>
              <a:endParaRPr lang="zh-CN" altLang="en-US" sz="1800" i="1" dirty="0">
                <a:latin typeface="Helvetica" pitchFamily="-128" charset="0"/>
                <a:ea typeface="宋体" panose="02010600030101010101" pitchFamily="2" charset="-122"/>
              </a:endParaRPr>
            </a:p>
          </p:txBody>
        </p:sp>
      </p:grpSp>
      <p:pic>
        <p:nvPicPr>
          <p:cNvPr id="50191" name="Picture 16"/>
          <p:cNvPicPr>
            <a:picLocks noGrp="1"/>
          </p:cNvPicPr>
          <p:nvPr>
            <p:ph sz="half" idx="2"/>
          </p:nvPr>
        </p:nvPicPr>
        <p:blipFill>
          <a:blip r:embed="rId1"/>
          <a:stretch>
            <a:fillRect/>
          </a:stretch>
        </p:blipFill>
        <p:spPr>
          <a:xfrm>
            <a:off x="5176838" y="1233488"/>
            <a:ext cx="3560762" cy="3436937"/>
          </a:xfrm>
        </p:spPr>
      </p:pic>
    </p:spTree>
  </p:cSld>
  <p:clrMapOvr>
    <a:masterClrMapping/>
  </p:clrMapOvr>
  <p:transition spd="slow" advTm="198000">
    <p:pull dir="ru"/>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2225" name="Rectangle 2"/>
          <p:cNvSpPr>
            <a:spLocks noGrp="1"/>
          </p:cNvSpPr>
          <p:nvPr>
            <p:ph type="title"/>
          </p:nvPr>
        </p:nvSpPr>
        <p:spPr/>
        <p:txBody>
          <a:bodyPr vert="horz" wrap="square" lIns="91440" tIns="45720" rIns="91440" bIns="45720" anchor="ctr"/>
          <a:p>
            <a:pPr eaLnBrk="1" hangingPunct="1"/>
            <a:r>
              <a:rPr lang="zh-CN" altLang="en-US" sz="3600" b="1" dirty="0"/>
              <a:t>手机开发项目 </a:t>
            </a:r>
            <a:r>
              <a:rPr lang="en-US" altLang="zh-CN" sz="3600" b="1" dirty="0"/>
              <a:t>– </a:t>
            </a:r>
            <a:r>
              <a:rPr lang="zh-CN" altLang="en-US" sz="3600" b="1" dirty="0"/>
              <a:t>构建阶段</a:t>
            </a:r>
            <a:endParaRPr lang="zh-CN" altLang="en-US" sz="3600" b="1" dirty="0"/>
          </a:p>
        </p:txBody>
      </p:sp>
      <p:sp>
        <p:nvSpPr>
          <p:cNvPr id="52226" name="Text Box 3"/>
          <p:cNvSpPr txBox="1"/>
          <p:nvPr/>
        </p:nvSpPr>
        <p:spPr>
          <a:xfrm>
            <a:off x="7956550" y="2005013"/>
            <a:ext cx="1187450" cy="412750"/>
          </a:xfrm>
          <a:prstGeom prst="rect">
            <a:avLst/>
          </a:prstGeom>
          <a:noFill/>
          <a:ln w="9525">
            <a:noFill/>
          </a:ln>
        </p:spPr>
        <p:txBody>
          <a:bodyPr lIns="107950" tIns="53975" rIns="107950" bIns="53975" anchor="t">
            <a:spAutoFit/>
          </a:bodyPr>
          <a:p>
            <a:pPr algn="ctr" eaLnBrk="0" hangingPunct="0">
              <a:spcBef>
                <a:spcPct val="50000"/>
              </a:spcBef>
            </a:pPr>
            <a:r>
              <a:rPr lang="en-US" altLang="zh-CN" sz="2000" dirty="0">
                <a:latin typeface="Arial" panose="020B0604020202020204" pitchFamily="34" charset="0"/>
              </a:rPr>
              <a:t>……</a:t>
            </a:r>
            <a:endParaRPr lang="en-US" altLang="zh-CN" sz="2000" dirty="0">
              <a:latin typeface="Arial" panose="020B0604020202020204" pitchFamily="34" charset="0"/>
            </a:endParaRPr>
          </a:p>
        </p:txBody>
      </p:sp>
      <p:grpSp>
        <p:nvGrpSpPr>
          <p:cNvPr id="52227" name="Group 4"/>
          <p:cNvGrpSpPr/>
          <p:nvPr/>
        </p:nvGrpSpPr>
        <p:grpSpPr>
          <a:xfrm>
            <a:off x="625475" y="1493838"/>
            <a:ext cx="1728788" cy="3194050"/>
            <a:chOff x="340" y="709"/>
            <a:chExt cx="1089" cy="2012"/>
          </a:xfrm>
        </p:grpSpPr>
        <p:sp>
          <p:nvSpPr>
            <p:cNvPr id="52228" name="Text Box 5"/>
            <p:cNvSpPr txBox="1"/>
            <p:nvPr/>
          </p:nvSpPr>
          <p:spPr>
            <a:xfrm>
              <a:off x="431" y="868"/>
              <a:ext cx="907" cy="260"/>
            </a:xfrm>
            <a:prstGeom prst="rect">
              <a:avLst/>
            </a:prstGeom>
            <a:noFill/>
            <a:ln w="9525">
              <a:noFill/>
            </a:ln>
          </p:spPr>
          <p:txBody>
            <a:bodyPr lIns="107950" tIns="53975" rIns="107950" bIns="53975" anchor="t">
              <a:spAutoFit/>
            </a:bodyPr>
            <a:p>
              <a:pPr algn="ctr" eaLnBrk="0" hangingPunct="0">
                <a:spcBef>
                  <a:spcPct val="50000"/>
                </a:spcBef>
              </a:pPr>
              <a:r>
                <a:rPr lang="zh-CN" altLang="en-US" sz="2000" dirty="0">
                  <a:latin typeface="Arial" panose="020B0604020202020204" pitchFamily="34" charset="0"/>
                  <a:ea typeface="宋体" panose="02010600030101010101" pitchFamily="2" charset="-122"/>
                </a:rPr>
                <a:t>初启迭代</a:t>
              </a:r>
              <a:r>
                <a:rPr lang="en-US" altLang="zh-CN" sz="2000" dirty="0">
                  <a:latin typeface="Arial" panose="020B0604020202020204" pitchFamily="34" charset="0"/>
                </a:rPr>
                <a:t>1</a:t>
              </a:r>
              <a:endParaRPr lang="en-US" altLang="zh-CN" sz="2000" dirty="0">
                <a:latin typeface="Arial" panose="020B0604020202020204" pitchFamily="34" charset="0"/>
              </a:endParaRPr>
            </a:p>
          </p:txBody>
        </p:sp>
        <p:sp>
          <p:nvSpPr>
            <p:cNvPr id="52229" name="Text Box 6"/>
            <p:cNvSpPr txBox="1"/>
            <p:nvPr/>
          </p:nvSpPr>
          <p:spPr>
            <a:xfrm>
              <a:off x="340" y="1344"/>
              <a:ext cx="1043" cy="1377"/>
            </a:xfrm>
            <a:prstGeom prst="rect">
              <a:avLst/>
            </a:prstGeom>
            <a:noFill/>
            <a:ln w="9525">
              <a:noFill/>
            </a:ln>
          </p:spPr>
          <p:txBody>
            <a:bodyPr lIns="107950" tIns="53975" rIns="107950" bIns="53975" anchor="t">
              <a:spAutoFit/>
            </a:bodyPr>
            <a:p>
              <a:pPr eaLnBrk="0" hangingPunct="0">
                <a:spcBef>
                  <a:spcPct val="50000"/>
                </a:spcBef>
              </a:pPr>
              <a:r>
                <a:rPr lang="zh-CN" altLang="en-US" sz="1600" dirty="0">
                  <a:latin typeface="Arial" panose="020B0604020202020204" pitchFamily="34" charset="0"/>
                  <a:ea typeface="宋体" panose="02010600030101010101" pitchFamily="2" charset="-122"/>
                </a:rPr>
                <a:t>手机功能列表：</a:t>
              </a:r>
              <a:endParaRPr lang="zh-CN" altLang="en-US" sz="1600" dirty="0">
                <a:latin typeface="Arial" panose="020B0604020202020204" pitchFamily="34" charset="0"/>
                <a:ea typeface="宋体" panose="02010600030101010101" pitchFamily="2" charset="-122"/>
              </a:endParaRPr>
            </a:p>
            <a:p>
              <a:pPr eaLnBrk="0" hangingPunct="0">
                <a:spcBef>
                  <a:spcPct val="50000"/>
                </a:spcBef>
              </a:pPr>
              <a:r>
                <a:rPr lang="en-US" altLang="zh-CN" sz="1600" dirty="0">
                  <a:latin typeface="Arial" panose="020B0604020202020204" pitchFamily="34" charset="0"/>
                </a:rPr>
                <a:t>. </a:t>
              </a:r>
              <a:r>
                <a:rPr lang="zh-CN" altLang="en-US" sz="1600" dirty="0">
                  <a:latin typeface="Arial" panose="020B0604020202020204" pitchFamily="34" charset="0"/>
                  <a:ea typeface="宋体" panose="02010600030101010101" pitchFamily="2" charset="-122"/>
                </a:rPr>
                <a:t>通话</a:t>
              </a:r>
              <a:endParaRPr lang="zh-CN" altLang="en-US" sz="1600" dirty="0">
                <a:latin typeface="Arial" panose="020B0604020202020204" pitchFamily="34" charset="0"/>
                <a:ea typeface="宋体" panose="02010600030101010101" pitchFamily="2" charset="-122"/>
              </a:endParaRPr>
            </a:p>
            <a:p>
              <a:pPr eaLnBrk="0" hangingPunct="0">
                <a:spcBef>
                  <a:spcPct val="50000"/>
                </a:spcBef>
              </a:pPr>
              <a:r>
                <a:rPr lang="en-US" altLang="zh-CN" sz="1600" dirty="0">
                  <a:latin typeface="Arial" panose="020B0604020202020204" pitchFamily="34" charset="0"/>
                </a:rPr>
                <a:t>. </a:t>
              </a:r>
              <a:r>
                <a:rPr lang="zh-CN" altLang="en-US" sz="1600" dirty="0">
                  <a:latin typeface="Arial" panose="020B0604020202020204" pitchFamily="34" charset="0"/>
                  <a:ea typeface="宋体" panose="02010600030101010101" pitchFamily="2" charset="-122"/>
                </a:rPr>
                <a:t>短信</a:t>
              </a:r>
              <a:endParaRPr lang="zh-CN" altLang="en-US" sz="1600" dirty="0">
                <a:latin typeface="Arial" panose="020B0604020202020204" pitchFamily="34" charset="0"/>
                <a:ea typeface="宋体" panose="02010600030101010101" pitchFamily="2" charset="-122"/>
              </a:endParaRPr>
            </a:p>
            <a:p>
              <a:pPr eaLnBrk="0" hangingPunct="0">
                <a:spcBef>
                  <a:spcPct val="50000"/>
                </a:spcBef>
              </a:pPr>
              <a:r>
                <a:rPr lang="en-US" altLang="zh-CN" sz="1600" dirty="0">
                  <a:latin typeface="Arial" panose="020B0604020202020204" pitchFamily="34" charset="0"/>
                </a:rPr>
                <a:t>. </a:t>
              </a:r>
              <a:r>
                <a:rPr lang="zh-CN" altLang="en-US" sz="1600" dirty="0">
                  <a:latin typeface="Arial" panose="020B0604020202020204" pitchFamily="34" charset="0"/>
                  <a:ea typeface="宋体" panose="02010600030101010101" pitchFamily="2" charset="-122"/>
                </a:rPr>
                <a:t>地址簿</a:t>
              </a:r>
              <a:endParaRPr lang="zh-CN" altLang="en-US" sz="1600" dirty="0">
                <a:latin typeface="Arial" panose="020B0604020202020204" pitchFamily="34" charset="0"/>
                <a:ea typeface="宋体" panose="02010600030101010101" pitchFamily="2" charset="-122"/>
              </a:endParaRPr>
            </a:p>
            <a:p>
              <a:pPr eaLnBrk="0" hangingPunct="0">
                <a:spcBef>
                  <a:spcPct val="50000"/>
                </a:spcBef>
              </a:pPr>
              <a:r>
                <a:rPr lang="en-US" altLang="zh-CN" sz="1600" dirty="0">
                  <a:latin typeface="Arial" panose="020B0604020202020204" pitchFamily="34" charset="0"/>
                </a:rPr>
                <a:t>. </a:t>
              </a:r>
              <a:r>
                <a:rPr lang="zh-CN" altLang="en-US" sz="1600" dirty="0">
                  <a:latin typeface="Arial" panose="020B0604020202020204" pitchFamily="34" charset="0"/>
                  <a:ea typeface="宋体" panose="02010600030101010101" pitchFamily="2" charset="-122"/>
                </a:rPr>
                <a:t>游戏</a:t>
              </a:r>
              <a:endParaRPr lang="zh-CN" altLang="en-US" sz="1600" dirty="0">
                <a:latin typeface="Arial" panose="020B0604020202020204" pitchFamily="34" charset="0"/>
                <a:ea typeface="宋体" panose="02010600030101010101" pitchFamily="2" charset="-122"/>
              </a:endParaRPr>
            </a:p>
            <a:p>
              <a:pPr eaLnBrk="0" hangingPunct="0">
                <a:spcBef>
                  <a:spcPct val="50000"/>
                </a:spcBef>
              </a:pPr>
              <a:r>
                <a:rPr lang="en-US" altLang="zh-CN" sz="1600" dirty="0">
                  <a:latin typeface="Arial" panose="020B0604020202020204" pitchFamily="34" charset="0"/>
                </a:rPr>
                <a:t>…</a:t>
              </a:r>
              <a:endParaRPr lang="en-US" altLang="zh-CN" sz="1600" dirty="0">
                <a:latin typeface="Arial" panose="020B0604020202020204" pitchFamily="34" charset="0"/>
              </a:endParaRPr>
            </a:p>
          </p:txBody>
        </p:sp>
        <p:sp>
          <p:nvSpPr>
            <p:cNvPr id="751623" name="Line 7"/>
            <p:cNvSpPr>
              <a:spLocks noChangeShapeType="1"/>
            </p:cNvSpPr>
            <p:nvPr/>
          </p:nvSpPr>
          <p:spPr bwMode="invGray">
            <a:xfrm>
              <a:off x="1429" y="709"/>
              <a:ext cx="0" cy="1995"/>
            </a:xfrm>
            <a:prstGeom prst="line">
              <a:avLst/>
            </a:prstGeom>
            <a:noFill/>
            <a:ln w="12700">
              <a:solidFill>
                <a:srgbClr val="9E896A"/>
              </a:solidFill>
              <a:round/>
            </a:ln>
            <a:effectLst>
              <a:outerShdw dist="53882" dir="2700000" algn="ctr" rotWithShape="0">
                <a:schemeClr val="bg2"/>
              </a:outerShdw>
            </a:effectLst>
          </p:spPr>
          <p:txBody>
            <a:bodyPr tIns="91440" bIns="91440"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grpSp>
      <p:grpSp>
        <p:nvGrpSpPr>
          <p:cNvPr id="52231" name="Group 8"/>
          <p:cNvGrpSpPr/>
          <p:nvPr/>
        </p:nvGrpSpPr>
        <p:grpSpPr>
          <a:xfrm>
            <a:off x="2425700" y="1493838"/>
            <a:ext cx="1944688" cy="3167062"/>
            <a:chOff x="1474" y="709"/>
            <a:chExt cx="1225" cy="1995"/>
          </a:xfrm>
        </p:grpSpPr>
        <p:sp>
          <p:nvSpPr>
            <p:cNvPr id="52232" name="Text Box 9"/>
            <p:cNvSpPr txBox="1"/>
            <p:nvPr/>
          </p:nvSpPr>
          <p:spPr>
            <a:xfrm>
              <a:off x="1595" y="868"/>
              <a:ext cx="907" cy="260"/>
            </a:xfrm>
            <a:prstGeom prst="rect">
              <a:avLst/>
            </a:prstGeom>
            <a:noFill/>
            <a:ln w="9525">
              <a:noFill/>
            </a:ln>
          </p:spPr>
          <p:txBody>
            <a:bodyPr lIns="107950" tIns="53975" rIns="107950" bIns="53975" anchor="t">
              <a:spAutoFit/>
            </a:bodyPr>
            <a:p>
              <a:pPr algn="ctr" eaLnBrk="0" hangingPunct="0">
                <a:spcBef>
                  <a:spcPct val="50000"/>
                </a:spcBef>
              </a:pPr>
              <a:r>
                <a:rPr lang="zh-CN" altLang="en-US" sz="2000" dirty="0">
                  <a:latin typeface="Arial" panose="020B0604020202020204" pitchFamily="34" charset="0"/>
                  <a:ea typeface="宋体" panose="02010600030101010101" pitchFamily="2" charset="-122"/>
                </a:rPr>
                <a:t>精化迭代</a:t>
              </a:r>
              <a:r>
                <a:rPr lang="en-US" altLang="zh-CN" sz="2000" dirty="0">
                  <a:latin typeface="Arial" panose="020B0604020202020204" pitchFamily="34" charset="0"/>
                </a:rPr>
                <a:t>1</a:t>
              </a:r>
              <a:endParaRPr lang="en-US" altLang="zh-CN" sz="2000" dirty="0">
                <a:latin typeface="Arial" panose="020B0604020202020204" pitchFamily="34" charset="0"/>
              </a:endParaRPr>
            </a:p>
          </p:txBody>
        </p:sp>
        <p:sp>
          <p:nvSpPr>
            <p:cNvPr id="751626" name="Line 10"/>
            <p:cNvSpPr>
              <a:spLocks noChangeShapeType="1"/>
            </p:cNvSpPr>
            <p:nvPr/>
          </p:nvSpPr>
          <p:spPr bwMode="invGray">
            <a:xfrm>
              <a:off x="2653" y="709"/>
              <a:ext cx="0" cy="1995"/>
            </a:xfrm>
            <a:prstGeom prst="line">
              <a:avLst/>
            </a:prstGeom>
            <a:noFill/>
            <a:ln w="12700">
              <a:solidFill>
                <a:srgbClr val="9E896A"/>
              </a:solidFill>
              <a:round/>
            </a:ln>
            <a:effectLst>
              <a:outerShdw dist="53882" dir="2700000" algn="ctr" rotWithShape="0">
                <a:schemeClr val="bg2"/>
              </a:outerShdw>
            </a:effectLst>
          </p:spPr>
          <p:txBody>
            <a:bodyPr tIns="91440" bIns="91440"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52234" name="Text Box 11"/>
            <p:cNvSpPr txBox="1"/>
            <p:nvPr/>
          </p:nvSpPr>
          <p:spPr>
            <a:xfrm>
              <a:off x="1474" y="1344"/>
              <a:ext cx="1225" cy="1300"/>
            </a:xfrm>
            <a:prstGeom prst="rect">
              <a:avLst/>
            </a:prstGeom>
            <a:noFill/>
            <a:ln w="9525">
              <a:noFill/>
            </a:ln>
          </p:spPr>
          <p:txBody>
            <a:bodyPr lIns="107950" tIns="53975" rIns="107950" bIns="53975" anchor="t">
              <a:spAutoFit/>
            </a:bodyPr>
            <a:p>
              <a:pPr eaLnBrk="0" hangingPunct="0">
                <a:spcBef>
                  <a:spcPct val="50000"/>
                </a:spcBef>
              </a:pPr>
              <a:r>
                <a:rPr lang="zh-CN" altLang="en-US" sz="1600" dirty="0">
                  <a:latin typeface="Arial" panose="020B0604020202020204" pitchFamily="34" charset="0"/>
                  <a:ea typeface="宋体" panose="02010600030101010101" pitchFamily="2" charset="-122"/>
                </a:rPr>
                <a:t>完善细化需求</a:t>
              </a:r>
              <a:endParaRPr lang="zh-CN" altLang="en-US" sz="1600" dirty="0">
                <a:latin typeface="Arial" panose="020B0604020202020204" pitchFamily="34" charset="0"/>
                <a:ea typeface="宋体" panose="02010600030101010101" pitchFamily="2" charset="-122"/>
              </a:endParaRPr>
            </a:p>
            <a:p>
              <a:pPr eaLnBrk="0" hangingPunct="0">
                <a:spcBef>
                  <a:spcPct val="50000"/>
                </a:spcBef>
              </a:pPr>
              <a:endParaRPr lang="zh-CN" altLang="en-US" sz="1600" dirty="0">
                <a:latin typeface="Arial" panose="020B0604020202020204" pitchFamily="34" charset="0"/>
                <a:ea typeface="宋体" panose="02010600030101010101" pitchFamily="2" charset="-122"/>
              </a:endParaRPr>
            </a:p>
            <a:p>
              <a:pPr eaLnBrk="0" hangingPunct="0">
                <a:spcBef>
                  <a:spcPct val="50000"/>
                </a:spcBef>
              </a:pPr>
              <a:r>
                <a:rPr lang="zh-CN" altLang="en-US" sz="1600" dirty="0">
                  <a:latin typeface="Arial" panose="020B0604020202020204" pitchFamily="34" charset="0"/>
                  <a:ea typeface="宋体" panose="02010600030101010101" pitchFamily="2" charset="-122"/>
                </a:rPr>
                <a:t>开发实现基本通话功能</a:t>
              </a:r>
              <a:endParaRPr lang="zh-CN" altLang="en-US" sz="1600" dirty="0">
                <a:latin typeface="Arial" panose="020B0604020202020204" pitchFamily="34" charset="0"/>
                <a:ea typeface="宋体" panose="02010600030101010101" pitchFamily="2" charset="-122"/>
              </a:endParaRPr>
            </a:p>
            <a:p>
              <a:pPr eaLnBrk="0" hangingPunct="0">
                <a:spcBef>
                  <a:spcPct val="50000"/>
                </a:spcBef>
              </a:pPr>
              <a:endParaRPr lang="zh-CN" altLang="en-US" sz="1600" dirty="0">
                <a:latin typeface="Arial" panose="020B0604020202020204" pitchFamily="34" charset="0"/>
                <a:ea typeface="宋体" panose="02010600030101010101" pitchFamily="2" charset="-122"/>
              </a:endParaRPr>
            </a:p>
            <a:p>
              <a:pPr eaLnBrk="0" hangingPunct="0">
                <a:spcBef>
                  <a:spcPct val="50000"/>
                </a:spcBef>
              </a:pPr>
              <a:r>
                <a:rPr lang="zh-CN" altLang="en-US" sz="1600" dirty="0">
                  <a:latin typeface="Arial" panose="020B0604020202020204" pitchFamily="34" charset="0"/>
                  <a:ea typeface="宋体" panose="02010600030101010101" pitchFamily="2" charset="-122"/>
                </a:rPr>
                <a:t>测试基本通话功能</a:t>
              </a:r>
              <a:endParaRPr lang="zh-CN" altLang="en-US" sz="1600" dirty="0">
                <a:latin typeface="Arial" panose="020B0604020202020204" pitchFamily="34" charset="0"/>
                <a:ea typeface="宋体" panose="02010600030101010101" pitchFamily="2" charset="-122"/>
              </a:endParaRPr>
            </a:p>
          </p:txBody>
        </p:sp>
      </p:grpSp>
      <p:grpSp>
        <p:nvGrpSpPr>
          <p:cNvPr id="52235" name="Group 12"/>
          <p:cNvGrpSpPr/>
          <p:nvPr/>
        </p:nvGrpSpPr>
        <p:grpSpPr>
          <a:xfrm>
            <a:off x="4297363" y="1493838"/>
            <a:ext cx="1944687" cy="3167062"/>
            <a:chOff x="2653" y="709"/>
            <a:chExt cx="1225" cy="1995"/>
          </a:xfrm>
        </p:grpSpPr>
        <p:sp>
          <p:nvSpPr>
            <p:cNvPr id="52236" name="Text Box 13"/>
            <p:cNvSpPr txBox="1"/>
            <p:nvPr/>
          </p:nvSpPr>
          <p:spPr>
            <a:xfrm>
              <a:off x="2759" y="867"/>
              <a:ext cx="907" cy="260"/>
            </a:xfrm>
            <a:prstGeom prst="rect">
              <a:avLst/>
            </a:prstGeom>
            <a:noFill/>
            <a:ln w="9525">
              <a:noFill/>
            </a:ln>
          </p:spPr>
          <p:txBody>
            <a:bodyPr lIns="107950" tIns="53975" rIns="107950" bIns="53975" anchor="t">
              <a:spAutoFit/>
            </a:bodyPr>
            <a:p>
              <a:pPr algn="ctr" eaLnBrk="0" hangingPunct="0">
                <a:spcBef>
                  <a:spcPct val="50000"/>
                </a:spcBef>
              </a:pPr>
              <a:r>
                <a:rPr lang="zh-CN" altLang="en-US" sz="2000" dirty="0">
                  <a:latin typeface="Arial" panose="020B0604020202020204" pitchFamily="34" charset="0"/>
                  <a:ea typeface="宋体" panose="02010600030101010101" pitchFamily="2" charset="-122"/>
                </a:rPr>
                <a:t>精化迭代</a:t>
              </a:r>
              <a:r>
                <a:rPr lang="en-US" altLang="zh-CN" sz="2000" dirty="0">
                  <a:latin typeface="Arial" panose="020B0604020202020204" pitchFamily="34" charset="0"/>
                </a:rPr>
                <a:t>2</a:t>
              </a:r>
              <a:endParaRPr lang="en-US" altLang="zh-CN" sz="2000" dirty="0">
                <a:latin typeface="Arial" panose="020B0604020202020204" pitchFamily="34" charset="0"/>
              </a:endParaRPr>
            </a:p>
          </p:txBody>
        </p:sp>
        <p:sp>
          <p:nvSpPr>
            <p:cNvPr id="52237" name="Text Box 14"/>
            <p:cNvSpPr txBox="1"/>
            <p:nvPr/>
          </p:nvSpPr>
          <p:spPr>
            <a:xfrm>
              <a:off x="2653" y="1344"/>
              <a:ext cx="1225" cy="1146"/>
            </a:xfrm>
            <a:prstGeom prst="rect">
              <a:avLst/>
            </a:prstGeom>
            <a:noFill/>
            <a:ln w="9525">
              <a:noFill/>
            </a:ln>
          </p:spPr>
          <p:txBody>
            <a:bodyPr lIns="107950" tIns="53975" rIns="107950" bIns="53975" anchor="t">
              <a:spAutoFit/>
            </a:bodyPr>
            <a:p>
              <a:pPr eaLnBrk="0" hangingPunct="0">
                <a:spcBef>
                  <a:spcPct val="50000"/>
                </a:spcBef>
              </a:pPr>
              <a:r>
                <a:rPr lang="zh-CN" altLang="en-US" sz="1600" dirty="0">
                  <a:latin typeface="Arial" panose="020B0604020202020204" pitchFamily="34" charset="0"/>
                  <a:ea typeface="宋体" panose="02010600030101010101" pitchFamily="2" charset="-122"/>
                </a:rPr>
                <a:t>完善细化需求</a:t>
              </a:r>
              <a:endParaRPr lang="zh-CN" altLang="en-US" sz="1600" dirty="0">
                <a:latin typeface="Arial" panose="020B0604020202020204" pitchFamily="34" charset="0"/>
                <a:ea typeface="宋体" panose="02010600030101010101" pitchFamily="2" charset="-122"/>
              </a:endParaRPr>
            </a:p>
            <a:p>
              <a:pPr eaLnBrk="0" hangingPunct="0">
                <a:spcBef>
                  <a:spcPct val="50000"/>
                </a:spcBef>
              </a:pPr>
              <a:endParaRPr lang="zh-CN" altLang="en-US" sz="1600" dirty="0">
                <a:latin typeface="Arial" panose="020B0604020202020204" pitchFamily="34" charset="0"/>
                <a:ea typeface="宋体" panose="02010600030101010101" pitchFamily="2" charset="-122"/>
              </a:endParaRPr>
            </a:p>
            <a:p>
              <a:pPr eaLnBrk="0" hangingPunct="0">
                <a:spcBef>
                  <a:spcPct val="50000"/>
                </a:spcBef>
              </a:pPr>
              <a:r>
                <a:rPr lang="zh-CN" altLang="en-US" sz="1600" dirty="0">
                  <a:latin typeface="Arial" panose="020B0604020202020204" pitchFamily="34" charset="0"/>
                  <a:ea typeface="宋体" panose="02010600030101010101" pitchFamily="2" charset="-122"/>
                </a:rPr>
                <a:t>开发实现短信功能</a:t>
              </a:r>
              <a:endParaRPr lang="zh-CN" altLang="en-US" sz="1600" dirty="0">
                <a:latin typeface="Arial" panose="020B0604020202020204" pitchFamily="34" charset="0"/>
                <a:ea typeface="宋体" panose="02010600030101010101" pitchFamily="2" charset="-122"/>
              </a:endParaRPr>
            </a:p>
            <a:p>
              <a:pPr eaLnBrk="0" hangingPunct="0">
                <a:spcBef>
                  <a:spcPct val="50000"/>
                </a:spcBef>
              </a:pPr>
              <a:endParaRPr lang="zh-CN" altLang="en-US" sz="1600" dirty="0">
                <a:latin typeface="Arial" panose="020B0604020202020204" pitchFamily="34" charset="0"/>
                <a:ea typeface="宋体" panose="02010600030101010101" pitchFamily="2" charset="-122"/>
              </a:endParaRPr>
            </a:p>
            <a:p>
              <a:pPr eaLnBrk="0" hangingPunct="0">
                <a:spcBef>
                  <a:spcPct val="50000"/>
                </a:spcBef>
              </a:pPr>
              <a:r>
                <a:rPr lang="zh-CN" altLang="en-US" sz="1600" dirty="0">
                  <a:latin typeface="Arial" panose="020B0604020202020204" pitchFamily="34" charset="0"/>
                  <a:ea typeface="宋体" panose="02010600030101010101" pitchFamily="2" charset="-122"/>
                </a:rPr>
                <a:t>测试短信功能</a:t>
              </a:r>
              <a:endParaRPr lang="zh-CN" altLang="en-US" sz="1600" dirty="0">
                <a:latin typeface="Arial" panose="020B0604020202020204" pitchFamily="34" charset="0"/>
                <a:ea typeface="宋体" panose="02010600030101010101" pitchFamily="2" charset="-122"/>
              </a:endParaRPr>
            </a:p>
          </p:txBody>
        </p:sp>
        <p:sp>
          <p:nvSpPr>
            <p:cNvPr id="751631" name="Line 15"/>
            <p:cNvSpPr>
              <a:spLocks noChangeShapeType="1"/>
            </p:cNvSpPr>
            <p:nvPr/>
          </p:nvSpPr>
          <p:spPr bwMode="invGray">
            <a:xfrm>
              <a:off x="3878" y="709"/>
              <a:ext cx="0" cy="1995"/>
            </a:xfrm>
            <a:prstGeom prst="line">
              <a:avLst/>
            </a:prstGeom>
            <a:noFill/>
            <a:ln w="12700">
              <a:solidFill>
                <a:srgbClr val="9E896A"/>
              </a:solidFill>
              <a:round/>
            </a:ln>
            <a:effectLst>
              <a:outerShdw dist="53882" dir="2700000" algn="ctr" rotWithShape="0">
                <a:schemeClr val="bg2"/>
              </a:outerShdw>
            </a:effectLst>
          </p:spPr>
          <p:txBody>
            <a:bodyPr tIns="91440" bIns="91440"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grpSp>
      <p:grpSp>
        <p:nvGrpSpPr>
          <p:cNvPr id="52239" name="Group 16"/>
          <p:cNvGrpSpPr/>
          <p:nvPr/>
        </p:nvGrpSpPr>
        <p:grpSpPr>
          <a:xfrm>
            <a:off x="6313488" y="1493838"/>
            <a:ext cx="1728787" cy="3167062"/>
            <a:chOff x="3923" y="709"/>
            <a:chExt cx="1089" cy="1995"/>
          </a:xfrm>
        </p:grpSpPr>
        <p:sp>
          <p:nvSpPr>
            <p:cNvPr id="52240" name="Text Box 17"/>
            <p:cNvSpPr txBox="1"/>
            <p:nvPr/>
          </p:nvSpPr>
          <p:spPr>
            <a:xfrm>
              <a:off x="3923" y="868"/>
              <a:ext cx="907" cy="260"/>
            </a:xfrm>
            <a:prstGeom prst="rect">
              <a:avLst/>
            </a:prstGeom>
            <a:noFill/>
            <a:ln w="9525">
              <a:noFill/>
            </a:ln>
          </p:spPr>
          <p:txBody>
            <a:bodyPr lIns="107950" tIns="53975" rIns="107950" bIns="53975" anchor="t">
              <a:spAutoFit/>
            </a:bodyPr>
            <a:p>
              <a:pPr algn="ctr" eaLnBrk="0" hangingPunct="0">
                <a:spcBef>
                  <a:spcPct val="50000"/>
                </a:spcBef>
              </a:pPr>
              <a:r>
                <a:rPr lang="zh-CN" altLang="en-US" sz="2000" dirty="0">
                  <a:latin typeface="Arial" panose="020B0604020202020204" pitchFamily="34" charset="0"/>
                  <a:ea typeface="宋体" panose="02010600030101010101" pitchFamily="2" charset="-122"/>
                </a:rPr>
                <a:t>构建迭代</a:t>
              </a:r>
              <a:r>
                <a:rPr lang="en-US" altLang="zh-CN" sz="2000" dirty="0">
                  <a:latin typeface="Arial" panose="020B0604020202020204" pitchFamily="34" charset="0"/>
                </a:rPr>
                <a:t>1</a:t>
              </a:r>
              <a:endParaRPr lang="en-US" altLang="zh-CN" sz="2000" dirty="0">
                <a:latin typeface="Arial" panose="020B0604020202020204" pitchFamily="34" charset="0"/>
              </a:endParaRPr>
            </a:p>
          </p:txBody>
        </p:sp>
        <p:sp>
          <p:nvSpPr>
            <p:cNvPr id="52241" name="Text Box 18"/>
            <p:cNvSpPr txBox="1"/>
            <p:nvPr/>
          </p:nvSpPr>
          <p:spPr>
            <a:xfrm>
              <a:off x="3923" y="1344"/>
              <a:ext cx="1089" cy="838"/>
            </a:xfrm>
            <a:prstGeom prst="rect">
              <a:avLst/>
            </a:prstGeom>
            <a:noFill/>
            <a:ln w="9525">
              <a:noFill/>
            </a:ln>
          </p:spPr>
          <p:txBody>
            <a:bodyPr lIns="107950" tIns="53975" rIns="107950" bIns="53975" anchor="t">
              <a:spAutoFit/>
            </a:bodyPr>
            <a:p>
              <a:pPr eaLnBrk="0" hangingPunct="0">
                <a:spcBef>
                  <a:spcPct val="50000"/>
                </a:spcBef>
              </a:pPr>
              <a:r>
                <a:rPr lang="zh-CN" altLang="en-US" sz="1600" dirty="0">
                  <a:latin typeface="Arial" panose="020B0604020202020204" pitchFamily="34" charset="0"/>
                  <a:ea typeface="宋体" panose="02010600030101010101" pitchFamily="2" charset="-122"/>
                </a:rPr>
                <a:t>开发实现地址薄和游戏功能</a:t>
              </a:r>
              <a:endParaRPr lang="zh-CN" altLang="en-US" sz="1600" dirty="0">
                <a:latin typeface="Arial" panose="020B0604020202020204" pitchFamily="34" charset="0"/>
                <a:ea typeface="宋体" panose="02010600030101010101" pitchFamily="2" charset="-122"/>
              </a:endParaRPr>
            </a:p>
            <a:p>
              <a:pPr eaLnBrk="0" hangingPunct="0">
                <a:spcBef>
                  <a:spcPct val="50000"/>
                </a:spcBef>
              </a:pPr>
              <a:endParaRPr lang="zh-CN" altLang="en-US" sz="1600" dirty="0">
                <a:latin typeface="Arial" panose="020B0604020202020204" pitchFamily="34" charset="0"/>
                <a:ea typeface="宋体" panose="02010600030101010101" pitchFamily="2" charset="-122"/>
              </a:endParaRPr>
            </a:p>
            <a:p>
              <a:pPr eaLnBrk="0" hangingPunct="0">
                <a:spcBef>
                  <a:spcPct val="50000"/>
                </a:spcBef>
              </a:pPr>
              <a:r>
                <a:rPr lang="zh-CN" altLang="en-US" sz="1600" dirty="0">
                  <a:latin typeface="Arial" panose="020B0604020202020204" pitchFamily="34" charset="0"/>
                  <a:ea typeface="宋体" panose="02010600030101010101" pitchFamily="2" charset="-122"/>
                </a:rPr>
                <a:t>测试相关功能</a:t>
              </a:r>
              <a:endParaRPr lang="zh-CN" altLang="en-US" sz="1600" dirty="0">
                <a:latin typeface="Arial" panose="020B0604020202020204" pitchFamily="34" charset="0"/>
                <a:ea typeface="宋体" panose="02010600030101010101" pitchFamily="2" charset="-122"/>
              </a:endParaRPr>
            </a:p>
          </p:txBody>
        </p:sp>
        <p:sp>
          <p:nvSpPr>
            <p:cNvPr id="751635" name="Line 19"/>
            <p:cNvSpPr>
              <a:spLocks noChangeShapeType="1"/>
            </p:cNvSpPr>
            <p:nvPr/>
          </p:nvSpPr>
          <p:spPr bwMode="invGray">
            <a:xfrm>
              <a:off x="5012" y="709"/>
              <a:ext cx="0" cy="1995"/>
            </a:xfrm>
            <a:prstGeom prst="line">
              <a:avLst/>
            </a:prstGeom>
            <a:noFill/>
            <a:ln w="12700">
              <a:solidFill>
                <a:srgbClr val="9E896A"/>
              </a:solidFill>
              <a:round/>
            </a:ln>
            <a:effectLst>
              <a:outerShdw dist="53882" dir="2700000" algn="ctr" rotWithShape="0">
                <a:schemeClr val="bg2"/>
              </a:outerShdw>
            </a:effectLst>
          </p:spPr>
          <p:txBody>
            <a:bodyPr tIns="91440" bIns="91440"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grpSp>
      <p:grpSp>
        <p:nvGrpSpPr>
          <p:cNvPr id="52243" name="Group 20"/>
          <p:cNvGrpSpPr/>
          <p:nvPr/>
        </p:nvGrpSpPr>
        <p:grpSpPr>
          <a:xfrm>
            <a:off x="2641600" y="4805363"/>
            <a:ext cx="3455988" cy="1368425"/>
            <a:chOff x="1610" y="2795"/>
            <a:chExt cx="2177" cy="862"/>
          </a:xfrm>
        </p:grpSpPr>
        <p:sp>
          <p:nvSpPr>
            <p:cNvPr id="751637" name="AutoShape 21"/>
            <p:cNvSpPr>
              <a:spLocks noChangeArrowheads="1"/>
            </p:cNvSpPr>
            <p:nvPr/>
          </p:nvSpPr>
          <p:spPr bwMode="auto">
            <a:xfrm>
              <a:off x="1701" y="2886"/>
              <a:ext cx="499" cy="771"/>
            </a:xfrm>
            <a:prstGeom prst="bracePair">
              <a:avLst>
                <a:gd name="adj" fmla="val 8333"/>
              </a:avLst>
            </a:prstGeom>
            <a:noFill/>
            <a:ln w="28575">
              <a:noFill/>
              <a:round/>
            </a:ln>
            <a:effectLst/>
          </p:spPr>
          <p:txBody>
            <a:bodyPr vert="eaVert"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51638" name="AutoShape 22"/>
            <p:cNvSpPr/>
            <p:nvPr/>
          </p:nvSpPr>
          <p:spPr bwMode="auto">
            <a:xfrm rot="16200000">
              <a:off x="2582" y="1818"/>
              <a:ext cx="226" cy="2177"/>
            </a:xfrm>
            <a:prstGeom prst="leftBrace">
              <a:avLst>
                <a:gd name="adj1" fmla="val 80273"/>
                <a:gd name="adj2" fmla="val 48162"/>
              </a:avLst>
            </a:prstGeom>
            <a:noFill/>
            <a:ln w="28575">
              <a:solidFill>
                <a:schemeClr val="tx1"/>
              </a:solidFill>
              <a:round/>
            </a:ln>
            <a:effectLst/>
          </p:spPr>
          <p:txBody>
            <a:bodyPr vert="eaVert"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52246" name="Text Box 23"/>
            <p:cNvSpPr txBox="1"/>
            <p:nvPr/>
          </p:nvSpPr>
          <p:spPr>
            <a:xfrm>
              <a:off x="2064" y="3113"/>
              <a:ext cx="1179" cy="260"/>
            </a:xfrm>
            <a:prstGeom prst="rect">
              <a:avLst/>
            </a:prstGeom>
            <a:noFill/>
            <a:ln w="9525">
              <a:noFill/>
            </a:ln>
          </p:spPr>
          <p:txBody>
            <a:bodyPr lIns="107950" tIns="53975" rIns="107950" bIns="53975" anchor="t">
              <a:spAutoFit/>
            </a:bodyPr>
            <a:p>
              <a:pPr algn="ctr" eaLnBrk="0" hangingPunct="0">
                <a:spcBef>
                  <a:spcPct val="50000"/>
                </a:spcBef>
              </a:pPr>
              <a:r>
                <a:rPr lang="zh-CN" altLang="en-US" sz="2000" dirty="0">
                  <a:latin typeface="Arial" panose="020B0604020202020204" pitchFamily="34" charset="0"/>
                  <a:ea typeface="宋体" panose="02010600030101010101" pitchFamily="2" charset="-122"/>
                </a:rPr>
                <a:t>建立手机架构</a:t>
              </a:r>
              <a:endParaRPr lang="zh-CN" altLang="en-US" sz="2000" dirty="0">
                <a:latin typeface="Arial" panose="020B0604020202020204" pitchFamily="34" charset="0"/>
                <a:ea typeface="宋体" panose="02010600030101010101" pitchFamily="2" charset="-122"/>
              </a:endParaRPr>
            </a:p>
          </p:txBody>
        </p:sp>
      </p:grpSp>
      <p:sp>
        <p:nvSpPr>
          <p:cNvPr id="751640" name="AutoShape 24"/>
          <p:cNvSpPr>
            <a:spLocks noChangeArrowheads="1"/>
          </p:cNvSpPr>
          <p:nvPr/>
        </p:nvSpPr>
        <p:spPr bwMode="auto">
          <a:xfrm>
            <a:off x="119063" y="4876800"/>
            <a:ext cx="330200" cy="1223963"/>
          </a:xfrm>
          <a:prstGeom prst="bracePair">
            <a:avLst>
              <a:gd name="adj" fmla="val 8333"/>
            </a:avLst>
          </a:prstGeom>
          <a:noFill/>
          <a:ln w="28575">
            <a:noFill/>
            <a:round/>
          </a:ln>
          <a:effectLst/>
        </p:spPr>
        <p:txBody>
          <a:bodyPr vert="eaVert"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grpSp>
        <p:nvGrpSpPr>
          <p:cNvPr id="52248" name="Group 25"/>
          <p:cNvGrpSpPr/>
          <p:nvPr/>
        </p:nvGrpSpPr>
        <p:grpSpPr>
          <a:xfrm>
            <a:off x="336550" y="4805363"/>
            <a:ext cx="2017713" cy="917575"/>
            <a:chOff x="158" y="2795"/>
            <a:chExt cx="1271" cy="578"/>
          </a:xfrm>
        </p:grpSpPr>
        <p:sp>
          <p:nvSpPr>
            <p:cNvPr id="751642" name="AutoShape 26"/>
            <p:cNvSpPr/>
            <p:nvPr/>
          </p:nvSpPr>
          <p:spPr bwMode="auto">
            <a:xfrm rot="16200000">
              <a:off x="722" y="2453"/>
              <a:ext cx="226" cy="907"/>
            </a:xfrm>
            <a:prstGeom prst="leftBrace">
              <a:avLst>
                <a:gd name="adj1" fmla="val 33444"/>
                <a:gd name="adj2" fmla="val 48162"/>
              </a:avLst>
            </a:prstGeom>
            <a:noFill/>
            <a:ln w="28575">
              <a:solidFill>
                <a:schemeClr val="tx1"/>
              </a:solidFill>
              <a:round/>
            </a:ln>
            <a:effectLst/>
          </p:spPr>
          <p:txBody>
            <a:bodyPr vert="eaVert"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52250" name="Text Box 27"/>
            <p:cNvSpPr txBox="1"/>
            <p:nvPr/>
          </p:nvSpPr>
          <p:spPr>
            <a:xfrm>
              <a:off x="158" y="3113"/>
              <a:ext cx="1271" cy="260"/>
            </a:xfrm>
            <a:prstGeom prst="rect">
              <a:avLst/>
            </a:prstGeom>
            <a:noFill/>
            <a:ln w="9525">
              <a:noFill/>
            </a:ln>
          </p:spPr>
          <p:txBody>
            <a:bodyPr lIns="107950" tIns="53975" rIns="107950" bIns="53975" anchor="t">
              <a:spAutoFit/>
            </a:bodyPr>
            <a:p>
              <a:pPr algn="ctr" eaLnBrk="0" hangingPunct="0">
                <a:spcBef>
                  <a:spcPct val="50000"/>
                </a:spcBef>
              </a:pPr>
              <a:r>
                <a:rPr lang="zh-CN" altLang="en-US" sz="2000" dirty="0">
                  <a:latin typeface="Arial" panose="020B0604020202020204" pitchFamily="34" charset="0"/>
                  <a:ea typeface="宋体" panose="02010600030101010101" pitchFamily="2" charset="-122"/>
                </a:rPr>
                <a:t>明确目标和范围</a:t>
              </a:r>
              <a:endParaRPr lang="zh-CN" altLang="en-US" sz="2000" dirty="0">
                <a:latin typeface="Arial" panose="020B0604020202020204" pitchFamily="34" charset="0"/>
                <a:ea typeface="宋体" panose="02010600030101010101" pitchFamily="2" charset="-122"/>
              </a:endParaRPr>
            </a:p>
          </p:txBody>
        </p:sp>
      </p:grpSp>
      <p:grpSp>
        <p:nvGrpSpPr>
          <p:cNvPr id="52251" name="Group 28"/>
          <p:cNvGrpSpPr/>
          <p:nvPr/>
        </p:nvGrpSpPr>
        <p:grpSpPr>
          <a:xfrm>
            <a:off x="6097588" y="4805363"/>
            <a:ext cx="2017712" cy="917575"/>
            <a:chOff x="3742" y="2795"/>
            <a:chExt cx="1271" cy="578"/>
          </a:xfrm>
        </p:grpSpPr>
        <p:sp>
          <p:nvSpPr>
            <p:cNvPr id="751645" name="AutoShape 29"/>
            <p:cNvSpPr/>
            <p:nvPr/>
          </p:nvSpPr>
          <p:spPr bwMode="auto">
            <a:xfrm rot="16200000">
              <a:off x="4307" y="2452"/>
              <a:ext cx="226" cy="907"/>
            </a:xfrm>
            <a:prstGeom prst="leftBrace">
              <a:avLst>
                <a:gd name="adj1" fmla="val 33444"/>
                <a:gd name="adj2" fmla="val 48162"/>
              </a:avLst>
            </a:prstGeom>
            <a:noFill/>
            <a:ln w="28575">
              <a:solidFill>
                <a:schemeClr val="tx1"/>
              </a:solidFill>
              <a:round/>
            </a:ln>
            <a:effectLst/>
          </p:spPr>
          <p:txBody>
            <a:bodyPr vert="eaVert"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52253" name="Text Box 30"/>
            <p:cNvSpPr txBox="1"/>
            <p:nvPr/>
          </p:nvSpPr>
          <p:spPr>
            <a:xfrm>
              <a:off x="3742" y="3113"/>
              <a:ext cx="1271" cy="260"/>
            </a:xfrm>
            <a:prstGeom prst="rect">
              <a:avLst/>
            </a:prstGeom>
            <a:noFill/>
            <a:ln w="9525">
              <a:noFill/>
            </a:ln>
          </p:spPr>
          <p:txBody>
            <a:bodyPr lIns="107950" tIns="53975" rIns="107950" bIns="53975" anchor="t">
              <a:spAutoFit/>
            </a:bodyPr>
            <a:p>
              <a:pPr algn="ctr" eaLnBrk="0" hangingPunct="0">
                <a:spcBef>
                  <a:spcPct val="50000"/>
                </a:spcBef>
              </a:pPr>
              <a:r>
                <a:rPr lang="zh-CN" altLang="en-US" sz="2000" dirty="0">
                  <a:latin typeface="Arial" panose="020B0604020202020204" pitchFamily="34" charset="0"/>
                  <a:ea typeface="宋体" panose="02010600030101010101" pitchFamily="2" charset="-122"/>
                </a:rPr>
                <a:t>开发其他功能</a:t>
              </a:r>
              <a:endParaRPr lang="zh-CN" altLang="en-US" sz="2000" dirty="0">
                <a:latin typeface="Arial" panose="020B0604020202020204" pitchFamily="34" charset="0"/>
                <a:ea typeface="宋体" panose="02010600030101010101" pitchFamily="2" charset="-122"/>
              </a:endParaRPr>
            </a:p>
          </p:txBody>
        </p:sp>
      </p:grpSp>
    </p:spTree>
  </p:cSld>
  <p:clrMapOvr>
    <a:masterClrMapping/>
  </p:clrMapOvr>
  <p:transition spd="slow" advTm="118000">
    <p:pull dir="ru"/>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3249" name="Rectangle 2"/>
          <p:cNvSpPr>
            <a:spLocks noGrp="1"/>
          </p:cNvSpPr>
          <p:nvPr>
            <p:ph type="title"/>
          </p:nvPr>
        </p:nvSpPr>
        <p:spPr>
          <a:xfrm>
            <a:off x="457200" y="457200"/>
            <a:ext cx="8229600" cy="1247775"/>
          </a:xfrm>
        </p:spPr>
        <p:txBody>
          <a:bodyPr vert="horz" wrap="square" lIns="91440" tIns="45720" rIns="91440" bIns="45720" anchor="ctr"/>
          <a:p>
            <a:pPr eaLnBrk="1" hangingPunct="1">
              <a:lnSpc>
                <a:spcPct val="80000"/>
              </a:lnSpc>
            </a:pPr>
            <a:r>
              <a:rPr lang="zh-CN" altLang="en-US" sz="3600" b="1" dirty="0"/>
              <a:t>移交阶段</a:t>
            </a:r>
            <a:r>
              <a:rPr lang="en-US" altLang="zh-CN" sz="3600" b="1" dirty="0"/>
              <a:t>(Transition)</a:t>
            </a:r>
            <a:endParaRPr lang="en-US" altLang="zh-CN" sz="3600" b="1" dirty="0"/>
          </a:p>
        </p:txBody>
      </p:sp>
      <p:sp>
        <p:nvSpPr>
          <p:cNvPr id="53250" name="Rectangle 3"/>
          <p:cNvSpPr>
            <a:spLocks noGrp="1"/>
          </p:cNvSpPr>
          <p:nvPr>
            <p:ph type="body" sz="half" idx="1"/>
          </p:nvPr>
        </p:nvSpPr>
        <p:spPr>
          <a:xfrm>
            <a:off x="650875" y="1776413"/>
            <a:ext cx="4137025" cy="2373312"/>
          </a:xfrm>
        </p:spPr>
        <p:txBody>
          <a:bodyPr vert="horz" wrap="square" lIns="91440" tIns="45720" rIns="91440" bIns="45720" anchor="t"/>
          <a:p>
            <a:pPr marL="339725" indent="-339725" eaLnBrk="1" hangingPunct="1">
              <a:lnSpc>
                <a:spcPct val="90000"/>
              </a:lnSpc>
              <a:buClr>
                <a:schemeClr val="bg2"/>
              </a:buClr>
              <a:buSzPct val="75000"/>
              <a:buFont typeface="Wingdings" panose="05000000000000000000" pitchFamily="2" charset="2"/>
            </a:pPr>
            <a:r>
              <a:rPr lang="zh-CN" altLang="en-US" sz="2400" b="1" dirty="0"/>
              <a:t>获得涉众的认同：</a:t>
            </a:r>
            <a:br>
              <a:rPr lang="zh-CN" altLang="en-US" sz="2400" b="1" dirty="0"/>
            </a:br>
            <a:r>
              <a:rPr lang="zh-CN" altLang="en-US" sz="2400" b="1" dirty="0"/>
              <a:t>产品部署已经完成并且满足预定的质量标准</a:t>
            </a:r>
            <a:endParaRPr lang="zh-CN" altLang="en-US" sz="2400" b="1" dirty="0"/>
          </a:p>
          <a:p>
            <a:pPr marL="339725" indent="-339725" eaLnBrk="1" hangingPunct="1">
              <a:lnSpc>
                <a:spcPct val="90000"/>
              </a:lnSpc>
              <a:buClr>
                <a:schemeClr val="bg2"/>
              </a:buClr>
              <a:buSzPct val="75000"/>
              <a:buFont typeface="Wingdings" panose="05000000000000000000" pitchFamily="2" charset="2"/>
            </a:pPr>
            <a:r>
              <a:rPr lang="zh-CN" altLang="en-US" sz="2400" b="1" dirty="0">
                <a:solidFill>
                  <a:srgbClr val="1818FF"/>
                </a:solidFill>
              </a:rPr>
              <a:t>尽快达到最终稳定的产品基线 </a:t>
            </a:r>
            <a:endParaRPr lang="zh-CN" altLang="en-US" sz="2400" b="1" dirty="0">
              <a:solidFill>
                <a:srgbClr val="1818FF"/>
              </a:solidFill>
            </a:endParaRPr>
          </a:p>
        </p:txBody>
      </p:sp>
      <p:grpSp>
        <p:nvGrpSpPr>
          <p:cNvPr id="53251" name="Group 4"/>
          <p:cNvGrpSpPr/>
          <p:nvPr/>
        </p:nvGrpSpPr>
        <p:grpSpPr>
          <a:xfrm>
            <a:off x="341313" y="5292725"/>
            <a:ext cx="8013700" cy="1039813"/>
            <a:chOff x="240" y="2400"/>
            <a:chExt cx="5048" cy="655"/>
          </a:xfrm>
        </p:grpSpPr>
        <p:grpSp>
          <p:nvGrpSpPr>
            <p:cNvPr id="53252" name="Group 5"/>
            <p:cNvGrpSpPr/>
            <p:nvPr/>
          </p:nvGrpSpPr>
          <p:grpSpPr>
            <a:xfrm>
              <a:off x="280" y="2400"/>
              <a:ext cx="4907" cy="358"/>
              <a:chOff x="421" y="1514"/>
              <a:chExt cx="4907" cy="358"/>
            </a:xfrm>
          </p:grpSpPr>
          <p:sp>
            <p:nvSpPr>
              <p:cNvPr id="752646" name="Rectangle 6"/>
              <p:cNvSpPr>
                <a:spLocks noChangeArrowheads="1"/>
              </p:cNvSpPr>
              <p:nvPr/>
            </p:nvSpPr>
            <p:spPr bwMode="blackGray">
              <a:xfrm>
                <a:off x="421" y="1514"/>
                <a:ext cx="4907" cy="358"/>
              </a:xfrm>
              <a:prstGeom prst="rect">
                <a:avLst/>
              </a:prstGeom>
              <a:solidFill>
                <a:schemeClr val="accent1"/>
              </a:solidFill>
              <a:ln w="9525">
                <a:noFill/>
                <a:miter lim="800000"/>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52647" name="Line 7"/>
              <p:cNvSpPr>
                <a:spLocks noChangeShapeType="1"/>
              </p:cNvSpPr>
              <p:nvPr/>
            </p:nvSpPr>
            <p:spPr bwMode="auto">
              <a:xfrm flipH="1" flipV="1">
                <a:off x="4080" y="1525"/>
                <a:ext cx="0" cy="336"/>
              </a:xfrm>
              <a:prstGeom prst="line">
                <a:avLst/>
              </a:prstGeom>
              <a:noFill/>
              <a:ln w="25400">
                <a:solidFill>
                  <a:schemeClr val="tx1"/>
                </a:solidFill>
                <a:round/>
                <a:headEnd type="none" w="sm" len="sm"/>
                <a:tailEnd type="none" w="sm" len="sm"/>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52648" name="Rectangle 8"/>
              <p:cNvSpPr>
                <a:spLocks noChangeArrowheads="1"/>
              </p:cNvSpPr>
              <p:nvPr/>
            </p:nvSpPr>
            <p:spPr bwMode="auto">
              <a:xfrm>
                <a:off x="876" y="1587"/>
                <a:ext cx="374" cy="212"/>
              </a:xfrm>
              <a:prstGeom prst="rect">
                <a:avLst/>
              </a:prstGeom>
              <a:noFill/>
              <a:ln w="9525">
                <a:noFill/>
                <a:miter lim="800000"/>
              </a:ln>
              <a:effectLst/>
            </p:spPr>
            <p:txBody>
              <a:bodyPr wrap="none" lIns="92075" tIns="46038" rIns="92075" bIns="46038">
                <a:spAutoFit/>
              </a:body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1600" b="1" i="0" u="none" strike="noStrike" kern="1200" cap="none" spc="0" normalizeH="0" baseline="0" noProof="0">
                    <a:ln>
                      <a:noFill/>
                    </a:ln>
                    <a:solidFill>
                      <a:schemeClr val="tx1"/>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初启</a:t>
                </a:r>
                <a:endParaRPr kumimoji="0" lang="zh-CN" altLang="en-US" sz="1600" b="0" i="0" u="none" strike="noStrike" kern="1200" cap="none" spc="0" normalizeH="0" baseline="0" noProof="0">
                  <a:ln>
                    <a:noFill/>
                  </a:ln>
                  <a:solidFill>
                    <a:schemeClr val="tx1"/>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752649" name="Rectangle 9"/>
              <p:cNvSpPr>
                <a:spLocks noChangeArrowheads="1"/>
              </p:cNvSpPr>
              <p:nvPr/>
            </p:nvSpPr>
            <p:spPr bwMode="auto">
              <a:xfrm>
                <a:off x="2095" y="1587"/>
                <a:ext cx="374" cy="212"/>
              </a:xfrm>
              <a:prstGeom prst="rect">
                <a:avLst/>
              </a:prstGeom>
              <a:noFill/>
              <a:ln w="9525">
                <a:noFill/>
                <a:miter lim="800000"/>
              </a:ln>
              <a:effectLst/>
            </p:spPr>
            <p:txBody>
              <a:bodyPr wrap="none" lIns="92075" tIns="46038" rIns="92075" bIns="46038">
                <a:spAutoFit/>
              </a:body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1600" b="1" i="0" u="none" strike="noStrike" kern="1200" cap="none" spc="0" normalizeH="0" baseline="0" noProof="0">
                    <a:ln>
                      <a:noFill/>
                    </a:ln>
                    <a:solidFill>
                      <a:schemeClr val="tx1"/>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精化</a:t>
                </a:r>
                <a:endParaRPr kumimoji="0" lang="zh-CN" altLang="en-US" sz="1400" b="0" i="0" u="none" strike="noStrike" kern="1200" cap="none" spc="0" normalizeH="0" baseline="0" noProof="0">
                  <a:ln>
                    <a:noFill/>
                  </a:ln>
                  <a:solidFill>
                    <a:schemeClr val="tx1"/>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752650" name="Rectangle 10"/>
              <p:cNvSpPr>
                <a:spLocks noChangeArrowheads="1"/>
              </p:cNvSpPr>
              <p:nvPr/>
            </p:nvSpPr>
            <p:spPr bwMode="auto">
              <a:xfrm>
                <a:off x="3293" y="1587"/>
                <a:ext cx="374" cy="212"/>
              </a:xfrm>
              <a:prstGeom prst="rect">
                <a:avLst/>
              </a:prstGeom>
              <a:noFill/>
              <a:ln w="9525">
                <a:noFill/>
                <a:miter lim="800000"/>
              </a:ln>
              <a:effectLst/>
            </p:spPr>
            <p:txBody>
              <a:bodyPr wrap="none" lIns="92075" tIns="46038" rIns="92075" bIns="46038">
                <a:spAutoFit/>
              </a:body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1600" b="1" i="0" u="none" strike="noStrike" kern="1200" cap="none" spc="0" normalizeH="0" baseline="0" noProof="0">
                    <a:ln>
                      <a:noFill/>
                    </a:ln>
                    <a:solidFill>
                      <a:schemeClr val="tx1"/>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构建</a:t>
                </a:r>
                <a:endParaRPr kumimoji="0" lang="zh-CN" altLang="en-US" sz="1400" b="0" i="0" u="none" strike="noStrike" kern="1200" cap="none" spc="0" normalizeH="0" baseline="0" noProof="0">
                  <a:ln>
                    <a:noFill/>
                  </a:ln>
                  <a:solidFill>
                    <a:schemeClr val="tx1"/>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752651" name="Rectangle 11"/>
              <p:cNvSpPr>
                <a:spLocks noChangeArrowheads="1"/>
              </p:cNvSpPr>
              <p:nvPr/>
            </p:nvSpPr>
            <p:spPr bwMode="auto">
              <a:xfrm>
                <a:off x="4549" y="1587"/>
                <a:ext cx="374" cy="212"/>
              </a:xfrm>
              <a:prstGeom prst="rect">
                <a:avLst/>
              </a:prstGeom>
              <a:noFill/>
              <a:ln w="9525">
                <a:noFill/>
                <a:miter lim="800000"/>
              </a:ln>
              <a:effectLst/>
            </p:spPr>
            <p:txBody>
              <a:bodyPr wrap="none" lIns="92075" tIns="46038" rIns="92075" bIns="46038">
                <a:spAutoFit/>
              </a:body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1600" b="1" i="0" u="none" strike="noStrike" kern="1200" cap="none" spc="0" normalizeH="0" baseline="0" noProof="0">
                    <a:ln>
                      <a:noFill/>
                    </a:ln>
                    <a:solidFill>
                      <a:schemeClr val="tx1"/>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移交</a:t>
                </a:r>
                <a:endParaRPr kumimoji="0" lang="zh-CN" altLang="en-US" sz="1400" b="0" i="0" u="none" strike="noStrike" kern="1200" cap="none" spc="0" normalizeH="0" baseline="0" noProof="0">
                  <a:ln>
                    <a:noFill/>
                  </a:ln>
                  <a:solidFill>
                    <a:schemeClr val="tx1"/>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752652" name="Line 12"/>
              <p:cNvSpPr>
                <a:spLocks noChangeShapeType="1"/>
              </p:cNvSpPr>
              <p:nvPr/>
            </p:nvSpPr>
            <p:spPr bwMode="auto">
              <a:xfrm flipH="1" flipV="1">
                <a:off x="2880" y="1525"/>
                <a:ext cx="0" cy="336"/>
              </a:xfrm>
              <a:prstGeom prst="line">
                <a:avLst/>
              </a:prstGeom>
              <a:noFill/>
              <a:ln w="25400">
                <a:solidFill>
                  <a:schemeClr val="tx1"/>
                </a:solidFill>
                <a:round/>
                <a:headEnd type="none" w="sm" len="sm"/>
                <a:tailEnd type="none" w="sm" len="sm"/>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52653" name="Line 13"/>
              <p:cNvSpPr>
                <a:spLocks noChangeShapeType="1"/>
              </p:cNvSpPr>
              <p:nvPr/>
            </p:nvSpPr>
            <p:spPr bwMode="auto">
              <a:xfrm flipH="1" flipV="1">
                <a:off x="1680" y="1525"/>
                <a:ext cx="0" cy="336"/>
              </a:xfrm>
              <a:prstGeom prst="line">
                <a:avLst/>
              </a:prstGeom>
              <a:noFill/>
              <a:ln w="25400">
                <a:solidFill>
                  <a:schemeClr val="tx1"/>
                </a:solidFill>
                <a:round/>
                <a:headEnd type="none" w="sm" len="sm"/>
                <a:tailEnd type="none" w="sm" len="sm"/>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grpSp>
        <p:sp>
          <p:nvSpPr>
            <p:cNvPr id="752654" name="Line 14"/>
            <p:cNvSpPr>
              <a:spLocks noChangeShapeType="1"/>
            </p:cNvSpPr>
            <p:nvPr/>
          </p:nvSpPr>
          <p:spPr bwMode="auto">
            <a:xfrm>
              <a:off x="272" y="2832"/>
              <a:ext cx="5016" cy="0"/>
            </a:xfrm>
            <a:prstGeom prst="line">
              <a:avLst/>
            </a:prstGeom>
            <a:noFill/>
            <a:ln w="12700">
              <a:solidFill>
                <a:schemeClr val="tx1"/>
              </a:solidFill>
              <a:round/>
              <a:headEnd type="none" w="sm" len="sm"/>
              <a:tailEnd type="stealth" w="med" len="lg"/>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53262" name="Rectangle 15"/>
            <p:cNvSpPr/>
            <p:nvPr/>
          </p:nvSpPr>
          <p:spPr>
            <a:xfrm>
              <a:off x="240" y="2824"/>
              <a:ext cx="404" cy="231"/>
            </a:xfrm>
            <a:prstGeom prst="rect">
              <a:avLst/>
            </a:prstGeom>
            <a:noFill/>
            <a:ln w="9525">
              <a:noFill/>
            </a:ln>
          </p:spPr>
          <p:txBody>
            <a:bodyPr wrap="none" lIns="92075" tIns="46038" rIns="92075" bIns="46038" anchor="t">
              <a:spAutoFit/>
            </a:bodyPr>
            <a:p>
              <a:pPr eaLnBrk="0" hangingPunct="0"/>
              <a:r>
                <a:rPr lang="zh-CN" altLang="en-US" sz="1800" i="1" dirty="0">
                  <a:latin typeface="Helvetica" pitchFamily="-128" charset="0"/>
                  <a:ea typeface="宋体" panose="02010600030101010101" pitchFamily="2" charset="-122"/>
                </a:rPr>
                <a:t>时间</a:t>
              </a:r>
              <a:endParaRPr lang="zh-CN" altLang="en-US" sz="1800" i="1" dirty="0">
                <a:latin typeface="Helvetica" pitchFamily="-128" charset="0"/>
                <a:ea typeface="宋体" panose="02010600030101010101" pitchFamily="2" charset="-122"/>
              </a:endParaRPr>
            </a:p>
          </p:txBody>
        </p:sp>
      </p:grpSp>
      <p:pic>
        <p:nvPicPr>
          <p:cNvPr id="53263" name="Picture 16"/>
          <p:cNvPicPr>
            <a:picLocks noGrp="1"/>
          </p:cNvPicPr>
          <p:nvPr>
            <p:ph sz="half" idx="2"/>
          </p:nvPr>
        </p:nvPicPr>
        <p:blipFill>
          <a:blip r:embed="rId1"/>
          <a:stretch>
            <a:fillRect/>
          </a:stretch>
        </p:blipFill>
        <p:spPr>
          <a:xfrm>
            <a:off x="5108575" y="1493838"/>
            <a:ext cx="3086100" cy="3475037"/>
          </a:xfrm>
        </p:spPr>
      </p:pic>
    </p:spTree>
  </p:cSld>
  <p:clrMapOvr>
    <a:masterClrMapping/>
  </p:clrMapOvr>
  <p:transition spd="slow" advTm="79000">
    <p:pull dir="ru"/>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1745" name="Rectangle 2"/>
          <p:cNvSpPr>
            <a:spLocks noGrp="1"/>
          </p:cNvSpPr>
          <p:nvPr>
            <p:ph type="title"/>
          </p:nvPr>
        </p:nvSpPr>
        <p:spPr>
          <a:xfrm>
            <a:off x="395288" y="476250"/>
            <a:ext cx="7627937" cy="649288"/>
          </a:xfrm>
        </p:spPr>
        <p:txBody>
          <a:bodyPr vert="horz" wrap="square" lIns="91440" tIns="45720" rIns="91440" bIns="45720" anchor="ctr"/>
          <a:p>
            <a:pPr eaLnBrk="1" hangingPunct="1">
              <a:buSzTx/>
            </a:pPr>
            <a:r>
              <a:rPr lang="zh-CN" altLang="en-US" sz="4000" b="1" dirty="0">
                <a:solidFill>
                  <a:srgbClr val="0000FF"/>
                </a:solidFill>
              </a:rPr>
              <a:t>软件生存周期</a:t>
            </a:r>
            <a:endParaRPr lang="zh-CN" altLang="en-US" sz="4000" b="1" dirty="0">
              <a:solidFill>
                <a:srgbClr val="0000FF"/>
              </a:solidFill>
            </a:endParaRPr>
          </a:p>
        </p:txBody>
      </p:sp>
      <p:sp>
        <p:nvSpPr>
          <p:cNvPr id="31746" name="Rectangle 3"/>
          <p:cNvSpPr>
            <a:spLocks noGrp="1"/>
          </p:cNvSpPr>
          <p:nvPr>
            <p:ph idx="1"/>
          </p:nvPr>
        </p:nvSpPr>
        <p:spPr>
          <a:xfrm>
            <a:off x="455930" y="1254443"/>
            <a:ext cx="6370638" cy="4640262"/>
          </a:xfrm>
        </p:spPr>
        <p:txBody>
          <a:bodyPr vert="horz" wrap="square" lIns="91440" tIns="45720" rIns="91440" bIns="45720" anchor="t"/>
          <a:p>
            <a:pPr eaLnBrk="1" hangingPunct="1"/>
            <a:r>
              <a:rPr lang="zh-CN" altLang="en-US" sz="1600" b="1" dirty="0"/>
              <a:t>传统上分为三个时期、七个阶段</a:t>
            </a:r>
            <a:endParaRPr lang="zh-CN" altLang="en-US" sz="1600" b="1" dirty="0"/>
          </a:p>
          <a:p>
            <a:pPr lvl="1" eaLnBrk="1" hangingPunct="1"/>
            <a:r>
              <a:rPr lang="zh-CN" altLang="en-US" sz="1600" b="1" dirty="0"/>
              <a:t>软件定义</a:t>
            </a:r>
            <a:endParaRPr lang="zh-CN" altLang="en-US" sz="1600" b="1" dirty="0"/>
          </a:p>
          <a:p>
            <a:pPr lvl="2" eaLnBrk="1" hangingPunct="1"/>
            <a:r>
              <a:rPr lang="zh-CN" altLang="en-US" sz="1600" b="1" dirty="0">
                <a:solidFill>
                  <a:srgbClr val="C00000"/>
                </a:solidFill>
              </a:rPr>
              <a:t>问题定义</a:t>
            </a:r>
            <a:r>
              <a:rPr lang="zh-CN" altLang="en-US" sz="1600" b="1" dirty="0"/>
              <a:t>：确定系统的总体目标</a:t>
            </a:r>
            <a:endParaRPr lang="zh-CN" altLang="en-US" sz="1600" b="1" dirty="0"/>
          </a:p>
          <a:p>
            <a:pPr lvl="2" eaLnBrk="1" hangingPunct="1"/>
            <a:r>
              <a:rPr lang="zh-CN" altLang="en-US" sz="1600" b="1" dirty="0">
                <a:solidFill>
                  <a:srgbClr val="C00000"/>
                </a:solidFill>
              </a:rPr>
              <a:t>可行性分析</a:t>
            </a:r>
            <a:r>
              <a:rPr lang="zh-CN" altLang="en-US" sz="1600" b="1" dirty="0"/>
              <a:t>：研究经济、技术、操作等的可行性</a:t>
            </a:r>
            <a:endParaRPr lang="zh-CN" altLang="en-US" sz="1600" b="1" dirty="0"/>
          </a:p>
          <a:p>
            <a:pPr lvl="2" eaLnBrk="1" hangingPunct="1"/>
            <a:r>
              <a:rPr lang="zh-CN" altLang="en-US" sz="1600" b="1" dirty="0">
                <a:solidFill>
                  <a:srgbClr val="C00000"/>
                </a:solidFill>
              </a:rPr>
              <a:t>需求分析</a:t>
            </a:r>
            <a:r>
              <a:rPr lang="zh-CN" altLang="en-US" sz="1600" b="1" dirty="0"/>
              <a:t>：收集需求，需求建模</a:t>
            </a:r>
            <a:endParaRPr lang="zh-CN" altLang="en-US" sz="1600" b="1" dirty="0"/>
          </a:p>
          <a:p>
            <a:pPr lvl="1" eaLnBrk="1" hangingPunct="1"/>
            <a:r>
              <a:rPr lang="zh-CN" altLang="en-US" sz="1600" b="1" dirty="0"/>
              <a:t>软件开发</a:t>
            </a:r>
            <a:endParaRPr lang="zh-CN" altLang="en-US" sz="1600" b="1" dirty="0"/>
          </a:p>
          <a:p>
            <a:pPr lvl="2" eaLnBrk="1" hangingPunct="1"/>
            <a:r>
              <a:rPr lang="zh-CN" altLang="en-US" sz="1600" b="1" dirty="0">
                <a:solidFill>
                  <a:srgbClr val="C00000"/>
                </a:solidFill>
              </a:rPr>
              <a:t>系统设计</a:t>
            </a:r>
            <a:r>
              <a:rPr lang="zh-CN" altLang="en-US" sz="1600" b="1" dirty="0"/>
              <a:t>：软件结构设计、数据设计、接口设计和过程设计</a:t>
            </a:r>
            <a:endParaRPr lang="zh-CN" altLang="en-US" sz="1600" b="1" dirty="0"/>
          </a:p>
          <a:p>
            <a:pPr lvl="2" eaLnBrk="1" hangingPunct="1"/>
            <a:r>
              <a:rPr lang="zh-CN" altLang="en-US" sz="1600" b="1" dirty="0">
                <a:solidFill>
                  <a:srgbClr val="C00000"/>
                </a:solidFill>
              </a:rPr>
              <a:t>编码</a:t>
            </a:r>
            <a:r>
              <a:rPr lang="zh-CN" altLang="en-US" sz="1600" b="1" dirty="0"/>
              <a:t>：产生源程序清单</a:t>
            </a:r>
            <a:endParaRPr lang="zh-CN" altLang="en-US" sz="1600" b="1" dirty="0"/>
          </a:p>
          <a:p>
            <a:pPr lvl="2" eaLnBrk="1" hangingPunct="1"/>
            <a:r>
              <a:rPr lang="zh-CN" altLang="en-US" sz="1600" b="1" dirty="0">
                <a:solidFill>
                  <a:srgbClr val="C00000"/>
                </a:solidFill>
              </a:rPr>
              <a:t>测试</a:t>
            </a:r>
            <a:r>
              <a:rPr lang="zh-CN" altLang="en-US" sz="1600" b="1" dirty="0"/>
              <a:t>：产生软件测试计划和软件测试报告</a:t>
            </a:r>
            <a:endParaRPr lang="zh-CN" altLang="en-US" sz="1600" b="1" dirty="0"/>
          </a:p>
          <a:p>
            <a:pPr lvl="1" eaLnBrk="1" hangingPunct="1"/>
            <a:r>
              <a:rPr lang="zh-CN" altLang="en-US" sz="1600" b="1" dirty="0"/>
              <a:t>软件运行</a:t>
            </a:r>
            <a:endParaRPr lang="zh-CN" altLang="en-US" sz="1600" b="1" dirty="0"/>
          </a:p>
          <a:p>
            <a:pPr lvl="2" eaLnBrk="1" hangingPunct="1"/>
            <a:r>
              <a:rPr lang="zh-CN" altLang="en-US" sz="1600" b="1" dirty="0">
                <a:solidFill>
                  <a:srgbClr val="C00000"/>
                </a:solidFill>
              </a:rPr>
              <a:t>维护</a:t>
            </a:r>
            <a:r>
              <a:rPr lang="zh-CN" altLang="en-US" sz="1600" b="1" dirty="0"/>
              <a:t>：修改、完善、扩展软件</a:t>
            </a:r>
            <a:endParaRPr lang="zh-CN" altLang="en-US" sz="1600" b="1" dirty="0"/>
          </a:p>
        </p:txBody>
      </p:sp>
      <p:pic>
        <p:nvPicPr>
          <p:cNvPr id="31747" name="Picture 4">
            <a:hlinkClick r:id="" action="ppaction://media"/>
          </p:cNvPr>
          <p:cNvPicPr>
            <a:picLocks noRot="1" noChangeAspect="1"/>
          </p:cNvPicPr>
          <p:nvPr>
            <a:wavAudioFile r:embed="rId1" name="~PP770.WAV"/>
          </p:nvPr>
        </p:nvPicPr>
        <p:blipFill>
          <a:blip r:embed="rId2"/>
          <a:stretch>
            <a:fillRect/>
          </a:stretch>
        </p:blipFill>
        <p:spPr>
          <a:xfrm>
            <a:off x="8772525" y="6486525"/>
            <a:ext cx="304800" cy="304800"/>
          </a:xfrm>
          <a:prstGeom prst="rect">
            <a:avLst/>
          </a:prstGeom>
          <a:noFill/>
          <a:ln w="9525">
            <a:noFill/>
          </a:ln>
        </p:spPr>
      </p:pic>
      <p:grpSp>
        <p:nvGrpSpPr>
          <p:cNvPr id="31748" name="Group 7"/>
          <p:cNvGrpSpPr/>
          <p:nvPr/>
        </p:nvGrpSpPr>
        <p:grpSpPr>
          <a:xfrm>
            <a:off x="6638925" y="1125538"/>
            <a:ext cx="2301875" cy="5275262"/>
            <a:chOff x="4150" y="346"/>
            <a:chExt cx="1089" cy="3674"/>
          </a:xfrm>
        </p:grpSpPr>
        <p:sp>
          <p:nvSpPr>
            <p:cNvPr id="31749" name="Rectangle 8"/>
            <p:cNvSpPr/>
            <p:nvPr/>
          </p:nvSpPr>
          <p:spPr>
            <a:xfrm>
              <a:off x="4150" y="346"/>
              <a:ext cx="1089" cy="317"/>
            </a:xfrm>
            <a:prstGeom prst="rect">
              <a:avLst/>
            </a:prstGeom>
            <a:solidFill>
              <a:srgbClr val="FFC2AD"/>
            </a:solidFill>
            <a:ln w="9525">
              <a:noFill/>
            </a:ln>
          </p:spPr>
          <p:txBody>
            <a:bodyPr wrap="none" anchor="ctr"/>
            <a:p>
              <a:pPr algn="ctr"/>
              <a:r>
                <a:rPr lang="zh-CN" altLang="en-US" sz="2400" b="1" dirty="0">
                  <a:latin typeface="Arial" panose="020B0604020202020204" pitchFamily="34" charset="0"/>
                  <a:ea typeface="宋体" panose="02010600030101010101" pitchFamily="2" charset="-122"/>
                </a:rPr>
                <a:t>可行性研究</a:t>
              </a:r>
              <a:endParaRPr lang="zh-CN" altLang="en-US" sz="2400" b="1" dirty="0">
                <a:latin typeface="Arial" panose="020B0604020202020204" pitchFamily="34" charset="0"/>
                <a:ea typeface="宋体" panose="02010600030101010101" pitchFamily="2" charset="-122"/>
              </a:endParaRPr>
            </a:p>
          </p:txBody>
        </p:sp>
        <p:sp>
          <p:nvSpPr>
            <p:cNvPr id="31750" name="Rectangle 9"/>
            <p:cNvSpPr/>
            <p:nvPr/>
          </p:nvSpPr>
          <p:spPr>
            <a:xfrm>
              <a:off x="4150" y="890"/>
              <a:ext cx="1089" cy="317"/>
            </a:xfrm>
            <a:prstGeom prst="rect">
              <a:avLst/>
            </a:prstGeom>
            <a:solidFill>
              <a:srgbClr val="FFC2AD"/>
            </a:solidFill>
            <a:ln w="9525">
              <a:noFill/>
            </a:ln>
          </p:spPr>
          <p:txBody>
            <a:bodyPr wrap="none" anchor="ctr"/>
            <a:p>
              <a:pPr algn="ctr"/>
              <a:r>
                <a:rPr lang="zh-CN" altLang="en-US" sz="2400" b="1" dirty="0">
                  <a:latin typeface="Arial" panose="020B0604020202020204" pitchFamily="34" charset="0"/>
                  <a:ea typeface="宋体" panose="02010600030101010101" pitchFamily="2" charset="-122"/>
                </a:rPr>
                <a:t>需求分析</a:t>
              </a:r>
              <a:endParaRPr lang="zh-CN" altLang="en-US" sz="2400" b="1" dirty="0">
                <a:latin typeface="Arial" panose="020B0604020202020204" pitchFamily="34" charset="0"/>
                <a:ea typeface="宋体" panose="02010600030101010101" pitchFamily="2" charset="-122"/>
              </a:endParaRPr>
            </a:p>
          </p:txBody>
        </p:sp>
        <p:sp>
          <p:nvSpPr>
            <p:cNvPr id="31751" name="Rectangle 10"/>
            <p:cNvSpPr/>
            <p:nvPr/>
          </p:nvSpPr>
          <p:spPr>
            <a:xfrm>
              <a:off x="4150" y="1434"/>
              <a:ext cx="1089" cy="363"/>
            </a:xfrm>
            <a:prstGeom prst="rect">
              <a:avLst/>
            </a:prstGeom>
            <a:solidFill>
              <a:srgbClr val="BCDFDE"/>
            </a:solidFill>
            <a:ln w="9525">
              <a:noFill/>
            </a:ln>
          </p:spPr>
          <p:txBody>
            <a:bodyPr wrap="none" anchor="ctr"/>
            <a:p>
              <a:pPr algn="ctr"/>
              <a:r>
                <a:rPr lang="zh-CN" altLang="en-US" sz="2400" b="1" dirty="0">
                  <a:latin typeface="Arial" panose="020B0604020202020204" pitchFamily="34" charset="0"/>
                  <a:ea typeface="宋体" panose="02010600030101010101" pitchFamily="2" charset="-122"/>
                </a:rPr>
                <a:t>概要设计</a:t>
              </a:r>
              <a:endParaRPr lang="zh-CN" altLang="en-US" sz="2400" b="1" dirty="0">
                <a:latin typeface="Arial" panose="020B0604020202020204" pitchFamily="34" charset="0"/>
                <a:ea typeface="宋体" panose="02010600030101010101" pitchFamily="2" charset="-122"/>
              </a:endParaRPr>
            </a:p>
          </p:txBody>
        </p:sp>
        <p:sp>
          <p:nvSpPr>
            <p:cNvPr id="131083" name="Rectangle 11"/>
            <p:cNvSpPr>
              <a:spLocks noChangeArrowheads="1"/>
            </p:cNvSpPr>
            <p:nvPr/>
          </p:nvSpPr>
          <p:spPr bwMode="auto">
            <a:xfrm>
              <a:off x="4150" y="2024"/>
              <a:ext cx="1089" cy="317"/>
            </a:xfrm>
            <a:prstGeom prst="rect">
              <a:avLst/>
            </a:prstGeom>
            <a:solidFill>
              <a:srgbClr val="BCDFDE"/>
            </a:solidFill>
            <a:ln w="9525">
              <a:noFill/>
              <a:miter lim="800000"/>
            </a:ln>
            <a:effectLst/>
          </p:spPr>
          <p:txBody>
            <a:bodyPr wrap="none" anchor="ctr"/>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600" b="1" i="0" u="none" strike="noStrike" kern="1200" cap="none" spc="0" normalizeH="0" baseline="0" noProof="0" smtClean="0">
                  <a:ln>
                    <a:noFill/>
                  </a:ln>
                  <a:solidFill>
                    <a:schemeClr val="tx1"/>
                  </a:solidFill>
                  <a:effectLst>
                    <a:outerShdw blurRad="38100" dist="38100" dir="2700000" algn="tl">
                      <a:srgbClr val="FFFFFF"/>
                    </a:outerShdw>
                  </a:effectLst>
                  <a:uLnTx/>
                  <a:uFillTx/>
                  <a:latin typeface="Arial" panose="020B0604020202020204" pitchFamily="34" charset="0"/>
                  <a:ea typeface="宋体" panose="02010600030101010101" pitchFamily="2" charset="-122"/>
                  <a:cs typeface="+mn-cs"/>
                </a:rPr>
                <a:t> </a:t>
              </a:r>
              <a:r>
                <a:rPr kumimoji="0" lang="zh-CN" altLang="en-US" sz="2400" b="1"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详细设计</a:t>
              </a:r>
              <a:r>
                <a:rPr kumimoji="0" lang="zh-CN" altLang="en-US" sz="3600" b="1" i="0" u="none" strike="noStrike" kern="1200" cap="none" spc="0" normalizeH="0" baseline="0" noProof="0" smtClean="0">
                  <a:ln>
                    <a:noFill/>
                  </a:ln>
                  <a:solidFill>
                    <a:schemeClr val="tx1"/>
                  </a:solidFill>
                  <a:effectLst>
                    <a:outerShdw blurRad="38100" dist="38100" dir="2700000" algn="tl">
                      <a:srgbClr val="FFFFFF"/>
                    </a:outerShdw>
                  </a:effectLst>
                  <a:uLnTx/>
                  <a:uFillTx/>
                  <a:latin typeface="Arial" panose="020B0604020202020204" pitchFamily="34" charset="0"/>
                  <a:ea typeface="宋体" panose="02010600030101010101" pitchFamily="2" charset="-122"/>
                  <a:cs typeface="+mn-cs"/>
                </a:rPr>
                <a:t> </a:t>
              </a:r>
              <a:endParaRPr kumimoji="0" lang="zh-CN" altLang="en-US" sz="3600" b="1" i="0" u="none" strike="noStrike" kern="1200" cap="none" spc="0" normalizeH="0" baseline="0" noProof="0" smtClean="0">
                <a:ln>
                  <a:noFill/>
                </a:ln>
                <a:solidFill>
                  <a:schemeClr val="tx1"/>
                </a:solidFill>
                <a:effectLst>
                  <a:outerShdw blurRad="38100" dist="38100" dir="2700000" algn="tl">
                    <a:srgbClr val="FFFFFF"/>
                  </a:outerShdw>
                </a:effectLst>
                <a:uLnTx/>
                <a:uFillTx/>
                <a:latin typeface="Arial" panose="020B0604020202020204" pitchFamily="34" charset="0"/>
                <a:ea typeface="宋体" panose="02010600030101010101" pitchFamily="2" charset="-122"/>
                <a:cs typeface="+mn-cs"/>
              </a:endParaRPr>
            </a:p>
          </p:txBody>
        </p:sp>
        <p:sp>
          <p:nvSpPr>
            <p:cNvPr id="131084" name="Rectangle 12"/>
            <p:cNvSpPr>
              <a:spLocks noChangeArrowheads="1"/>
            </p:cNvSpPr>
            <p:nvPr/>
          </p:nvSpPr>
          <p:spPr bwMode="auto">
            <a:xfrm>
              <a:off x="4150" y="2568"/>
              <a:ext cx="1089" cy="363"/>
            </a:xfrm>
            <a:prstGeom prst="rect">
              <a:avLst/>
            </a:prstGeom>
            <a:solidFill>
              <a:srgbClr val="BCDFDE"/>
            </a:solidFill>
            <a:ln w="9525">
              <a:noFill/>
              <a:miter lim="800000"/>
            </a:ln>
            <a:effectLst/>
          </p:spPr>
          <p:txBody>
            <a:bodyPr wrap="none" anchor="ctr"/>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600" b="1" i="0" u="none" strike="noStrike" kern="1200" cap="none" spc="0" normalizeH="0" baseline="0" noProof="0" smtClean="0">
                  <a:ln>
                    <a:noFill/>
                  </a:ln>
                  <a:solidFill>
                    <a:schemeClr val="tx1"/>
                  </a:solidFill>
                  <a:effectLst>
                    <a:outerShdw blurRad="38100" dist="38100" dir="2700000" algn="tl">
                      <a:srgbClr val="FFFFFF"/>
                    </a:outerShdw>
                  </a:effectLst>
                  <a:uLnTx/>
                  <a:uFillTx/>
                  <a:latin typeface="Arial" panose="020B0604020202020204" pitchFamily="34" charset="0"/>
                  <a:ea typeface="宋体" panose="02010600030101010101" pitchFamily="2" charset="-122"/>
                  <a:cs typeface="+mn-cs"/>
                </a:rPr>
                <a:t> </a:t>
              </a:r>
              <a:r>
                <a:rPr kumimoji="0" lang="zh-CN" altLang="en-US" sz="2400" b="1"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编码</a:t>
              </a:r>
              <a:r>
                <a:rPr kumimoji="0" lang="zh-CN" altLang="en-US" sz="2400" b="1" i="0" u="none" strike="noStrike" kern="1200" cap="none" spc="0" normalizeH="0" baseline="0" noProof="0" smtClean="0">
                  <a:ln>
                    <a:noFill/>
                  </a:ln>
                  <a:solidFill>
                    <a:schemeClr val="tx1"/>
                  </a:solidFill>
                  <a:effectLst>
                    <a:outerShdw blurRad="38100" dist="38100" dir="2700000" algn="tl">
                      <a:srgbClr val="FFFFFF"/>
                    </a:outerShdw>
                  </a:effectLst>
                  <a:uLnTx/>
                  <a:uFillTx/>
                  <a:latin typeface="Arial" panose="020B0604020202020204" pitchFamily="34" charset="0"/>
                  <a:ea typeface="宋体" panose="02010600030101010101" pitchFamily="2" charset="-122"/>
                  <a:cs typeface="+mn-cs"/>
                </a:rPr>
                <a:t> </a:t>
              </a:r>
              <a:endParaRPr kumimoji="0" lang="zh-CN" altLang="en-US" sz="2400" b="1" i="0" u="none" strike="noStrike" kern="1200" cap="none" spc="0" normalizeH="0" baseline="0" noProof="0" smtClean="0">
                <a:ln>
                  <a:noFill/>
                </a:ln>
                <a:solidFill>
                  <a:schemeClr val="tx1"/>
                </a:solidFill>
                <a:effectLst>
                  <a:outerShdw blurRad="38100" dist="38100" dir="2700000" algn="tl">
                    <a:srgbClr val="FFFFFF"/>
                  </a:outerShdw>
                </a:effectLst>
                <a:uLnTx/>
                <a:uFillTx/>
                <a:latin typeface="Arial" panose="020B0604020202020204" pitchFamily="34" charset="0"/>
                <a:ea typeface="宋体" panose="02010600030101010101" pitchFamily="2" charset="-122"/>
                <a:cs typeface="+mn-cs"/>
              </a:endParaRPr>
            </a:p>
          </p:txBody>
        </p:sp>
        <p:sp>
          <p:nvSpPr>
            <p:cNvPr id="31754" name="Rectangle 13"/>
            <p:cNvSpPr/>
            <p:nvPr/>
          </p:nvSpPr>
          <p:spPr>
            <a:xfrm>
              <a:off x="4150" y="3113"/>
              <a:ext cx="1089" cy="362"/>
            </a:xfrm>
            <a:prstGeom prst="rect">
              <a:avLst/>
            </a:prstGeom>
            <a:solidFill>
              <a:srgbClr val="BCDFDE"/>
            </a:solidFill>
            <a:ln w="9525">
              <a:noFill/>
            </a:ln>
          </p:spPr>
          <p:txBody>
            <a:bodyPr wrap="none" anchor="ctr"/>
            <a:p>
              <a:pPr algn="ctr"/>
              <a:r>
                <a:rPr lang="zh-CN" altLang="en-US" sz="2400" b="1" dirty="0">
                  <a:latin typeface="Arial" panose="020B0604020202020204" pitchFamily="34" charset="0"/>
                  <a:ea typeface="宋体" panose="02010600030101010101" pitchFamily="2" charset="-122"/>
                </a:rPr>
                <a:t>组装和确认测试</a:t>
              </a:r>
              <a:endParaRPr lang="zh-CN" altLang="en-US" sz="2400" b="1" dirty="0">
                <a:latin typeface="Arial" panose="020B0604020202020204" pitchFamily="34" charset="0"/>
                <a:ea typeface="宋体" panose="02010600030101010101" pitchFamily="2" charset="-122"/>
              </a:endParaRPr>
            </a:p>
          </p:txBody>
        </p:sp>
        <p:sp>
          <p:nvSpPr>
            <p:cNvPr id="31755" name="Rectangle 14"/>
            <p:cNvSpPr/>
            <p:nvPr/>
          </p:nvSpPr>
          <p:spPr>
            <a:xfrm>
              <a:off x="4150" y="3657"/>
              <a:ext cx="1089" cy="363"/>
            </a:xfrm>
            <a:prstGeom prst="rect">
              <a:avLst/>
            </a:prstGeom>
            <a:solidFill>
              <a:srgbClr val="FF99CC"/>
            </a:solidFill>
            <a:ln w="9525">
              <a:noFill/>
            </a:ln>
          </p:spPr>
          <p:txBody>
            <a:bodyPr wrap="none" anchor="ctr"/>
            <a:p>
              <a:pPr algn="ctr"/>
              <a:r>
                <a:rPr lang="zh-CN" altLang="en-US" sz="2400" b="1" dirty="0">
                  <a:latin typeface="Arial" panose="020B0604020202020204" pitchFamily="34" charset="0"/>
                  <a:ea typeface="宋体" panose="02010600030101010101" pitchFamily="2" charset="-122"/>
                </a:rPr>
                <a:t>维护</a:t>
              </a:r>
              <a:endParaRPr lang="zh-CN" altLang="en-US" sz="2400" b="1" dirty="0">
                <a:latin typeface="Arial" panose="020B0604020202020204" pitchFamily="34" charset="0"/>
                <a:ea typeface="宋体" panose="02010600030101010101" pitchFamily="2" charset="-122"/>
              </a:endParaRPr>
            </a:p>
          </p:txBody>
        </p:sp>
        <p:sp>
          <p:nvSpPr>
            <p:cNvPr id="131087" name="Line 15"/>
            <p:cNvSpPr>
              <a:spLocks noChangeShapeType="1"/>
            </p:cNvSpPr>
            <p:nvPr/>
          </p:nvSpPr>
          <p:spPr bwMode="auto">
            <a:xfrm>
              <a:off x="4694" y="3475"/>
              <a:ext cx="0" cy="182"/>
            </a:xfrm>
            <a:prstGeom prst="line">
              <a:avLst/>
            </a:prstGeom>
            <a:noFill/>
            <a:ln w="38100">
              <a:solidFill>
                <a:schemeClr val="tx1"/>
              </a:solidFill>
              <a:round/>
              <a:tailEnd type="triangle" w="med" len="med"/>
            </a:ln>
            <a:effectLst/>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smtClean="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131088" name="Line 16"/>
            <p:cNvSpPr>
              <a:spLocks noChangeShapeType="1"/>
            </p:cNvSpPr>
            <p:nvPr/>
          </p:nvSpPr>
          <p:spPr bwMode="auto">
            <a:xfrm>
              <a:off x="4694" y="2931"/>
              <a:ext cx="0" cy="182"/>
            </a:xfrm>
            <a:prstGeom prst="line">
              <a:avLst/>
            </a:prstGeom>
            <a:noFill/>
            <a:ln w="38100">
              <a:solidFill>
                <a:schemeClr val="tx1"/>
              </a:solidFill>
              <a:round/>
              <a:tailEnd type="triangle" w="med" len="med"/>
            </a:ln>
            <a:effectLst/>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smtClean="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131089" name="Line 17"/>
            <p:cNvSpPr>
              <a:spLocks noChangeShapeType="1"/>
            </p:cNvSpPr>
            <p:nvPr/>
          </p:nvSpPr>
          <p:spPr bwMode="auto">
            <a:xfrm>
              <a:off x="4694" y="2341"/>
              <a:ext cx="0" cy="227"/>
            </a:xfrm>
            <a:prstGeom prst="line">
              <a:avLst/>
            </a:prstGeom>
            <a:noFill/>
            <a:ln w="38100">
              <a:solidFill>
                <a:schemeClr val="tx1"/>
              </a:solidFill>
              <a:round/>
              <a:tailEnd type="triangle" w="med" len="med"/>
            </a:ln>
            <a:effectLst/>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smtClean="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131090" name="Line 18"/>
            <p:cNvSpPr>
              <a:spLocks noChangeShapeType="1"/>
            </p:cNvSpPr>
            <p:nvPr/>
          </p:nvSpPr>
          <p:spPr bwMode="auto">
            <a:xfrm>
              <a:off x="4694" y="1797"/>
              <a:ext cx="0" cy="227"/>
            </a:xfrm>
            <a:prstGeom prst="line">
              <a:avLst/>
            </a:prstGeom>
            <a:noFill/>
            <a:ln w="38100">
              <a:solidFill>
                <a:schemeClr val="tx1"/>
              </a:solidFill>
              <a:round/>
              <a:tailEnd type="triangle" w="med" len="med"/>
            </a:ln>
            <a:effectLst/>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smtClean="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131091" name="Line 19"/>
            <p:cNvSpPr>
              <a:spLocks noChangeShapeType="1"/>
            </p:cNvSpPr>
            <p:nvPr/>
          </p:nvSpPr>
          <p:spPr bwMode="auto">
            <a:xfrm>
              <a:off x="4694" y="1207"/>
              <a:ext cx="0" cy="227"/>
            </a:xfrm>
            <a:prstGeom prst="line">
              <a:avLst/>
            </a:prstGeom>
            <a:noFill/>
            <a:ln w="38100">
              <a:solidFill>
                <a:schemeClr val="tx1"/>
              </a:solidFill>
              <a:round/>
              <a:tailEnd type="triangle" w="med" len="med"/>
            </a:ln>
            <a:effectLst/>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smtClean="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131092" name="Line 20"/>
            <p:cNvSpPr>
              <a:spLocks noChangeShapeType="1"/>
            </p:cNvSpPr>
            <p:nvPr/>
          </p:nvSpPr>
          <p:spPr bwMode="auto">
            <a:xfrm>
              <a:off x="4694" y="663"/>
              <a:ext cx="0" cy="227"/>
            </a:xfrm>
            <a:prstGeom prst="line">
              <a:avLst/>
            </a:prstGeom>
            <a:noFill/>
            <a:ln w="38100">
              <a:solidFill>
                <a:schemeClr val="tx1"/>
              </a:solidFill>
              <a:round/>
              <a:tailEnd type="triangle" w="med" len="med"/>
            </a:ln>
            <a:effectLst/>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smtClean="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grpSp>
    </p:spTree>
  </p:cSld>
  <p:clrMapOvr>
    <a:masterClrMapping/>
  </p:clrMapOvr>
  <p:transition spd="slow" advTm="1191000">
    <p:pull dir="ru"/>
  </p:transition>
  <p:timing>
    <p:tnLst>
      <p:par>
        <p:cTn id="1" dur="indefinite" restart="never" nodeType="tmRoot">
          <p:childTnLst>
            <p:audio>
              <p:cMediaNode numSld="1" showWhenStopped="0">
                <p:cTn id="2" fill="hold" display="0">
                  <p:stCondLst>
                    <p:cond delay="indefinite"/>
                  </p:stCondLst>
                  <p:endCondLst>
                    <p:cond evt="onPrev" delay="0">
                      <p:tgtEl>
                        <p:sldTgt/>
                      </p:tgtEl>
                    </p:cond>
                    <p:cond evt="onStopAudio" delay="0">
                      <p:tgtEl>
                        <p:sldTgt/>
                      </p:tgtEl>
                    </p:cond>
                  </p:endCondLst>
                </p:cTn>
                <p:tgtEl>
                  <p:spTgt spid="31747"/>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5297" name="Rectangle 2"/>
          <p:cNvSpPr>
            <a:spLocks noGrp="1"/>
          </p:cNvSpPr>
          <p:nvPr>
            <p:ph type="title"/>
          </p:nvPr>
        </p:nvSpPr>
        <p:spPr>
          <a:xfrm>
            <a:off x="457200" y="733425"/>
            <a:ext cx="8226425" cy="657225"/>
          </a:xfrm>
        </p:spPr>
        <p:txBody>
          <a:bodyPr vert="horz" wrap="square" lIns="91440" tIns="45720" rIns="91440" bIns="45720" anchor="ctr"/>
          <a:p>
            <a:pPr eaLnBrk="1" hangingPunct="1"/>
            <a:r>
              <a:rPr lang="zh-CN" altLang="en-US" sz="3600" b="1" dirty="0"/>
              <a:t>软件过程的定义</a:t>
            </a:r>
            <a:endParaRPr lang="zh-CN" altLang="en-US" sz="3600" b="1" dirty="0"/>
          </a:p>
        </p:txBody>
      </p:sp>
      <p:sp>
        <p:nvSpPr>
          <p:cNvPr id="55298" name="Rectangle 3"/>
          <p:cNvSpPr>
            <a:spLocks noGrp="1"/>
          </p:cNvSpPr>
          <p:nvPr>
            <p:ph idx="1"/>
          </p:nvPr>
        </p:nvSpPr>
        <p:spPr>
          <a:xfrm>
            <a:off x="457200" y="1866265"/>
            <a:ext cx="8208010" cy="1874520"/>
          </a:xfrm>
        </p:spPr>
        <p:txBody>
          <a:bodyPr vert="horz" wrap="square" lIns="91440" tIns="45720" rIns="91440" bIns="45720" anchor="t"/>
          <a:p>
            <a:pPr eaLnBrk="1" hangingPunct="1">
              <a:buNone/>
            </a:pPr>
            <a:r>
              <a:rPr lang="zh-CN" altLang="en-US" dirty="0"/>
              <a:t>	</a:t>
            </a:r>
            <a:r>
              <a:rPr lang="zh-CN" altLang="en-US" sz="2800" b="1" dirty="0"/>
              <a:t>软件过程定义由 </a:t>
            </a:r>
            <a:r>
              <a:rPr lang="zh-CN" altLang="en-US" sz="2800" b="1" i="1" dirty="0">
                <a:solidFill>
                  <a:srgbClr val="1818FF"/>
                </a:solidFill>
              </a:rPr>
              <a:t>谁</a:t>
            </a:r>
            <a:r>
              <a:rPr lang="zh-CN" altLang="en-US" sz="2800" b="1" i="1" dirty="0"/>
              <a:t> </a:t>
            </a:r>
            <a:r>
              <a:rPr lang="zh-CN" altLang="en-US" sz="2800" b="1" dirty="0"/>
              <a:t>在 </a:t>
            </a:r>
            <a:r>
              <a:rPr lang="zh-CN" altLang="en-US" sz="2800" b="1" i="1" dirty="0">
                <a:solidFill>
                  <a:srgbClr val="1818FF"/>
                </a:solidFill>
              </a:rPr>
              <a:t>什么时候</a:t>
            </a:r>
            <a:r>
              <a:rPr lang="zh-CN" altLang="en-US" sz="2800" b="1" dirty="0"/>
              <a:t> 做 </a:t>
            </a:r>
            <a:r>
              <a:rPr lang="zh-CN" altLang="en-US" sz="2800" b="1" i="1" dirty="0">
                <a:solidFill>
                  <a:srgbClr val="1818FF"/>
                </a:solidFill>
              </a:rPr>
              <a:t>什么事情</a:t>
            </a:r>
            <a:r>
              <a:rPr lang="zh-CN" altLang="en-US" sz="2800" b="1" dirty="0"/>
              <a:t>，并且 </a:t>
            </a:r>
            <a:r>
              <a:rPr lang="zh-CN" altLang="en-US" sz="2800" b="1" i="1" dirty="0">
                <a:solidFill>
                  <a:srgbClr val="1818FF"/>
                </a:solidFill>
              </a:rPr>
              <a:t>如何</a:t>
            </a:r>
            <a:r>
              <a:rPr lang="zh-CN" altLang="en-US" sz="2800" b="1" i="1" dirty="0">
                <a:solidFill>
                  <a:schemeClr val="tx2"/>
                </a:solidFill>
              </a:rPr>
              <a:t> </a:t>
            </a:r>
            <a:r>
              <a:rPr lang="zh-CN" altLang="en-US" sz="2800" b="1" dirty="0"/>
              <a:t>去达到一定的目标</a:t>
            </a:r>
            <a:endParaRPr lang="zh-CN" altLang="en-US" sz="2800" b="1" dirty="0"/>
          </a:p>
          <a:p>
            <a:pPr eaLnBrk="1" hangingPunct="1">
              <a:buNone/>
            </a:pPr>
            <a:endParaRPr lang="zh-CN" altLang="en-US" dirty="0"/>
          </a:p>
          <a:p>
            <a:pPr eaLnBrk="1" hangingPunct="1">
              <a:buNone/>
            </a:pPr>
            <a:endParaRPr lang="zh-CN" altLang="en-US" dirty="0"/>
          </a:p>
          <a:p>
            <a:pPr eaLnBrk="1" hangingPunct="1">
              <a:buNone/>
            </a:pPr>
            <a:endParaRPr lang="zh-CN" altLang="en-US" dirty="0"/>
          </a:p>
          <a:p>
            <a:pPr eaLnBrk="1" hangingPunct="1">
              <a:buNone/>
            </a:pPr>
            <a:r>
              <a:rPr lang="zh-CN" altLang="en-US" sz="2800" b="1" dirty="0"/>
              <a:t>用</a:t>
            </a:r>
            <a:r>
              <a:rPr lang="en-US" altLang="zh-CN" sz="2800" b="1" dirty="0"/>
              <a:t>RUP</a:t>
            </a:r>
            <a:r>
              <a:rPr lang="zh-CN" altLang="en-US" sz="2800" b="1" dirty="0"/>
              <a:t>的四种主要建模元素</a:t>
            </a:r>
            <a:r>
              <a:rPr lang="zh-CN" altLang="en-US" sz="2800" b="1" dirty="0">
                <a:solidFill>
                  <a:srgbClr val="1818FF"/>
                </a:solidFill>
              </a:rPr>
              <a:t>角色</a:t>
            </a:r>
            <a:r>
              <a:rPr lang="zh-CN" altLang="en-US" sz="2800" b="1" dirty="0"/>
              <a:t>，</a:t>
            </a:r>
            <a:r>
              <a:rPr lang="zh-CN" altLang="en-US" sz="2800" b="1" dirty="0">
                <a:solidFill>
                  <a:srgbClr val="1818FF"/>
                </a:solidFill>
              </a:rPr>
              <a:t>活动</a:t>
            </a:r>
            <a:r>
              <a:rPr lang="zh-CN" altLang="en-US" sz="2800" b="1" dirty="0"/>
              <a:t>，</a:t>
            </a:r>
            <a:r>
              <a:rPr lang="zh-CN" altLang="en-US" sz="2800" b="1" dirty="0">
                <a:solidFill>
                  <a:srgbClr val="1818FF"/>
                </a:solidFill>
              </a:rPr>
              <a:t>制品</a:t>
            </a:r>
            <a:r>
              <a:rPr lang="zh-CN" altLang="en-US" sz="2800" b="1" dirty="0"/>
              <a:t>，</a:t>
            </a:r>
            <a:r>
              <a:rPr lang="zh-CN" altLang="en-US" sz="2800" b="1" dirty="0">
                <a:solidFill>
                  <a:srgbClr val="1818FF"/>
                </a:solidFill>
              </a:rPr>
              <a:t>工作流</a:t>
            </a:r>
            <a:r>
              <a:rPr lang="zh-CN" altLang="en-US" sz="2800" b="1" dirty="0"/>
              <a:t>来表达 </a:t>
            </a:r>
            <a:endParaRPr lang="zh-CN" altLang="en-US" sz="2800" b="1" dirty="0"/>
          </a:p>
        </p:txBody>
      </p:sp>
      <p:sp>
        <p:nvSpPr>
          <p:cNvPr id="55299" name="Rectangle 4"/>
          <p:cNvSpPr/>
          <p:nvPr/>
        </p:nvSpPr>
        <p:spPr>
          <a:xfrm>
            <a:off x="679450" y="3437890"/>
            <a:ext cx="2025650" cy="346075"/>
          </a:xfrm>
          <a:prstGeom prst="rect">
            <a:avLst/>
          </a:prstGeom>
          <a:noFill/>
          <a:ln w="9525">
            <a:noFill/>
          </a:ln>
        </p:spPr>
        <p:txBody>
          <a:bodyPr wrap="none" lIns="92075" tIns="46038" rIns="92075" bIns="46038" anchor="t">
            <a:spAutoFit/>
          </a:bodyPr>
          <a:p>
            <a:pPr algn="ctr" defTabSz="914400" eaLnBrk="0" hangingPunct="0">
              <a:lnSpc>
                <a:spcPts val="2000"/>
              </a:lnSpc>
              <a:spcBef>
                <a:spcPts val="900"/>
              </a:spcBef>
              <a:tabLst>
                <a:tab pos="285750" algn="l"/>
                <a:tab pos="571500" algn="l"/>
                <a:tab pos="857250" algn="l"/>
                <a:tab pos="1143000" algn="l"/>
                <a:tab pos="1428750" algn="l"/>
                <a:tab pos="1714500" algn="l"/>
                <a:tab pos="2000250" algn="l"/>
                <a:tab pos="2286000" algn="l"/>
              </a:tabLst>
            </a:pPr>
            <a:r>
              <a:rPr lang="zh-CN" altLang="en-US" sz="1800" b="1" dirty="0">
                <a:solidFill>
                  <a:schemeClr val="accent2"/>
                </a:solidFill>
                <a:latin typeface="Arial" panose="020B0604020202020204" pitchFamily="34" charset="0"/>
                <a:ea typeface="宋体" panose="02010600030101010101" pitchFamily="2" charset="-122"/>
              </a:rPr>
              <a:t>新需求或需求变更</a:t>
            </a:r>
            <a:endParaRPr lang="zh-CN" altLang="en-US" sz="1800" b="1" dirty="0">
              <a:solidFill>
                <a:schemeClr val="accent2"/>
              </a:solidFill>
              <a:latin typeface="Arial" panose="020B0604020202020204" pitchFamily="34" charset="0"/>
              <a:ea typeface="宋体" panose="02010600030101010101" pitchFamily="2" charset="-122"/>
            </a:endParaRPr>
          </a:p>
        </p:txBody>
      </p:sp>
      <p:sp>
        <p:nvSpPr>
          <p:cNvPr id="55300" name="Rectangle 5"/>
          <p:cNvSpPr/>
          <p:nvPr/>
        </p:nvSpPr>
        <p:spPr>
          <a:xfrm>
            <a:off x="6365875" y="3360103"/>
            <a:ext cx="2025650" cy="346075"/>
          </a:xfrm>
          <a:prstGeom prst="rect">
            <a:avLst/>
          </a:prstGeom>
          <a:noFill/>
          <a:ln w="9525">
            <a:noFill/>
          </a:ln>
        </p:spPr>
        <p:txBody>
          <a:bodyPr wrap="none" lIns="92075" tIns="46038" rIns="92075" bIns="46038" anchor="t">
            <a:spAutoFit/>
          </a:bodyPr>
          <a:p>
            <a:pPr algn="ctr" defTabSz="914400" eaLnBrk="0" hangingPunct="0">
              <a:lnSpc>
                <a:spcPts val="2000"/>
              </a:lnSpc>
              <a:spcBef>
                <a:spcPts val="900"/>
              </a:spcBef>
              <a:tabLst>
                <a:tab pos="285750" algn="l"/>
                <a:tab pos="571500" algn="l"/>
                <a:tab pos="857250" algn="l"/>
                <a:tab pos="1143000" algn="l"/>
                <a:tab pos="1428750" algn="l"/>
                <a:tab pos="1714500" algn="l"/>
                <a:tab pos="2000250" algn="l"/>
                <a:tab pos="2286000" algn="l"/>
              </a:tabLst>
            </a:pPr>
            <a:r>
              <a:rPr lang="zh-CN" altLang="en-US" sz="1800" b="1" dirty="0">
                <a:solidFill>
                  <a:schemeClr val="accent2"/>
                </a:solidFill>
                <a:latin typeface="Arial" panose="020B0604020202020204" pitchFamily="34" charset="0"/>
                <a:ea typeface="宋体" panose="02010600030101010101" pitchFamily="2" charset="-122"/>
              </a:rPr>
              <a:t>新系统或系统变更</a:t>
            </a:r>
            <a:endParaRPr lang="zh-CN" altLang="en-US" sz="1800" b="1" dirty="0">
              <a:solidFill>
                <a:schemeClr val="accent2"/>
              </a:solidFill>
              <a:latin typeface="Arial" panose="020B0604020202020204" pitchFamily="34" charset="0"/>
              <a:ea typeface="宋体" panose="02010600030101010101" pitchFamily="2" charset="-122"/>
            </a:endParaRPr>
          </a:p>
        </p:txBody>
      </p:sp>
      <p:sp>
        <p:nvSpPr>
          <p:cNvPr id="754694" name="Rectangle 6"/>
          <p:cNvSpPr>
            <a:spLocks noChangeArrowheads="1"/>
          </p:cNvSpPr>
          <p:nvPr/>
        </p:nvSpPr>
        <p:spPr bwMode="auto">
          <a:xfrm>
            <a:off x="2933700" y="3360103"/>
            <a:ext cx="3302000" cy="792163"/>
          </a:xfrm>
          <a:prstGeom prst="rect">
            <a:avLst/>
          </a:prstGeom>
          <a:solidFill>
            <a:schemeClr val="accent1"/>
          </a:solidFill>
          <a:ln w="12700">
            <a:solidFill>
              <a:schemeClr val="tx1"/>
            </a:solidFill>
            <a:miter lim="800000"/>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accent2"/>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55302" name="Rectangle 7"/>
          <p:cNvSpPr/>
          <p:nvPr/>
        </p:nvSpPr>
        <p:spPr>
          <a:xfrm>
            <a:off x="3690303" y="3580765"/>
            <a:ext cx="1817370" cy="347345"/>
          </a:xfrm>
          <a:prstGeom prst="rect">
            <a:avLst/>
          </a:prstGeom>
          <a:noFill/>
          <a:ln w="9525">
            <a:noFill/>
          </a:ln>
        </p:spPr>
        <p:txBody>
          <a:bodyPr wrap="none" lIns="92075" tIns="46038" rIns="92075" bIns="46038" anchor="t">
            <a:spAutoFit/>
            <a:scene3d>
              <a:camera prst="orthographicFront"/>
              <a:lightRig rig="threePt" dir="t"/>
            </a:scene3d>
          </a:bodyPr>
          <a:p>
            <a:pPr algn="ctr" defTabSz="914400" eaLnBrk="0" hangingPunct="0">
              <a:lnSpc>
                <a:spcPts val="2000"/>
              </a:lnSpc>
              <a:spcBef>
                <a:spcPts val="900"/>
              </a:spcBef>
              <a:tabLst>
                <a:tab pos="285750" algn="l"/>
                <a:tab pos="571500" algn="l"/>
                <a:tab pos="857250" algn="l"/>
                <a:tab pos="1143000" algn="l"/>
                <a:tab pos="1428750" algn="l"/>
                <a:tab pos="1714500" algn="l"/>
                <a:tab pos="2000250" algn="l"/>
                <a:tab pos="2286000" algn="l"/>
              </a:tabLst>
            </a:pPr>
            <a:r>
              <a:rPr lang="zh-CN" altLang="en-US" sz="3200" b="1" dirty="0">
                <a:solidFill>
                  <a:schemeClr val="tx1"/>
                </a:solidFill>
                <a:effectLst>
                  <a:outerShdw blurRad="38100" dist="19050" dir="2700000" algn="tl" rotWithShape="0">
                    <a:schemeClr val="dk1">
                      <a:alpha val="40000"/>
                    </a:schemeClr>
                  </a:outerShdw>
                </a:effectLst>
                <a:latin typeface="Arial" panose="020B0604020202020204" pitchFamily="34" charset="0"/>
                <a:ea typeface="宋体" panose="02010600030101010101" pitchFamily="2" charset="-122"/>
              </a:rPr>
              <a:t>软件过程</a:t>
            </a:r>
            <a:endParaRPr lang="zh-CN" altLang="en-US" sz="3200" b="1" dirty="0">
              <a:solidFill>
                <a:schemeClr val="tx1"/>
              </a:solidFill>
              <a:effectLst>
                <a:outerShdw blurRad="38100" dist="19050" dir="2700000" algn="tl" rotWithShape="0">
                  <a:schemeClr val="dk1">
                    <a:alpha val="40000"/>
                  </a:schemeClr>
                </a:outerShdw>
              </a:effectLst>
              <a:latin typeface="Arial" panose="020B0604020202020204" pitchFamily="34" charset="0"/>
              <a:ea typeface="宋体" panose="02010600030101010101" pitchFamily="2" charset="-122"/>
            </a:endParaRPr>
          </a:p>
        </p:txBody>
      </p:sp>
      <p:sp>
        <p:nvSpPr>
          <p:cNvPr id="754696" name="Line 8"/>
          <p:cNvSpPr>
            <a:spLocks noChangeShapeType="1"/>
          </p:cNvSpPr>
          <p:nvPr/>
        </p:nvSpPr>
        <p:spPr bwMode="auto">
          <a:xfrm>
            <a:off x="611188" y="3791903"/>
            <a:ext cx="2300288" cy="3175"/>
          </a:xfrm>
          <a:prstGeom prst="line">
            <a:avLst/>
          </a:prstGeom>
          <a:noFill/>
          <a:ln w="28575">
            <a:solidFill>
              <a:schemeClr val="accent1"/>
            </a:solidFill>
            <a:round/>
            <a:headEnd type="none" w="sm" len="sm"/>
            <a:tailEnd type="stealth" w="med" len="me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54697" name="Line 9"/>
          <p:cNvSpPr>
            <a:spLocks noChangeShapeType="1"/>
          </p:cNvSpPr>
          <p:nvPr/>
        </p:nvSpPr>
        <p:spPr bwMode="auto">
          <a:xfrm flipV="1">
            <a:off x="6280150" y="3791903"/>
            <a:ext cx="2324100" cy="3175"/>
          </a:xfrm>
          <a:prstGeom prst="line">
            <a:avLst/>
          </a:prstGeom>
          <a:noFill/>
          <a:ln w="28575">
            <a:solidFill>
              <a:schemeClr val="tx1"/>
            </a:solidFill>
            <a:round/>
            <a:headEnd type="none" w="sm" len="sm"/>
            <a:tailEnd type="stealth" w="med" len="me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Tree>
  </p:cSld>
  <p:clrMapOvr>
    <a:masterClrMapping/>
  </p:clrMapOvr>
  <p:transition spd="slow" advTm="200000">
    <p:pull dir="ru"/>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7345" name="Rectangle 2"/>
          <p:cNvSpPr>
            <a:spLocks noGrp="1"/>
          </p:cNvSpPr>
          <p:nvPr>
            <p:ph type="title"/>
          </p:nvPr>
        </p:nvSpPr>
        <p:spPr>
          <a:xfrm>
            <a:off x="897255" y="345440"/>
            <a:ext cx="7618095" cy="808355"/>
          </a:xfrm>
        </p:spPr>
        <p:txBody>
          <a:bodyPr vert="horz" wrap="square" lIns="91440" tIns="45720" rIns="91440" bIns="45720" anchor="ctr"/>
          <a:p>
            <a:pPr eaLnBrk="1" hangingPunct="1"/>
            <a:r>
              <a:rPr lang="zh-CN" altLang="en-US" sz="3600" b="1" dirty="0"/>
              <a:t>工作流描述有意义的活动序列</a:t>
            </a:r>
            <a:r>
              <a:rPr lang="zh-CN" altLang="en-US" dirty="0"/>
              <a:t> </a:t>
            </a:r>
            <a:endParaRPr lang="zh-CN" altLang="en-US" dirty="0"/>
          </a:p>
        </p:txBody>
      </p:sp>
      <p:pic>
        <p:nvPicPr>
          <p:cNvPr id="57346" name="Picture 3" descr="wf_req"/>
          <p:cNvPicPr>
            <a:picLocks noChangeAspect="1"/>
          </p:cNvPicPr>
          <p:nvPr/>
        </p:nvPicPr>
        <p:blipFill>
          <a:blip r:embed="rId1"/>
          <a:stretch>
            <a:fillRect/>
          </a:stretch>
        </p:blipFill>
        <p:spPr>
          <a:xfrm>
            <a:off x="1688465" y="1141095"/>
            <a:ext cx="6555740" cy="5450840"/>
          </a:xfrm>
          <a:prstGeom prst="rect">
            <a:avLst/>
          </a:prstGeom>
          <a:noFill/>
          <a:ln w="9525">
            <a:noFill/>
          </a:ln>
        </p:spPr>
      </p:pic>
      <p:sp>
        <p:nvSpPr>
          <p:cNvPr id="57347" name="Text Box 4"/>
          <p:cNvSpPr txBox="1"/>
          <p:nvPr/>
        </p:nvSpPr>
        <p:spPr>
          <a:xfrm>
            <a:off x="608965" y="2036445"/>
            <a:ext cx="551815" cy="3182620"/>
          </a:xfrm>
          <a:prstGeom prst="rect">
            <a:avLst/>
          </a:prstGeom>
          <a:noFill/>
          <a:ln w="12700">
            <a:noFill/>
          </a:ln>
        </p:spPr>
        <p:txBody>
          <a:bodyPr vert="eaVert" wrap="square" anchor="t">
            <a:spAutoFit/>
          </a:bodyPr>
          <a:p>
            <a:pPr>
              <a:spcBef>
                <a:spcPct val="50000"/>
              </a:spcBef>
            </a:pPr>
            <a:r>
              <a:rPr lang="zh-CN" altLang="en-US" sz="2400" b="1" dirty="0">
                <a:latin typeface="Arial" panose="020B0604020202020204" pitchFamily="34" charset="0"/>
                <a:ea typeface="宋体" panose="02010600030101010101" pitchFamily="2" charset="-122"/>
              </a:rPr>
              <a:t>以需求工作流为例</a:t>
            </a:r>
            <a:endParaRPr lang="zh-CN" altLang="en-US" sz="2400" b="1" dirty="0">
              <a:latin typeface="Arial" panose="020B0604020202020204" pitchFamily="34" charset="0"/>
              <a:ea typeface="宋体" panose="02010600030101010101" pitchFamily="2" charset="-122"/>
            </a:endParaRPr>
          </a:p>
        </p:txBody>
      </p:sp>
    </p:spTree>
  </p:cSld>
  <p:clrMapOvr>
    <a:masterClrMapping/>
  </p:clrMapOvr>
  <p:transition spd="slow" advTm="198000">
    <p:pull dir="ru"/>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9393" name="Rectangle 2"/>
          <p:cNvSpPr/>
          <p:nvPr/>
        </p:nvSpPr>
        <p:spPr>
          <a:xfrm>
            <a:off x="1524000" y="1828800"/>
            <a:ext cx="0" cy="365125"/>
          </a:xfrm>
          <a:prstGeom prst="rect">
            <a:avLst/>
          </a:prstGeom>
          <a:noFill/>
          <a:ln w="9525">
            <a:noFill/>
          </a:ln>
        </p:spPr>
        <p:txBody>
          <a:bodyPr wrap="none" lIns="0" tIns="0" rIns="0" bIns="0" anchor="t">
            <a:spAutoFit/>
          </a:bodyPr>
          <a:p>
            <a:endParaRPr lang="zh-CN" altLang="en-US" sz="2400" b="1" dirty="0">
              <a:latin typeface="Arial" panose="020B0604020202020204" pitchFamily="34" charset="0"/>
              <a:ea typeface="宋体" panose="02010600030101010101" pitchFamily="2" charset="-122"/>
            </a:endParaRPr>
          </a:p>
        </p:txBody>
      </p:sp>
      <p:sp>
        <p:nvSpPr>
          <p:cNvPr id="59394" name="Rectangle 3"/>
          <p:cNvSpPr/>
          <p:nvPr/>
        </p:nvSpPr>
        <p:spPr>
          <a:xfrm>
            <a:off x="1747838" y="1828800"/>
            <a:ext cx="0" cy="365125"/>
          </a:xfrm>
          <a:prstGeom prst="rect">
            <a:avLst/>
          </a:prstGeom>
          <a:noFill/>
          <a:ln w="9525">
            <a:noFill/>
          </a:ln>
        </p:spPr>
        <p:txBody>
          <a:bodyPr wrap="none" lIns="0" tIns="0" rIns="0" bIns="0" anchor="t">
            <a:spAutoFit/>
          </a:bodyPr>
          <a:p>
            <a:endParaRPr lang="zh-CN" altLang="en-US" sz="2400" b="1" dirty="0">
              <a:latin typeface="Arial" panose="020B0604020202020204" pitchFamily="34" charset="0"/>
              <a:ea typeface="宋体" panose="02010600030101010101" pitchFamily="2" charset="-122"/>
            </a:endParaRPr>
          </a:p>
        </p:txBody>
      </p:sp>
      <p:sp>
        <p:nvSpPr>
          <p:cNvPr id="59395" name="Rectangle 4"/>
          <p:cNvSpPr/>
          <p:nvPr/>
        </p:nvSpPr>
        <p:spPr>
          <a:xfrm>
            <a:off x="1893888" y="1828800"/>
            <a:ext cx="0" cy="365125"/>
          </a:xfrm>
          <a:prstGeom prst="rect">
            <a:avLst/>
          </a:prstGeom>
          <a:noFill/>
          <a:ln w="9525">
            <a:noFill/>
          </a:ln>
        </p:spPr>
        <p:txBody>
          <a:bodyPr wrap="none" lIns="0" tIns="0" rIns="0" bIns="0" anchor="t">
            <a:spAutoFit/>
          </a:bodyPr>
          <a:p>
            <a:endParaRPr lang="zh-CN" altLang="en-US" sz="2400" b="1" dirty="0">
              <a:latin typeface="Arial" panose="020B0604020202020204" pitchFamily="34" charset="0"/>
              <a:ea typeface="宋体" panose="02010600030101010101" pitchFamily="2" charset="-122"/>
            </a:endParaRPr>
          </a:p>
        </p:txBody>
      </p:sp>
      <p:sp>
        <p:nvSpPr>
          <p:cNvPr id="59396" name="Rectangle 5"/>
          <p:cNvSpPr/>
          <p:nvPr/>
        </p:nvSpPr>
        <p:spPr>
          <a:xfrm>
            <a:off x="1990725" y="1828800"/>
            <a:ext cx="0" cy="365125"/>
          </a:xfrm>
          <a:prstGeom prst="rect">
            <a:avLst/>
          </a:prstGeom>
          <a:noFill/>
          <a:ln w="9525">
            <a:noFill/>
          </a:ln>
        </p:spPr>
        <p:txBody>
          <a:bodyPr wrap="none" lIns="0" tIns="0" rIns="0" bIns="0" anchor="t">
            <a:spAutoFit/>
          </a:bodyPr>
          <a:p>
            <a:endParaRPr lang="zh-CN" altLang="en-US" sz="2400" b="1" dirty="0">
              <a:latin typeface="Arial" panose="020B0604020202020204" pitchFamily="34" charset="0"/>
              <a:ea typeface="宋体" panose="02010600030101010101" pitchFamily="2" charset="-122"/>
            </a:endParaRPr>
          </a:p>
        </p:txBody>
      </p:sp>
      <p:sp>
        <p:nvSpPr>
          <p:cNvPr id="59397" name="Rectangle 6"/>
          <p:cNvSpPr/>
          <p:nvPr/>
        </p:nvSpPr>
        <p:spPr>
          <a:xfrm>
            <a:off x="2263775" y="1828800"/>
            <a:ext cx="0" cy="365125"/>
          </a:xfrm>
          <a:prstGeom prst="rect">
            <a:avLst/>
          </a:prstGeom>
          <a:noFill/>
          <a:ln w="9525">
            <a:noFill/>
          </a:ln>
        </p:spPr>
        <p:txBody>
          <a:bodyPr wrap="none" lIns="0" tIns="0" rIns="0" bIns="0" anchor="t">
            <a:spAutoFit/>
          </a:bodyPr>
          <a:p>
            <a:endParaRPr lang="zh-CN" altLang="en-US" sz="2400" b="1" dirty="0">
              <a:latin typeface="Arial" panose="020B0604020202020204" pitchFamily="34" charset="0"/>
              <a:ea typeface="宋体" panose="02010600030101010101" pitchFamily="2" charset="-122"/>
            </a:endParaRPr>
          </a:p>
        </p:txBody>
      </p:sp>
      <p:sp>
        <p:nvSpPr>
          <p:cNvPr id="59398" name="Rectangle 7"/>
          <p:cNvSpPr/>
          <p:nvPr/>
        </p:nvSpPr>
        <p:spPr>
          <a:xfrm>
            <a:off x="1471613" y="3800475"/>
            <a:ext cx="0" cy="365125"/>
          </a:xfrm>
          <a:prstGeom prst="rect">
            <a:avLst/>
          </a:prstGeom>
          <a:noFill/>
          <a:ln w="9525">
            <a:noFill/>
          </a:ln>
        </p:spPr>
        <p:txBody>
          <a:bodyPr wrap="none" lIns="0" tIns="0" rIns="0" bIns="0" anchor="t">
            <a:spAutoFit/>
          </a:bodyPr>
          <a:p>
            <a:endParaRPr lang="zh-CN" altLang="en-US" sz="2400" b="1" dirty="0">
              <a:solidFill>
                <a:schemeClr val="tx1"/>
              </a:solidFill>
              <a:latin typeface="Arial" panose="020B0604020202020204" pitchFamily="34" charset="0"/>
              <a:ea typeface="宋体" panose="02010600030101010101" pitchFamily="2" charset="-122"/>
            </a:endParaRPr>
          </a:p>
        </p:txBody>
      </p:sp>
      <p:sp>
        <p:nvSpPr>
          <p:cNvPr id="59399" name="Rectangle 8"/>
          <p:cNvSpPr/>
          <p:nvPr/>
        </p:nvSpPr>
        <p:spPr>
          <a:xfrm>
            <a:off x="1647825" y="3800475"/>
            <a:ext cx="0" cy="365125"/>
          </a:xfrm>
          <a:prstGeom prst="rect">
            <a:avLst/>
          </a:prstGeom>
          <a:noFill/>
          <a:ln w="9525">
            <a:noFill/>
          </a:ln>
        </p:spPr>
        <p:txBody>
          <a:bodyPr wrap="none" lIns="0" tIns="0" rIns="0" bIns="0" anchor="t">
            <a:spAutoFit/>
          </a:bodyPr>
          <a:p>
            <a:endParaRPr lang="zh-CN" altLang="en-US" sz="2400" b="1" dirty="0">
              <a:solidFill>
                <a:schemeClr val="tx1"/>
              </a:solidFill>
              <a:latin typeface="Arial" panose="020B0604020202020204" pitchFamily="34" charset="0"/>
              <a:ea typeface="宋体" panose="02010600030101010101" pitchFamily="2" charset="-122"/>
            </a:endParaRPr>
          </a:p>
        </p:txBody>
      </p:sp>
      <p:sp>
        <p:nvSpPr>
          <p:cNvPr id="59400" name="Rectangle 9"/>
          <p:cNvSpPr/>
          <p:nvPr/>
        </p:nvSpPr>
        <p:spPr>
          <a:xfrm>
            <a:off x="1739900" y="3800475"/>
            <a:ext cx="0" cy="365125"/>
          </a:xfrm>
          <a:prstGeom prst="rect">
            <a:avLst/>
          </a:prstGeom>
          <a:noFill/>
          <a:ln w="9525">
            <a:noFill/>
          </a:ln>
        </p:spPr>
        <p:txBody>
          <a:bodyPr wrap="none" lIns="0" tIns="0" rIns="0" bIns="0" anchor="t">
            <a:spAutoFit/>
          </a:bodyPr>
          <a:p>
            <a:endParaRPr lang="zh-CN" altLang="en-US" sz="2400" b="1" dirty="0">
              <a:solidFill>
                <a:schemeClr val="tx1"/>
              </a:solidFill>
              <a:latin typeface="Arial" panose="020B0604020202020204" pitchFamily="34" charset="0"/>
              <a:ea typeface="宋体" panose="02010600030101010101" pitchFamily="2" charset="-122"/>
            </a:endParaRPr>
          </a:p>
        </p:txBody>
      </p:sp>
      <p:sp>
        <p:nvSpPr>
          <p:cNvPr id="59401" name="Rectangle 10"/>
          <p:cNvSpPr/>
          <p:nvPr/>
        </p:nvSpPr>
        <p:spPr>
          <a:xfrm>
            <a:off x="1890713" y="3800475"/>
            <a:ext cx="0" cy="365125"/>
          </a:xfrm>
          <a:prstGeom prst="rect">
            <a:avLst/>
          </a:prstGeom>
          <a:noFill/>
          <a:ln w="9525">
            <a:noFill/>
          </a:ln>
        </p:spPr>
        <p:txBody>
          <a:bodyPr wrap="none" lIns="0" tIns="0" rIns="0" bIns="0" anchor="t">
            <a:spAutoFit/>
          </a:bodyPr>
          <a:p>
            <a:endParaRPr lang="zh-CN" altLang="en-US" sz="2400" b="1" dirty="0">
              <a:solidFill>
                <a:schemeClr val="tx1"/>
              </a:solidFill>
              <a:latin typeface="Arial" panose="020B0604020202020204" pitchFamily="34" charset="0"/>
              <a:ea typeface="宋体" panose="02010600030101010101" pitchFamily="2" charset="-122"/>
            </a:endParaRPr>
          </a:p>
        </p:txBody>
      </p:sp>
      <p:sp>
        <p:nvSpPr>
          <p:cNvPr id="59402" name="Rectangle 11"/>
          <p:cNvSpPr/>
          <p:nvPr/>
        </p:nvSpPr>
        <p:spPr>
          <a:xfrm>
            <a:off x="1968500" y="3800475"/>
            <a:ext cx="0" cy="365125"/>
          </a:xfrm>
          <a:prstGeom prst="rect">
            <a:avLst/>
          </a:prstGeom>
          <a:noFill/>
          <a:ln w="9525">
            <a:noFill/>
          </a:ln>
        </p:spPr>
        <p:txBody>
          <a:bodyPr wrap="none" lIns="0" tIns="0" rIns="0" bIns="0" anchor="t">
            <a:spAutoFit/>
          </a:bodyPr>
          <a:p>
            <a:endParaRPr lang="zh-CN" altLang="en-US" sz="2400" b="1" dirty="0">
              <a:solidFill>
                <a:schemeClr val="tx1"/>
              </a:solidFill>
              <a:latin typeface="Arial" panose="020B0604020202020204" pitchFamily="34" charset="0"/>
              <a:ea typeface="宋体" panose="02010600030101010101" pitchFamily="2" charset="-122"/>
            </a:endParaRPr>
          </a:p>
        </p:txBody>
      </p:sp>
      <p:sp>
        <p:nvSpPr>
          <p:cNvPr id="59403" name="Rectangle 12"/>
          <p:cNvSpPr/>
          <p:nvPr/>
        </p:nvSpPr>
        <p:spPr>
          <a:xfrm>
            <a:off x="2105025" y="3800475"/>
            <a:ext cx="0" cy="365125"/>
          </a:xfrm>
          <a:prstGeom prst="rect">
            <a:avLst/>
          </a:prstGeom>
          <a:noFill/>
          <a:ln w="9525">
            <a:noFill/>
          </a:ln>
        </p:spPr>
        <p:txBody>
          <a:bodyPr wrap="none" lIns="0" tIns="0" rIns="0" bIns="0" anchor="t">
            <a:spAutoFit/>
          </a:bodyPr>
          <a:p>
            <a:endParaRPr lang="zh-CN" altLang="en-US" sz="2400" b="1" dirty="0">
              <a:solidFill>
                <a:schemeClr val="tx1"/>
              </a:solidFill>
              <a:latin typeface="Arial" panose="020B0604020202020204" pitchFamily="34" charset="0"/>
              <a:ea typeface="宋体" panose="02010600030101010101" pitchFamily="2" charset="-122"/>
            </a:endParaRPr>
          </a:p>
        </p:txBody>
      </p:sp>
      <p:sp>
        <p:nvSpPr>
          <p:cNvPr id="59404" name="Rectangle 13"/>
          <p:cNvSpPr/>
          <p:nvPr/>
        </p:nvSpPr>
        <p:spPr>
          <a:xfrm>
            <a:off x="2239963" y="3800475"/>
            <a:ext cx="0" cy="365125"/>
          </a:xfrm>
          <a:prstGeom prst="rect">
            <a:avLst/>
          </a:prstGeom>
          <a:noFill/>
          <a:ln w="9525">
            <a:noFill/>
          </a:ln>
        </p:spPr>
        <p:txBody>
          <a:bodyPr wrap="none" lIns="0" tIns="0" rIns="0" bIns="0" anchor="t">
            <a:spAutoFit/>
          </a:bodyPr>
          <a:p>
            <a:endParaRPr lang="zh-CN" altLang="en-US" sz="2400" b="1" dirty="0">
              <a:solidFill>
                <a:schemeClr val="tx1"/>
              </a:solidFill>
              <a:latin typeface="Arial" panose="020B0604020202020204" pitchFamily="34" charset="0"/>
              <a:ea typeface="宋体" panose="02010600030101010101" pitchFamily="2" charset="-122"/>
            </a:endParaRPr>
          </a:p>
        </p:txBody>
      </p:sp>
      <p:sp>
        <p:nvSpPr>
          <p:cNvPr id="756750" name="Freeform 14"/>
          <p:cNvSpPr/>
          <p:nvPr/>
        </p:nvSpPr>
        <p:spPr bwMode="auto">
          <a:xfrm>
            <a:off x="4935538" y="3690938"/>
            <a:ext cx="436563" cy="271463"/>
          </a:xfrm>
          <a:custGeom>
            <a:avLst/>
            <a:gdLst/>
            <a:ahLst/>
            <a:cxnLst>
              <a:cxn ang="0">
                <a:pos x="0" y="0"/>
              </a:cxn>
              <a:cxn ang="0">
                <a:pos x="188" y="0"/>
              </a:cxn>
              <a:cxn ang="0">
                <a:pos x="275" y="84"/>
              </a:cxn>
              <a:cxn ang="0">
                <a:pos x="188" y="171"/>
              </a:cxn>
              <a:cxn ang="0">
                <a:pos x="0" y="171"/>
              </a:cxn>
              <a:cxn ang="0">
                <a:pos x="0" y="0"/>
              </a:cxn>
            </a:cxnLst>
            <a:rect l="0" t="0" r="r" b="b"/>
            <a:pathLst>
              <a:path w="275" h="171">
                <a:moveTo>
                  <a:pt x="0" y="0"/>
                </a:moveTo>
                <a:lnTo>
                  <a:pt x="188" y="0"/>
                </a:lnTo>
                <a:lnTo>
                  <a:pt x="275" y="84"/>
                </a:lnTo>
                <a:lnTo>
                  <a:pt x="188" y="171"/>
                </a:lnTo>
                <a:lnTo>
                  <a:pt x="0" y="171"/>
                </a:lnTo>
                <a:lnTo>
                  <a:pt x="0" y="0"/>
                </a:lnTo>
                <a:close/>
              </a:path>
            </a:pathLst>
          </a:custGeom>
          <a:solidFill>
            <a:srgbClr val="CCCCCC"/>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56751" name="Freeform 15"/>
          <p:cNvSpPr/>
          <p:nvPr/>
        </p:nvSpPr>
        <p:spPr bwMode="auto">
          <a:xfrm>
            <a:off x="4935538" y="3690938"/>
            <a:ext cx="436563" cy="271463"/>
          </a:xfrm>
          <a:custGeom>
            <a:avLst/>
            <a:gdLst/>
            <a:ahLst/>
            <a:cxnLst>
              <a:cxn ang="0">
                <a:pos x="0" y="0"/>
              </a:cxn>
              <a:cxn ang="0">
                <a:pos x="188" y="0"/>
              </a:cxn>
              <a:cxn ang="0">
                <a:pos x="275" y="84"/>
              </a:cxn>
              <a:cxn ang="0">
                <a:pos x="188" y="171"/>
              </a:cxn>
              <a:cxn ang="0">
                <a:pos x="0" y="171"/>
              </a:cxn>
              <a:cxn ang="0">
                <a:pos x="0" y="0"/>
              </a:cxn>
            </a:cxnLst>
            <a:rect l="0" t="0" r="r" b="b"/>
            <a:pathLst>
              <a:path w="275" h="171">
                <a:moveTo>
                  <a:pt x="0" y="0"/>
                </a:moveTo>
                <a:lnTo>
                  <a:pt x="188" y="0"/>
                </a:lnTo>
                <a:lnTo>
                  <a:pt x="275" y="84"/>
                </a:lnTo>
                <a:lnTo>
                  <a:pt x="188" y="171"/>
                </a:lnTo>
                <a:lnTo>
                  <a:pt x="0" y="171"/>
                </a:lnTo>
                <a:lnTo>
                  <a:pt x="0" y="0"/>
                </a:lnTo>
              </a:path>
            </a:pathLst>
          </a:custGeom>
          <a:noFill/>
          <a:ln w="0">
            <a:solidFill>
              <a:srgbClr val="CCCCCC"/>
            </a:solid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56752" name="Freeform 16"/>
          <p:cNvSpPr/>
          <p:nvPr/>
        </p:nvSpPr>
        <p:spPr bwMode="auto">
          <a:xfrm>
            <a:off x="4911725" y="3663950"/>
            <a:ext cx="434975" cy="274638"/>
          </a:xfrm>
          <a:custGeom>
            <a:avLst/>
            <a:gdLst/>
            <a:ahLst/>
            <a:cxnLst>
              <a:cxn ang="0">
                <a:pos x="0" y="0"/>
              </a:cxn>
              <a:cxn ang="0">
                <a:pos x="188" y="0"/>
              </a:cxn>
              <a:cxn ang="0">
                <a:pos x="274" y="86"/>
              </a:cxn>
              <a:cxn ang="0">
                <a:pos x="188" y="173"/>
              </a:cxn>
              <a:cxn ang="0">
                <a:pos x="0" y="173"/>
              </a:cxn>
              <a:cxn ang="0">
                <a:pos x="0" y="0"/>
              </a:cxn>
            </a:cxnLst>
            <a:rect l="0" t="0" r="r" b="b"/>
            <a:pathLst>
              <a:path w="274" h="173">
                <a:moveTo>
                  <a:pt x="0" y="0"/>
                </a:moveTo>
                <a:lnTo>
                  <a:pt x="188" y="0"/>
                </a:lnTo>
                <a:lnTo>
                  <a:pt x="274" y="86"/>
                </a:lnTo>
                <a:lnTo>
                  <a:pt x="188" y="173"/>
                </a:lnTo>
                <a:lnTo>
                  <a:pt x="0" y="173"/>
                </a:lnTo>
                <a:lnTo>
                  <a:pt x="0" y="0"/>
                </a:lnTo>
              </a:path>
            </a:pathLst>
          </a:custGeom>
          <a:noFill/>
          <a:ln w="0">
            <a:solidFill>
              <a:srgbClr val="000000"/>
            </a:solid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56753" name="Freeform 17"/>
          <p:cNvSpPr/>
          <p:nvPr/>
        </p:nvSpPr>
        <p:spPr bwMode="auto">
          <a:xfrm>
            <a:off x="2671763" y="3252788"/>
            <a:ext cx="271463" cy="274638"/>
          </a:xfrm>
          <a:custGeom>
            <a:avLst/>
            <a:gdLst/>
            <a:ahLst/>
            <a:cxnLst>
              <a:cxn ang="0">
                <a:pos x="95" y="0"/>
              </a:cxn>
              <a:cxn ang="0">
                <a:pos x="107" y="3"/>
              </a:cxn>
              <a:cxn ang="0">
                <a:pos x="119" y="6"/>
              </a:cxn>
              <a:cxn ang="0">
                <a:pos x="132" y="12"/>
              </a:cxn>
              <a:cxn ang="0">
                <a:pos x="141" y="18"/>
              </a:cxn>
              <a:cxn ang="0">
                <a:pos x="150" y="27"/>
              </a:cxn>
              <a:cxn ang="0">
                <a:pos x="159" y="36"/>
              </a:cxn>
              <a:cxn ang="0">
                <a:pos x="165" y="49"/>
              </a:cxn>
              <a:cxn ang="0">
                <a:pos x="168" y="61"/>
              </a:cxn>
              <a:cxn ang="0">
                <a:pos x="171" y="73"/>
              </a:cxn>
              <a:cxn ang="0">
                <a:pos x="171" y="85"/>
              </a:cxn>
              <a:cxn ang="0">
                <a:pos x="171" y="100"/>
              </a:cxn>
              <a:cxn ang="0">
                <a:pos x="168" y="112"/>
              </a:cxn>
              <a:cxn ang="0">
                <a:pos x="165" y="121"/>
              </a:cxn>
              <a:cxn ang="0">
                <a:pos x="159" y="134"/>
              </a:cxn>
              <a:cxn ang="0">
                <a:pos x="150" y="143"/>
              </a:cxn>
              <a:cxn ang="0">
                <a:pos x="141" y="152"/>
              </a:cxn>
              <a:cxn ang="0">
                <a:pos x="132" y="158"/>
              </a:cxn>
              <a:cxn ang="0">
                <a:pos x="119" y="164"/>
              </a:cxn>
              <a:cxn ang="0">
                <a:pos x="107" y="170"/>
              </a:cxn>
              <a:cxn ang="0">
                <a:pos x="95" y="170"/>
              </a:cxn>
              <a:cxn ang="0">
                <a:pos x="83" y="170"/>
              </a:cxn>
              <a:cxn ang="0">
                <a:pos x="70" y="170"/>
              </a:cxn>
              <a:cxn ang="0">
                <a:pos x="55" y="167"/>
              </a:cxn>
              <a:cxn ang="0">
                <a:pos x="46" y="161"/>
              </a:cxn>
              <a:cxn ang="0">
                <a:pos x="34" y="155"/>
              </a:cxn>
              <a:cxn ang="0">
                <a:pos x="24" y="146"/>
              </a:cxn>
              <a:cxn ang="0">
                <a:pos x="18" y="137"/>
              </a:cxn>
              <a:cxn ang="0">
                <a:pos x="9" y="128"/>
              </a:cxn>
              <a:cxn ang="0">
                <a:pos x="6" y="115"/>
              </a:cxn>
              <a:cxn ang="0">
                <a:pos x="3" y="103"/>
              </a:cxn>
              <a:cxn ang="0">
                <a:pos x="0" y="91"/>
              </a:cxn>
              <a:cxn ang="0">
                <a:pos x="0" y="76"/>
              </a:cxn>
              <a:cxn ang="0">
                <a:pos x="3" y="64"/>
              </a:cxn>
              <a:cxn ang="0">
                <a:pos x="6" y="52"/>
              </a:cxn>
              <a:cxn ang="0">
                <a:pos x="12" y="42"/>
              </a:cxn>
              <a:cxn ang="0">
                <a:pos x="18" y="30"/>
              </a:cxn>
              <a:cxn ang="0">
                <a:pos x="27" y="21"/>
              </a:cxn>
              <a:cxn ang="0">
                <a:pos x="37" y="15"/>
              </a:cxn>
              <a:cxn ang="0">
                <a:pos x="49" y="9"/>
              </a:cxn>
              <a:cxn ang="0">
                <a:pos x="61" y="3"/>
              </a:cxn>
              <a:cxn ang="0">
                <a:pos x="73" y="0"/>
              </a:cxn>
              <a:cxn ang="0">
                <a:pos x="86" y="0"/>
              </a:cxn>
            </a:cxnLst>
            <a:rect l="0" t="0" r="r" b="b"/>
            <a:pathLst>
              <a:path w="171" h="173">
                <a:moveTo>
                  <a:pt x="86" y="0"/>
                </a:moveTo>
                <a:lnTo>
                  <a:pt x="92" y="0"/>
                </a:lnTo>
                <a:lnTo>
                  <a:pt x="95" y="0"/>
                </a:lnTo>
                <a:lnTo>
                  <a:pt x="98" y="0"/>
                </a:lnTo>
                <a:lnTo>
                  <a:pt x="104" y="3"/>
                </a:lnTo>
                <a:lnTo>
                  <a:pt x="107" y="3"/>
                </a:lnTo>
                <a:lnTo>
                  <a:pt x="113" y="3"/>
                </a:lnTo>
                <a:lnTo>
                  <a:pt x="116" y="6"/>
                </a:lnTo>
                <a:lnTo>
                  <a:pt x="119" y="6"/>
                </a:lnTo>
                <a:lnTo>
                  <a:pt x="122" y="9"/>
                </a:lnTo>
                <a:lnTo>
                  <a:pt x="129" y="9"/>
                </a:lnTo>
                <a:lnTo>
                  <a:pt x="132" y="12"/>
                </a:lnTo>
                <a:lnTo>
                  <a:pt x="135" y="15"/>
                </a:lnTo>
                <a:lnTo>
                  <a:pt x="138" y="18"/>
                </a:lnTo>
                <a:lnTo>
                  <a:pt x="141" y="18"/>
                </a:lnTo>
                <a:lnTo>
                  <a:pt x="144" y="21"/>
                </a:lnTo>
                <a:lnTo>
                  <a:pt x="147" y="24"/>
                </a:lnTo>
                <a:lnTo>
                  <a:pt x="150" y="27"/>
                </a:lnTo>
                <a:lnTo>
                  <a:pt x="153" y="30"/>
                </a:lnTo>
                <a:lnTo>
                  <a:pt x="156" y="33"/>
                </a:lnTo>
                <a:lnTo>
                  <a:pt x="159" y="36"/>
                </a:lnTo>
                <a:lnTo>
                  <a:pt x="159" y="42"/>
                </a:lnTo>
                <a:lnTo>
                  <a:pt x="162" y="45"/>
                </a:lnTo>
                <a:lnTo>
                  <a:pt x="165" y="49"/>
                </a:lnTo>
                <a:lnTo>
                  <a:pt x="165" y="52"/>
                </a:lnTo>
                <a:lnTo>
                  <a:pt x="168" y="58"/>
                </a:lnTo>
                <a:lnTo>
                  <a:pt x="168" y="61"/>
                </a:lnTo>
                <a:lnTo>
                  <a:pt x="171" y="64"/>
                </a:lnTo>
                <a:lnTo>
                  <a:pt x="171" y="70"/>
                </a:lnTo>
                <a:lnTo>
                  <a:pt x="171" y="73"/>
                </a:lnTo>
                <a:lnTo>
                  <a:pt x="171" y="76"/>
                </a:lnTo>
                <a:lnTo>
                  <a:pt x="171" y="82"/>
                </a:lnTo>
                <a:lnTo>
                  <a:pt x="171" y="85"/>
                </a:lnTo>
                <a:lnTo>
                  <a:pt x="171" y="91"/>
                </a:lnTo>
                <a:lnTo>
                  <a:pt x="171" y="94"/>
                </a:lnTo>
                <a:lnTo>
                  <a:pt x="171" y="100"/>
                </a:lnTo>
                <a:lnTo>
                  <a:pt x="171" y="103"/>
                </a:lnTo>
                <a:lnTo>
                  <a:pt x="171" y="106"/>
                </a:lnTo>
                <a:lnTo>
                  <a:pt x="168" y="112"/>
                </a:lnTo>
                <a:lnTo>
                  <a:pt x="168" y="115"/>
                </a:lnTo>
                <a:lnTo>
                  <a:pt x="165" y="118"/>
                </a:lnTo>
                <a:lnTo>
                  <a:pt x="165" y="121"/>
                </a:lnTo>
                <a:lnTo>
                  <a:pt x="162" y="128"/>
                </a:lnTo>
                <a:lnTo>
                  <a:pt x="159" y="131"/>
                </a:lnTo>
                <a:lnTo>
                  <a:pt x="159" y="134"/>
                </a:lnTo>
                <a:lnTo>
                  <a:pt x="156" y="137"/>
                </a:lnTo>
                <a:lnTo>
                  <a:pt x="153" y="140"/>
                </a:lnTo>
                <a:lnTo>
                  <a:pt x="150" y="143"/>
                </a:lnTo>
                <a:lnTo>
                  <a:pt x="147" y="146"/>
                </a:lnTo>
                <a:lnTo>
                  <a:pt x="144" y="149"/>
                </a:lnTo>
                <a:lnTo>
                  <a:pt x="141" y="152"/>
                </a:lnTo>
                <a:lnTo>
                  <a:pt x="138" y="155"/>
                </a:lnTo>
                <a:lnTo>
                  <a:pt x="135" y="158"/>
                </a:lnTo>
                <a:lnTo>
                  <a:pt x="132" y="158"/>
                </a:lnTo>
                <a:lnTo>
                  <a:pt x="129" y="161"/>
                </a:lnTo>
                <a:lnTo>
                  <a:pt x="122" y="164"/>
                </a:lnTo>
                <a:lnTo>
                  <a:pt x="119" y="164"/>
                </a:lnTo>
                <a:lnTo>
                  <a:pt x="116" y="167"/>
                </a:lnTo>
                <a:lnTo>
                  <a:pt x="113" y="167"/>
                </a:lnTo>
                <a:lnTo>
                  <a:pt x="107" y="170"/>
                </a:lnTo>
                <a:lnTo>
                  <a:pt x="104" y="170"/>
                </a:lnTo>
                <a:lnTo>
                  <a:pt x="98" y="170"/>
                </a:lnTo>
                <a:lnTo>
                  <a:pt x="95" y="170"/>
                </a:lnTo>
                <a:lnTo>
                  <a:pt x="92" y="170"/>
                </a:lnTo>
                <a:lnTo>
                  <a:pt x="86" y="173"/>
                </a:lnTo>
                <a:lnTo>
                  <a:pt x="83" y="170"/>
                </a:lnTo>
                <a:lnTo>
                  <a:pt x="76" y="170"/>
                </a:lnTo>
                <a:lnTo>
                  <a:pt x="73" y="170"/>
                </a:lnTo>
                <a:lnTo>
                  <a:pt x="70" y="170"/>
                </a:lnTo>
                <a:lnTo>
                  <a:pt x="64" y="170"/>
                </a:lnTo>
                <a:lnTo>
                  <a:pt x="61" y="167"/>
                </a:lnTo>
                <a:lnTo>
                  <a:pt x="55" y="167"/>
                </a:lnTo>
                <a:lnTo>
                  <a:pt x="52" y="164"/>
                </a:lnTo>
                <a:lnTo>
                  <a:pt x="49" y="164"/>
                </a:lnTo>
                <a:lnTo>
                  <a:pt x="46" y="161"/>
                </a:lnTo>
                <a:lnTo>
                  <a:pt x="43" y="158"/>
                </a:lnTo>
                <a:lnTo>
                  <a:pt x="37" y="158"/>
                </a:lnTo>
                <a:lnTo>
                  <a:pt x="34" y="155"/>
                </a:lnTo>
                <a:lnTo>
                  <a:pt x="31" y="152"/>
                </a:lnTo>
                <a:lnTo>
                  <a:pt x="27" y="149"/>
                </a:lnTo>
                <a:lnTo>
                  <a:pt x="24" y="146"/>
                </a:lnTo>
                <a:lnTo>
                  <a:pt x="21" y="143"/>
                </a:lnTo>
                <a:lnTo>
                  <a:pt x="18" y="140"/>
                </a:lnTo>
                <a:lnTo>
                  <a:pt x="18" y="137"/>
                </a:lnTo>
                <a:lnTo>
                  <a:pt x="15" y="134"/>
                </a:lnTo>
                <a:lnTo>
                  <a:pt x="12" y="131"/>
                </a:lnTo>
                <a:lnTo>
                  <a:pt x="9" y="128"/>
                </a:lnTo>
                <a:lnTo>
                  <a:pt x="9" y="121"/>
                </a:lnTo>
                <a:lnTo>
                  <a:pt x="6" y="118"/>
                </a:lnTo>
                <a:lnTo>
                  <a:pt x="6" y="115"/>
                </a:lnTo>
                <a:lnTo>
                  <a:pt x="3" y="112"/>
                </a:lnTo>
                <a:lnTo>
                  <a:pt x="3" y="106"/>
                </a:lnTo>
                <a:lnTo>
                  <a:pt x="3" y="103"/>
                </a:lnTo>
                <a:lnTo>
                  <a:pt x="0" y="100"/>
                </a:lnTo>
                <a:lnTo>
                  <a:pt x="0" y="94"/>
                </a:lnTo>
                <a:lnTo>
                  <a:pt x="0" y="91"/>
                </a:lnTo>
                <a:lnTo>
                  <a:pt x="0" y="85"/>
                </a:lnTo>
                <a:lnTo>
                  <a:pt x="0" y="82"/>
                </a:lnTo>
                <a:lnTo>
                  <a:pt x="0" y="76"/>
                </a:lnTo>
                <a:lnTo>
                  <a:pt x="0" y="73"/>
                </a:lnTo>
                <a:lnTo>
                  <a:pt x="3" y="70"/>
                </a:lnTo>
                <a:lnTo>
                  <a:pt x="3" y="64"/>
                </a:lnTo>
                <a:lnTo>
                  <a:pt x="3" y="61"/>
                </a:lnTo>
                <a:lnTo>
                  <a:pt x="6" y="58"/>
                </a:lnTo>
                <a:lnTo>
                  <a:pt x="6" y="52"/>
                </a:lnTo>
                <a:lnTo>
                  <a:pt x="9" y="49"/>
                </a:lnTo>
                <a:lnTo>
                  <a:pt x="9" y="45"/>
                </a:lnTo>
                <a:lnTo>
                  <a:pt x="12" y="42"/>
                </a:lnTo>
                <a:lnTo>
                  <a:pt x="15" y="36"/>
                </a:lnTo>
                <a:lnTo>
                  <a:pt x="18" y="33"/>
                </a:lnTo>
                <a:lnTo>
                  <a:pt x="18" y="30"/>
                </a:lnTo>
                <a:lnTo>
                  <a:pt x="21" y="27"/>
                </a:lnTo>
                <a:lnTo>
                  <a:pt x="24" y="24"/>
                </a:lnTo>
                <a:lnTo>
                  <a:pt x="27" y="21"/>
                </a:lnTo>
                <a:lnTo>
                  <a:pt x="31" y="18"/>
                </a:lnTo>
                <a:lnTo>
                  <a:pt x="34" y="18"/>
                </a:lnTo>
                <a:lnTo>
                  <a:pt x="37" y="15"/>
                </a:lnTo>
                <a:lnTo>
                  <a:pt x="43" y="12"/>
                </a:lnTo>
                <a:lnTo>
                  <a:pt x="46" y="9"/>
                </a:lnTo>
                <a:lnTo>
                  <a:pt x="49" y="9"/>
                </a:lnTo>
                <a:lnTo>
                  <a:pt x="52" y="6"/>
                </a:lnTo>
                <a:lnTo>
                  <a:pt x="55" y="6"/>
                </a:lnTo>
                <a:lnTo>
                  <a:pt x="61" y="3"/>
                </a:lnTo>
                <a:lnTo>
                  <a:pt x="64" y="3"/>
                </a:lnTo>
                <a:lnTo>
                  <a:pt x="70" y="3"/>
                </a:lnTo>
                <a:lnTo>
                  <a:pt x="73" y="0"/>
                </a:lnTo>
                <a:lnTo>
                  <a:pt x="76" y="0"/>
                </a:lnTo>
                <a:lnTo>
                  <a:pt x="83" y="0"/>
                </a:lnTo>
                <a:lnTo>
                  <a:pt x="86" y="0"/>
                </a:lnTo>
                <a:close/>
              </a:path>
            </a:pathLst>
          </a:custGeom>
          <a:solidFill>
            <a:srgbClr val="B2B2B2"/>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56754" name="Freeform 18"/>
          <p:cNvSpPr/>
          <p:nvPr/>
        </p:nvSpPr>
        <p:spPr bwMode="auto">
          <a:xfrm>
            <a:off x="2671763" y="3252788"/>
            <a:ext cx="271463" cy="274638"/>
          </a:xfrm>
          <a:custGeom>
            <a:avLst/>
            <a:gdLst/>
            <a:ahLst/>
            <a:cxnLst>
              <a:cxn ang="0">
                <a:pos x="86" y="0"/>
              </a:cxn>
              <a:cxn ang="0">
                <a:pos x="119" y="6"/>
              </a:cxn>
              <a:cxn ang="0">
                <a:pos x="147" y="24"/>
              </a:cxn>
              <a:cxn ang="0">
                <a:pos x="165" y="52"/>
              </a:cxn>
              <a:cxn ang="0">
                <a:pos x="171" y="85"/>
              </a:cxn>
              <a:cxn ang="0">
                <a:pos x="165" y="118"/>
              </a:cxn>
              <a:cxn ang="0">
                <a:pos x="147" y="146"/>
              </a:cxn>
              <a:cxn ang="0">
                <a:pos x="119" y="164"/>
              </a:cxn>
              <a:cxn ang="0">
                <a:pos x="86" y="173"/>
              </a:cxn>
              <a:cxn ang="0">
                <a:pos x="52" y="164"/>
              </a:cxn>
              <a:cxn ang="0">
                <a:pos x="24" y="146"/>
              </a:cxn>
              <a:cxn ang="0">
                <a:pos x="6" y="118"/>
              </a:cxn>
              <a:cxn ang="0">
                <a:pos x="0" y="85"/>
              </a:cxn>
              <a:cxn ang="0">
                <a:pos x="6" y="52"/>
              </a:cxn>
              <a:cxn ang="0">
                <a:pos x="24" y="24"/>
              </a:cxn>
              <a:cxn ang="0">
                <a:pos x="52" y="6"/>
              </a:cxn>
              <a:cxn ang="0">
                <a:pos x="86" y="0"/>
              </a:cxn>
            </a:cxnLst>
            <a:rect l="0" t="0" r="r" b="b"/>
            <a:pathLst>
              <a:path w="171" h="173">
                <a:moveTo>
                  <a:pt x="86" y="0"/>
                </a:moveTo>
                <a:lnTo>
                  <a:pt x="119" y="6"/>
                </a:lnTo>
                <a:lnTo>
                  <a:pt x="147" y="24"/>
                </a:lnTo>
                <a:lnTo>
                  <a:pt x="165" y="52"/>
                </a:lnTo>
                <a:lnTo>
                  <a:pt x="171" y="85"/>
                </a:lnTo>
                <a:lnTo>
                  <a:pt x="165" y="118"/>
                </a:lnTo>
                <a:lnTo>
                  <a:pt x="147" y="146"/>
                </a:lnTo>
                <a:lnTo>
                  <a:pt x="119" y="164"/>
                </a:lnTo>
                <a:lnTo>
                  <a:pt x="86" y="173"/>
                </a:lnTo>
                <a:lnTo>
                  <a:pt x="52" y="164"/>
                </a:lnTo>
                <a:lnTo>
                  <a:pt x="24" y="146"/>
                </a:lnTo>
                <a:lnTo>
                  <a:pt x="6" y="118"/>
                </a:lnTo>
                <a:lnTo>
                  <a:pt x="0" y="85"/>
                </a:lnTo>
                <a:lnTo>
                  <a:pt x="6" y="52"/>
                </a:lnTo>
                <a:lnTo>
                  <a:pt x="24" y="24"/>
                </a:lnTo>
                <a:lnTo>
                  <a:pt x="52" y="6"/>
                </a:lnTo>
                <a:lnTo>
                  <a:pt x="86" y="0"/>
                </a:lnTo>
              </a:path>
            </a:pathLst>
          </a:custGeom>
          <a:noFill/>
          <a:ln w="0">
            <a:solidFill>
              <a:srgbClr val="CCCCCC"/>
            </a:solid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56755" name="Freeform 19"/>
          <p:cNvSpPr/>
          <p:nvPr/>
        </p:nvSpPr>
        <p:spPr bwMode="auto">
          <a:xfrm>
            <a:off x="2481263" y="3586163"/>
            <a:ext cx="539750" cy="419100"/>
          </a:xfrm>
          <a:custGeom>
            <a:avLst/>
            <a:gdLst/>
            <a:ahLst/>
            <a:cxnLst>
              <a:cxn ang="0">
                <a:pos x="86" y="0"/>
              </a:cxn>
              <a:cxn ang="0">
                <a:pos x="340" y="0"/>
              </a:cxn>
              <a:cxn ang="0">
                <a:pos x="255" y="264"/>
              </a:cxn>
              <a:cxn ang="0">
                <a:pos x="0" y="264"/>
              </a:cxn>
              <a:cxn ang="0">
                <a:pos x="86" y="0"/>
              </a:cxn>
            </a:cxnLst>
            <a:rect l="0" t="0" r="r" b="b"/>
            <a:pathLst>
              <a:path w="340" h="264">
                <a:moveTo>
                  <a:pt x="86" y="0"/>
                </a:moveTo>
                <a:lnTo>
                  <a:pt x="340" y="0"/>
                </a:lnTo>
                <a:lnTo>
                  <a:pt x="255" y="264"/>
                </a:lnTo>
                <a:lnTo>
                  <a:pt x="0" y="264"/>
                </a:lnTo>
                <a:lnTo>
                  <a:pt x="86" y="0"/>
                </a:lnTo>
                <a:close/>
              </a:path>
            </a:pathLst>
          </a:custGeom>
          <a:solidFill>
            <a:srgbClr val="B2B2B2"/>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56756" name="Freeform 20"/>
          <p:cNvSpPr/>
          <p:nvPr/>
        </p:nvSpPr>
        <p:spPr bwMode="auto">
          <a:xfrm>
            <a:off x="2481263" y="3586163"/>
            <a:ext cx="539750" cy="419100"/>
          </a:xfrm>
          <a:custGeom>
            <a:avLst/>
            <a:gdLst/>
            <a:ahLst/>
            <a:cxnLst>
              <a:cxn ang="0">
                <a:pos x="86" y="0"/>
              </a:cxn>
              <a:cxn ang="0">
                <a:pos x="340" y="0"/>
              </a:cxn>
              <a:cxn ang="0">
                <a:pos x="255" y="264"/>
              </a:cxn>
              <a:cxn ang="0">
                <a:pos x="0" y="264"/>
              </a:cxn>
              <a:cxn ang="0">
                <a:pos x="86" y="0"/>
              </a:cxn>
            </a:cxnLst>
            <a:rect l="0" t="0" r="r" b="b"/>
            <a:pathLst>
              <a:path w="340" h="264">
                <a:moveTo>
                  <a:pt x="86" y="0"/>
                </a:moveTo>
                <a:lnTo>
                  <a:pt x="340" y="0"/>
                </a:lnTo>
                <a:lnTo>
                  <a:pt x="255" y="264"/>
                </a:lnTo>
                <a:lnTo>
                  <a:pt x="0" y="264"/>
                </a:lnTo>
                <a:lnTo>
                  <a:pt x="86" y="0"/>
                </a:lnTo>
              </a:path>
            </a:pathLst>
          </a:custGeom>
          <a:noFill/>
          <a:ln w="0">
            <a:solidFill>
              <a:srgbClr val="CCCCCC"/>
            </a:solid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56757" name="Freeform 21"/>
          <p:cNvSpPr/>
          <p:nvPr/>
        </p:nvSpPr>
        <p:spPr bwMode="auto">
          <a:xfrm>
            <a:off x="2622550" y="3219450"/>
            <a:ext cx="277813" cy="274638"/>
          </a:xfrm>
          <a:custGeom>
            <a:avLst/>
            <a:gdLst/>
            <a:ahLst/>
            <a:cxnLst>
              <a:cxn ang="0">
                <a:pos x="86" y="0"/>
              </a:cxn>
              <a:cxn ang="0">
                <a:pos x="120" y="6"/>
              </a:cxn>
              <a:cxn ang="0">
                <a:pos x="147" y="24"/>
              </a:cxn>
              <a:cxn ang="0">
                <a:pos x="166" y="51"/>
              </a:cxn>
              <a:cxn ang="0">
                <a:pos x="175" y="85"/>
              </a:cxn>
              <a:cxn ang="0">
                <a:pos x="166" y="118"/>
              </a:cxn>
              <a:cxn ang="0">
                <a:pos x="147" y="145"/>
              </a:cxn>
              <a:cxn ang="0">
                <a:pos x="120" y="164"/>
              </a:cxn>
              <a:cxn ang="0">
                <a:pos x="86" y="173"/>
              </a:cxn>
              <a:cxn ang="0">
                <a:pos x="52" y="164"/>
              </a:cxn>
              <a:cxn ang="0">
                <a:pos x="28" y="145"/>
              </a:cxn>
              <a:cxn ang="0">
                <a:pos x="6" y="118"/>
              </a:cxn>
              <a:cxn ang="0">
                <a:pos x="0" y="85"/>
              </a:cxn>
              <a:cxn ang="0">
                <a:pos x="6" y="51"/>
              </a:cxn>
              <a:cxn ang="0">
                <a:pos x="28" y="24"/>
              </a:cxn>
              <a:cxn ang="0">
                <a:pos x="52" y="6"/>
              </a:cxn>
              <a:cxn ang="0">
                <a:pos x="86" y="0"/>
              </a:cxn>
            </a:cxnLst>
            <a:rect l="0" t="0" r="r" b="b"/>
            <a:pathLst>
              <a:path w="175" h="173">
                <a:moveTo>
                  <a:pt x="86" y="0"/>
                </a:moveTo>
                <a:lnTo>
                  <a:pt x="120" y="6"/>
                </a:lnTo>
                <a:lnTo>
                  <a:pt x="147" y="24"/>
                </a:lnTo>
                <a:lnTo>
                  <a:pt x="166" y="51"/>
                </a:lnTo>
                <a:lnTo>
                  <a:pt x="175" y="85"/>
                </a:lnTo>
                <a:lnTo>
                  <a:pt x="166" y="118"/>
                </a:lnTo>
                <a:lnTo>
                  <a:pt x="147" y="145"/>
                </a:lnTo>
                <a:lnTo>
                  <a:pt x="120" y="164"/>
                </a:lnTo>
                <a:lnTo>
                  <a:pt x="86" y="173"/>
                </a:lnTo>
                <a:lnTo>
                  <a:pt x="52" y="164"/>
                </a:lnTo>
                <a:lnTo>
                  <a:pt x="28" y="145"/>
                </a:lnTo>
                <a:lnTo>
                  <a:pt x="6" y="118"/>
                </a:lnTo>
                <a:lnTo>
                  <a:pt x="0" y="85"/>
                </a:lnTo>
                <a:lnTo>
                  <a:pt x="6" y="51"/>
                </a:lnTo>
                <a:lnTo>
                  <a:pt x="28" y="24"/>
                </a:lnTo>
                <a:lnTo>
                  <a:pt x="52" y="6"/>
                </a:lnTo>
                <a:lnTo>
                  <a:pt x="86" y="0"/>
                </a:lnTo>
              </a:path>
            </a:pathLst>
          </a:custGeom>
          <a:noFill/>
          <a:ln w="0">
            <a:solidFill>
              <a:srgbClr val="000000"/>
            </a:solid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grpSp>
        <p:nvGrpSpPr>
          <p:cNvPr id="59413" name="Group 22"/>
          <p:cNvGrpSpPr/>
          <p:nvPr/>
        </p:nvGrpSpPr>
        <p:grpSpPr>
          <a:xfrm>
            <a:off x="900113" y="2420938"/>
            <a:ext cx="5976937" cy="3902075"/>
            <a:chOff x="431" y="1488"/>
            <a:chExt cx="3567" cy="2458"/>
          </a:xfrm>
        </p:grpSpPr>
        <p:sp>
          <p:nvSpPr>
            <p:cNvPr id="756759" name="Freeform 23"/>
            <p:cNvSpPr/>
            <p:nvPr/>
          </p:nvSpPr>
          <p:spPr bwMode="auto">
            <a:xfrm>
              <a:off x="1152" y="1997"/>
              <a:ext cx="2846" cy="912"/>
            </a:xfrm>
            <a:custGeom>
              <a:avLst/>
              <a:gdLst/>
              <a:ahLst/>
              <a:cxnLst>
                <a:cxn ang="0">
                  <a:pos x="3269" y="0"/>
                </a:cxn>
                <a:cxn ang="0">
                  <a:pos x="3292" y="2"/>
                </a:cxn>
                <a:cxn ang="0">
                  <a:pos x="3314" y="8"/>
                </a:cxn>
                <a:cxn ang="0">
                  <a:pos x="3333" y="17"/>
                </a:cxn>
                <a:cxn ang="0">
                  <a:pos x="3350" y="31"/>
                </a:cxn>
                <a:cxn ang="0">
                  <a:pos x="3363" y="46"/>
                </a:cxn>
                <a:cxn ang="0">
                  <a:pos x="3375" y="65"/>
                </a:cxn>
                <a:cxn ang="0">
                  <a:pos x="3381" y="84"/>
                </a:cxn>
                <a:cxn ang="0">
                  <a:pos x="3385" y="105"/>
                </a:cxn>
                <a:cxn ang="0">
                  <a:pos x="3383" y="576"/>
                </a:cxn>
                <a:cxn ang="0">
                  <a:pos x="3379" y="597"/>
                </a:cxn>
                <a:cxn ang="0">
                  <a:pos x="3369" y="616"/>
                </a:cxn>
                <a:cxn ang="0">
                  <a:pos x="3358" y="633"/>
                </a:cxn>
                <a:cxn ang="0">
                  <a:pos x="3342" y="647"/>
                </a:cxn>
                <a:cxn ang="0">
                  <a:pos x="3325" y="658"/>
                </a:cxn>
                <a:cxn ang="0">
                  <a:pos x="3304" y="666"/>
                </a:cxn>
                <a:cxn ang="0">
                  <a:pos x="3281" y="672"/>
                </a:cxn>
                <a:cxn ang="0">
                  <a:pos x="113" y="672"/>
                </a:cxn>
                <a:cxn ang="0">
                  <a:pos x="90" y="670"/>
                </a:cxn>
                <a:cxn ang="0">
                  <a:pos x="69" y="664"/>
                </a:cxn>
                <a:cxn ang="0">
                  <a:pos x="49" y="652"/>
                </a:cxn>
                <a:cxn ang="0">
                  <a:pos x="32" y="641"/>
                </a:cxn>
                <a:cxn ang="0">
                  <a:pos x="19" y="624"/>
                </a:cxn>
                <a:cxn ang="0">
                  <a:pos x="9" y="606"/>
                </a:cxn>
                <a:cxn ang="0">
                  <a:pos x="2" y="587"/>
                </a:cxn>
                <a:cxn ang="0">
                  <a:pos x="0" y="564"/>
                </a:cxn>
                <a:cxn ang="0">
                  <a:pos x="0" y="94"/>
                </a:cxn>
                <a:cxn ang="0">
                  <a:pos x="5" y="75"/>
                </a:cxn>
                <a:cxn ang="0">
                  <a:pos x="13" y="56"/>
                </a:cxn>
                <a:cxn ang="0">
                  <a:pos x="26" y="38"/>
                </a:cxn>
                <a:cxn ang="0">
                  <a:pos x="42" y="23"/>
                </a:cxn>
                <a:cxn ang="0">
                  <a:pos x="59" y="11"/>
                </a:cxn>
                <a:cxn ang="0">
                  <a:pos x="80" y="4"/>
                </a:cxn>
                <a:cxn ang="0">
                  <a:pos x="101" y="0"/>
                </a:cxn>
              </a:cxnLst>
              <a:rect l="0" t="0" r="r" b="b"/>
              <a:pathLst>
                <a:path w="3385" h="672">
                  <a:moveTo>
                    <a:pt x="113" y="0"/>
                  </a:moveTo>
                  <a:lnTo>
                    <a:pt x="3269" y="0"/>
                  </a:lnTo>
                  <a:lnTo>
                    <a:pt x="3281" y="0"/>
                  </a:lnTo>
                  <a:lnTo>
                    <a:pt x="3292" y="2"/>
                  </a:lnTo>
                  <a:lnTo>
                    <a:pt x="3304" y="4"/>
                  </a:lnTo>
                  <a:lnTo>
                    <a:pt x="3314" y="8"/>
                  </a:lnTo>
                  <a:lnTo>
                    <a:pt x="3325" y="11"/>
                  </a:lnTo>
                  <a:lnTo>
                    <a:pt x="3333" y="17"/>
                  </a:lnTo>
                  <a:lnTo>
                    <a:pt x="3342" y="23"/>
                  </a:lnTo>
                  <a:lnTo>
                    <a:pt x="3350" y="31"/>
                  </a:lnTo>
                  <a:lnTo>
                    <a:pt x="3358" y="38"/>
                  </a:lnTo>
                  <a:lnTo>
                    <a:pt x="3363" y="46"/>
                  </a:lnTo>
                  <a:lnTo>
                    <a:pt x="3369" y="56"/>
                  </a:lnTo>
                  <a:lnTo>
                    <a:pt x="3375" y="65"/>
                  </a:lnTo>
                  <a:lnTo>
                    <a:pt x="3379" y="75"/>
                  </a:lnTo>
                  <a:lnTo>
                    <a:pt x="3381" y="84"/>
                  </a:lnTo>
                  <a:lnTo>
                    <a:pt x="3383" y="94"/>
                  </a:lnTo>
                  <a:lnTo>
                    <a:pt x="3385" y="105"/>
                  </a:lnTo>
                  <a:lnTo>
                    <a:pt x="3385" y="564"/>
                  </a:lnTo>
                  <a:lnTo>
                    <a:pt x="3383" y="576"/>
                  </a:lnTo>
                  <a:lnTo>
                    <a:pt x="3381" y="587"/>
                  </a:lnTo>
                  <a:lnTo>
                    <a:pt x="3379" y="597"/>
                  </a:lnTo>
                  <a:lnTo>
                    <a:pt x="3375" y="606"/>
                  </a:lnTo>
                  <a:lnTo>
                    <a:pt x="3369" y="616"/>
                  </a:lnTo>
                  <a:lnTo>
                    <a:pt x="3363" y="624"/>
                  </a:lnTo>
                  <a:lnTo>
                    <a:pt x="3358" y="633"/>
                  </a:lnTo>
                  <a:lnTo>
                    <a:pt x="3350" y="641"/>
                  </a:lnTo>
                  <a:lnTo>
                    <a:pt x="3342" y="647"/>
                  </a:lnTo>
                  <a:lnTo>
                    <a:pt x="3333" y="652"/>
                  </a:lnTo>
                  <a:lnTo>
                    <a:pt x="3325" y="658"/>
                  </a:lnTo>
                  <a:lnTo>
                    <a:pt x="3314" y="664"/>
                  </a:lnTo>
                  <a:lnTo>
                    <a:pt x="3304" y="666"/>
                  </a:lnTo>
                  <a:lnTo>
                    <a:pt x="3292" y="670"/>
                  </a:lnTo>
                  <a:lnTo>
                    <a:pt x="3281" y="672"/>
                  </a:lnTo>
                  <a:lnTo>
                    <a:pt x="3269" y="672"/>
                  </a:lnTo>
                  <a:lnTo>
                    <a:pt x="113" y="672"/>
                  </a:lnTo>
                  <a:lnTo>
                    <a:pt x="101" y="672"/>
                  </a:lnTo>
                  <a:lnTo>
                    <a:pt x="90" y="670"/>
                  </a:lnTo>
                  <a:lnTo>
                    <a:pt x="80" y="666"/>
                  </a:lnTo>
                  <a:lnTo>
                    <a:pt x="69" y="664"/>
                  </a:lnTo>
                  <a:lnTo>
                    <a:pt x="59" y="658"/>
                  </a:lnTo>
                  <a:lnTo>
                    <a:pt x="49" y="652"/>
                  </a:lnTo>
                  <a:lnTo>
                    <a:pt x="42" y="647"/>
                  </a:lnTo>
                  <a:lnTo>
                    <a:pt x="32" y="641"/>
                  </a:lnTo>
                  <a:lnTo>
                    <a:pt x="26" y="633"/>
                  </a:lnTo>
                  <a:lnTo>
                    <a:pt x="19" y="624"/>
                  </a:lnTo>
                  <a:lnTo>
                    <a:pt x="13" y="616"/>
                  </a:lnTo>
                  <a:lnTo>
                    <a:pt x="9" y="606"/>
                  </a:lnTo>
                  <a:lnTo>
                    <a:pt x="5" y="597"/>
                  </a:lnTo>
                  <a:lnTo>
                    <a:pt x="2" y="587"/>
                  </a:lnTo>
                  <a:lnTo>
                    <a:pt x="0" y="576"/>
                  </a:lnTo>
                  <a:lnTo>
                    <a:pt x="0" y="564"/>
                  </a:lnTo>
                  <a:lnTo>
                    <a:pt x="0" y="105"/>
                  </a:lnTo>
                  <a:lnTo>
                    <a:pt x="0" y="94"/>
                  </a:lnTo>
                  <a:lnTo>
                    <a:pt x="2" y="84"/>
                  </a:lnTo>
                  <a:lnTo>
                    <a:pt x="5" y="75"/>
                  </a:lnTo>
                  <a:lnTo>
                    <a:pt x="9" y="65"/>
                  </a:lnTo>
                  <a:lnTo>
                    <a:pt x="13" y="56"/>
                  </a:lnTo>
                  <a:lnTo>
                    <a:pt x="19" y="46"/>
                  </a:lnTo>
                  <a:lnTo>
                    <a:pt x="26" y="38"/>
                  </a:lnTo>
                  <a:lnTo>
                    <a:pt x="32" y="31"/>
                  </a:lnTo>
                  <a:lnTo>
                    <a:pt x="42" y="23"/>
                  </a:lnTo>
                  <a:lnTo>
                    <a:pt x="49" y="17"/>
                  </a:lnTo>
                  <a:lnTo>
                    <a:pt x="59" y="11"/>
                  </a:lnTo>
                  <a:lnTo>
                    <a:pt x="69" y="8"/>
                  </a:lnTo>
                  <a:lnTo>
                    <a:pt x="80" y="4"/>
                  </a:lnTo>
                  <a:lnTo>
                    <a:pt x="90" y="2"/>
                  </a:lnTo>
                  <a:lnTo>
                    <a:pt x="101" y="0"/>
                  </a:lnTo>
                  <a:lnTo>
                    <a:pt x="113" y="0"/>
                  </a:lnTo>
                  <a:close/>
                </a:path>
              </a:pathLst>
            </a:custGeom>
            <a:solidFill>
              <a:schemeClr val="accent2"/>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59415" name="Text Box 24"/>
            <p:cNvSpPr txBox="1"/>
            <p:nvPr/>
          </p:nvSpPr>
          <p:spPr>
            <a:xfrm>
              <a:off x="431" y="2115"/>
              <a:ext cx="839" cy="250"/>
            </a:xfrm>
            <a:prstGeom prst="rect">
              <a:avLst/>
            </a:prstGeom>
            <a:noFill/>
            <a:ln w="9525">
              <a:noFill/>
            </a:ln>
          </p:spPr>
          <p:txBody>
            <a:bodyPr anchor="t">
              <a:spAutoFit/>
            </a:bodyPr>
            <a:p>
              <a:pPr algn="ctr" eaLnBrk="0" hangingPunct="0"/>
              <a:r>
                <a:rPr lang="zh-CN" altLang="en-US" sz="2000" b="1" dirty="0">
                  <a:solidFill>
                    <a:schemeClr val="accent1"/>
                  </a:solidFill>
                  <a:latin typeface="Arial" panose="020B0604020202020204" pitchFamily="34" charset="0"/>
                  <a:ea typeface="宋体" panose="02010600030101010101" pitchFamily="2" charset="-122"/>
                </a:rPr>
                <a:t>角色</a:t>
              </a:r>
              <a:endParaRPr lang="zh-CN" altLang="en-US" sz="1800" b="1" dirty="0">
                <a:latin typeface="Arial" panose="020B0604020202020204" pitchFamily="34" charset="0"/>
                <a:ea typeface="宋体" panose="02010600030101010101" pitchFamily="2" charset="-122"/>
              </a:endParaRPr>
            </a:p>
          </p:txBody>
        </p:sp>
        <p:sp>
          <p:nvSpPr>
            <p:cNvPr id="59416" name="Text Box 25"/>
            <p:cNvSpPr txBox="1"/>
            <p:nvPr/>
          </p:nvSpPr>
          <p:spPr>
            <a:xfrm>
              <a:off x="3084" y="1488"/>
              <a:ext cx="415" cy="250"/>
            </a:xfrm>
            <a:prstGeom prst="rect">
              <a:avLst/>
            </a:prstGeom>
            <a:noFill/>
            <a:ln w="9525">
              <a:noFill/>
            </a:ln>
          </p:spPr>
          <p:txBody>
            <a:bodyPr wrap="none" anchor="t">
              <a:spAutoFit/>
            </a:bodyPr>
            <a:p>
              <a:pPr algn="ctr" eaLnBrk="0" hangingPunct="0"/>
              <a:r>
                <a:rPr lang="zh-CN" altLang="en-US" sz="2000" b="1" dirty="0">
                  <a:solidFill>
                    <a:schemeClr val="accent1"/>
                  </a:solidFill>
                  <a:latin typeface="Arial" panose="020B0604020202020204" pitchFamily="34" charset="0"/>
                  <a:ea typeface="宋体" panose="02010600030101010101" pitchFamily="2" charset="-122"/>
                </a:rPr>
                <a:t>活动</a:t>
              </a:r>
              <a:endParaRPr lang="zh-CN" altLang="en-US" sz="1800" b="1" dirty="0">
                <a:latin typeface="Arial" panose="020B0604020202020204" pitchFamily="34" charset="0"/>
                <a:ea typeface="宋体" panose="02010600030101010101" pitchFamily="2" charset="-122"/>
              </a:endParaRPr>
            </a:p>
          </p:txBody>
        </p:sp>
        <p:sp>
          <p:nvSpPr>
            <p:cNvPr id="59417" name="Text Box 26"/>
            <p:cNvSpPr txBox="1"/>
            <p:nvPr/>
          </p:nvSpPr>
          <p:spPr>
            <a:xfrm>
              <a:off x="2939" y="3024"/>
              <a:ext cx="415" cy="250"/>
            </a:xfrm>
            <a:prstGeom prst="rect">
              <a:avLst/>
            </a:prstGeom>
            <a:noFill/>
            <a:ln w="9525">
              <a:noFill/>
            </a:ln>
          </p:spPr>
          <p:txBody>
            <a:bodyPr wrap="none" anchor="t">
              <a:spAutoFit/>
            </a:bodyPr>
            <a:p>
              <a:pPr algn="ctr" eaLnBrk="0" hangingPunct="0"/>
              <a:r>
                <a:rPr lang="zh-CN" altLang="en-US" sz="2000" b="1" dirty="0">
                  <a:solidFill>
                    <a:schemeClr val="accent1"/>
                  </a:solidFill>
                  <a:latin typeface="Arial" panose="020B0604020202020204" pitchFamily="34" charset="0"/>
                  <a:ea typeface="宋体" panose="02010600030101010101" pitchFamily="2" charset="-122"/>
                </a:rPr>
                <a:t>制品</a:t>
              </a:r>
              <a:endParaRPr lang="zh-CN" altLang="en-US" sz="1800" b="1" dirty="0">
                <a:latin typeface="Arial" panose="020B0604020202020204" pitchFamily="34" charset="0"/>
                <a:ea typeface="宋体" panose="02010600030101010101" pitchFamily="2" charset="-122"/>
              </a:endParaRPr>
            </a:p>
          </p:txBody>
        </p:sp>
        <p:sp>
          <p:nvSpPr>
            <p:cNvPr id="59418" name="Rectangle 27"/>
            <p:cNvSpPr/>
            <p:nvPr/>
          </p:nvSpPr>
          <p:spPr>
            <a:xfrm>
              <a:off x="2857" y="2544"/>
              <a:ext cx="728" cy="154"/>
            </a:xfrm>
            <a:prstGeom prst="rect">
              <a:avLst/>
            </a:prstGeom>
            <a:noFill/>
            <a:ln w="9525">
              <a:noFill/>
            </a:ln>
          </p:spPr>
          <p:txBody>
            <a:bodyPr wrap="none" lIns="0" tIns="0" rIns="0" bIns="0" anchor="t">
              <a:spAutoFit/>
            </a:bodyPr>
            <a:p>
              <a:pPr algn="ctr" eaLnBrk="0" hangingPunct="0"/>
              <a:r>
                <a:rPr lang="zh-CN" altLang="en-US" sz="1600" dirty="0">
                  <a:solidFill>
                    <a:srgbClr val="000000"/>
                  </a:solidFill>
                  <a:latin typeface="Arial" panose="020B0604020202020204" pitchFamily="34" charset="0"/>
                  <a:ea typeface="宋体" panose="02010600030101010101" pitchFamily="2" charset="-122"/>
                </a:rPr>
                <a:t>描述一个用例</a:t>
              </a:r>
              <a:endParaRPr lang="zh-CN" altLang="en-US" sz="1600" dirty="0">
                <a:latin typeface="Arial" panose="020B0604020202020204" pitchFamily="34" charset="0"/>
                <a:ea typeface="宋体" panose="02010600030101010101" pitchFamily="2" charset="-122"/>
              </a:endParaRPr>
            </a:p>
          </p:txBody>
        </p:sp>
        <p:sp>
          <p:nvSpPr>
            <p:cNvPr id="756764" name="Freeform 28"/>
            <p:cNvSpPr/>
            <p:nvPr/>
          </p:nvSpPr>
          <p:spPr bwMode="auto">
            <a:xfrm>
              <a:off x="3094" y="2308"/>
              <a:ext cx="274" cy="173"/>
            </a:xfrm>
            <a:custGeom>
              <a:avLst/>
              <a:gdLst/>
              <a:ahLst/>
              <a:cxnLst>
                <a:cxn ang="0">
                  <a:pos x="0" y="0"/>
                </a:cxn>
                <a:cxn ang="0">
                  <a:pos x="188" y="0"/>
                </a:cxn>
                <a:cxn ang="0">
                  <a:pos x="274" y="86"/>
                </a:cxn>
                <a:cxn ang="0">
                  <a:pos x="188" y="173"/>
                </a:cxn>
                <a:cxn ang="0">
                  <a:pos x="0" y="173"/>
                </a:cxn>
                <a:cxn ang="0">
                  <a:pos x="0" y="0"/>
                </a:cxn>
              </a:cxnLst>
              <a:rect l="0" t="0" r="r" b="b"/>
              <a:pathLst>
                <a:path w="274" h="173">
                  <a:moveTo>
                    <a:pt x="0" y="0"/>
                  </a:moveTo>
                  <a:lnTo>
                    <a:pt x="188" y="0"/>
                  </a:lnTo>
                  <a:lnTo>
                    <a:pt x="274" y="86"/>
                  </a:lnTo>
                  <a:lnTo>
                    <a:pt x="188" y="173"/>
                  </a:lnTo>
                  <a:lnTo>
                    <a:pt x="0" y="173"/>
                  </a:lnTo>
                  <a:lnTo>
                    <a:pt x="0" y="0"/>
                  </a:lnTo>
                  <a:close/>
                </a:path>
              </a:pathLst>
            </a:custGeom>
            <a:solidFill>
              <a:srgbClr val="FFFFCC"/>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56765" name="Line 29"/>
            <p:cNvSpPr>
              <a:spLocks noChangeShapeType="1"/>
            </p:cNvSpPr>
            <p:nvPr/>
          </p:nvSpPr>
          <p:spPr bwMode="auto">
            <a:xfrm flipH="1">
              <a:off x="1286" y="2911"/>
              <a:ext cx="259" cy="469"/>
            </a:xfrm>
            <a:prstGeom prst="line">
              <a:avLst/>
            </a:prstGeom>
            <a:noFill/>
            <a:ln w="0">
              <a:solidFill>
                <a:schemeClr val="accent2"/>
              </a:solidFill>
              <a:round/>
              <a:tailEnd type="triangle" w="med" len="me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56766" name="Line 30"/>
            <p:cNvSpPr>
              <a:spLocks noChangeShapeType="1"/>
            </p:cNvSpPr>
            <p:nvPr/>
          </p:nvSpPr>
          <p:spPr bwMode="auto">
            <a:xfrm>
              <a:off x="1748" y="2940"/>
              <a:ext cx="269" cy="440"/>
            </a:xfrm>
            <a:prstGeom prst="line">
              <a:avLst/>
            </a:prstGeom>
            <a:noFill/>
            <a:ln w="0">
              <a:solidFill>
                <a:schemeClr val="accent2"/>
              </a:solidFill>
              <a:round/>
              <a:tailEnd type="triangle" w="med" len="me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grpSp>
          <p:nvGrpSpPr>
            <p:cNvPr id="59422" name="Group 31"/>
            <p:cNvGrpSpPr/>
            <p:nvPr/>
          </p:nvGrpSpPr>
          <p:grpSpPr>
            <a:xfrm>
              <a:off x="1968" y="3456"/>
              <a:ext cx="377" cy="490"/>
              <a:chOff x="1968" y="3456"/>
              <a:chExt cx="377" cy="490"/>
            </a:xfrm>
          </p:grpSpPr>
          <p:sp>
            <p:nvSpPr>
              <p:cNvPr id="59423" name="Rectangle 32"/>
              <p:cNvSpPr/>
              <p:nvPr/>
            </p:nvSpPr>
            <p:spPr>
              <a:xfrm>
                <a:off x="1978" y="3792"/>
                <a:ext cx="367" cy="154"/>
              </a:xfrm>
              <a:prstGeom prst="rect">
                <a:avLst/>
              </a:prstGeom>
              <a:noFill/>
              <a:ln w="9525">
                <a:noFill/>
              </a:ln>
            </p:spPr>
            <p:txBody>
              <a:bodyPr wrap="none" lIns="0" tIns="0" rIns="0" bIns="0" anchor="t">
                <a:spAutoFit/>
              </a:bodyPr>
              <a:p>
                <a:pPr algn="ctr" eaLnBrk="0" hangingPunct="0"/>
                <a:r>
                  <a:rPr lang="zh-CN" altLang="en-US" sz="1600" b="1" dirty="0">
                    <a:latin typeface="Arial" panose="020B0604020202020204" pitchFamily="34" charset="0"/>
                    <a:ea typeface="宋体" panose="02010600030101010101" pitchFamily="2" charset="-122"/>
                  </a:rPr>
                  <a:t>用例包</a:t>
                </a:r>
                <a:endParaRPr lang="zh-CN" altLang="en-US" sz="1600" b="1" dirty="0">
                  <a:latin typeface="Arial" panose="020B0604020202020204" pitchFamily="34" charset="0"/>
                  <a:ea typeface="宋体" panose="02010600030101010101" pitchFamily="2" charset="-122"/>
                </a:endParaRPr>
              </a:p>
            </p:txBody>
          </p:sp>
          <p:grpSp>
            <p:nvGrpSpPr>
              <p:cNvPr id="59424" name="Group 33"/>
              <p:cNvGrpSpPr/>
              <p:nvPr/>
            </p:nvGrpSpPr>
            <p:grpSpPr>
              <a:xfrm>
                <a:off x="1968" y="3456"/>
                <a:ext cx="347" cy="260"/>
                <a:chOff x="1816" y="3223"/>
                <a:chExt cx="347" cy="260"/>
              </a:xfrm>
            </p:grpSpPr>
            <p:sp>
              <p:nvSpPr>
                <p:cNvPr id="756770" name="Rectangle 34"/>
                <p:cNvSpPr>
                  <a:spLocks noChangeArrowheads="1"/>
                </p:cNvSpPr>
                <p:nvPr/>
              </p:nvSpPr>
              <p:spPr bwMode="auto">
                <a:xfrm>
                  <a:off x="1833" y="3240"/>
                  <a:ext cx="137" cy="39"/>
                </a:xfrm>
                <a:prstGeom prst="rect">
                  <a:avLst/>
                </a:prstGeom>
                <a:solidFill>
                  <a:srgbClr val="CCCCCC"/>
                </a:solidFill>
                <a:ln w="9525">
                  <a:noFill/>
                  <a:miter lim="800000"/>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56771" name="Rectangle 35"/>
                <p:cNvSpPr>
                  <a:spLocks noChangeArrowheads="1"/>
                </p:cNvSpPr>
                <p:nvPr/>
              </p:nvSpPr>
              <p:spPr bwMode="auto">
                <a:xfrm>
                  <a:off x="1833" y="3240"/>
                  <a:ext cx="137" cy="39"/>
                </a:xfrm>
                <a:prstGeom prst="rect">
                  <a:avLst/>
                </a:prstGeom>
                <a:noFill/>
                <a:ln w="0">
                  <a:solidFill>
                    <a:srgbClr val="CCCCCC"/>
                  </a:solidFill>
                  <a:miter lim="800000"/>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56772" name="Rectangle 36"/>
                <p:cNvSpPr>
                  <a:spLocks noChangeArrowheads="1"/>
                </p:cNvSpPr>
                <p:nvPr/>
              </p:nvSpPr>
              <p:spPr bwMode="auto">
                <a:xfrm>
                  <a:off x="1833" y="3279"/>
                  <a:ext cx="330" cy="204"/>
                </a:xfrm>
                <a:prstGeom prst="rect">
                  <a:avLst/>
                </a:prstGeom>
                <a:solidFill>
                  <a:srgbClr val="CCCCCC"/>
                </a:solidFill>
                <a:ln w="9525">
                  <a:noFill/>
                  <a:miter lim="800000"/>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56773" name="Rectangle 37"/>
                <p:cNvSpPr>
                  <a:spLocks noChangeArrowheads="1"/>
                </p:cNvSpPr>
                <p:nvPr/>
              </p:nvSpPr>
              <p:spPr bwMode="auto">
                <a:xfrm>
                  <a:off x="1833" y="3279"/>
                  <a:ext cx="330" cy="204"/>
                </a:xfrm>
                <a:prstGeom prst="rect">
                  <a:avLst/>
                </a:prstGeom>
                <a:noFill/>
                <a:ln w="0">
                  <a:solidFill>
                    <a:srgbClr val="CCCCCC"/>
                  </a:solidFill>
                  <a:miter lim="800000"/>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56774" name="Rectangle 38"/>
                <p:cNvSpPr>
                  <a:spLocks noChangeArrowheads="1"/>
                </p:cNvSpPr>
                <p:nvPr/>
              </p:nvSpPr>
              <p:spPr bwMode="auto">
                <a:xfrm>
                  <a:off x="1816" y="3223"/>
                  <a:ext cx="141" cy="39"/>
                </a:xfrm>
                <a:prstGeom prst="rect">
                  <a:avLst/>
                </a:prstGeom>
                <a:solidFill>
                  <a:srgbClr val="336666"/>
                </a:solidFill>
                <a:ln w="9525">
                  <a:noFill/>
                  <a:miter lim="800000"/>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56775" name="Rectangle 39"/>
                <p:cNvSpPr>
                  <a:spLocks noChangeArrowheads="1"/>
                </p:cNvSpPr>
                <p:nvPr/>
              </p:nvSpPr>
              <p:spPr bwMode="auto">
                <a:xfrm>
                  <a:off x="1816" y="3223"/>
                  <a:ext cx="141" cy="39"/>
                </a:xfrm>
                <a:prstGeom prst="rect">
                  <a:avLst/>
                </a:prstGeom>
                <a:noFill/>
                <a:ln w="0">
                  <a:solidFill>
                    <a:srgbClr val="000000"/>
                  </a:solidFill>
                  <a:miter lim="800000"/>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56776" name="Rectangle 40"/>
                <p:cNvSpPr>
                  <a:spLocks noChangeArrowheads="1"/>
                </p:cNvSpPr>
                <p:nvPr/>
              </p:nvSpPr>
              <p:spPr bwMode="auto">
                <a:xfrm>
                  <a:off x="1816" y="3262"/>
                  <a:ext cx="330" cy="204"/>
                </a:xfrm>
                <a:prstGeom prst="rect">
                  <a:avLst/>
                </a:prstGeom>
                <a:solidFill>
                  <a:srgbClr val="336666"/>
                </a:solidFill>
                <a:ln w="9525">
                  <a:noFill/>
                  <a:miter lim="800000"/>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56777" name="Rectangle 41"/>
                <p:cNvSpPr>
                  <a:spLocks noChangeArrowheads="1"/>
                </p:cNvSpPr>
                <p:nvPr/>
              </p:nvSpPr>
              <p:spPr bwMode="auto">
                <a:xfrm>
                  <a:off x="1816" y="3262"/>
                  <a:ext cx="330" cy="204"/>
                </a:xfrm>
                <a:prstGeom prst="rect">
                  <a:avLst/>
                </a:prstGeom>
                <a:noFill/>
                <a:ln w="0">
                  <a:solidFill>
                    <a:srgbClr val="000000"/>
                  </a:solidFill>
                  <a:miter lim="800000"/>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56778" name="Freeform 42"/>
                <p:cNvSpPr/>
                <p:nvPr/>
              </p:nvSpPr>
              <p:spPr bwMode="auto">
                <a:xfrm>
                  <a:off x="1839" y="3313"/>
                  <a:ext cx="282" cy="114"/>
                </a:xfrm>
                <a:custGeom>
                  <a:avLst/>
                  <a:gdLst/>
                  <a:ahLst/>
                  <a:cxnLst>
                    <a:cxn ang="0">
                      <a:pos x="141" y="0"/>
                    </a:cxn>
                    <a:cxn ang="0">
                      <a:pos x="170" y="0"/>
                    </a:cxn>
                    <a:cxn ang="0">
                      <a:pos x="197" y="5"/>
                    </a:cxn>
                    <a:cxn ang="0">
                      <a:pos x="218" y="9"/>
                    </a:cxn>
                    <a:cxn ang="0">
                      <a:pos x="240" y="17"/>
                    </a:cxn>
                    <a:cxn ang="0">
                      <a:pos x="257" y="24"/>
                    </a:cxn>
                    <a:cxn ang="0">
                      <a:pos x="272" y="34"/>
                    </a:cxn>
                    <a:cxn ang="0">
                      <a:pos x="277" y="39"/>
                    </a:cxn>
                    <a:cxn ang="0">
                      <a:pos x="279" y="46"/>
                    </a:cxn>
                    <a:cxn ang="0">
                      <a:pos x="282" y="51"/>
                    </a:cxn>
                    <a:cxn ang="0">
                      <a:pos x="282" y="56"/>
                    </a:cxn>
                    <a:cxn ang="0">
                      <a:pos x="282" y="63"/>
                    </a:cxn>
                    <a:cxn ang="0">
                      <a:pos x="279" y="68"/>
                    </a:cxn>
                    <a:cxn ang="0">
                      <a:pos x="277" y="73"/>
                    </a:cxn>
                    <a:cxn ang="0">
                      <a:pos x="272" y="77"/>
                    </a:cxn>
                    <a:cxn ang="0">
                      <a:pos x="257" y="87"/>
                    </a:cxn>
                    <a:cxn ang="0">
                      <a:pos x="240" y="97"/>
                    </a:cxn>
                    <a:cxn ang="0">
                      <a:pos x="218" y="104"/>
                    </a:cxn>
                    <a:cxn ang="0">
                      <a:pos x="197" y="109"/>
                    </a:cxn>
                    <a:cxn ang="0">
                      <a:pos x="170" y="111"/>
                    </a:cxn>
                    <a:cxn ang="0">
                      <a:pos x="141" y="114"/>
                    </a:cxn>
                    <a:cxn ang="0">
                      <a:pos x="112" y="111"/>
                    </a:cxn>
                    <a:cxn ang="0">
                      <a:pos x="85" y="109"/>
                    </a:cxn>
                    <a:cxn ang="0">
                      <a:pos x="61" y="104"/>
                    </a:cxn>
                    <a:cxn ang="0">
                      <a:pos x="41" y="97"/>
                    </a:cxn>
                    <a:cxn ang="0">
                      <a:pos x="24" y="87"/>
                    </a:cxn>
                    <a:cxn ang="0">
                      <a:pos x="10" y="77"/>
                    </a:cxn>
                    <a:cxn ang="0">
                      <a:pos x="5" y="73"/>
                    </a:cxn>
                    <a:cxn ang="0">
                      <a:pos x="3" y="68"/>
                    </a:cxn>
                    <a:cxn ang="0">
                      <a:pos x="0" y="63"/>
                    </a:cxn>
                    <a:cxn ang="0">
                      <a:pos x="0" y="56"/>
                    </a:cxn>
                    <a:cxn ang="0">
                      <a:pos x="0" y="51"/>
                    </a:cxn>
                    <a:cxn ang="0">
                      <a:pos x="3" y="46"/>
                    </a:cxn>
                    <a:cxn ang="0">
                      <a:pos x="5" y="39"/>
                    </a:cxn>
                    <a:cxn ang="0">
                      <a:pos x="10" y="34"/>
                    </a:cxn>
                    <a:cxn ang="0">
                      <a:pos x="24" y="24"/>
                    </a:cxn>
                    <a:cxn ang="0">
                      <a:pos x="41" y="17"/>
                    </a:cxn>
                    <a:cxn ang="0">
                      <a:pos x="61" y="9"/>
                    </a:cxn>
                    <a:cxn ang="0">
                      <a:pos x="85" y="5"/>
                    </a:cxn>
                    <a:cxn ang="0">
                      <a:pos x="112" y="0"/>
                    </a:cxn>
                    <a:cxn ang="0">
                      <a:pos x="141" y="0"/>
                    </a:cxn>
                  </a:cxnLst>
                  <a:rect l="0" t="0" r="r" b="b"/>
                  <a:pathLst>
                    <a:path w="282" h="114">
                      <a:moveTo>
                        <a:pt x="141" y="0"/>
                      </a:moveTo>
                      <a:lnTo>
                        <a:pt x="170" y="0"/>
                      </a:lnTo>
                      <a:lnTo>
                        <a:pt x="197" y="5"/>
                      </a:lnTo>
                      <a:lnTo>
                        <a:pt x="218" y="9"/>
                      </a:lnTo>
                      <a:lnTo>
                        <a:pt x="240" y="17"/>
                      </a:lnTo>
                      <a:lnTo>
                        <a:pt x="257" y="24"/>
                      </a:lnTo>
                      <a:lnTo>
                        <a:pt x="272" y="34"/>
                      </a:lnTo>
                      <a:lnTo>
                        <a:pt x="277" y="39"/>
                      </a:lnTo>
                      <a:lnTo>
                        <a:pt x="279" y="46"/>
                      </a:lnTo>
                      <a:lnTo>
                        <a:pt x="282" y="51"/>
                      </a:lnTo>
                      <a:lnTo>
                        <a:pt x="282" y="56"/>
                      </a:lnTo>
                      <a:lnTo>
                        <a:pt x="282" y="63"/>
                      </a:lnTo>
                      <a:lnTo>
                        <a:pt x="279" y="68"/>
                      </a:lnTo>
                      <a:lnTo>
                        <a:pt x="277" y="73"/>
                      </a:lnTo>
                      <a:lnTo>
                        <a:pt x="272" y="77"/>
                      </a:lnTo>
                      <a:lnTo>
                        <a:pt x="257" y="87"/>
                      </a:lnTo>
                      <a:lnTo>
                        <a:pt x="240" y="97"/>
                      </a:lnTo>
                      <a:lnTo>
                        <a:pt x="218" y="104"/>
                      </a:lnTo>
                      <a:lnTo>
                        <a:pt x="197" y="109"/>
                      </a:lnTo>
                      <a:lnTo>
                        <a:pt x="170" y="111"/>
                      </a:lnTo>
                      <a:lnTo>
                        <a:pt x="141" y="114"/>
                      </a:lnTo>
                      <a:lnTo>
                        <a:pt x="112" y="111"/>
                      </a:lnTo>
                      <a:lnTo>
                        <a:pt x="85" y="109"/>
                      </a:lnTo>
                      <a:lnTo>
                        <a:pt x="61" y="104"/>
                      </a:lnTo>
                      <a:lnTo>
                        <a:pt x="41" y="97"/>
                      </a:lnTo>
                      <a:lnTo>
                        <a:pt x="24" y="87"/>
                      </a:lnTo>
                      <a:lnTo>
                        <a:pt x="10" y="77"/>
                      </a:lnTo>
                      <a:lnTo>
                        <a:pt x="5" y="73"/>
                      </a:lnTo>
                      <a:lnTo>
                        <a:pt x="3" y="68"/>
                      </a:lnTo>
                      <a:lnTo>
                        <a:pt x="0" y="63"/>
                      </a:lnTo>
                      <a:lnTo>
                        <a:pt x="0" y="56"/>
                      </a:lnTo>
                      <a:lnTo>
                        <a:pt x="0" y="51"/>
                      </a:lnTo>
                      <a:lnTo>
                        <a:pt x="3" y="46"/>
                      </a:lnTo>
                      <a:lnTo>
                        <a:pt x="5" y="39"/>
                      </a:lnTo>
                      <a:lnTo>
                        <a:pt x="10" y="34"/>
                      </a:lnTo>
                      <a:lnTo>
                        <a:pt x="24" y="24"/>
                      </a:lnTo>
                      <a:lnTo>
                        <a:pt x="41" y="17"/>
                      </a:lnTo>
                      <a:lnTo>
                        <a:pt x="61" y="9"/>
                      </a:lnTo>
                      <a:lnTo>
                        <a:pt x="85" y="5"/>
                      </a:lnTo>
                      <a:lnTo>
                        <a:pt x="112" y="0"/>
                      </a:lnTo>
                      <a:lnTo>
                        <a:pt x="141" y="0"/>
                      </a:lnTo>
                      <a:close/>
                    </a:path>
                  </a:pathLst>
                </a:custGeom>
                <a:solidFill>
                  <a:srgbClr val="669999"/>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56779" name="Freeform 43"/>
                <p:cNvSpPr/>
                <p:nvPr/>
              </p:nvSpPr>
              <p:spPr bwMode="auto">
                <a:xfrm>
                  <a:off x="1839" y="3313"/>
                  <a:ext cx="282" cy="114"/>
                </a:xfrm>
                <a:custGeom>
                  <a:avLst/>
                  <a:gdLst/>
                  <a:ahLst/>
                  <a:cxnLst>
                    <a:cxn ang="0">
                      <a:pos x="141" y="0"/>
                    </a:cxn>
                    <a:cxn ang="0">
                      <a:pos x="170" y="0"/>
                    </a:cxn>
                    <a:cxn ang="0">
                      <a:pos x="197" y="5"/>
                    </a:cxn>
                    <a:cxn ang="0">
                      <a:pos x="218" y="9"/>
                    </a:cxn>
                    <a:cxn ang="0">
                      <a:pos x="240" y="17"/>
                    </a:cxn>
                    <a:cxn ang="0">
                      <a:pos x="257" y="24"/>
                    </a:cxn>
                    <a:cxn ang="0">
                      <a:pos x="272" y="34"/>
                    </a:cxn>
                    <a:cxn ang="0">
                      <a:pos x="277" y="39"/>
                    </a:cxn>
                    <a:cxn ang="0">
                      <a:pos x="279" y="46"/>
                    </a:cxn>
                    <a:cxn ang="0">
                      <a:pos x="282" y="51"/>
                    </a:cxn>
                    <a:cxn ang="0">
                      <a:pos x="282" y="56"/>
                    </a:cxn>
                    <a:cxn ang="0">
                      <a:pos x="282" y="63"/>
                    </a:cxn>
                    <a:cxn ang="0">
                      <a:pos x="279" y="68"/>
                    </a:cxn>
                    <a:cxn ang="0">
                      <a:pos x="277" y="73"/>
                    </a:cxn>
                    <a:cxn ang="0">
                      <a:pos x="272" y="77"/>
                    </a:cxn>
                    <a:cxn ang="0">
                      <a:pos x="257" y="87"/>
                    </a:cxn>
                    <a:cxn ang="0">
                      <a:pos x="240" y="97"/>
                    </a:cxn>
                    <a:cxn ang="0">
                      <a:pos x="218" y="104"/>
                    </a:cxn>
                    <a:cxn ang="0">
                      <a:pos x="197" y="109"/>
                    </a:cxn>
                    <a:cxn ang="0">
                      <a:pos x="170" y="111"/>
                    </a:cxn>
                    <a:cxn ang="0">
                      <a:pos x="141" y="114"/>
                    </a:cxn>
                    <a:cxn ang="0">
                      <a:pos x="112" y="111"/>
                    </a:cxn>
                    <a:cxn ang="0">
                      <a:pos x="85" y="109"/>
                    </a:cxn>
                    <a:cxn ang="0">
                      <a:pos x="61" y="104"/>
                    </a:cxn>
                    <a:cxn ang="0">
                      <a:pos x="41" y="97"/>
                    </a:cxn>
                    <a:cxn ang="0">
                      <a:pos x="24" y="87"/>
                    </a:cxn>
                    <a:cxn ang="0">
                      <a:pos x="10" y="77"/>
                    </a:cxn>
                    <a:cxn ang="0">
                      <a:pos x="5" y="73"/>
                    </a:cxn>
                    <a:cxn ang="0">
                      <a:pos x="3" y="68"/>
                    </a:cxn>
                    <a:cxn ang="0">
                      <a:pos x="0" y="63"/>
                    </a:cxn>
                    <a:cxn ang="0">
                      <a:pos x="0" y="56"/>
                    </a:cxn>
                    <a:cxn ang="0">
                      <a:pos x="0" y="51"/>
                    </a:cxn>
                    <a:cxn ang="0">
                      <a:pos x="3" y="46"/>
                    </a:cxn>
                    <a:cxn ang="0">
                      <a:pos x="5" y="39"/>
                    </a:cxn>
                    <a:cxn ang="0">
                      <a:pos x="10" y="34"/>
                    </a:cxn>
                    <a:cxn ang="0">
                      <a:pos x="24" y="24"/>
                    </a:cxn>
                    <a:cxn ang="0">
                      <a:pos x="41" y="17"/>
                    </a:cxn>
                    <a:cxn ang="0">
                      <a:pos x="61" y="9"/>
                    </a:cxn>
                    <a:cxn ang="0">
                      <a:pos x="85" y="5"/>
                    </a:cxn>
                    <a:cxn ang="0">
                      <a:pos x="112" y="0"/>
                    </a:cxn>
                    <a:cxn ang="0">
                      <a:pos x="141" y="0"/>
                    </a:cxn>
                  </a:cxnLst>
                  <a:rect l="0" t="0" r="r" b="b"/>
                  <a:pathLst>
                    <a:path w="282" h="114">
                      <a:moveTo>
                        <a:pt x="141" y="0"/>
                      </a:moveTo>
                      <a:lnTo>
                        <a:pt x="170" y="0"/>
                      </a:lnTo>
                      <a:lnTo>
                        <a:pt x="197" y="5"/>
                      </a:lnTo>
                      <a:lnTo>
                        <a:pt x="218" y="9"/>
                      </a:lnTo>
                      <a:lnTo>
                        <a:pt x="240" y="17"/>
                      </a:lnTo>
                      <a:lnTo>
                        <a:pt x="257" y="24"/>
                      </a:lnTo>
                      <a:lnTo>
                        <a:pt x="272" y="34"/>
                      </a:lnTo>
                      <a:lnTo>
                        <a:pt x="277" y="39"/>
                      </a:lnTo>
                      <a:lnTo>
                        <a:pt x="279" y="46"/>
                      </a:lnTo>
                      <a:lnTo>
                        <a:pt x="282" y="51"/>
                      </a:lnTo>
                      <a:lnTo>
                        <a:pt x="282" y="56"/>
                      </a:lnTo>
                      <a:lnTo>
                        <a:pt x="282" y="63"/>
                      </a:lnTo>
                      <a:lnTo>
                        <a:pt x="279" y="68"/>
                      </a:lnTo>
                      <a:lnTo>
                        <a:pt x="277" y="73"/>
                      </a:lnTo>
                      <a:lnTo>
                        <a:pt x="272" y="77"/>
                      </a:lnTo>
                      <a:lnTo>
                        <a:pt x="257" y="87"/>
                      </a:lnTo>
                      <a:lnTo>
                        <a:pt x="240" y="97"/>
                      </a:lnTo>
                      <a:lnTo>
                        <a:pt x="218" y="104"/>
                      </a:lnTo>
                      <a:lnTo>
                        <a:pt x="197" y="109"/>
                      </a:lnTo>
                      <a:lnTo>
                        <a:pt x="170" y="111"/>
                      </a:lnTo>
                      <a:lnTo>
                        <a:pt x="141" y="114"/>
                      </a:lnTo>
                      <a:lnTo>
                        <a:pt x="112" y="111"/>
                      </a:lnTo>
                      <a:lnTo>
                        <a:pt x="85" y="109"/>
                      </a:lnTo>
                      <a:lnTo>
                        <a:pt x="61" y="104"/>
                      </a:lnTo>
                      <a:lnTo>
                        <a:pt x="41" y="97"/>
                      </a:lnTo>
                      <a:lnTo>
                        <a:pt x="24" y="87"/>
                      </a:lnTo>
                      <a:lnTo>
                        <a:pt x="10" y="77"/>
                      </a:lnTo>
                      <a:lnTo>
                        <a:pt x="5" y="73"/>
                      </a:lnTo>
                      <a:lnTo>
                        <a:pt x="3" y="68"/>
                      </a:lnTo>
                      <a:lnTo>
                        <a:pt x="0" y="63"/>
                      </a:lnTo>
                      <a:lnTo>
                        <a:pt x="0" y="56"/>
                      </a:lnTo>
                      <a:lnTo>
                        <a:pt x="0" y="51"/>
                      </a:lnTo>
                      <a:lnTo>
                        <a:pt x="3" y="46"/>
                      </a:lnTo>
                      <a:lnTo>
                        <a:pt x="5" y="39"/>
                      </a:lnTo>
                      <a:lnTo>
                        <a:pt x="10" y="34"/>
                      </a:lnTo>
                      <a:lnTo>
                        <a:pt x="24" y="24"/>
                      </a:lnTo>
                      <a:lnTo>
                        <a:pt x="41" y="17"/>
                      </a:lnTo>
                      <a:lnTo>
                        <a:pt x="61" y="9"/>
                      </a:lnTo>
                      <a:lnTo>
                        <a:pt x="85" y="5"/>
                      </a:lnTo>
                      <a:lnTo>
                        <a:pt x="112" y="0"/>
                      </a:lnTo>
                      <a:lnTo>
                        <a:pt x="141" y="0"/>
                      </a:lnTo>
                    </a:path>
                  </a:pathLst>
                </a:custGeom>
                <a:noFill/>
                <a:ln w="0">
                  <a:solidFill>
                    <a:srgbClr val="000000"/>
                  </a:solid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grpSp>
        </p:grpSp>
        <p:sp>
          <p:nvSpPr>
            <p:cNvPr id="59435" name="Rectangle 44"/>
            <p:cNvSpPr/>
            <p:nvPr/>
          </p:nvSpPr>
          <p:spPr>
            <a:xfrm>
              <a:off x="1104" y="3792"/>
              <a:ext cx="244" cy="154"/>
            </a:xfrm>
            <a:prstGeom prst="rect">
              <a:avLst/>
            </a:prstGeom>
            <a:noFill/>
            <a:ln w="9525">
              <a:noFill/>
            </a:ln>
          </p:spPr>
          <p:txBody>
            <a:bodyPr wrap="none" lIns="0" tIns="0" rIns="0" bIns="0" anchor="t">
              <a:spAutoFit/>
            </a:bodyPr>
            <a:p>
              <a:pPr eaLnBrk="0" hangingPunct="0"/>
              <a:r>
                <a:rPr lang="zh-CN" altLang="en-US" sz="1600" b="1" dirty="0">
                  <a:latin typeface="Arial" panose="020B0604020202020204" pitchFamily="34" charset="0"/>
                  <a:ea typeface="宋体" panose="02010600030101010101" pitchFamily="2" charset="-122"/>
                </a:rPr>
                <a:t>用例</a:t>
              </a:r>
              <a:endParaRPr lang="zh-CN" altLang="en-US" sz="1600" b="1" dirty="0">
                <a:latin typeface="Arial" panose="020B0604020202020204" pitchFamily="34" charset="0"/>
                <a:ea typeface="宋体" panose="02010600030101010101" pitchFamily="2" charset="-122"/>
              </a:endParaRPr>
            </a:p>
          </p:txBody>
        </p:sp>
        <p:grpSp>
          <p:nvGrpSpPr>
            <p:cNvPr id="59436" name="Group 45"/>
            <p:cNvGrpSpPr/>
            <p:nvPr/>
          </p:nvGrpSpPr>
          <p:grpSpPr>
            <a:xfrm>
              <a:off x="1008" y="3504"/>
              <a:ext cx="500" cy="209"/>
              <a:chOff x="796" y="3230"/>
              <a:chExt cx="500" cy="209"/>
            </a:xfrm>
          </p:grpSpPr>
          <p:sp>
            <p:nvSpPr>
              <p:cNvPr id="756782" name="Freeform 46"/>
              <p:cNvSpPr/>
              <p:nvPr/>
            </p:nvSpPr>
            <p:spPr bwMode="auto">
              <a:xfrm>
                <a:off x="811" y="3242"/>
                <a:ext cx="485" cy="197"/>
              </a:xfrm>
              <a:custGeom>
                <a:avLst/>
                <a:gdLst/>
                <a:ahLst/>
                <a:cxnLst>
                  <a:cxn ang="0">
                    <a:pos x="242" y="0"/>
                  </a:cxn>
                  <a:cxn ang="0">
                    <a:pos x="291" y="3"/>
                  </a:cxn>
                  <a:cxn ang="0">
                    <a:pos x="334" y="7"/>
                  </a:cxn>
                  <a:cxn ang="0">
                    <a:pos x="376" y="17"/>
                  </a:cxn>
                  <a:cxn ang="0">
                    <a:pos x="412" y="29"/>
                  </a:cxn>
                  <a:cxn ang="0">
                    <a:pos x="429" y="37"/>
                  </a:cxn>
                  <a:cxn ang="0">
                    <a:pos x="441" y="44"/>
                  </a:cxn>
                  <a:cxn ang="0">
                    <a:pos x="453" y="51"/>
                  </a:cxn>
                  <a:cxn ang="0">
                    <a:pos x="465" y="61"/>
                  </a:cxn>
                  <a:cxn ang="0">
                    <a:pos x="473" y="68"/>
                  </a:cxn>
                  <a:cxn ang="0">
                    <a:pos x="480" y="78"/>
                  </a:cxn>
                  <a:cxn ang="0">
                    <a:pos x="482" y="88"/>
                  </a:cxn>
                  <a:cxn ang="0">
                    <a:pos x="485" y="97"/>
                  </a:cxn>
                  <a:cxn ang="0">
                    <a:pos x="482" y="109"/>
                  </a:cxn>
                  <a:cxn ang="0">
                    <a:pos x="480" y="119"/>
                  </a:cxn>
                  <a:cxn ang="0">
                    <a:pos x="473" y="126"/>
                  </a:cxn>
                  <a:cxn ang="0">
                    <a:pos x="465" y="136"/>
                  </a:cxn>
                  <a:cxn ang="0">
                    <a:pos x="453" y="146"/>
                  </a:cxn>
                  <a:cxn ang="0">
                    <a:pos x="441" y="153"/>
                  </a:cxn>
                  <a:cxn ang="0">
                    <a:pos x="429" y="160"/>
                  </a:cxn>
                  <a:cxn ang="0">
                    <a:pos x="412" y="168"/>
                  </a:cxn>
                  <a:cxn ang="0">
                    <a:pos x="376" y="180"/>
                  </a:cxn>
                  <a:cxn ang="0">
                    <a:pos x="334" y="190"/>
                  </a:cxn>
                  <a:cxn ang="0">
                    <a:pos x="291" y="194"/>
                  </a:cxn>
                  <a:cxn ang="0">
                    <a:pos x="242" y="197"/>
                  </a:cxn>
                  <a:cxn ang="0">
                    <a:pos x="191" y="194"/>
                  </a:cxn>
                  <a:cxn ang="0">
                    <a:pos x="148" y="190"/>
                  </a:cxn>
                  <a:cxn ang="0">
                    <a:pos x="106" y="180"/>
                  </a:cxn>
                  <a:cxn ang="0">
                    <a:pos x="70" y="168"/>
                  </a:cxn>
                  <a:cxn ang="0">
                    <a:pos x="53" y="160"/>
                  </a:cxn>
                  <a:cxn ang="0">
                    <a:pos x="41" y="153"/>
                  </a:cxn>
                  <a:cxn ang="0">
                    <a:pos x="29" y="146"/>
                  </a:cxn>
                  <a:cxn ang="0">
                    <a:pos x="17" y="136"/>
                  </a:cxn>
                  <a:cxn ang="0">
                    <a:pos x="9" y="126"/>
                  </a:cxn>
                  <a:cxn ang="0">
                    <a:pos x="4" y="119"/>
                  </a:cxn>
                  <a:cxn ang="0">
                    <a:pos x="0" y="109"/>
                  </a:cxn>
                  <a:cxn ang="0">
                    <a:pos x="0" y="97"/>
                  </a:cxn>
                  <a:cxn ang="0">
                    <a:pos x="0" y="88"/>
                  </a:cxn>
                  <a:cxn ang="0">
                    <a:pos x="4" y="78"/>
                  </a:cxn>
                  <a:cxn ang="0">
                    <a:pos x="9" y="68"/>
                  </a:cxn>
                  <a:cxn ang="0">
                    <a:pos x="17" y="61"/>
                  </a:cxn>
                  <a:cxn ang="0">
                    <a:pos x="29" y="51"/>
                  </a:cxn>
                  <a:cxn ang="0">
                    <a:pos x="41" y="44"/>
                  </a:cxn>
                  <a:cxn ang="0">
                    <a:pos x="53" y="37"/>
                  </a:cxn>
                  <a:cxn ang="0">
                    <a:pos x="70" y="29"/>
                  </a:cxn>
                  <a:cxn ang="0">
                    <a:pos x="106" y="17"/>
                  </a:cxn>
                  <a:cxn ang="0">
                    <a:pos x="148" y="7"/>
                  </a:cxn>
                  <a:cxn ang="0">
                    <a:pos x="191" y="3"/>
                  </a:cxn>
                  <a:cxn ang="0">
                    <a:pos x="242" y="0"/>
                  </a:cxn>
                </a:cxnLst>
                <a:rect l="0" t="0" r="r" b="b"/>
                <a:pathLst>
                  <a:path w="485" h="197">
                    <a:moveTo>
                      <a:pt x="242" y="0"/>
                    </a:moveTo>
                    <a:lnTo>
                      <a:pt x="291" y="3"/>
                    </a:lnTo>
                    <a:lnTo>
                      <a:pt x="334" y="7"/>
                    </a:lnTo>
                    <a:lnTo>
                      <a:pt x="376" y="17"/>
                    </a:lnTo>
                    <a:lnTo>
                      <a:pt x="412" y="29"/>
                    </a:lnTo>
                    <a:lnTo>
                      <a:pt x="429" y="37"/>
                    </a:lnTo>
                    <a:lnTo>
                      <a:pt x="441" y="44"/>
                    </a:lnTo>
                    <a:lnTo>
                      <a:pt x="453" y="51"/>
                    </a:lnTo>
                    <a:lnTo>
                      <a:pt x="465" y="61"/>
                    </a:lnTo>
                    <a:lnTo>
                      <a:pt x="473" y="68"/>
                    </a:lnTo>
                    <a:lnTo>
                      <a:pt x="480" y="78"/>
                    </a:lnTo>
                    <a:lnTo>
                      <a:pt x="482" y="88"/>
                    </a:lnTo>
                    <a:lnTo>
                      <a:pt x="485" y="97"/>
                    </a:lnTo>
                    <a:lnTo>
                      <a:pt x="482" y="109"/>
                    </a:lnTo>
                    <a:lnTo>
                      <a:pt x="480" y="119"/>
                    </a:lnTo>
                    <a:lnTo>
                      <a:pt x="473" y="126"/>
                    </a:lnTo>
                    <a:lnTo>
                      <a:pt x="465" y="136"/>
                    </a:lnTo>
                    <a:lnTo>
                      <a:pt x="453" y="146"/>
                    </a:lnTo>
                    <a:lnTo>
                      <a:pt x="441" y="153"/>
                    </a:lnTo>
                    <a:lnTo>
                      <a:pt x="429" y="160"/>
                    </a:lnTo>
                    <a:lnTo>
                      <a:pt x="412" y="168"/>
                    </a:lnTo>
                    <a:lnTo>
                      <a:pt x="376" y="180"/>
                    </a:lnTo>
                    <a:lnTo>
                      <a:pt x="334" y="190"/>
                    </a:lnTo>
                    <a:lnTo>
                      <a:pt x="291" y="194"/>
                    </a:lnTo>
                    <a:lnTo>
                      <a:pt x="242" y="197"/>
                    </a:lnTo>
                    <a:lnTo>
                      <a:pt x="191" y="194"/>
                    </a:lnTo>
                    <a:lnTo>
                      <a:pt x="148" y="190"/>
                    </a:lnTo>
                    <a:lnTo>
                      <a:pt x="106" y="180"/>
                    </a:lnTo>
                    <a:lnTo>
                      <a:pt x="70" y="168"/>
                    </a:lnTo>
                    <a:lnTo>
                      <a:pt x="53" y="160"/>
                    </a:lnTo>
                    <a:lnTo>
                      <a:pt x="41" y="153"/>
                    </a:lnTo>
                    <a:lnTo>
                      <a:pt x="29" y="146"/>
                    </a:lnTo>
                    <a:lnTo>
                      <a:pt x="17" y="136"/>
                    </a:lnTo>
                    <a:lnTo>
                      <a:pt x="9" y="126"/>
                    </a:lnTo>
                    <a:lnTo>
                      <a:pt x="4" y="119"/>
                    </a:lnTo>
                    <a:lnTo>
                      <a:pt x="0" y="109"/>
                    </a:lnTo>
                    <a:lnTo>
                      <a:pt x="0" y="97"/>
                    </a:lnTo>
                    <a:lnTo>
                      <a:pt x="0" y="88"/>
                    </a:lnTo>
                    <a:lnTo>
                      <a:pt x="4" y="78"/>
                    </a:lnTo>
                    <a:lnTo>
                      <a:pt x="9" y="68"/>
                    </a:lnTo>
                    <a:lnTo>
                      <a:pt x="17" y="61"/>
                    </a:lnTo>
                    <a:lnTo>
                      <a:pt x="29" y="51"/>
                    </a:lnTo>
                    <a:lnTo>
                      <a:pt x="41" y="44"/>
                    </a:lnTo>
                    <a:lnTo>
                      <a:pt x="53" y="37"/>
                    </a:lnTo>
                    <a:lnTo>
                      <a:pt x="70" y="29"/>
                    </a:lnTo>
                    <a:lnTo>
                      <a:pt x="106" y="17"/>
                    </a:lnTo>
                    <a:lnTo>
                      <a:pt x="148" y="7"/>
                    </a:lnTo>
                    <a:lnTo>
                      <a:pt x="191" y="3"/>
                    </a:lnTo>
                    <a:lnTo>
                      <a:pt x="242" y="0"/>
                    </a:lnTo>
                    <a:close/>
                  </a:path>
                </a:pathLst>
              </a:custGeom>
              <a:solidFill>
                <a:srgbClr val="CCCCCC"/>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56783" name="Freeform 47"/>
              <p:cNvSpPr/>
              <p:nvPr/>
            </p:nvSpPr>
            <p:spPr bwMode="auto">
              <a:xfrm>
                <a:off x="811" y="3242"/>
                <a:ext cx="485" cy="197"/>
              </a:xfrm>
              <a:custGeom>
                <a:avLst/>
                <a:gdLst/>
                <a:ahLst/>
                <a:cxnLst>
                  <a:cxn ang="0">
                    <a:pos x="242" y="0"/>
                  </a:cxn>
                  <a:cxn ang="0">
                    <a:pos x="291" y="3"/>
                  </a:cxn>
                  <a:cxn ang="0">
                    <a:pos x="334" y="7"/>
                  </a:cxn>
                  <a:cxn ang="0">
                    <a:pos x="376" y="17"/>
                  </a:cxn>
                  <a:cxn ang="0">
                    <a:pos x="412" y="29"/>
                  </a:cxn>
                  <a:cxn ang="0">
                    <a:pos x="429" y="37"/>
                  </a:cxn>
                  <a:cxn ang="0">
                    <a:pos x="441" y="44"/>
                  </a:cxn>
                  <a:cxn ang="0">
                    <a:pos x="453" y="51"/>
                  </a:cxn>
                  <a:cxn ang="0">
                    <a:pos x="465" y="61"/>
                  </a:cxn>
                  <a:cxn ang="0">
                    <a:pos x="473" y="68"/>
                  </a:cxn>
                  <a:cxn ang="0">
                    <a:pos x="480" y="78"/>
                  </a:cxn>
                  <a:cxn ang="0">
                    <a:pos x="482" y="88"/>
                  </a:cxn>
                  <a:cxn ang="0">
                    <a:pos x="485" y="97"/>
                  </a:cxn>
                  <a:cxn ang="0">
                    <a:pos x="482" y="109"/>
                  </a:cxn>
                  <a:cxn ang="0">
                    <a:pos x="480" y="119"/>
                  </a:cxn>
                  <a:cxn ang="0">
                    <a:pos x="473" y="126"/>
                  </a:cxn>
                  <a:cxn ang="0">
                    <a:pos x="465" y="136"/>
                  </a:cxn>
                  <a:cxn ang="0">
                    <a:pos x="453" y="146"/>
                  </a:cxn>
                  <a:cxn ang="0">
                    <a:pos x="441" y="153"/>
                  </a:cxn>
                  <a:cxn ang="0">
                    <a:pos x="429" y="160"/>
                  </a:cxn>
                  <a:cxn ang="0">
                    <a:pos x="412" y="168"/>
                  </a:cxn>
                  <a:cxn ang="0">
                    <a:pos x="376" y="180"/>
                  </a:cxn>
                  <a:cxn ang="0">
                    <a:pos x="334" y="190"/>
                  </a:cxn>
                  <a:cxn ang="0">
                    <a:pos x="291" y="194"/>
                  </a:cxn>
                  <a:cxn ang="0">
                    <a:pos x="242" y="197"/>
                  </a:cxn>
                  <a:cxn ang="0">
                    <a:pos x="191" y="194"/>
                  </a:cxn>
                  <a:cxn ang="0">
                    <a:pos x="148" y="190"/>
                  </a:cxn>
                  <a:cxn ang="0">
                    <a:pos x="106" y="180"/>
                  </a:cxn>
                  <a:cxn ang="0">
                    <a:pos x="70" y="168"/>
                  </a:cxn>
                  <a:cxn ang="0">
                    <a:pos x="53" y="160"/>
                  </a:cxn>
                  <a:cxn ang="0">
                    <a:pos x="41" y="153"/>
                  </a:cxn>
                  <a:cxn ang="0">
                    <a:pos x="29" y="146"/>
                  </a:cxn>
                  <a:cxn ang="0">
                    <a:pos x="17" y="136"/>
                  </a:cxn>
                  <a:cxn ang="0">
                    <a:pos x="9" y="126"/>
                  </a:cxn>
                  <a:cxn ang="0">
                    <a:pos x="4" y="119"/>
                  </a:cxn>
                  <a:cxn ang="0">
                    <a:pos x="0" y="109"/>
                  </a:cxn>
                  <a:cxn ang="0">
                    <a:pos x="0" y="97"/>
                  </a:cxn>
                  <a:cxn ang="0">
                    <a:pos x="0" y="88"/>
                  </a:cxn>
                  <a:cxn ang="0">
                    <a:pos x="4" y="78"/>
                  </a:cxn>
                  <a:cxn ang="0">
                    <a:pos x="9" y="68"/>
                  </a:cxn>
                  <a:cxn ang="0">
                    <a:pos x="17" y="61"/>
                  </a:cxn>
                  <a:cxn ang="0">
                    <a:pos x="29" y="51"/>
                  </a:cxn>
                  <a:cxn ang="0">
                    <a:pos x="41" y="44"/>
                  </a:cxn>
                  <a:cxn ang="0">
                    <a:pos x="53" y="37"/>
                  </a:cxn>
                  <a:cxn ang="0">
                    <a:pos x="70" y="29"/>
                  </a:cxn>
                  <a:cxn ang="0">
                    <a:pos x="106" y="17"/>
                  </a:cxn>
                  <a:cxn ang="0">
                    <a:pos x="148" y="7"/>
                  </a:cxn>
                  <a:cxn ang="0">
                    <a:pos x="191" y="3"/>
                  </a:cxn>
                  <a:cxn ang="0">
                    <a:pos x="242" y="0"/>
                  </a:cxn>
                </a:cxnLst>
                <a:rect l="0" t="0" r="r" b="b"/>
                <a:pathLst>
                  <a:path w="485" h="197">
                    <a:moveTo>
                      <a:pt x="242" y="0"/>
                    </a:moveTo>
                    <a:lnTo>
                      <a:pt x="291" y="3"/>
                    </a:lnTo>
                    <a:lnTo>
                      <a:pt x="334" y="7"/>
                    </a:lnTo>
                    <a:lnTo>
                      <a:pt x="376" y="17"/>
                    </a:lnTo>
                    <a:lnTo>
                      <a:pt x="412" y="29"/>
                    </a:lnTo>
                    <a:lnTo>
                      <a:pt x="429" y="37"/>
                    </a:lnTo>
                    <a:lnTo>
                      <a:pt x="441" y="44"/>
                    </a:lnTo>
                    <a:lnTo>
                      <a:pt x="453" y="51"/>
                    </a:lnTo>
                    <a:lnTo>
                      <a:pt x="465" y="61"/>
                    </a:lnTo>
                    <a:lnTo>
                      <a:pt x="473" y="68"/>
                    </a:lnTo>
                    <a:lnTo>
                      <a:pt x="480" y="78"/>
                    </a:lnTo>
                    <a:lnTo>
                      <a:pt x="482" y="88"/>
                    </a:lnTo>
                    <a:lnTo>
                      <a:pt x="485" y="97"/>
                    </a:lnTo>
                    <a:lnTo>
                      <a:pt x="482" y="109"/>
                    </a:lnTo>
                    <a:lnTo>
                      <a:pt x="480" y="119"/>
                    </a:lnTo>
                    <a:lnTo>
                      <a:pt x="473" y="126"/>
                    </a:lnTo>
                    <a:lnTo>
                      <a:pt x="465" y="136"/>
                    </a:lnTo>
                    <a:lnTo>
                      <a:pt x="453" y="146"/>
                    </a:lnTo>
                    <a:lnTo>
                      <a:pt x="441" y="153"/>
                    </a:lnTo>
                    <a:lnTo>
                      <a:pt x="429" y="160"/>
                    </a:lnTo>
                    <a:lnTo>
                      <a:pt x="412" y="168"/>
                    </a:lnTo>
                    <a:lnTo>
                      <a:pt x="376" y="180"/>
                    </a:lnTo>
                    <a:lnTo>
                      <a:pt x="334" y="190"/>
                    </a:lnTo>
                    <a:lnTo>
                      <a:pt x="291" y="194"/>
                    </a:lnTo>
                    <a:lnTo>
                      <a:pt x="242" y="197"/>
                    </a:lnTo>
                    <a:lnTo>
                      <a:pt x="191" y="194"/>
                    </a:lnTo>
                    <a:lnTo>
                      <a:pt x="148" y="190"/>
                    </a:lnTo>
                    <a:lnTo>
                      <a:pt x="106" y="180"/>
                    </a:lnTo>
                    <a:lnTo>
                      <a:pt x="70" y="168"/>
                    </a:lnTo>
                    <a:lnTo>
                      <a:pt x="53" y="160"/>
                    </a:lnTo>
                    <a:lnTo>
                      <a:pt x="41" y="153"/>
                    </a:lnTo>
                    <a:lnTo>
                      <a:pt x="29" y="146"/>
                    </a:lnTo>
                    <a:lnTo>
                      <a:pt x="17" y="136"/>
                    </a:lnTo>
                    <a:lnTo>
                      <a:pt x="9" y="126"/>
                    </a:lnTo>
                    <a:lnTo>
                      <a:pt x="4" y="119"/>
                    </a:lnTo>
                    <a:lnTo>
                      <a:pt x="0" y="109"/>
                    </a:lnTo>
                    <a:lnTo>
                      <a:pt x="0" y="97"/>
                    </a:lnTo>
                    <a:lnTo>
                      <a:pt x="0" y="88"/>
                    </a:lnTo>
                    <a:lnTo>
                      <a:pt x="4" y="78"/>
                    </a:lnTo>
                    <a:lnTo>
                      <a:pt x="9" y="68"/>
                    </a:lnTo>
                    <a:lnTo>
                      <a:pt x="17" y="61"/>
                    </a:lnTo>
                    <a:lnTo>
                      <a:pt x="29" y="51"/>
                    </a:lnTo>
                    <a:lnTo>
                      <a:pt x="41" y="44"/>
                    </a:lnTo>
                    <a:lnTo>
                      <a:pt x="53" y="37"/>
                    </a:lnTo>
                    <a:lnTo>
                      <a:pt x="70" y="29"/>
                    </a:lnTo>
                    <a:lnTo>
                      <a:pt x="106" y="17"/>
                    </a:lnTo>
                    <a:lnTo>
                      <a:pt x="148" y="7"/>
                    </a:lnTo>
                    <a:lnTo>
                      <a:pt x="191" y="3"/>
                    </a:lnTo>
                    <a:lnTo>
                      <a:pt x="242" y="0"/>
                    </a:lnTo>
                  </a:path>
                </a:pathLst>
              </a:custGeom>
              <a:noFill/>
              <a:ln w="0">
                <a:solidFill>
                  <a:srgbClr val="CCCCCC"/>
                </a:solid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56784" name="Freeform 48"/>
              <p:cNvSpPr/>
              <p:nvPr/>
            </p:nvSpPr>
            <p:spPr bwMode="auto">
              <a:xfrm>
                <a:off x="796" y="3230"/>
                <a:ext cx="485" cy="194"/>
              </a:xfrm>
              <a:custGeom>
                <a:avLst/>
                <a:gdLst/>
                <a:ahLst/>
                <a:cxnLst>
                  <a:cxn ang="0">
                    <a:pos x="243" y="0"/>
                  </a:cxn>
                  <a:cxn ang="0">
                    <a:pos x="291" y="2"/>
                  </a:cxn>
                  <a:cxn ang="0">
                    <a:pos x="337" y="7"/>
                  </a:cxn>
                  <a:cxn ang="0">
                    <a:pos x="378" y="17"/>
                  </a:cxn>
                  <a:cxn ang="0">
                    <a:pos x="415" y="29"/>
                  </a:cxn>
                  <a:cxn ang="0">
                    <a:pos x="429" y="34"/>
                  </a:cxn>
                  <a:cxn ang="0">
                    <a:pos x="444" y="44"/>
                  </a:cxn>
                  <a:cxn ang="0">
                    <a:pos x="456" y="51"/>
                  </a:cxn>
                  <a:cxn ang="0">
                    <a:pos x="466" y="58"/>
                  </a:cxn>
                  <a:cxn ang="0">
                    <a:pos x="476" y="68"/>
                  </a:cxn>
                  <a:cxn ang="0">
                    <a:pos x="480" y="78"/>
                  </a:cxn>
                  <a:cxn ang="0">
                    <a:pos x="485" y="87"/>
                  </a:cxn>
                  <a:cxn ang="0">
                    <a:pos x="485" y="97"/>
                  </a:cxn>
                  <a:cxn ang="0">
                    <a:pos x="485" y="107"/>
                  </a:cxn>
                  <a:cxn ang="0">
                    <a:pos x="480" y="117"/>
                  </a:cxn>
                  <a:cxn ang="0">
                    <a:pos x="476" y="126"/>
                  </a:cxn>
                  <a:cxn ang="0">
                    <a:pos x="466" y="136"/>
                  </a:cxn>
                  <a:cxn ang="0">
                    <a:pos x="456" y="143"/>
                  </a:cxn>
                  <a:cxn ang="0">
                    <a:pos x="444" y="153"/>
                  </a:cxn>
                  <a:cxn ang="0">
                    <a:pos x="429" y="160"/>
                  </a:cxn>
                  <a:cxn ang="0">
                    <a:pos x="415" y="168"/>
                  </a:cxn>
                  <a:cxn ang="0">
                    <a:pos x="378" y="180"/>
                  </a:cxn>
                  <a:cxn ang="0">
                    <a:pos x="337" y="187"/>
                  </a:cxn>
                  <a:cxn ang="0">
                    <a:pos x="291" y="194"/>
                  </a:cxn>
                  <a:cxn ang="0">
                    <a:pos x="243" y="194"/>
                  </a:cxn>
                  <a:cxn ang="0">
                    <a:pos x="194" y="194"/>
                  </a:cxn>
                  <a:cxn ang="0">
                    <a:pos x="148" y="187"/>
                  </a:cxn>
                  <a:cxn ang="0">
                    <a:pos x="107" y="180"/>
                  </a:cxn>
                  <a:cxn ang="0">
                    <a:pos x="73" y="168"/>
                  </a:cxn>
                  <a:cxn ang="0">
                    <a:pos x="56" y="160"/>
                  </a:cxn>
                  <a:cxn ang="0">
                    <a:pos x="41" y="153"/>
                  </a:cxn>
                  <a:cxn ang="0">
                    <a:pos x="29" y="143"/>
                  </a:cxn>
                  <a:cxn ang="0">
                    <a:pos x="19" y="136"/>
                  </a:cxn>
                  <a:cxn ang="0">
                    <a:pos x="12" y="126"/>
                  </a:cxn>
                  <a:cxn ang="0">
                    <a:pos x="5" y="117"/>
                  </a:cxn>
                  <a:cxn ang="0">
                    <a:pos x="2" y="107"/>
                  </a:cxn>
                  <a:cxn ang="0">
                    <a:pos x="0" y="97"/>
                  </a:cxn>
                  <a:cxn ang="0">
                    <a:pos x="2" y="87"/>
                  </a:cxn>
                  <a:cxn ang="0">
                    <a:pos x="5" y="78"/>
                  </a:cxn>
                  <a:cxn ang="0">
                    <a:pos x="12" y="68"/>
                  </a:cxn>
                  <a:cxn ang="0">
                    <a:pos x="19" y="58"/>
                  </a:cxn>
                  <a:cxn ang="0">
                    <a:pos x="29" y="51"/>
                  </a:cxn>
                  <a:cxn ang="0">
                    <a:pos x="41" y="44"/>
                  </a:cxn>
                  <a:cxn ang="0">
                    <a:pos x="56" y="34"/>
                  </a:cxn>
                  <a:cxn ang="0">
                    <a:pos x="73" y="29"/>
                  </a:cxn>
                  <a:cxn ang="0">
                    <a:pos x="107" y="17"/>
                  </a:cxn>
                  <a:cxn ang="0">
                    <a:pos x="148" y="7"/>
                  </a:cxn>
                  <a:cxn ang="0">
                    <a:pos x="194" y="2"/>
                  </a:cxn>
                  <a:cxn ang="0">
                    <a:pos x="243" y="0"/>
                  </a:cxn>
                </a:cxnLst>
                <a:rect l="0" t="0" r="r" b="b"/>
                <a:pathLst>
                  <a:path w="485" h="194">
                    <a:moveTo>
                      <a:pt x="243" y="0"/>
                    </a:moveTo>
                    <a:lnTo>
                      <a:pt x="291" y="2"/>
                    </a:lnTo>
                    <a:lnTo>
                      <a:pt x="337" y="7"/>
                    </a:lnTo>
                    <a:lnTo>
                      <a:pt x="378" y="17"/>
                    </a:lnTo>
                    <a:lnTo>
                      <a:pt x="415" y="29"/>
                    </a:lnTo>
                    <a:lnTo>
                      <a:pt x="429" y="34"/>
                    </a:lnTo>
                    <a:lnTo>
                      <a:pt x="444" y="44"/>
                    </a:lnTo>
                    <a:lnTo>
                      <a:pt x="456" y="51"/>
                    </a:lnTo>
                    <a:lnTo>
                      <a:pt x="466" y="58"/>
                    </a:lnTo>
                    <a:lnTo>
                      <a:pt x="476" y="68"/>
                    </a:lnTo>
                    <a:lnTo>
                      <a:pt x="480" y="78"/>
                    </a:lnTo>
                    <a:lnTo>
                      <a:pt x="485" y="87"/>
                    </a:lnTo>
                    <a:lnTo>
                      <a:pt x="485" y="97"/>
                    </a:lnTo>
                    <a:lnTo>
                      <a:pt x="485" y="107"/>
                    </a:lnTo>
                    <a:lnTo>
                      <a:pt x="480" y="117"/>
                    </a:lnTo>
                    <a:lnTo>
                      <a:pt x="476" y="126"/>
                    </a:lnTo>
                    <a:lnTo>
                      <a:pt x="466" y="136"/>
                    </a:lnTo>
                    <a:lnTo>
                      <a:pt x="456" y="143"/>
                    </a:lnTo>
                    <a:lnTo>
                      <a:pt x="444" y="153"/>
                    </a:lnTo>
                    <a:lnTo>
                      <a:pt x="429" y="160"/>
                    </a:lnTo>
                    <a:lnTo>
                      <a:pt x="415" y="168"/>
                    </a:lnTo>
                    <a:lnTo>
                      <a:pt x="378" y="180"/>
                    </a:lnTo>
                    <a:lnTo>
                      <a:pt x="337" y="187"/>
                    </a:lnTo>
                    <a:lnTo>
                      <a:pt x="291" y="194"/>
                    </a:lnTo>
                    <a:lnTo>
                      <a:pt x="243" y="194"/>
                    </a:lnTo>
                    <a:lnTo>
                      <a:pt x="194" y="194"/>
                    </a:lnTo>
                    <a:lnTo>
                      <a:pt x="148" y="187"/>
                    </a:lnTo>
                    <a:lnTo>
                      <a:pt x="107" y="180"/>
                    </a:lnTo>
                    <a:lnTo>
                      <a:pt x="73" y="168"/>
                    </a:lnTo>
                    <a:lnTo>
                      <a:pt x="56" y="160"/>
                    </a:lnTo>
                    <a:lnTo>
                      <a:pt x="41" y="153"/>
                    </a:lnTo>
                    <a:lnTo>
                      <a:pt x="29" y="143"/>
                    </a:lnTo>
                    <a:lnTo>
                      <a:pt x="19" y="136"/>
                    </a:lnTo>
                    <a:lnTo>
                      <a:pt x="12" y="126"/>
                    </a:lnTo>
                    <a:lnTo>
                      <a:pt x="5" y="117"/>
                    </a:lnTo>
                    <a:lnTo>
                      <a:pt x="2" y="107"/>
                    </a:lnTo>
                    <a:lnTo>
                      <a:pt x="0" y="97"/>
                    </a:lnTo>
                    <a:lnTo>
                      <a:pt x="2" y="87"/>
                    </a:lnTo>
                    <a:lnTo>
                      <a:pt x="5" y="78"/>
                    </a:lnTo>
                    <a:lnTo>
                      <a:pt x="12" y="68"/>
                    </a:lnTo>
                    <a:lnTo>
                      <a:pt x="19" y="58"/>
                    </a:lnTo>
                    <a:lnTo>
                      <a:pt x="29" y="51"/>
                    </a:lnTo>
                    <a:lnTo>
                      <a:pt x="41" y="44"/>
                    </a:lnTo>
                    <a:lnTo>
                      <a:pt x="56" y="34"/>
                    </a:lnTo>
                    <a:lnTo>
                      <a:pt x="73" y="29"/>
                    </a:lnTo>
                    <a:lnTo>
                      <a:pt x="107" y="17"/>
                    </a:lnTo>
                    <a:lnTo>
                      <a:pt x="148" y="7"/>
                    </a:lnTo>
                    <a:lnTo>
                      <a:pt x="194" y="2"/>
                    </a:lnTo>
                    <a:lnTo>
                      <a:pt x="243" y="0"/>
                    </a:lnTo>
                    <a:close/>
                  </a:path>
                </a:pathLst>
              </a:custGeom>
              <a:solidFill>
                <a:srgbClr val="669999"/>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56785" name="Freeform 49"/>
              <p:cNvSpPr/>
              <p:nvPr/>
            </p:nvSpPr>
            <p:spPr bwMode="auto">
              <a:xfrm>
                <a:off x="796" y="3230"/>
                <a:ext cx="485" cy="194"/>
              </a:xfrm>
              <a:custGeom>
                <a:avLst/>
                <a:gdLst/>
                <a:ahLst/>
                <a:cxnLst>
                  <a:cxn ang="0">
                    <a:pos x="243" y="0"/>
                  </a:cxn>
                  <a:cxn ang="0">
                    <a:pos x="291" y="2"/>
                  </a:cxn>
                  <a:cxn ang="0">
                    <a:pos x="337" y="7"/>
                  </a:cxn>
                  <a:cxn ang="0">
                    <a:pos x="378" y="17"/>
                  </a:cxn>
                  <a:cxn ang="0">
                    <a:pos x="415" y="29"/>
                  </a:cxn>
                  <a:cxn ang="0">
                    <a:pos x="429" y="34"/>
                  </a:cxn>
                  <a:cxn ang="0">
                    <a:pos x="444" y="44"/>
                  </a:cxn>
                  <a:cxn ang="0">
                    <a:pos x="456" y="51"/>
                  </a:cxn>
                  <a:cxn ang="0">
                    <a:pos x="466" y="58"/>
                  </a:cxn>
                  <a:cxn ang="0">
                    <a:pos x="476" y="68"/>
                  </a:cxn>
                  <a:cxn ang="0">
                    <a:pos x="480" y="78"/>
                  </a:cxn>
                  <a:cxn ang="0">
                    <a:pos x="485" y="87"/>
                  </a:cxn>
                  <a:cxn ang="0">
                    <a:pos x="485" y="97"/>
                  </a:cxn>
                  <a:cxn ang="0">
                    <a:pos x="485" y="107"/>
                  </a:cxn>
                  <a:cxn ang="0">
                    <a:pos x="480" y="117"/>
                  </a:cxn>
                  <a:cxn ang="0">
                    <a:pos x="476" y="126"/>
                  </a:cxn>
                  <a:cxn ang="0">
                    <a:pos x="466" y="136"/>
                  </a:cxn>
                  <a:cxn ang="0">
                    <a:pos x="456" y="143"/>
                  </a:cxn>
                  <a:cxn ang="0">
                    <a:pos x="444" y="153"/>
                  </a:cxn>
                  <a:cxn ang="0">
                    <a:pos x="429" y="160"/>
                  </a:cxn>
                  <a:cxn ang="0">
                    <a:pos x="415" y="168"/>
                  </a:cxn>
                  <a:cxn ang="0">
                    <a:pos x="378" y="180"/>
                  </a:cxn>
                  <a:cxn ang="0">
                    <a:pos x="337" y="187"/>
                  </a:cxn>
                  <a:cxn ang="0">
                    <a:pos x="291" y="194"/>
                  </a:cxn>
                  <a:cxn ang="0">
                    <a:pos x="243" y="194"/>
                  </a:cxn>
                  <a:cxn ang="0">
                    <a:pos x="194" y="194"/>
                  </a:cxn>
                  <a:cxn ang="0">
                    <a:pos x="148" y="187"/>
                  </a:cxn>
                  <a:cxn ang="0">
                    <a:pos x="107" y="180"/>
                  </a:cxn>
                  <a:cxn ang="0">
                    <a:pos x="73" y="168"/>
                  </a:cxn>
                  <a:cxn ang="0">
                    <a:pos x="56" y="160"/>
                  </a:cxn>
                  <a:cxn ang="0">
                    <a:pos x="41" y="153"/>
                  </a:cxn>
                  <a:cxn ang="0">
                    <a:pos x="29" y="143"/>
                  </a:cxn>
                  <a:cxn ang="0">
                    <a:pos x="19" y="136"/>
                  </a:cxn>
                  <a:cxn ang="0">
                    <a:pos x="12" y="126"/>
                  </a:cxn>
                  <a:cxn ang="0">
                    <a:pos x="5" y="117"/>
                  </a:cxn>
                  <a:cxn ang="0">
                    <a:pos x="2" y="107"/>
                  </a:cxn>
                  <a:cxn ang="0">
                    <a:pos x="0" y="97"/>
                  </a:cxn>
                  <a:cxn ang="0">
                    <a:pos x="2" y="87"/>
                  </a:cxn>
                  <a:cxn ang="0">
                    <a:pos x="5" y="78"/>
                  </a:cxn>
                  <a:cxn ang="0">
                    <a:pos x="12" y="68"/>
                  </a:cxn>
                  <a:cxn ang="0">
                    <a:pos x="19" y="58"/>
                  </a:cxn>
                  <a:cxn ang="0">
                    <a:pos x="29" y="51"/>
                  </a:cxn>
                  <a:cxn ang="0">
                    <a:pos x="41" y="44"/>
                  </a:cxn>
                  <a:cxn ang="0">
                    <a:pos x="56" y="34"/>
                  </a:cxn>
                  <a:cxn ang="0">
                    <a:pos x="73" y="29"/>
                  </a:cxn>
                  <a:cxn ang="0">
                    <a:pos x="107" y="17"/>
                  </a:cxn>
                  <a:cxn ang="0">
                    <a:pos x="148" y="7"/>
                  </a:cxn>
                  <a:cxn ang="0">
                    <a:pos x="194" y="2"/>
                  </a:cxn>
                  <a:cxn ang="0">
                    <a:pos x="243" y="0"/>
                  </a:cxn>
                </a:cxnLst>
                <a:rect l="0" t="0" r="r" b="b"/>
                <a:pathLst>
                  <a:path w="485" h="194">
                    <a:moveTo>
                      <a:pt x="243" y="0"/>
                    </a:moveTo>
                    <a:lnTo>
                      <a:pt x="291" y="2"/>
                    </a:lnTo>
                    <a:lnTo>
                      <a:pt x="337" y="7"/>
                    </a:lnTo>
                    <a:lnTo>
                      <a:pt x="378" y="17"/>
                    </a:lnTo>
                    <a:lnTo>
                      <a:pt x="415" y="29"/>
                    </a:lnTo>
                    <a:lnTo>
                      <a:pt x="429" y="34"/>
                    </a:lnTo>
                    <a:lnTo>
                      <a:pt x="444" y="44"/>
                    </a:lnTo>
                    <a:lnTo>
                      <a:pt x="456" y="51"/>
                    </a:lnTo>
                    <a:lnTo>
                      <a:pt x="466" y="58"/>
                    </a:lnTo>
                    <a:lnTo>
                      <a:pt x="476" y="68"/>
                    </a:lnTo>
                    <a:lnTo>
                      <a:pt x="480" y="78"/>
                    </a:lnTo>
                    <a:lnTo>
                      <a:pt x="485" y="87"/>
                    </a:lnTo>
                    <a:lnTo>
                      <a:pt x="485" y="97"/>
                    </a:lnTo>
                    <a:lnTo>
                      <a:pt x="485" y="107"/>
                    </a:lnTo>
                    <a:lnTo>
                      <a:pt x="480" y="117"/>
                    </a:lnTo>
                    <a:lnTo>
                      <a:pt x="476" y="126"/>
                    </a:lnTo>
                    <a:lnTo>
                      <a:pt x="466" y="136"/>
                    </a:lnTo>
                    <a:lnTo>
                      <a:pt x="456" y="143"/>
                    </a:lnTo>
                    <a:lnTo>
                      <a:pt x="444" y="153"/>
                    </a:lnTo>
                    <a:lnTo>
                      <a:pt x="429" y="160"/>
                    </a:lnTo>
                    <a:lnTo>
                      <a:pt x="415" y="168"/>
                    </a:lnTo>
                    <a:lnTo>
                      <a:pt x="378" y="180"/>
                    </a:lnTo>
                    <a:lnTo>
                      <a:pt x="337" y="187"/>
                    </a:lnTo>
                    <a:lnTo>
                      <a:pt x="291" y="194"/>
                    </a:lnTo>
                    <a:lnTo>
                      <a:pt x="243" y="194"/>
                    </a:lnTo>
                    <a:lnTo>
                      <a:pt x="194" y="194"/>
                    </a:lnTo>
                    <a:lnTo>
                      <a:pt x="148" y="187"/>
                    </a:lnTo>
                    <a:lnTo>
                      <a:pt x="107" y="180"/>
                    </a:lnTo>
                    <a:lnTo>
                      <a:pt x="73" y="168"/>
                    </a:lnTo>
                    <a:lnTo>
                      <a:pt x="56" y="160"/>
                    </a:lnTo>
                    <a:lnTo>
                      <a:pt x="41" y="153"/>
                    </a:lnTo>
                    <a:lnTo>
                      <a:pt x="29" y="143"/>
                    </a:lnTo>
                    <a:lnTo>
                      <a:pt x="19" y="136"/>
                    </a:lnTo>
                    <a:lnTo>
                      <a:pt x="12" y="126"/>
                    </a:lnTo>
                    <a:lnTo>
                      <a:pt x="5" y="117"/>
                    </a:lnTo>
                    <a:lnTo>
                      <a:pt x="2" y="107"/>
                    </a:lnTo>
                    <a:lnTo>
                      <a:pt x="0" y="97"/>
                    </a:lnTo>
                    <a:lnTo>
                      <a:pt x="2" y="87"/>
                    </a:lnTo>
                    <a:lnTo>
                      <a:pt x="5" y="78"/>
                    </a:lnTo>
                    <a:lnTo>
                      <a:pt x="12" y="68"/>
                    </a:lnTo>
                    <a:lnTo>
                      <a:pt x="19" y="58"/>
                    </a:lnTo>
                    <a:lnTo>
                      <a:pt x="29" y="51"/>
                    </a:lnTo>
                    <a:lnTo>
                      <a:pt x="41" y="44"/>
                    </a:lnTo>
                    <a:lnTo>
                      <a:pt x="56" y="34"/>
                    </a:lnTo>
                    <a:lnTo>
                      <a:pt x="73" y="29"/>
                    </a:lnTo>
                    <a:lnTo>
                      <a:pt x="107" y="17"/>
                    </a:lnTo>
                    <a:lnTo>
                      <a:pt x="148" y="7"/>
                    </a:lnTo>
                    <a:lnTo>
                      <a:pt x="194" y="2"/>
                    </a:lnTo>
                    <a:lnTo>
                      <a:pt x="243" y="0"/>
                    </a:lnTo>
                  </a:path>
                </a:pathLst>
              </a:custGeom>
              <a:noFill/>
              <a:ln w="0">
                <a:solidFill>
                  <a:srgbClr val="000000"/>
                </a:solid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grpSp>
        <p:sp>
          <p:nvSpPr>
            <p:cNvPr id="59441" name="Rectangle 50"/>
            <p:cNvSpPr/>
            <p:nvPr/>
          </p:nvSpPr>
          <p:spPr>
            <a:xfrm>
              <a:off x="1536" y="3024"/>
              <a:ext cx="197" cy="125"/>
            </a:xfrm>
            <a:prstGeom prst="rect">
              <a:avLst/>
            </a:prstGeom>
            <a:noFill/>
            <a:ln w="9525">
              <a:noFill/>
            </a:ln>
          </p:spPr>
          <p:txBody>
            <a:bodyPr wrap="none" lIns="0" tIns="0" rIns="0" bIns="0" anchor="t">
              <a:spAutoFit/>
            </a:bodyPr>
            <a:p>
              <a:pPr eaLnBrk="0" hangingPunct="0"/>
              <a:r>
                <a:rPr lang="zh-CN" altLang="en-US" sz="1300" dirty="0">
                  <a:solidFill>
                    <a:schemeClr val="tx2"/>
                  </a:solidFill>
                  <a:latin typeface="Arial" panose="020B0604020202020204" pitchFamily="34" charset="0"/>
                  <a:ea typeface="宋体" panose="02010600030101010101" pitchFamily="2" charset="-122"/>
                </a:rPr>
                <a:t>负责</a:t>
              </a:r>
              <a:endParaRPr lang="zh-CN" altLang="en-US" b="1" dirty="0">
                <a:solidFill>
                  <a:schemeClr val="tx2"/>
                </a:solidFill>
                <a:latin typeface="Arial" panose="020B0604020202020204" pitchFamily="34" charset="0"/>
                <a:ea typeface="宋体" panose="02010600030101010101" pitchFamily="2" charset="-122"/>
              </a:endParaRPr>
            </a:p>
          </p:txBody>
        </p:sp>
        <p:sp>
          <p:nvSpPr>
            <p:cNvPr id="59442" name="Rectangle 51"/>
            <p:cNvSpPr/>
            <p:nvPr/>
          </p:nvSpPr>
          <p:spPr>
            <a:xfrm>
              <a:off x="1393" y="2572"/>
              <a:ext cx="611" cy="154"/>
            </a:xfrm>
            <a:prstGeom prst="rect">
              <a:avLst/>
            </a:prstGeom>
            <a:noFill/>
            <a:ln w="9525">
              <a:noFill/>
            </a:ln>
          </p:spPr>
          <p:txBody>
            <a:bodyPr wrap="none" lIns="0" tIns="0" rIns="0" bIns="0" anchor="t">
              <a:spAutoFit/>
            </a:bodyPr>
            <a:p>
              <a:pPr eaLnBrk="0" hangingPunct="0"/>
              <a:r>
                <a:rPr lang="zh-CN" altLang="en-US" sz="1600" b="1" dirty="0">
                  <a:solidFill>
                    <a:schemeClr val="bg2"/>
                  </a:solidFill>
                  <a:latin typeface="Arial" panose="020B0604020202020204" pitchFamily="34" charset="0"/>
                  <a:ea typeface="宋体" panose="02010600030101010101" pitchFamily="2" charset="-122"/>
                </a:rPr>
                <a:t>需求阐释者</a:t>
              </a:r>
              <a:endParaRPr lang="zh-CN" altLang="en-US" sz="1600" b="1" dirty="0">
                <a:solidFill>
                  <a:schemeClr val="bg2"/>
                </a:solidFill>
                <a:latin typeface="Arial" panose="020B0604020202020204" pitchFamily="34" charset="0"/>
                <a:ea typeface="宋体" panose="02010600030101010101" pitchFamily="2" charset="-122"/>
              </a:endParaRPr>
            </a:p>
          </p:txBody>
        </p:sp>
        <p:sp>
          <p:nvSpPr>
            <p:cNvPr id="756788" name="Line 52"/>
            <p:cNvSpPr>
              <a:spLocks noChangeShapeType="1"/>
            </p:cNvSpPr>
            <p:nvPr/>
          </p:nvSpPr>
          <p:spPr bwMode="auto">
            <a:xfrm>
              <a:off x="1028" y="2260"/>
              <a:ext cx="508" cy="169"/>
            </a:xfrm>
            <a:prstGeom prst="line">
              <a:avLst/>
            </a:prstGeom>
            <a:noFill/>
            <a:ln w="9525" cap="rnd">
              <a:solidFill>
                <a:schemeClr val="bg2"/>
              </a:solidFill>
              <a:prstDash val="sysDot"/>
              <a:round/>
              <a:tailEnd type="triangle" w="med" len="me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56789" name="Line 53"/>
            <p:cNvSpPr>
              <a:spLocks noChangeShapeType="1"/>
            </p:cNvSpPr>
            <p:nvPr/>
          </p:nvSpPr>
          <p:spPr bwMode="auto">
            <a:xfrm>
              <a:off x="3176" y="1732"/>
              <a:ext cx="0" cy="553"/>
            </a:xfrm>
            <a:prstGeom prst="line">
              <a:avLst/>
            </a:prstGeom>
            <a:noFill/>
            <a:ln w="9525" cap="rnd">
              <a:solidFill>
                <a:schemeClr val="bg2"/>
              </a:solidFill>
              <a:prstDash val="sysDot"/>
              <a:round/>
              <a:tailEnd type="triangle" w="med" len="me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56790" name="Line 54"/>
            <p:cNvSpPr>
              <a:spLocks noChangeShapeType="1"/>
            </p:cNvSpPr>
            <p:nvPr/>
          </p:nvSpPr>
          <p:spPr bwMode="auto">
            <a:xfrm flipH="1">
              <a:off x="2456" y="3312"/>
              <a:ext cx="419" cy="210"/>
            </a:xfrm>
            <a:prstGeom prst="line">
              <a:avLst/>
            </a:prstGeom>
            <a:noFill/>
            <a:ln w="9525" cap="rnd">
              <a:solidFill>
                <a:schemeClr val="tx1"/>
              </a:solidFill>
              <a:prstDash val="sysDot"/>
              <a:round/>
              <a:tailEnd type="triangle" w="med" len="me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56791" name="Freeform 55"/>
            <p:cNvSpPr/>
            <p:nvPr/>
          </p:nvSpPr>
          <p:spPr bwMode="auto">
            <a:xfrm>
              <a:off x="1652" y="2028"/>
              <a:ext cx="174" cy="173"/>
            </a:xfrm>
            <a:custGeom>
              <a:avLst/>
              <a:gdLst/>
              <a:ahLst/>
              <a:cxnLst>
                <a:cxn ang="0">
                  <a:pos x="95" y="0"/>
                </a:cxn>
                <a:cxn ang="0">
                  <a:pos x="111" y="3"/>
                </a:cxn>
                <a:cxn ang="0">
                  <a:pos x="120" y="6"/>
                </a:cxn>
                <a:cxn ang="0">
                  <a:pos x="132" y="12"/>
                </a:cxn>
                <a:cxn ang="0">
                  <a:pos x="141" y="21"/>
                </a:cxn>
                <a:cxn ang="0">
                  <a:pos x="150" y="27"/>
                </a:cxn>
                <a:cxn ang="0">
                  <a:pos x="160" y="39"/>
                </a:cxn>
                <a:cxn ang="0">
                  <a:pos x="166" y="48"/>
                </a:cxn>
                <a:cxn ang="0">
                  <a:pos x="169" y="60"/>
                </a:cxn>
                <a:cxn ang="0">
                  <a:pos x="172" y="73"/>
                </a:cxn>
                <a:cxn ang="0">
                  <a:pos x="175" y="85"/>
                </a:cxn>
                <a:cxn ang="0">
                  <a:pos x="172" y="100"/>
                </a:cxn>
                <a:cxn ang="0">
                  <a:pos x="169" y="112"/>
                </a:cxn>
                <a:cxn ang="0">
                  <a:pos x="166" y="124"/>
                </a:cxn>
                <a:cxn ang="0">
                  <a:pos x="160" y="133"/>
                </a:cxn>
                <a:cxn ang="0">
                  <a:pos x="150" y="142"/>
                </a:cxn>
                <a:cxn ang="0">
                  <a:pos x="141" y="152"/>
                </a:cxn>
                <a:cxn ang="0">
                  <a:pos x="132" y="161"/>
                </a:cxn>
                <a:cxn ang="0">
                  <a:pos x="120" y="164"/>
                </a:cxn>
                <a:cxn ang="0">
                  <a:pos x="111" y="170"/>
                </a:cxn>
                <a:cxn ang="0">
                  <a:pos x="95" y="173"/>
                </a:cxn>
                <a:cxn ang="0">
                  <a:pos x="83" y="173"/>
                </a:cxn>
                <a:cxn ang="0">
                  <a:pos x="71" y="170"/>
                </a:cxn>
                <a:cxn ang="0">
                  <a:pos x="58" y="167"/>
                </a:cxn>
                <a:cxn ang="0">
                  <a:pos x="46" y="161"/>
                </a:cxn>
                <a:cxn ang="0">
                  <a:pos x="37" y="155"/>
                </a:cxn>
                <a:cxn ang="0">
                  <a:pos x="28" y="145"/>
                </a:cxn>
                <a:cxn ang="0">
                  <a:pos x="19" y="136"/>
                </a:cxn>
                <a:cxn ang="0">
                  <a:pos x="13" y="127"/>
                </a:cxn>
                <a:cxn ang="0">
                  <a:pos x="6" y="115"/>
                </a:cxn>
                <a:cxn ang="0">
                  <a:pos x="3" y="103"/>
                </a:cxn>
                <a:cxn ang="0">
                  <a:pos x="0" y="91"/>
                </a:cxn>
                <a:cxn ang="0">
                  <a:pos x="0" y="79"/>
                </a:cxn>
                <a:cxn ang="0">
                  <a:pos x="3" y="63"/>
                </a:cxn>
                <a:cxn ang="0">
                  <a:pos x="6" y="51"/>
                </a:cxn>
                <a:cxn ang="0">
                  <a:pos x="13" y="42"/>
                </a:cxn>
                <a:cxn ang="0">
                  <a:pos x="22" y="30"/>
                </a:cxn>
                <a:cxn ang="0">
                  <a:pos x="34" y="21"/>
                </a:cxn>
                <a:cxn ang="0">
                  <a:pos x="43" y="12"/>
                </a:cxn>
                <a:cxn ang="0">
                  <a:pos x="52" y="6"/>
                </a:cxn>
                <a:cxn ang="0">
                  <a:pos x="65" y="3"/>
                </a:cxn>
                <a:cxn ang="0">
                  <a:pos x="80" y="0"/>
                </a:cxn>
              </a:cxnLst>
              <a:rect l="0" t="0" r="r" b="b"/>
              <a:pathLst>
                <a:path w="175" h="173">
                  <a:moveTo>
                    <a:pt x="86" y="0"/>
                  </a:moveTo>
                  <a:lnTo>
                    <a:pt x="92" y="0"/>
                  </a:lnTo>
                  <a:lnTo>
                    <a:pt x="95" y="0"/>
                  </a:lnTo>
                  <a:lnTo>
                    <a:pt x="101" y="0"/>
                  </a:lnTo>
                  <a:lnTo>
                    <a:pt x="104" y="3"/>
                  </a:lnTo>
                  <a:lnTo>
                    <a:pt x="111" y="3"/>
                  </a:lnTo>
                  <a:lnTo>
                    <a:pt x="114" y="3"/>
                  </a:lnTo>
                  <a:lnTo>
                    <a:pt x="117" y="6"/>
                  </a:lnTo>
                  <a:lnTo>
                    <a:pt x="120" y="6"/>
                  </a:lnTo>
                  <a:lnTo>
                    <a:pt x="126" y="9"/>
                  </a:lnTo>
                  <a:lnTo>
                    <a:pt x="129" y="12"/>
                  </a:lnTo>
                  <a:lnTo>
                    <a:pt x="132" y="12"/>
                  </a:lnTo>
                  <a:lnTo>
                    <a:pt x="135" y="15"/>
                  </a:lnTo>
                  <a:lnTo>
                    <a:pt x="138" y="18"/>
                  </a:lnTo>
                  <a:lnTo>
                    <a:pt x="141" y="21"/>
                  </a:lnTo>
                  <a:lnTo>
                    <a:pt x="144" y="24"/>
                  </a:lnTo>
                  <a:lnTo>
                    <a:pt x="147" y="24"/>
                  </a:lnTo>
                  <a:lnTo>
                    <a:pt x="150" y="27"/>
                  </a:lnTo>
                  <a:lnTo>
                    <a:pt x="153" y="30"/>
                  </a:lnTo>
                  <a:lnTo>
                    <a:pt x="156" y="36"/>
                  </a:lnTo>
                  <a:lnTo>
                    <a:pt x="160" y="39"/>
                  </a:lnTo>
                  <a:lnTo>
                    <a:pt x="163" y="42"/>
                  </a:lnTo>
                  <a:lnTo>
                    <a:pt x="163" y="45"/>
                  </a:lnTo>
                  <a:lnTo>
                    <a:pt x="166" y="48"/>
                  </a:lnTo>
                  <a:lnTo>
                    <a:pt x="166" y="51"/>
                  </a:lnTo>
                  <a:lnTo>
                    <a:pt x="169" y="57"/>
                  </a:lnTo>
                  <a:lnTo>
                    <a:pt x="169" y="60"/>
                  </a:lnTo>
                  <a:lnTo>
                    <a:pt x="172" y="63"/>
                  </a:lnTo>
                  <a:lnTo>
                    <a:pt x="172" y="70"/>
                  </a:lnTo>
                  <a:lnTo>
                    <a:pt x="172" y="73"/>
                  </a:lnTo>
                  <a:lnTo>
                    <a:pt x="175" y="79"/>
                  </a:lnTo>
                  <a:lnTo>
                    <a:pt x="175" y="82"/>
                  </a:lnTo>
                  <a:lnTo>
                    <a:pt x="175" y="85"/>
                  </a:lnTo>
                  <a:lnTo>
                    <a:pt x="175" y="91"/>
                  </a:lnTo>
                  <a:lnTo>
                    <a:pt x="175" y="94"/>
                  </a:lnTo>
                  <a:lnTo>
                    <a:pt x="172" y="100"/>
                  </a:lnTo>
                  <a:lnTo>
                    <a:pt x="172" y="103"/>
                  </a:lnTo>
                  <a:lnTo>
                    <a:pt x="172" y="106"/>
                  </a:lnTo>
                  <a:lnTo>
                    <a:pt x="169" y="112"/>
                  </a:lnTo>
                  <a:lnTo>
                    <a:pt x="169" y="115"/>
                  </a:lnTo>
                  <a:lnTo>
                    <a:pt x="166" y="118"/>
                  </a:lnTo>
                  <a:lnTo>
                    <a:pt x="166" y="124"/>
                  </a:lnTo>
                  <a:lnTo>
                    <a:pt x="163" y="127"/>
                  </a:lnTo>
                  <a:lnTo>
                    <a:pt x="163" y="130"/>
                  </a:lnTo>
                  <a:lnTo>
                    <a:pt x="160" y="133"/>
                  </a:lnTo>
                  <a:lnTo>
                    <a:pt x="156" y="136"/>
                  </a:lnTo>
                  <a:lnTo>
                    <a:pt x="153" y="139"/>
                  </a:lnTo>
                  <a:lnTo>
                    <a:pt x="150" y="142"/>
                  </a:lnTo>
                  <a:lnTo>
                    <a:pt x="147" y="145"/>
                  </a:lnTo>
                  <a:lnTo>
                    <a:pt x="144" y="149"/>
                  </a:lnTo>
                  <a:lnTo>
                    <a:pt x="141" y="152"/>
                  </a:lnTo>
                  <a:lnTo>
                    <a:pt x="138" y="155"/>
                  </a:lnTo>
                  <a:lnTo>
                    <a:pt x="135" y="158"/>
                  </a:lnTo>
                  <a:lnTo>
                    <a:pt x="132" y="161"/>
                  </a:lnTo>
                  <a:lnTo>
                    <a:pt x="129" y="161"/>
                  </a:lnTo>
                  <a:lnTo>
                    <a:pt x="126" y="164"/>
                  </a:lnTo>
                  <a:lnTo>
                    <a:pt x="120" y="164"/>
                  </a:lnTo>
                  <a:lnTo>
                    <a:pt x="117" y="167"/>
                  </a:lnTo>
                  <a:lnTo>
                    <a:pt x="114" y="167"/>
                  </a:lnTo>
                  <a:lnTo>
                    <a:pt x="111" y="170"/>
                  </a:lnTo>
                  <a:lnTo>
                    <a:pt x="104" y="170"/>
                  </a:lnTo>
                  <a:lnTo>
                    <a:pt x="101" y="170"/>
                  </a:lnTo>
                  <a:lnTo>
                    <a:pt x="95" y="173"/>
                  </a:lnTo>
                  <a:lnTo>
                    <a:pt x="92" y="173"/>
                  </a:lnTo>
                  <a:lnTo>
                    <a:pt x="86" y="173"/>
                  </a:lnTo>
                  <a:lnTo>
                    <a:pt x="83" y="173"/>
                  </a:lnTo>
                  <a:lnTo>
                    <a:pt x="80" y="173"/>
                  </a:lnTo>
                  <a:lnTo>
                    <a:pt x="74" y="170"/>
                  </a:lnTo>
                  <a:lnTo>
                    <a:pt x="71" y="170"/>
                  </a:lnTo>
                  <a:lnTo>
                    <a:pt x="65" y="170"/>
                  </a:lnTo>
                  <a:lnTo>
                    <a:pt x="62" y="167"/>
                  </a:lnTo>
                  <a:lnTo>
                    <a:pt x="58" y="167"/>
                  </a:lnTo>
                  <a:lnTo>
                    <a:pt x="52" y="164"/>
                  </a:lnTo>
                  <a:lnTo>
                    <a:pt x="49" y="164"/>
                  </a:lnTo>
                  <a:lnTo>
                    <a:pt x="46" y="161"/>
                  </a:lnTo>
                  <a:lnTo>
                    <a:pt x="43" y="161"/>
                  </a:lnTo>
                  <a:lnTo>
                    <a:pt x="40" y="158"/>
                  </a:lnTo>
                  <a:lnTo>
                    <a:pt x="37" y="155"/>
                  </a:lnTo>
                  <a:lnTo>
                    <a:pt x="34" y="152"/>
                  </a:lnTo>
                  <a:lnTo>
                    <a:pt x="28" y="149"/>
                  </a:lnTo>
                  <a:lnTo>
                    <a:pt x="28" y="145"/>
                  </a:lnTo>
                  <a:lnTo>
                    <a:pt x="25" y="142"/>
                  </a:lnTo>
                  <a:lnTo>
                    <a:pt x="22" y="139"/>
                  </a:lnTo>
                  <a:lnTo>
                    <a:pt x="19" y="136"/>
                  </a:lnTo>
                  <a:lnTo>
                    <a:pt x="16" y="133"/>
                  </a:lnTo>
                  <a:lnTo>
                    <a:pt x="13" y="130"/>
                  </a:lnTo>
                  <a:lnTo>
                    <a:pt x="13" y="127"/>
                  </a:lnTo>
                  <a:lnTo>
                    <a:pt x="9" y="124"/>
                  </a:lnTo>
                  <a:lnTo>
                    <a:pt x="6" y="118"/>
                  </a:lnTo>
                  <a:lnTo>
                    <a:pt x="6" y="115"/>
                  </a:lnTo>
                  <a:lnTo>
                    <a:pt x="3" y="112"/>
                  </a:lnTo>
                  <a:lnTo>
                    <a:pt x="3" y="106"/>
                  </a:lnTo>
                  <a:lnTo>
                    <a:pt x="3" y="103"/>
                  </a:lnTo>
                  <a:lnTo>
                    <a:pt x="3" y="100"/>
                  </a:lnTo>
                  <a:lnTo>
                    <a:pt x="0" y="94"/>
                  </a:lnTo>
                  <a:lnTo>
                    <a:pt x="0" y="91"/>
                  </a:lnTo>
                  <a:lnTo>
                    <a:pt x="0" y="85"/>
                  </a:lnTo>
                  <a:lnTo>
                    <a:pt x="0" y="82"/>
                  </a:lnTo>
                  <a:lnTo>
                    <a:pt x="0" y="79"/>
                  </a:lnTo>
                  <a:lnTo>
                    <a:pt x="3" y="73"/>
                  </a:lnTo>
                  <a:lnTo>
                    <a:pt x="3" y="70"/>
                  </a:lnTo>
                  <a:lnTo>
                    <a:pt x="3" y="63"/>
                  </a:lnTo>
                  <a:lnTo>
                    <a:pt x="3" y="60"/>
                  </a:lnTo>
                  <a:lnTo>
                    <a:pt x="6" y="57"/>
                  </a:lnTo>
                  <a:lnTo>
                    <a:pt x="6" y="51"/>
                  </a:lnTo>
                  <a:lnTo>
                    <a:pt x="9" y="48"/>
                  </a:lnTo>
                  <a:lnTo>
                    <a:pt x="13" y="45"/>
                  </a:lnTo>
                  <a:lnTo>
                    <a:pt x="13" y="42"/>
                  </a:lnTo>
                  <a:lnTo>
                    <a:pt x="16" y="39"/>
                  </a:lnTo>
                  <a:lnTo>
                    <a:pt x="19" y="36"/>
                  </a:lnTo>
                  <a:lnTo>
                    <a:pt x="22" y="30"/>
                  </a:lnTo>
                  <a:lnTo>
                    <a:pt x="25" y="27"/>
                  </a:lnTo>
                  <a:lnTo>
                    <a:pt x="28" y="24"/>
                  </a:lnTo>
                  <a:lnTo>
                    <a:pt x="34" y="21"/>
                  </a:lnTo>
                  <a:lnTo>
                    <a:pt x="37" y="18"/>
                  </a:lnTo>
                  <a:lnTo>
                    <a:pt x="40" y="15"/>
                  </a:lnTo>
                  <a:lnTo>
                    <a:pt x="43" y="12"/>
                  </a:lnTo>
                  <a:lnTo>
                    <a:pt x="46" y="12"/>
                  </a:lnTo>
                  <a:lnTo>
                    <a:pt x="49" y="9"/>
                  </a:lnTo>
                  <a:lnTo>
                    <a:pt x="52" y="6"/>
                  </a:lnTo>
                  <a:lnTo>
                    <a:pt x="58" y="6"/>
                  </a:lnTo>
                  <a:lnTo>
                    <a:pt x="62" y="3"/>
                  </a:lnTo>
                  <a:lnTo>
                    <a:pt x="65" y="3"/>
                  </a:lnTo>
                  <a:lnTo>
                    <a:pt x="71" y="3"/>
                  </a:lnTo>
                  <a:lnTo>
                    <a:pt x="74" y="0"/>
                  </a:lnTo>
                  <a:lnTo>
                    <a:pt x="80" y="0"/>
                  </a:lnTo>
                  <a:lnTo>
                    <a:pt x="83" y="0"/>
                  </a:lnTo>
                  <a:lnTo>
                    <a:pt x="86" y="0"/>
                  </a:lnTo>
                  <a:close/>
                </a:path>
              </a:pathLst>
            </a:custGeom>
            <a:solidFill>
              <a:srgbClr val="FFCC99"/>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56792" name="Freeform 56"/>
            <p:cNvSpPr/>
            <p:nvPr/>
          </p:nvSpPr>
          <p:spPr bwMode="auto">
            <a:xfrm>
              <a:off x="1536" y="2237"/>
              <a:ext cx="337" cy="265"/>
            </a:xfrm>
            <a:custGeom>
              <a:avLst/>
              <a:gdLst/>
              <a:ahLst/>
              <a:cxnLst>
                <a:cxn ang="0">
                  <a:pos x="86" y="0"/>
                </a:cxn>
                <a:cxn ang="0">
                  <a:pos x="337" y="0"/>
                </a:cxn>
                <a:cxn ang="0">
                  <a:pos x="251" y="265"/>
                </a:cxn>
                <a:cxn ang="0">
                  <a:pos x="0" y="265"/>
                </a:cxn>
                <a:cxn ang="0">
                  <a:pos x="86" y="0"/>
                </a:cxn>
              </a:cxnLst>
              <a:rect l="0" t="0" r="r" b="b"/>
              <a:pathLst>
                <a:path w="337" h="265">
                  <a:moveTo>
                    <a:pt x="86" y="0"/>
                  </a:moveTo>
                  <a:lnTo>
                    <a:pt x="337" y="0"/>
                  </a:lnTo>
                  <a:lnTo>
                    <a:pt x="251" y="265"/>
                  </a:lnTo>
                  <a:lnTo>
                    <a:pt x="0" y="265"/>
                  </a:lnTo>
                  <a:lnTo>
                    <a:pt x="86" y="0"/>
                  </a:lnTo>
                  <a:close/>
                </a:path>
              </a:pathLst>
            </a:custGeom>
            <a:solidFill>
              <a:srgbClr val="FFCC99"/>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grpSp>
      <p:sp>
        <p:nvSpPr>
          <p:cNvPr id="756793" name="Freeform 57"/>
          <p:cNvSpPr/>
          <p:nvPr/>
        </p:nvSpPr>
        <p:spPr bwMode="auto">
          <a:xfrm>
            <a:off x="2771775" y="3656013"/>
            <a:ext cx="534988" cy="420688"/>
          </a:xfrm>
          <a:custGeom>
            <a:avLst/>
            <a:gdLst/>
            <a:ahLst/>
            <a:cxnLst>
              <a:cxn ang="0">
                <a:pos x="86" y="0"/>
              </a:cxn>
              <a:cxn ang="0">
                <a:pos x="337" y="0"/>
              </a:cxn>
              <a:cxn ang="0">
                <a:pos x="251" y="265"/>
              </a:cxn>
              <a:cxn ang="0">
                <a:pos x="0" y="265"/>
              </a:cxn>
              <a:cxn ang="0">
                <a:pos x="86" y="0"/>
              </a:cxn>
            </a:cxnLst>
            <a:rect l="0" t="0" r="r" b="b"/>
            <a:pathLst>
              <a:path w="337" h="265">
                <a:moveTo>
                  <a:pt x="86" y="0"/>
                </a:moveTo>
                <a:lnTo>
                  <a:pt x="337" y="0"/>
                </a:lnTo>
                <a:lnTo>
                  <a:pt x="251" y="265"/>
                </a:lnTo>
                <a:lnTo>
                  <a:pt x="0" y="265"/>
                </a:lnTo>
                <a:lnTo>
                  <a:pt x="86" y="0"/>
                </a:lnTo>
              </a:path>
            </a:pathLst>
          </a:custGeom>
          <a:noFill/>
          <a:ln w="0">
            <a:solidFill>
              <a:srgbClr val="000000"/>
            </a:solid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56794" name="Line 58"/>
          <p:cNvSpPr>
            <a:spLocks noChangeShapeType="1"/>
          </p:cNvSpPr>
          <p:nvPr/>
        </p:nvSpPr>
        <p:spPr bwMode="auto">
          <a:xfrm>
            <a:off x="2681288" y="3725863"/>
            <a:ext cx="4763" cy="4763"/>
          </a:xfrm>
          <a:prstGeom prst="line">
            <a:avLst/>
          </a:prstGeom>
          <a:noFill/>
          <a:ln w="0">
            <a:solidFill>
              <a:srgbClr val="000000"/>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56795" name="AutoShape 59"/>
          <p:cNvSpPr>
            <a:spLocks noChangeArrowheads="1"/>
          </p:cNvSpPr>
          <p:nvPr/>
        </p:nvSpPr>
        <p:spPr bwMode="gray">
          <a:xfrm>
            <a:off x="6156325" y="1341438"/>
            <a:ext cx="2016125" cy="990600"/>
          </a:xfrm>
          <a:prstGeom prst="wedgeRectCallout">
            <a:avLst>
              <a:gd name="adj1" fmla="val -72991"/>
              <a:gd name="adj2" fmla="val 68588"/>
            </a:avLst>
          </a:prstGeom>
          <a:gradFill rotWithShape="0">
            <a:gsLst>
              <a:gs pos="0">
                <a:schemeClr val="accent2"/>
              </a:gs>
              <a:gs pos="100000">
                <a:schemeClr val="accent2">
                  <a:gamma/>
                  <a:shade val="46275"/>
                  <a:invGamma/>
                </a:schemeClr>
              </a:gs>
            </a:gsLst>
            <a:lin ang="18900000" scaled="1"/>
          </a:gradFill>
          <a:ln w="12700">
            <a:solidFill>
              <a:schemeClr val="tx1"/>
            </a:solidFill>
            <a:miter lim="800000"/>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20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角色被要求执行</a:t>
            </a:r>
            <a:endParaRPr kumimoji="0" lang="zh-CN" altLang="en-US" sz="20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20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的工作单元</a:t>
            </a:r>
            <a:endParaRPr kumimoji="0" lang="zh-CN" altLang="en-US" sz="20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56796" name="AutoShape 60"/>
          <p:cNvSpPr>
            <a:spLocks noChangeArrowheads="1"/>
          </p:cNvSpPr>
          <p:nvPr/>
        </p:nvSpPr>
        <p:spPr bwMode="gray">
          <a:xfrm>
            <a:off x="1692275" y="1773238"/>
            <a:ext cx="2016125" cy="1079500"/>
          </a:xfrm>
          <a:prstGeom prst="wedgeRectCallout">
            <a:avLst>
              <a:gd name="adj1" fmla="val -58347"/>
              <a:gd name="adj2" fmla="val 107352"/>
            </a:avLst>
          </a:prstGeom>
          <a:gradFill rotWithShape="0">
            <a:gsLst>
              <a:gs pos="0">
                <a:schemeClr val="accent2"/>
              </a:gs>
              <a:gs pos="100000">
                <a:schemeClr val="accent2">
                  <a:gamma/>
                  <a:shade val="46275"/>
                  <a:invGamma/>
                </a:schemeClr>
              </a:gs>
            </a:gsLst>
            <a:lin ang="18900000" scaled="1"/>
          </a:gradFill>
          <a:ln w="12700">
            <a:solidFill>
              <a:schemeClr val="tx1"/>
            </a:solidFill>
            <a:miter lim="800000"/>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20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角色可由单个人</a:t>
            </a:r>
            <a:endParaRPr kumimoji="0" lang="zh-CN" altLang="en-US" sz="20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20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或一个团队扮演</a:t>
            </a:r>
            <a:endParaRPr kumimoji="0" lang="zh-CN" altLang="en-US" sz="20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56797" name="AutoShape 61"/>
          <p:cNvSpPr>
            <a:spLocks noChangeArrowheads="1"/>
          </p:cNvSpPr>
          <p:nvPr/>
        </p:nvSpPr>
        <p:spPr bwMode="gray">
          <a:xfrm>
            <a:off x="6084888" y="5300663"/>
            <a:ext cx="2232025" cy="935038"/>
          </a:xfrm>
          <a:prstGeom prst="wedgeRectCallout">
            <a:avLst>
              <a:gd name="adj1" fmla="val -69060"/>
              <a:gd name="adj2" fmla="val -84296"/>
            </a:avLst>
          </a:prstGeom>
          <a:gradFill rotWithShape="0">
            <a:gsLst>
              <a:gs pos="0">
                <a:schemeClr val="accent2"/>
              </a:gs>
              <a:gs pos="100000">
                <a:schemeClr val="accent2">
                  <a:gamma/>
                  <a:shade val="46275"/>
                  <a:invGamma/>
                </a:schemeClr>
              </a:gs>
            </a:gsLst>
            <a:lin ang="18900000" scaled="1"/>
          </a:gradFill>
          <a:ln w="12700">
            <a:solidFill>
              <a:schemeClr val="tx1"/>
            </a:solidFill>
            <a:miter lim="800000"/>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20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由过程生成，修改</a:t>
            </a:r>
            <a:endParaRPr kumimoji="0" lang="zh-CN" altLang="en-US" sz="20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20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或使用的一段信息</a:t>
            </a:r>
            <a:endParaRPr kumimoji="0" lang="zh-CN" altLang="en-US" sz="20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56798" name="Freeform 62"/>
          <p:cNvSpPr/>
          <p:nvPr/>
        </p:nvSpPr>
        <p:spPr bwMode="auto">
          <a:xfrm>
            <a:off x="5364163" y="3716338"/>
            <a:ext cx="434975" cy="274638"/>
          </a:xfrm>
          <a:custGeom>
            <a:avLst/>
            <a:gdLst/>
            <a:ahLst/>
            <a:cxnLst>
              <a:cxn ang="0">
                <a:pos x="0" y="0"/>
              </a:cxn>
              <a:cxn ang="0">
                <a:pos x="188" y="0"/>
              </a:cxn>
              <a:cxn ang="0">
                <a:pos x="274" y="86"/>
              </a:cxn>
              <a:cxn ang="0">
                <a:pos x="188" y="173"/>
              </a:cxn>
              <a:cxn ang="0">
                <a:pos x="0" y="173"/>
              </a:cxn>
              <a:cxn ang="0">
                <a:pos x="0" y="0"/>
              </a:cxn>
            </a:cxnLst>
            <a:rect l="0" t="0" r="r" b="b"/>
            <a:pathLst>
              <a:path w="274" h="173">
                <a:moveTo>
                  <a:pt x="0" y="0"/>
                </a:moveTo>
                <a:lnTo>
                  <a:pt x="188" y="0"/>
                </a:lnTo>
                <a:lnTo>
                  <a:pt x="274" y="86"/>
                </a:lnTo>
                <a:lnTo>
                  <a:pt x="188" y="173"/>
                </a:lnTo>
                <a:lnTo>
                  <a:pt x="0" y="173"/>
                </a:lnTo>
                <a:lnTo>
                  <a:pt x="0" y="0"/>
                </a:lnTo>
              </a:path>
            </a:pathLst>
          </a:custGeom>
          <a:noFill/>
          <a:ln w="0">
            <a:solidFill>
              <a:srgbClr val="000000"/>
            </a:solid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59454" name="Rectangle 63"/>
          <p:cNvSpPr>
            <a:spLocks noGrp="1" noRot="1"/>
          </p:cNvSpPr>
          <p:nvPr>
            <p:ph type="title"/>
          </p:nvPr>
        </p:nvSpPr>
        <p:spPr>
          <a:xfrm>
            <a:off x="395288" y="404813"/>
            <a:ext cx="8385175" cy="520700"/>
          </a:xfrm>
        </p:spPr>
        <p:txBody>
          <a:bodyPr vert="horz" wrap="square" lIns="91440" tIns="45720" rIns="91440" bIns="45720" anchor="ctr"/>
          <a:p>
            <a:pPr eaLnBrk="1" hangingPunct="1"/>
            <a:r>
              <a:rPr lang="zh-CN" altLang="en-US" sz="3600" b="1" dirty="0"/>
              <a:t>角色执行活动并产生制品</a:t>
            </a:r>
            <a:endParaRPr lang="zh-CN" altLang="en-US" sz="3600" b="1" dirty="0"/>
          </a:p>
        </p:txBody>
      </p:sp>
    </p:spTree>
  </p:cSld>
  <p:clrMapOvr>
    <a:masterClrMapping/>
  </p:clrMapOvr>
  <p:transition spd="slow" advTm="160000">
    <p:pull dir="ru"/>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61441" name="Group 2"/>
          <p:cNvGrpSpPr/>
          <p:nvPr/>
        </p:nvGrpSpPr>
        <p:grpSpPr>
          <a:xfrm>
            <a:off x="989013" y="1041718"/>
            <a:ext cx="7413625" cy="4981575"/>
            <a:chOff x="431" y="836"/>
            <a:chExt cx="4670" cy="3138"/>
          </a:xfrm>
        </p:grpSpPr>
        <p:pic>
          <p:nvPicPr>
            <p:cNvPr id="61442" name="Picture 3" descr="RUPOverview"/>
            <p:cNvPicPr>
              <a:picLocks noChangeAspect="1"/>
            </p:cNvPicPr>
            <p:nvPr/>
          </p:nvPicPr>
          <p:blipFill>
            <a:blip r:embed="rId1"/>
            <a:stretch>
              <a:fillRect/>
            </a:stretch>
          </p:blipFill>
          <p:spPr>
            <a:xfrm>
              <a:off x="431" y="836"/>
              <a:ext cx="4670" cy="3138"/>
            </a:xfrm>
            <a:prstGeom prst="rect">
              <a:avLst/>
            </a:prstGeom>
            <a:noFill/>
            <a:ln w="9525">
              <a:noFill/>
            </a:ln>
          </p:spPr>
        </p:pic>
        <p:sp>
          <p:nvSpPr>
            <p:cNvPr id="61443" name="Text Box 4"/>
            <p:cNvSpPr txBox="1"/>
            <p:nvPr/>
          </p:nvSpPr>
          <p:spPr>
            <a:xfrm>
              <a:off x="1066" y="1117"/>
              <a:ext cx="499" cy="250"/>
            </a:xfrm>
            <a:prstGeom prst="rect">
              <a:avLst/>
            </a:prstGeom>
            <a:solidFill>
              <a:srgbClr val="FF7C80"/>
            </a:solidFill>
            <a:ln w="12700">
              <a:noFill/>
            </a:ln>
          </p:spPr>
          <p:txBody>
            <a:bodyPr anchor="t">
              <a:spAutoFit/>
            </a:bodyPr>
            <a:p>
              <a:r>
                <a:rPr lang="zh-CN" altLang="en-US" sz="2000" b="1" dirty="0">
                  <a:solidFill>
                    <a:srgbClr val="000000"/>
                  </a:solidFill>
                  <a:latin typeface="Arial" panose="020B0604020202020204" pitchFamily="34" charset="0"/>
                  <a:ea typeface="黑体" panose="02010609060101010101" pitchFamily="49" charset="-122"/>
                </a:rPr>
                <a:t>规程</a:t>
              </a:r>
              <a:endParaRPr lang="zh-CN" altLang="en-US" sz="2000" b="1" dirty="0">
                <a:solidFill>
                  <a:srgbClr val="000000"/>
                </a:solidFill>
                <a:latin typeface="Arial" panose="020B0604020202020204" pitchFamily="34" charset="0"/>
                <a:ea typeface="黑体" panose="02010609060101010101" pitchFamily="49" charset="-122"/>
              </a:endParaRPr>
            </a:p>
          </p:txBody>
        </p:sp>
      </p:grpSp>
      <p:sp>
        <p:nvSpPr>
          <p:cNvPr id="61444" name="Rectangle 5"/>
          <p:cNvSpPr>
            <a:spLocks noGrp="1"/>
          </p:cNvSpPr>
          <p:nvPr>
            <p:ph type="title"/>
          </p:nvPr>
        </p:nvSpPr>
        <p:spPr>
          <a:xfrm>
            <a:off x="179388" y="333375"/>
            <a:ext cx="8385175" cy="520700"/>
          </a:xfrm>
        </p:spPr>
        <p:txBody>
          <a:bodyPr vert="horz" wrap="square" lIns="91440" tIns="45720" rIns="91440" bIns="45720" anchor="ctr"/>
          <a:p>
            <a:pPr eaLnBrk="1" hangingPunct="1"/>
            <a:r>
              <a:rPr lang="zh-CN" altLang="en-US" sz="3600" b="1" dirty="0"/>
              <a:t>软件生命期和软件过程的集成</a:t>
            </a:r>
            <a:endParaRPr lang="zh-CN" altLang="en-US" sz="3600" b="1" dirty="0"/>
          </a:p>
        </p:txBody>
      </p:sp>
      <p:sp>
        <p:nvSpPr>
          <p:cNvPr id="760838" name="Rectangle 6"/>
          <p:cNvSpPr>
            <a:spLocks noChangeArrowheads="1"/>
          </p:cNvSpPr>
          <p:nvPr/>
        </p:nvSpPr>
        <p:spPr bwMode="auto">
          <a:xfrm>
            <a:off x="6389688" y="1402080"/>
            <a:ext cx="574675" cy="4392613"/>
          </a:xfrm>
          <a:prstGeom prst="rect">
            <a:avLst/>
          </a:prstGeom>
          <a:noFill/>
          <a:ln w="38100" algn="ctr">
            <a:solidFill>
              <a:schemeClr val="accent2"/>
            </a:solidFill>
            <a:miter lim="800000"/>
          </a:ln>
          <a:effectLst/>
        </p:spPr>
        <p:txBody>
          <a:bodyPr wrap="none"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0839" name="Rectangle 7"/>
          <p:cNvSpPr>
            <a:spLocks noChangeArrowheads="1"/>
          </p:cNvSpPr>
          <p:nvPr/>
        </p:nvSpPr>
        <p:spPr bwMode="auto">
          <a:xfrm>
            <a:off x="1420813" y="2265680"/>
            <a:ext cx="6913563" cy="431800"/>
          </a:xfrm>
          <a:prstGeom prst="rect">
            <a:avLst/>
          </a:prstGeom>
          <a:noFill/>
          <a:ln w="38100" algn="ctr">
            <a:solidFill>
              <a:schemeClr val="accent2"/>
            </a:solidFill>
            <a:miter lim="800000"/>
          </a:ln>
          <a:effectLst/>
        </p:spPr>
        <p:txBody>
          <a:bodyPr wrap="none"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61447" name="AutoShape 8"/>
          <p:cNvSpPr/>
          <p:nvPr/>
        </p:nvSpPr>
        <p:spPr>
          <a:xfrm>
            <a:off x="377825" y="3130868"/>
            <a:ext cx="1619250" cy="1008062"/>
          </a:xfrm>
          <a:prstGeom prst="wedgeRoundRectCallout">
            <a:avLst>
              <a:gd name="adj1" fmla="val 26370"/>
              <a:gd name="adj2" fmla="val -109685"/>
              <a:gd name="adj3" fmla="val 16667"/>
            </a:avLst>
          </a:prstGeom>
          <a:solidFill>
            <a:schemeClr val="accent2"/>
          </a:solidFill>
          <a:ln w="12700" cap="flat" cmpd="sng">
            <a:solidFill>
              <a:schemeClr val="tx1"/>
            </a:solidFill>
            <a:prstDash val="solid"/>
            <a:miter/>
            <a:headEnd type="none" w="med" len="med"/>
            <a:tailEnd type="none" w="med" len="med"/>
          </a:ln>
        </p:spPr>
        <p:txBody>
          <a:bodyPr anchor="t"/>
          <a:p>
            <a:pPr algn="ctr"/>
            <a:r>
              <a:rPr lang="zh-CN" altLang="en-US" sz="1800" dirty="0">
                <a:latin typeface="Arial" panose="020B0604020202020204" pitchFamily="34" charset="0"/>
                <a:ea typeface="宋体" panose="02010600030101010101" pitchFamily="2" charset="-122"/>
              </a:rPr>
              <a:t>规程将活动逻辑地组织在一起</a:t>
            </a:r>
            <a:endParaRPr lang="zh-CN" altLang="en-US" sz="1800" dirty="0">
              <a:latin typeface="Arial" panose="020B0604020202020204" pitchFamily="34" charset="0"/>
              <a:ea typeface="宋体" panose="02010600030101010101" pitchFamily="2" charset="-122"/>
            </a:endParaRPr>
          </a:p>
        </p:txBody>
      </p:sp>
      <p:sp>
        <p:nvSpPr>
          <p:cNvPr id="61448" name="AutoShape 9"/>
          <p:cNvSpPr/>
          <p:nvPr/>
        </p:nvSpPr>
        <p:spPr>
          <a:xfrm>
            <a:off x="7254875" y="5650230"/>
            <a:ext cx="1835150" cy="747713"/>
          </a:xfrm>
          <a:prstGeom prst="wedgeRoundRectCallout">
            <a:avLst>
              <a:gd name="adj1" fmla="val -70588"/>
              <a:gd name="adj2" fmla="val -90130"/>
              <a:gd name="adj3" fmla="val 16667"/>
            </a:avLst>
          </a:prstGeom>
          <a:solidFill>
            <a:schemeClr val="accent2"/>
          </a:solidFill>
          <a:ln w="12700" cap="flat" cmpd="sng">
            <a:solidFill>
              <a:schemeClr val="tx1"/>
            </a:solidFill>
            <a:prstDash val="solid"/>
            <a:miter/>
            <a:headEnd type="none" w="med" len="med"/>
            <a:tailEnd type="none" w="med" len="med"/>
          </a:ln>
        </p:spPr>
        <p:txBody>
          <a:bodyPr anchor="t"/>
          <a:p>
            <a:pPr algn="ctr"/>
            <a:r>
              <a:rPr lang="zh-CN" altLang="en-US" sz="1800" dirty="0">
                <a:latin typeface="Arial" panose="020B0604020202020204" pitchFamily="34" charset="0"/>
                <a:ea typeface="宋体" panose="02010600030101010101" pitchFamily="2" charset="-122"/>
              </a:rPr>
              <a:t>一次迭代经历所有的规程</a:t>
            </a:r>
            <a:endParaRPr lang="zh-CN" altLang="en-US" sz="1800" dirty="0">
              <a:latin typeface="Arial" panose="020B0604020202020204" pitchFamily="34" charset="0"/>
              <a:ea typeface="宋体" panose="02010600030101010101" pitchFamily="2" charset="-122"/>
            </a:endParaRPr>
          </a:p>
        </p:txBody>
      </p:sp>
      <p:sp>
        <p:nvSpPr>
          <p:cNvPr id="2" name="文本框 1"/>
          <p:cNvSpPr txBox="1"/>
          <p:nvPr/>
        </p:nvSpPr>
        <p:spPr>
          <a:xfrm>
            <a:off x="273050" y="5109210"/>
            <a:ext cx="2277110" cy="1198880"/>
          </a:xfrm>
          <a:prstGeom prst="rect">
            <a:avLst/>
          </a:prstGeom>
          <a:noFill/>
        </p:spPr>
        <p:txBody>
          <a:bodyPr wrap="square" rtlCol="0" anchor="t">
            <a:spAutoFit/>
          </a:bodyPr>
          <a:p>
            <a:pPr eaLnBrk="1" hangingPunct="1"/>
            <a:r>
              <a:rPr lang="zh-CN" altLang="en-US" sz="1800" b="1" dirty="0">
                <a:latin typeface="微软雅黑" panose="020B0503020204020204" charset="-122"/>
                <a:ea typeface="微软雅黑" panose="020B0503020204020204" charset="-122"/>
                <a:sym typeface="+mn-ea"/>
              </a:rPr>
              <a:t>所有的</a:t>
            </a:r>
            <a:r>
              <a:rPr lang="zh-CN" altLang="en-US" sz="1800" b="1" dirty="0">
                <a:solidFill>
                  <a:srgbClr val="1818FF"/>
                </a:solidFill>
                <a:latin typeface="微软雅黑" panose="020B0503020204020204" charset="-122"/>
                <a:ea typeface="微软雅黑" panose="020B0503020204020204" charset="-122"/>
                <a:sym typeface="+mn-ea"/>
              </a:rPr>
              <a:t>过程元素</a:t>
            </a:r>
            <a:r>
              <a:rPr lang="zh-CN" altLang="en-US" sz="1800" b="1" dirty="0">
                <a:latin typeface="微软雅黑" panose="020B0503020204020204" charset="-122"/>
                <a:ea typeface="微软雅黑" panose="020B0503020204020204" charset="-122"/>
                <a:sym typeface="+mn-ea"/>
              </a:rPr>
              <a:t>（角色，活动，制品等）被划分到</a:t>
            </a:r>
            <a:r>
              <a:rPr lang="zh-CN" altLang="en-US" sz="1800" b="1" dirty="0">
                <a:solidFill>
                  <a:srgbClr val="1818FF"/>
                </a:solidFill>
                <a:latin typeface="微软雅黑" panose="020B0503020204020204" charset="-122"/>
                <a:ea typeface="微软雅黑" panose="020B0503020204020204" charset="-122"/>
                <a:sym typeface="+mn-ea"/>
              </a:rPr>
              <a:t>不同的逻辑容器</a:t>
            </a:r>
            <a:r>
              <a:rPr lang="zh-CN" altLang="en-US" sz="1800" b="1" dirty="0">
                <a:latin typeface="微软雅黑" panose="020B0503020204020204" charset="-122"/>
                <a:ea typeface="微软雅黑" panose="020B0503020204020204" charset="-122"/>
                <a:sym typeface="+mn-ea"/>
              </a:rPr>
              <a:t>中，称为</a:t>
            </a:r>
            <a:r>
              <a:rPr lang="zh-CN" altLang="en-US" sz="1800" b="1" dirty="0">
                <a:solidFill>
                  <a:srgbClr val="1818FF"/>
                </a:solidFill>
                <a:latin typeface="微软雅黑" panose="020B0503020204020204" charset="-122"/>
                <a:ea typeface="微软雅黑" panose="020B0503020204020204" charset="-122"/>
                <a:sym typeface="+mn-ea"/>
              </a:rPr>
              <a:t>规程</a:t>
            </a:r>
            <a:endParaRPr lang="zh-CN" altLang="en-US" sz="1800" b="1" dirty="0">
              <a:solidFill>
                <a:srgbClr val="1818FF"/>
              </a:solidFill>
              <a:latin typeface="微软雅黑" panose="020B0503020204020204" charset="-122"/>
              <a:ea typeface="微软雅黑" panose="020B0503020204020204" charset="-122"/>
              <a:sym typeface="+mn-ea"/>
            </a:endParaRPr>
          </a:p>
        </p:txBody>
      </p:sp>
    </p:spTree>
  </p:cSld>
  <p:clrMapOvr>
    <a:masterClrMapping/>
  </p:clrMapOvr>
  <p:transition spd="slow" advTm="285000">
    <p:pull dir="ru"/>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3489" name="AutoShape 2"/>
          <p:cNvSpPr>
            <a:spLocks noGrp="1" noChangeAspect="1"/>
          </p:cNvSpPr>
          <p:nvPr>
            <p:ph type="title"/>
          </p:nvPr>
        </p:nvSpPr>
        <p:spPr>
          <a:xfrm>
            <a:off x="457200" y="457200"/>
            <a:ext cx="8229600" cy="773113"/>
          </a:xfrm>
        </p:spPr>
        <p:txBody>
          <a:bodyPr vert="horz" wrap="square" lIns="91440" tIns="45720" rIns="91440" bIns="45720" anchor="ctr"/>
          <a:p>
            <a:pPr eaLnBrk="1" hangingPunct="1"/>
            <a:r>
              <a:rPr lang="zh-CN" altLang="en-US" sz="3600" b="1" dirty="0"/>
              <a:t>规程产生模型</a:t>
            </a:r>
            <a:endParaRPr lang="zh-CN" altLang="en-US" sz="3600" b="1" dirty="0"/>
          </a:p>
        </p:txBody>
      </p:sp>
      <p:sp>
        <p:nvSpPr>
          <p:cNvPr id="762883" name="Rectangle 3"/>
          <p:cNvSpPr>
            <a:spLocks noChangeArrowheads="1"/>
          </p:cNvSpPr>
          <p:nvPr/>
        </p:nvSpPr>
        <p:spPr bwMode="auto">
          <a:xfrm>
            <a:off x="611188" y="1601788"/>
            <a:ext cx="7997825" cy="4419600"/>
          </a:xfrm>
          <a:prstGeom prst="rect">
            <a:avLst/>
          </a:prstGeom>
          <a:solidFill>
            <a:srgbClr val="DEDDDD"/>
          </a:solidFill>
          <a:ln w="9525">
            <a:noFill/>
            <a:miter lim="800000"/>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2884" name="Rectangle 4"/>
          <p:cNvSpPr>
            <a:spLocks noChangeArrowheads="1"/>
          </p:cNvSpPr>
          <p:nvPr/>
        </p:nvSpPr>
        <p:spPr bwMode="auto">
          <a:xfrm>
            <a:off x="611188" y="1601788"/>
            <a:ext cx="7997825" cy="4491038"/>
          </a:xfrm>
          <a:prstGeom prst="rect">
            <a:avLst/>
          </a:prstGeom>
          <a:noFill/>
          <a:ln w="3175">
            <a:solidFill>
              <a:srgbClr val="1F1A17"/>
            </a:solidFill>
            <a:miter lim="800000"/>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2885" name="Rectangle 5"/>
          <p:cNvSpPr>
            <a:spLocks noChangeArrowheads="1"/>
          </p:cNvSpPr>
          <p:nvPr/>
        </p:nvSpPr>
        <p:spPr bwMode="auto">
          <a:xfrm>
            <a:off x="7072313" y="4319588"/>
            <a:ext cx="825500" cy="554038"/>
          </a:xfrm>
          <a:prstGeom prst="rect">
            <a:avLst/>
          </a:prstGeom>
          <a:solidFill>
            <a:srgbClr val="121415"/>
          </a:solidFill>
          <a:ln w="9525">
            <a:noFill/>
            <a:miter lim="800000"/>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2886" name="Rectangle 6"/>
          <p:cNvSpPr>
            <a:spLocks noChangeArrowheads="1"/>
          </p:cNvSpPr>
          <p:nvPr/>
        </p:nvSpPr>
        <p:spPr bwMode="auto">
          <a:xfrm>
            <a:off x="7051675" y="4298950"/>
            <a:ext cx="823913" cy="552450"/>
          </a:xfrm>
          <a:prstGeom prst="rect">
            <a:avLst/>
          </a:prstGeom>
          <a:solidFill>
            <a:srgbClr val="96AFA1"/>
          </a:solidFill>
          <a:ln w="9525">
            <a:noFill/>
            <a:miter lim="800000"/>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2887" name="Freeform 7"/>
          <p:cNvSpPr/>
          <p:nvPr/>
        </p:nvSpPr>
        <p:spPr bwMode="auto">
          <a:xfrm>
            <a:off x="7046913" y="4294188"/>
            <a:ext cx="9525" cy="557213"/>
          </a:xfrm>
          <a:custGeom>
            <a:avLst/>
            <a:gdLst/>
            <a:ahLst/>
            <a:cxnLst>
              <a:cxn ang="0">
                <a:pos x="13" y="0"/>
              </a:cxn>
              <a:cxn ang="0">
                <a:pos x="0" y="12"/>
              </a:cxn>
              <a:cxn ang="0">
                <a:pos x="0" y="1406"/>
              </a:cxn>
              <a:cxn ang="0">
                <a:pos x="25" y="1406"/>
              </a:cxn>
              <a:cxn ang="0">
                <a:pos x="25" y="12"/>
              </a:cxn>
              <a:cxn ang="0">
                <a:pos x="13" y="0"/>
              </a:cxn>
              <a:cxn ang="0">
                <a:pos x="13" y="0"/>
              </a:cxn>
              <a:cxn ang="0">
                <a:pos x="0" y="0"/>
              </a:cxn>
              <a:cxn ang="0">
                <a:pos x="0" y="12"/>
              </a:cxn>
              <a:cxn ang="0">
                <a:pos x="13" y="0"/>
              </a:cxn>
            </a:cxnLst>
            <a:rect l="0" t="0" r="r" b="b"/>
            <a:pathLst>
              <a:path w="25" h="1406">
                <a:moveTo>
                  <a:pt x="13" y="0"/>
                </a:moveTo>
                <a:lnTo>
                  <a:pt x="0" y="12"/>
                </a:lnTo>
                <a:lnTo>
                  <a:pt x="0" y="1406"/>
                </a:lnTo>
                <a:lnTo>
                  <a:pt x="25" y="1406"/>
                </a:lnTo>
                <a:lnTo>
                  <a:pt x="25" y="12"/>
                </a:lnTo>
                <a:lnTo>
                  <a:pt x="13" y="0"/>
                </a:lnTo>
                <a:lnTo>
                  <a:pt x="13" y="0"/>
                </a:lnTo>
                <a:lnTo>
                  <a:pt x="0" y="0"/>
                </a:lnTo>
                <a:lnTo>
                  <a:pt x="0" y="12"/>
                </a:lnTo>
                <a:lnTo>
                  <a:pt x="13" y="0"/>
                </a:lnTo>
                <a:close/>
              </a:path>
            </a:pathLst>
          </a:custGeom>
          <a:solidFill>
            <a:srgbClr val="121415"/>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2888" name="Freeform 8"/>
          <p:cNvSpPr/>
          <p:nvPr/>
        </p:nvSpPr>
        <p:spPr bwMode="auto">
          <a:xfrm>
            <a:off x="7051675" y="4294188"/>
            <a:ext cx="828675" cy="9525"/>
          </a:xfrm>
          <a:custGeom>
            <a:avLst/>
            <a:gdLst/>
            <a:ahLst/>
            <a:cxnLst>
              <a:cxn ang="0">
                <a:pos x="2089" y="12"/>
              </a:cxn>
              <a:cxn ang="0">
                <a:pos x="2076" y="0"/>
              </a:cxn>
              <a:cxn ang="0">
                <a:pos x="0" y="0"/>
              </a:cxn>
              <a:cxn ang="0">
                <a:pos x="0" y="25"/>
              </a:cxn>
              <a:cxn ang="0">
                <a:pos x="2076" y="25"/>
              </a:cxn>
              <a:cxn ang="0">
                <a:pos x="2089" y="12"/>
              </a:cxn>
              <a:cxn ang="0">
                <a:pos x="2089" y="12"/>
              </a:cxn>
              <a:cxn ang="0">
                <a:pos x="2089" y="0"/>
              </a:cxn>
              <a:cxn ang="0">
                <a:pos x="2076" y="0"/>
              </a:cxn>
              <a:cxn ang="0">
                <a:pos x="2089" y="12"/>
              </a:cxn>
            </a:cxnLst>
            <a:rect l="0" t="0" r="r" b="b"/>
            <a:pathLst>
              <a:path w="2089" h="25">
                <a:moveTo>
                  <a:pt x="2089" y="12"/>
                </a:moveTo>
                <a:lnTo>
                  <a:pt x="2076" y="0"/>
                </a:lnTo>
                <a:lnTo>
                  <a:pt x="0" y="0"/>
                </a:lnTo>
                <a:lnTo>
                  <a:pt x="0" y="25"/>
                </a:lnTo>
                <a:lnTo>
                  <a:pt x="2076" y="25"/>
                </a:lnTo>
                <a:lnTo>
                  <a:pt x="2089" y="12"/>
                </a:lnTo>
                <a:lnTo>
                  <a:pt x="2089" y="12"/>
                </a:lnTo>
                <a:lnTo>
                  <a:pt x="2089" y="0"/>
                </a:lnTo>
                <a:lnTo>
                  <a:pt x="2076" y="0"/>
                </a:lnTo>
                <a:lnTo>
                  <a:pt x="2089" y="12"/>
                </a:lnTo>
                <a:close/>
              </a:path>
            </a:pathLst>
          </a:custGeom>
          <a:solidFill>
            <a:srgbClr val="121415"/>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2889" name="Freeform 9"/>
          <p:cNvSpPr/>
          <p:nvPr/>
        </p:nvSpPr>
        <p:spPr bwMode="auto">
          <a:xfrm>
            <a:off x="7870825" y="4298950"/>
            <a:ext cx="9525" cy="558800"/>
          </a:xfrm>
          <a:custGeom>
            <a:avLst/>
            <a:gdLst/>
            <a:ahLst/>
            <a:cxnLst>
              <a:cxn ang="0">
                <a:pos x="13" y="1408"/>
              </a:cxn>
              <a:cxn ang="0">
                <a:pos x="26" y="1394"/>
              </a:cxn>
              <a:cxn ang="0">
                <a:pos x="26" y="0"/>
              </a:cxn>
              <a:cxn ang="0">
                <a:pos x="0" y="0"/>
              </a:cxn>
              <a:cxn ang="0">
                <a:pos x="0" y="1394"/>
              </a:cxn>
              <a:cxn ang="0">
                <a:pos x="13" y="1408"/>
              </a:cxn>
              <a:cxn ang="0">
                <a:pos x="13" y="1408"/>
              </a:cxn>
              <a:cxn ang="0">
                <a:pos x="26" y="1408"/>
              </a:cxn>
              <a:cxn ang="0">
                <a:pos x="26" y="1394"/>
              </a:cxn>
              <a:cxn ang="0">
                <a:pos x="13" y="1408"/>
              </a:cxn>
            </a:cxnLst>
            <a:rect l="0" t="0" r="r" b="b"/>
            <a:pathLst>
              <a:path w="26" h="1408">
                <a:moveTo>
                  <a:pt x="13" y="1408"/>
                </a:moveTo>
                <a:lnTo>
                  <a:pt x="26" y="1394"/>
                </a:lnTo>
                <a:lnTo>
                  <a:pt x="26" y="0"/>
                </a:lnTo>
                <a:lnTo>
                  <a:pt x="0" y="0"/>
                </a:lnTo>
                <a:lnTo>
                  <a:pt x="0" y="1394"/>
                </a:lnTo>
                <a:lnTo>
                  <a:pt x="13" y="1408"/>
                </a:lnTo>
                <a:lnTo>
                  <a:pt x="13" y="1408"/>
                </a:lnTo>
                <a:lnTo>
                  <a:pt x="26" y="1408"/>
                </a:lnTo>
                <a:lnTo>
                  <a:pt x="26" y="1394"/>
                </a:lnTo>
                <a:lnTo>
                  <a:pt x="13" y="1408"/>
                </a:lnTo>
                <a:close/>
              </a:path>
            </a:pathLst>
          </a:custGeom>
          <a:solidFill>
            <a:srgbClr val="121415"/>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2890" name="Freeform 10"/>
          <p:cNvSpPr/>
          <p:nvPr/>
        </p:nvSpPr>
        <p:spPr bwMode="auto">
          <a:xfrm>
            <a:off x="7046913" y="4846638"/>
            <a:ext cx="828675" cy="11113"/>
          </a:xfrm>
          <a:custGeom>
            <a:avLst/>
            <a:gdLst/>
            <a:ahLst/>
            <a:cxnLst>
              <a:cxn ang="0">
                <a:pos x="0" y="13"/>
              </a:cxn>
              <a:cxn ang="0">
                <a:pos x="13" y="27"/>
              </a:cxn>
              <a:cxn ang="0">
                <a:pos x="2089" y="27"/>
              </a:cxn>
              <a:cxn ang="0">
                <a:pos x="2089" y="0"/>
              </a:cxn>
              <a:cxn ang="0">
                <a:pos x="13" y="0"/>
              </a:cxn>
              <a:cxn ang="0">
                <a:pos x="0" y="13"/>
              </a:cxn>
              <a:cxn ang="0">
                <a:pos x="0" y="13"/>
              </a:cxn>
              <a:cxn ang="0">
                <a:pos x="0" y="27"/>
              </a:cxn>
              <a:cxn ang="0">
                <a:pos x="13" y="27"/>
              </a:cxn>
              <a:cxn ang="0">
                <a:pos x="0" y="13"/>
              </a:cxn>
            </a:cxnLst>
            <a:rect l="0" t="0" r="r" b="b"/>
            <a:pathLst>
              <a:path w="2089" h="27">
                <a:moveTo>
                  <a:pt x="0" y="13"/>
                </a:moveTo>
                <a:lnTo>
                  <a:pt x="13" y="27"/>
                </a:lnTo>
                <a:lnTo>
                  <a:pt x="2089" y="27"/>
                </a:lnTo>
                <a:lnTo>
                  <a:pt x="2089" y="0"/>
                </a:lnTo>
                <a:lnTo>
                  <a:pt x="13" y="0"/>
                </a:lnTo>
                <a:lnTo>
                  <a:pt x="0" y="13"/>
                </a:lnTo>
                <a:lnTo>
                  <a:pt x="0" y="13"/>
                </a:lnTo>
                <a:lnTo>
                  <a:pt x="0" y="27"/>
                </a:lnTo>
                <a:lnTo>
                  <a:pt x="13" y="27"/>
                </a:lnTo>
                <a:lnTo>
                  <a:pt x="0" y="13"/>
                </a:lnTo>
                <a:close/>
              </a:path>
            </a:pathLst>
          </a:custGeom>
          <a:solidFill>
            <a:srgbClr val="121415"/>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2891" name="Rectangle 11"/>
          <p:cNvSpPr>
            <a:spLocks noChangeArrowheads="1"/>
          </p:cNvSpPr>
          <p:nvPr/>
        </p:nvSpPr>
        <p:spPr bwMode="auto">
          <a:xfrm>
            <a:off x="7237413" y="4365625"/>
            <a:ext cx="104775" cy="101600"/>
          </a:xfrm>
          <a:prstGeom prst="rect">
            <a:avLst/>
          </a:prstGeom>
          <a:solidFill>
            <a:srgbClr val="F2CDBE"/>
          </a:solidFill>
          <a:ln w="9525">
            <a:noFill/>
            <a:miter lim="800000"/>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2892" name="Freeform 12"/>
          <p:cNvSpPr/>
          <p:nvPr/>
        </p:nvSpPr>
        <p:spPr bwMode="auto">
          <a:xfrm>
            <a:off x="7232650" y="4360863"/>
            <a:ext cx="9525" cy="106363"/>
          </a:xfrm>
          <a:custGeom>
            <a:avLst/>
            <a:gdLst/>
            <a:ahLst/>
            <a:cxnLst>
              <a:cxn ang="0">
                <a:pos x="14" y="0"/>
              </a:cxn>
              <a:cxn ang="0">
                <a:pos x="0" y="13"/>
              </a:cxn>
              <a:cxn ang="0">
                <a:pos x="0" y="270"/>
              </a:cxn>
              <a:cxn ang="0">
                <a:pos x="27" y="270"/>
              </a:cxn>
              <a:cxn ang="0">
                <a:pos x="27" y="13"/>
              </a:cxn>
              <a:cxn ang="0">
                <a:pos x="14" y="0"/>
              </a:cxn>
              <a:cxn ang="0">
                <a:pos x="14" y="0"/>
              </a:cxn>
              <a:cxn ang="0">
                <a:pos x="0" y="0"/>
              </a:cxn>
              <a:cxn ang="0">
                <a:pos x="0" y="13"/>
              </a:cxn>
              <a:cxn ang="0">
                <a:pos x="14" y="0"/>
              </a:cxn>
            </a:cxnLst>
            <a:rect l="0" t="0" r="r" b="b"/>
            <a:pathLst>
              <a:path w="27" h="270">
                <a:moveTo>
                  <a:pt x="14" y="0"/>
                </a:moveTo>
                <a:lnTo>
                  <a:pt x="0" y="13"/>
                </a:lnTo>
                <a:lnTo>
                  <a:pt x="0" y="270"/>
                </a:lnTo>
                <a:lnTo>
                  <a:pt x="27" y="270"/>
                </a:lnTo>
                <a:lnTo>
                  <a:pt x="27" y="13"/>
                </a:lnTo>
                <a:lnTo>
                  <a:pt x="14" y="0"/>
                </a:lnTo>
                <a:lnTo>
                  <a:pt x="14" y="0"/>
                </a:lnTo>
                <a:lnTo>
                  <a:pt x="0" y="0"/>
                </a:lnTo>
                <a:lnTo>
                  <a:pt x="0" y="13"/>
                </a:lnTo>
                <a:lnTo>
                  <a:pt x="14" y="0"/>
                </a:lnTo>
                <a:close/>
              </a:path>
            </a:pathLst>
          </a:custGeom>
          <a:solidFill>
            <a:srgbClr val="121415"/>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2893" name="Freeform 13"/>
          <p:cNvSpPr/>
          <p:nvPr/>
        </p:nvSpPr>
        <p:spPr bwMode="auto">
          <a:xfrm>
            <a:off x="7237413" y="4360863"/>
            <a:ext cx="109538" cy="9525"/>
          </a:xfrm>
          <a:custGeom>
            <a:avLst/>
            <a:gdLst/>
            <a:ahLst/>
            <a:cxnLst>
              <a:cxn ang="0">
                <a:pos x="276" y="13"/>
              </a:cxn>
              <a:cxn ang="0">
                <a:pos x="263" y="0"/>
              </a:cxn>
              <a:cxn ang="0">
                <a:pos x="0" y="0"/>
              </a:cxn>
              <a:cxn ang="0">
                <a:pos x="0" y="26"/>
              </a:cxn>
              <a:cxn ang="0">
                <a:pos x="263" y="26"/>
              </a:cxn>
              <a:cxn ang="0">
                <a:pos x="276" y="13"/>
              </a:cxn>
              <a:cxn ang="0">
                <a:pos x="276" y="13"/>
              </a:cxn>
              <a:cxn ang="0">
                <a:pos x="276" y="0"/>
              </a:cxn>
              <a:cxn ang="0">
                <a:pos x="263" y="0"/>
              </a:cxn>
              <a:cxn ang="0">
                <a:pos x="276" y="13"/>
              </a:cxn>
            </a:cxnLst>
            <a:rect l="0" t="0" r="r" b="b"/>
            <a:pathLst>
              <a:path w="276" h="26">
                <a:moveTo>
                  <a:pt x="276" y="13"/>
                </a:moveTo>
                <a:lnTo>
                  <a:pt x="263" y="0"/>
                </a:lnTo>
                <a:lnTo>
                  <a:pt x="0" y="0"/>
                </a:lnTo>
                <a:lnTo>
                  <a:pt x="0" y="26"/>
                </a:lnTo>
                <a:lnTo>
                  <a:pt x="263" y="26"/>
                </a:lnTo>
                <a:lnTo>
                  <a:pt x="276" y="13"/>
                </a:lnTo>
                <a:lnTo>
                  <a:pt x="276" y="13"/>
                </a:lnTo>
                <a:lnTo>
                  <a:pt x="276" y="0"/>
                </a:lnTo>
                <a:lnTo>
                  <a:pt x="263" y="0"/>
                </a:lnTo>
                <a:lnTo>
                  <a:pt x="276" y="13"/>
                </a:lnTo>
                <a:close/>
              </a:path>
            </a:pathLst>
          </a:custGeom>
          <a:solidFill>
            <a:srgbClr val="121415"/>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2894" name="Freeform 14"/>
          <p:cNvSpPr/>
          <p:nvPr/>
        </p:nvSpPr>
        <p:spPr bwMode="auto">
          <a:xfrm>
            <a:off x="7337425" y="4365625"/>
            <a:ext cx="9525" cy="106363"/>
          </a:xfrm>
          <a:custGeom>
            <a:avLst/>
            <a:gdLst/>
            <a:ahLst/>
            <a:cxnLst>
              <a:cxn ang="0">
                <a:pos x="12" y="271"/>
              </a:cxn>
              <a:cxn ang="0">
                <a:pos x="25" y="257"/>
              </a:cxn>
              <a:cxn ang="0">
                <a:pos x="25" y="0"/>
              </a:cxn>
              <a:cxn ang="0">
                <a:pos x="0" y="0"/>
              </a:cxn>
              <a:cxn ang="0">
                <a:pos x="0" y="257"/>
              </a:cxn>
              <a:cxn ang="0">
                <a:pos x="12" y="271"/>
              </a:cxn>
              <a:cxn ang="0">
                <a:pos x="12" y="271"/>
              </a:cxn>
              <a:cxn ang="0">
                <a:pos x="25" y="271"/>
              </a:cxn>
              <a:cxn ang="0">
                <a:pos x="25" y="257"/>
              </a:cxn>
              <a:cxn ang="0">
                <a:pos x="12" y="271"/>
              </a:cxn>
            </a:cxnLst>
            <a:rect l="0" t="0" r="r" b="b"/>
            <a:pathLst>
              <a:path w="25" h="271">
                <a:moveTo>
                  <a:pt x="12" y="271"/>
                </a:moveTo>
                <a:lnTo>
                  <a:pt x="25" y="257"/>
                </a:lnTo>
                <a:lnTo>
                  <a:pt x="25" y="0"/>
                </a:lnTo>
                <a:lnTo>
                  <a:pt x="0" y="0"/>
                </a:lnTo>
                <a:lnTo>
                  <a:pt x="0" y="257"/>
                </a:lnTo>
                <a:lnTo>
                  <a:pt x="12" y="271"/>
                </a:lnTo>
                <a:lnTo>
                  <a:pt x="12" y="271"/>
                </a:lnTo>
                <a:lnTo>
                  <a:pt x="25" y="271"/>
                </a:lnTo>
                <a:lnTo>
                  <a:pt x="25" y="257"/>
                </a:lnTo>
                <a:lnTo>
                  <a:pt x="12" y="271"/>
                </a:lnTo>
                <a:close/>
              </a:path>
            </a:pathLst>
          </a:custGeom>
          <a:solidFill>
            <a:srgbClr val="121415"/>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2895" name="Freeform 15"/>
          <p:cNvSpPr/>
          <p:nvPr/>
        </p:nvSpPr>
        <p:spPr bwMode="auto">
          <a:xfrm>
            <a:off x="7232650" y="4462463"/>
            <a:ext cx="109538" cy="9525"/>
          </a:xfrm>
          <a:custGeom>
            <a:avLst/>
            <a:gdLst/>
            <a:ahLst/>
            <a:cxnLst>
              <a:cxn ang="0">
                <a:pos x="0" y="13"/>
              </a:cxn>
              <a:cxn ang="0">
                <a:pos x="14" y="27"/>
              </a:cxn>
              <a:cxn ang="0">
                <a:pos x="277" y="27"/>
              </a:cxn>
              <a:cxn ang="0">
                <a:pos x="277" y="0"/>
              </a:cxn>
              <a:cxn ang="0">
                <a:pos x="14" y="0"/>
              </a:cxn>
              <a:cxn ang="0">
                <a:pos x="0" y="13"/>
              </a:cxn>
              <a:cxn ang="0">
                <a:pos x="0" y="13"/>
              </a:cxn>
              <a:cxn ang="0">
                <a:pos x="0" y="27"/>
              </a:cxn>
              <a:cxn ang="0">
                <a:pos x="14" y="27"/>
              </a:cxn>
              <a:cxn ang="0">
                <a:pos x="0" y="13"/>
              </a:cxn>
            </a:cxnLst>
            <a:rect l="0" t="0" r="r" b="b"/>
            <a:pathLst>
              <a:path w="277" h="27">
                <a:moveTo>
                  <a:pt x="0" y="13"/>
                </a:moveTo>
                <a:lnTo>
                  <a:pt x="14" y="27"/>
                </a:lnTo>
                <a:lnTo>
                  <a:pt x="277" y="27"/>
                </a:lnTo>
                <a:lnTo>
                  <a:pt x="277" y="0"/>
                </a:lnTo>
                <a:lnTo>
                  <a:pt x="14" y="0"/>
                </a:lnTo>
                <a:lnTo>
                  <a:pt x="0" y="13"/>
                </a:lnTo>
                <a:lnTo>
                  <a:pt x="0" y="13"/>
                </a:lnTo>
                <a:lnTo>
                  <a:pt x="0" y="27"/>
                </a:lnTo>
                <a:lnTo>
                  <a:pt x="14" y="27"/>
                </a:lnTo>
                <a:lnTo>
                  <a:pt x="0" y="13"/>
                </a:lnTo>
                <a:close/>
              </a:path>
            </a:pathLst>
          </a:custGeom>
          <a:solidFill>
            <a:srgbClr val="121415"/>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2896" name="Rectangle 16"/>
          <p:cNvSpPr>
            <a:spLocks noChangeArrowheads="1"/>
          </p:cNvSpPr>
          <p:nvPr/>
        </p:nvSpPr>
        <p:spPr bwMode="auto">
          <a:xfrm>
            <a:off x="7237413" y="4508500"/>
            <a:ext cx="211138" cy="142875"/>
          </a:xfrm>
          <a:prstGeom prst="rect">
            <a:avLst/>
          </a:prstGeom>
          <a:solidFill>
            <a:srgbClr val="F2CDBE"/>
          </a:solidFill>
          <a:ln w="9525">
            <a:noFill/>
            <a:miter lim="800000"/>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2897" name="Freeform 17"/>
          <p:cNvSpPr/>
          <p:nvPr/>
        </p:nvSpPr>
        <p:spPr bwMode="auto">
          <a:xfrm>
            <a:off x="7232650" y="4503738"/>
            <a:ext cx="9525" cy="147638"/>
          </a:xfrm>
          <a:custGeom>
            <a:avLst/>
            <a:gdLst/>
            <a:ahLst/>
            <a:cxnLst>
              <a:cxn ang="0">
                <a:pos x="14" y="0"/>
              </a:cxn>
              <a:cxn ang="0">
                <a:pos x="0" y="12"/>
              </a:cxn>
              <a:cxn ang="0">
                <a:pos x="0" y="373"/>
              </a:cxn>
              <a:cxn ang="0">
                <a:pos x="27" y="373"/>
              </a:cxn>
              <a:cxn ang="0">
                <a:pos x="27" y="12"/>
              </a:cxn>
              <a:cxn ang="0">
                <a:pos x="14" y="0"/>
              </a:cxn>
              <a:cxn ang="0">
                <a:pos x="14" y="0"/>
              </a:cxn>
              <a:cxn ang="0">
                <a:pos x="0" y="0"/>
              </a:cxn>
              <a:cxn ang="0">
                <a:pos x="0" y="12"/>
              </a:cxn>
              <a:cxn ang="0">
                <a:pos x="14" y="0"/>
              </a:cxn>
            </a:cxnLst>
            <a:rect l="0" t="0" r="r" b="b"/>
            <a:pathLst>
              <a:path w="27" h="373">
                <a:moveTo>
                  <a:pt x="14" y="0"/>
                </a:moveTo>
                <a:lnTo>
                  <a:pt x="0" y="12"/>
                </a:lnTo>
                <a:lnTo>
                  <a:pt x="0" y="373"/>
                </a:lnTo>
                <a:lnTo>
                  <a:pt x="27" y="373"/>
                </a:lnTo>
                <a:lnTo>
                  <a:pt x="27" y="12"/>
                </a:lnTo>
                <a:lnTo>
                  <a:pt x="14" y="0"/>
                </a:lnTo>
                <a:lnTo>
                  <a:pt x="14" y="0"/>
                </a:lnTo>
                <a:lnTo>
                  <a:pt x="0" y="0"/>
                </a:lnTo>
                <a:lnTo>
                  <a:pt x="0" y="12"/>
                </a:lnTo>
                <a:lnTo>
                  <a:pt x="14" y="0"/>
                </a:lnTo>
                <a:close/>
              </a:path>
            </a:pathLst>
          </a:custGeom>
          <a:solidFill>
            <a:srgbClr val="121415"/>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2898" name="Freeform 18"/>
          <p:cNvSpPr/>
          <p:nvPr/>
        </p:nvSpPr>
        <p:spPr bwMode="auto">
          <a:xfrm>
            <a:off x="7237413" y="4503738"/>
            <a:ext cx="215900" cy="9525"/>
          </a:xfrm>
          <a:custGeom>
            <a:avLst/>
            <a:gdLst/>
            <a:ahLst/>
            <a:cxnLst>
              <a:cxn ang="0">
                <a:pos x="543" y="12"/>
              </a:cxn>
              <a:cxn ang="0">
                <a:pos x="531" y="0"/>
              </a:cxn>
              <a:cxn ang="0">
                <a:pos x="0" y="0"/>
              </a:cxn>
              <a:cxn ang="0">
                <a:pos x="0" y="25"/>
              </a:cxn>
              <a:cxn ang="0">
                <a:pos x="531" y="25"/>
              </a:cxn>
              <a:cxn ang="0">
                <a:pos x="543" y="12"/>
              </a:cxn>
              <a:cxn ang="0">
                <a:pos x="543" y="12"/>
              </a:cxn>
              <a:cxn ang="0">
                <a:pos x="543" y="0"/>
              </a:cxn>
              <a:cxn ang="0">
                <a:pos x="531" y="0"/>
              </a:cxn>
              <a:cxn ang="0">
                <a:pos x="543" y="12"/>
              </a:cxn>
            </a:cxnLst>
            <a:rect l="0" t="0" r="r" b="b"/>
            <a:pathLst>
              <a:path w="543" h="25">
                <a:moveTo>
                  <a:pt x="543" y="12"/>
                </a:moveTo>
                <a:lnTo>
                  <a:pt x="531" y="0"/>
                </a:lnTo>
                <a:lnTo>
                  <a:pt x="0" y="0"/>
                </a:lnTo>
                <a:lnTo>
                  <a:pt x="0" y="25"/>
                </a:lnTo>
                <a:lnTo>
                  <a:pt x="531" y="25"/>
                </a:lnTo>
                <a:lnTo>
                  <a:pt x="543" y="12"/>
                </a:lnTo>
                <a:lnTo>
                  <a:pt x="543" y="12"/>
                </a:lnTo>
                <a:lnTo>
                  <a:pt x="543" y="0"/>
                </a:lnTo>
                <a:lnTo>
                  <a:pt x="531" y="0"/>
                </a:lnTo>
                <a:lnTo>
                  <a:pt x="543" y="12"/>
                </a:lnTo>
                <a:close/>
              </a:path>
            </a:pathLst>
          </a:custGeom>
          <a:solidFill>
            <a:srgbClr val="121415"/>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2899" name="Freeform 19"/>
          <p:cNvSpPr/>
          <p:nvPr/>
        </p:nvSpPr>
        <p:spPr bwMode="auto">
          <a:xfrm>
            <a:off x="7442200" y="4508500"/>
            <a:ext cx="11113" cy="147638"/>
          </a:xfrm>
          <a:custGeom>
            <a:avLst/>
            <a:gdLst/>
            <a:ahLst/>
            <a:cxnLst>
              <a:cxn ang="0">
                <a:pos x="13" y="374"/>
              </a:cxn>
              <a:cxn ang="0">
                <a:pos x="25" y="361"/>
              </a:cxn>
              <a:cxn ang="0">
                <a:pos x="25" y="0"/>
              </a:cxn>
              <a:cxn ang="0">
                <a:pos x="0" y="0"/>
              </a:cxn>
              <a:cxn ang="0">
                <a:pos x="0" y="361"/>
              </a:cxn>
              <a:cxn ang="0">
                <a:pos x="13" y="374"/>
              </a:cxn>
              <a:cxn ang="0">
                <a:pos x="13" y="374"/>
              </a:cxn>
              <a:cxn ang="0">
                <a:pos x="25" y="374"/>
              </a:cxn>
              <a:cxn ang="0">
                <a:pos x="25" y="361"/>
              </a:cxn>
              <a:cxn ang="0">
                <a:pos x="13" y="374"/>
              </a:cxn>
            </a:cxnLst>
            <a:rect l="0" t="0" r="r" b="b"/>
            <a:pathLst>
              <a:path w="25" h="374">
                <a:moveTo>
                  <a:pt x="13" y="374"/>
                </a:moveTo>
                <a:lnTo>
                  <a:pt x="25" y="361"/>
                </a:lnTo>
                <a:lnTo>
                  <a:pt x="25" y="0"/>
                </a:lnTo>
                <a:lnTo>
                  <a:pt x="0" y="0"/>
                </a:lnTo>
                <a:lnTo>
                  <a:pt x="0" y="361"/>
                </a:lnTo>
                <a:lnTo>
                  <a:pt x="13" y="374"/>
                </a:lnTo>
                <a:lnTo>
                  <a:pt x="13" y="374"/>
                </a:lnTo>
                <a:lnTo>
                  <a:pt x="25" y="374"/>
                </a:lnTo>
                <a:lnTo>
                  <a:pt x="25" y="361"/>
                </a:lnTo>
                <a:lnTo>
                  <a:pt x="13" y="374"/>
                </a:lnTo>
                <a:close/>
              </a:path>
            </a:pathLst>
          </a:custGeom>
          <a:solidFill>
            <a:srgbClr val="121415"/>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2900" name="Freeform 20"/>
          <p:cNvSpPr/>
          <p:nvPr/>
        </p:nvSpPr>
        <p:spPr bwMode="auto">
          <a:xfrm>
            <a:off x="7232650" y="4646613"/>
            <a:ext cx="215900" cy="9525"/>
          </a:xfrm>
          <a:custGeom>
            <a:avLst/>
            <a:gdLst/>
            <a:ahLst/>
            <a:cxnLst>
              <a:cxn ang="0">
                <a:pos x="0" y="13"/>
              </a:cxn>
              <a:cxn ang="0">
                <a:pos x="14" y="26"/>
              </a:cxn>
              <a:cxn ang="0">
                <a:pos x="545" y="26"/>
              </a:cxn>
              <a:cxn ang="0">
                <a:pos x="545" y="0"/>
              </a:cxn>
              <a:cxn ang="0">
                <a:pos x="14" y="0"/>
              </a:cxn>
              <a:cxn ang="0">
                <a:pos x="0" y="13"/>
              </a:cxn>
              <a:cxn ang="0">
                <a:pos x="0" y="13"/>
              </a:cxn>
              <a:cxn ang="0">
                <a:pos x="0" y="26"/>
              </a:cxn>
              <a:cxn ang="0">
                <a:pos x="14" y="26"/>
              </a:cxn>
              <a:cxn ang="0">
                <a:pos x="0" y="13"/>
              </a:cxn>
            </a:cxnLst>
            <a:rect l="0" t="0" r="r" b="b"/>
            <a:pathLst>
              <a:path w="545" h="26">
                <a:moveTo>
                  <a:pt x="0" y="13"/>
                </a:moveTo>
                <a:lnTo>
                  <a:pt x="14" y="26"/>
                </a:lnTo>
                <a:lnTo>
                  <a:pt x="545" y="26"/>
                </a:lnTo>
                <a:lnTo>
                  <a:pt x="545" y="0"/>
                </a:lnTo>
                <a:lnTo>
                  <a:pt x="14" y="0"/>
                </a:lnTo>
                <a:lnTo>
                  <a:pt x="0" y="13"/>
                </a:lnTo>
                <a:lnTo>
                  <a:pt x="0" y="13"/>
                </a:lnTo>
                <a:lnTo>
                  <a:pt x="0" y="26"/>
                </a:lnTo>
                <a:lnTo>
                  <a:pt x="14" y="26"/>
                </a:lnTo>
                <a:lnTo>
                  <a:pt x="0" y="13"/>
                </a:lnTo>
                <a:close/>
              </a:path>
            </a:pathLst>
          </a:custGeom>
          <a:solidFill>
            <a:srgbClr val="121415"/>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2901" name="Freeform 21"/>
          <p:cNvSpPr/>
          <p:nvPr/>
        </p:nvSpPr>
        <p:spPr bwMode="auto">
          <a:xfrm>
            <a:off x="7242175" y="4694238"/>
            <a:ext cx="254000" cy="122238"/>
          </a:xfrm>
          <a:custGeom>
            <a:avLst/>
            <a:gdLst/>
            <a:ahLst/>
            <a:cxnLst>
              <a:cxn ang="0">
                <a:pos x="640" y="165"/>
              </a:cxn>
              <a:cxn ang="0">
                <a:pos x="636" y="180"/>
              </a:cxn>
              <a:cxn ang="0">
                <a:pos x="630" y="195"/>
              </a:cxn>
              <a:cxn ang="0">
                <a:pos x="621" y="209"/>
              </a:cxn>
              <a:cxn ang="0">
                <a:pos x="601" y="230"/>
              </a:cxn>
              <a:cxn ang="0">
                <a:pos x="567" y="254"/>
              </a:cxn>
              <a:cxn ang="0">
                <a:pos x="523" y="276"/>
              </a:cxn>
              <a:cxn ang="0">
                <a:pos x="472" y="292"/>
              </a:cxn>
              <a:cxn ang="0">
                <a:pos x="415" y="305"/>
              </a:cxn>
              <a:cxn ang="0">
                <a:pos x="354" y="311"/>
              </a:cxn>
              <a:cxn ang="0">
                <a:pos x="288" y="311"/>
              </a:cxn>
              <a:cxn ang="0">
                <a:pos x="225" y="305"/>
              </a:cxn>
              <a:cxn ang="0">
                <a:pos x="168" y="292"/>
              </a:cxn>
              <a:cxn ang="0">
                <a:pos x="117" y="276"/>
              </a:cxn>
              <a:cxn ang="0">
                <a:pos x="73" y="254"/>
              </a:cxn>
              <a:cxn ang="0">
                <a:pos x="39" y="230"/>
              </a:cxn>
              <a:cxn ang="0">
                <a:pos x="19" y="209"/>
              </a:cxn>
              <a:cxn ang="0">
                <a:pos x="10" y="195"/>
              </a:cxn>
              <a:cxn ang="0">
                <a:pos x="3" y="180"/>
              </a:cxn>
              <a:cxn ang="0">
                <a:pos x="0" y="165"/>
              </a:cxn>
              <a:cxn ang="0">
                <a:pos x="0" y="148"/>
              </a:cxn>
              <a:cxn ang="0">
                <a:pos x="3" y="133"/>
              </a:cxn>
              <a:cxn ang="0">
                <a:pos x="10" y="118"/>
              </a:cxn>
              <a:cxn ang="0">
                <a:pos x="19" y="103"/>
              </a:cxn>
              <a:cxn ang="0">
                <a:pos x="39" y="82"/>
              </a:cxn>
              <a:cxn ang="0">
                <a:pos x="73" y="56"/>
              </a:cxn>
              <a:cxn ang="0">
                <a:pos x="117" y="35"/>
              </a:cxn>
              <a:cxn ang="0">
                <a:pos x="168" y="19"/>
              </a:cxn>
              <a:cxn ang="0">
                <a:pos x="225" y="6"/>
              </a:cxn>
              <a:cxn ang="0">
                <a:pos x="288" y="0"/>
              </a:cxn>
              <a:cxn ang="0">
                <a:pos x="354" y="0"/>
              </a:cxn>
              <a:cxn ang="0">
                <a:pos x="415" y="6"/>
              </a:cxn>
              <a:cxn ang="0">
                <a:pos x="472" y="19"/>
              </a:cxn>
              <a:cxn ang="0">
                <a:pos x="523" y="35"/>
              </a:cxn>
              <a:cxn ang="0">
                <a:pos x="567" y="56"/>
              </a:cxn>
              <a:cxn ang="0">
                <a:pos x="601" y="82"/>
              </a:cxn>
              <a:cxn ang="0">
                <a:pos x="621" y="103"/>
              </a:cxn>
              <a:cxn ang="0">
                <a:pos x="630" y="118"/>
              </a:cxn>
              <a:cxn ang="0">
                <a:pos x="636" y="133"/>
              </a:cxn>
              <a:cxn ang="0">
                <a:pos x="640" y="148"/>
              </a:cxn>
            </a:cxnLst>
            <a:rect l="0" t="0" r="r" b="b"/>
            <a:pathLst>
              <a:path w="640" h="311">
                <a:moveTo>
                  <a:pt x="640" y="157"/>
                </a:moveTo>
                <a:lnTo>
                  <a:pt x="640" y="165"/>
                </a:lnTo>
                <a:lnTo>
                  <a:pt x="638" y="172"/>
                </a:lnTo>
                <a:lnTo>
                  <a:pt x="636" y="180"/>
                </a:lnTo>
                <a:lnTo>
                  <a:pt x="633" y="187"/>
                </a:lnTo>
                <a:lnTo>
                  <a:pt x="630" y="195"/>
                </a:lnTo>
                <a:lnTo>
                  <a:pt x="626" y="203"/>
                </a:lnTo>
                <a:lnTo>
                  <a:pt x="621" y="209"/>
                </a:lnTo>
                <a:lnTo>
                  <a:pt x="615" y="216"/>
                </a:lnTo>
                <a:lnTo>
                  <a:pt x="601" y="230"/>
                </a:lnTo>
                <a:lnTo>
                  <a:pt x="584" y="243"/>
                </a:lnTo>
                <a:lnTo>
                  <a:pt x="567" y="254"/>
                </a:lnTo>
                <a:lnTo>
                  <a:pt x="545" y="265"/>
                </a:lnTo>
                <a:lnTo>
                  <a:pt x="523" y="276"/>
                </a:lnTo>
                <a:lnTo>
                  <a:pt x="499" y="284"/>
                </a:lnTo>
                <a:lnTo>
                  <a:pt x="472" y="292"/>
                </a:lnTo>
                <a:lnTo>
                  <a:pt x="444" y="300"/>
                </a:lnTo>
                <a:lnTo>
                  <a:pt x="415" y="305"/>
                </a:lnTo>
                <a:lnTo>
                  <a:pt x="385" y="308"/>
                </a:lnTo>
                <a:lnTo>
                  <a:pt x="354" y="311"/>
                </a:lnTo>
                <a:lnTo>
                  <a:pt x="321" y="311"/>
                </a:lnTo>
                <a:lnTo>
                  <a:pt x="288" y="311"/>
                </a:lnTo>
                <a:lnTo>
                  <a:pt x="257" y="308"/>
                </a:lnTo>
                <a:lnTo>
                  <a:pt x="225" y="305"/>
                </a:lnTo>
                <a:lnTo>
                  <a:pt x="196" y="300"/>
                </a:lnTo>
                <a:lnTo>
                  <a:pt x="168" y="292"/>
                </a:lnTo>
                <a:lnTo>
                  <a:pt x="142" y="284"/>
                </a:lnTo>
                <a:lnTo>
                  <a:pt x="117" y="276"/>
                </a:lnTo>
                <a:lnTo>
                  <a:pt x="94" y="265"/>
                </a:lnTo>
                <a:lnTo>
                  <a:pt x="73" y="254"/>
                </a:lnTo>
                <a:lnTo>
                  <a:pt x="55" y="243"/>
                </a:lnTo>
                <a:lnTo>
                  <a:pt x="39" y="230"/>
                </a:lnTo>
                <a:lnTo>
                  <a:pt x="25" y="216"/>
                </a:lnTo>
                <a:lnTo>
                  <a:pt x="19" y="209"/>
                </a:lnTo>
                <a:lnTo>
                  <a:pt x="14" y="203"/>
                </a:lnTo>
                <a:lnTo>
                  <a:pt x="10" y="195"/>
                </a:lnTo>
                <a:lnTo>
                  <a:pt x="6" y="187"/>
                </a:lnTo>
                <a:lnTo>
                  <a:pt x="3" y="180"/>
                </a:lnTo>
                <a:lnTo>
                  <a:pt x="1" y="172"/>
                </a:lnTo>
                <a:lnTo>
                  <a:pt x="0" y="165"/>
                </a:lnTo>
                <a:lnTo>
                  <a:pt x="0" y="157"/>
                </a:lnTo>
                <a:lnTo>
                  <a:pt x="0" y="148"/>
                </a:lnTo>
                <a:lnTo>
                  <a:pt x="1" y="141"/>
                </a:lnTo>
                <a:lnTo>
                  <a:pt x="3" y="133"/>
                </a:lnTo>
                <a:lnTo>
                  <a:pt x="6" y="126"/>
                </a:lnTo>
                <a:lnTo>
                  <a:pt x="10" y="118"/>
                </a:lnTo>
                <a:lnTo>
                  <a:pt x="14" y="111"/>
                </a:lnTo>
                <a:lnTo>
                  <a:pt x="19" y="103"/>
                </a:lnTo>
                <a:lnTo>
                  <a:pt x="25" y="95"/>
                </a:lnTo>
                <a:lnTo>
                  <a:pt x="39" y="82"/>
                </a:lnTo>
                <a:lnTo>
                  <a:pt x="55" y="69"/>
                </a:lnTo>
                <a:lnTo>
                  <a:pt x="73" y="56"/>
                </a:lnTo>
                <a:lnTo>
                  <a:pt x="94" y="45"/>
                </a:lnTo>
                <a:lnTo>
                  <a:pt x="117" y="35"/>
                </a:lnTo>
                <a:lnTo>
                  <a:pt x="142" y="26"/>
                </a:lnTo>
                <a:lnTo>
                  <a:pt x="168" y="19"/>
                </a:lnTo>
                <a:lnTo>
                  <a:pt x="196" y="12"/>
                </a:lnTo>
                <a:lnTo>
                  <a:pt x="225" y="6"/>
                </a:lnTo>
                <a:lnTo>
                  <a:pt x="257" y="2"/>
                </a:lnTo>
                <a:lnTo>
                  <a:pt x="288" y="0"/>
                </a:lnTo>
                <a:lnTo>
                  <a:pt x="321" y="0"/>
                </a:lnTo>
                <a:lnTo>
                  <a:pt x="354" y="0"/>
                </a:lnTo>
                <a:lnTo>
                  <a:pt x="385" y="2"/>
                </a:lnTo>
                <a:lnTo>
                  <a:pt x="415" y="6"/>
                </a:lnTo>
                <a:lnTo>
                  <a:pt x="444" y="12"/>
                </a:lnTo>
                <a:lnTo>
                  <a:pt x="472" y="19"/>
                </a:lnTo>
                <a:lnTo>
                  <a:pt x="499" y="26"/>
                </a:lnTo>
                <a:lnTo>
                  <a:pt x="523" y="35"/>
                </a:lnTo>
                <a:lnTo>
                  <a:pt x="545" y="45"/>
                </a:lnTo>
                <a:lnTo>
                  <a:pt x="567" y="56"/>
                </a:lnTo>
                <a:lnTo>
                  <a:pt x="584" y="69"/>
                </a:lnTo>
                <a:lnTo>
                  <a:pt x="601" y="82"/>
                </a:lnTo>
                <a:lnTo>
                  <a:pt x="615" y="95"/>
                </a:lnTo>
                <a:lnTo>
                  <a:pt x="621" y="103"/>
                </a:lnTo>
                <a:lnTo>
                  <a:pt x="626" y="111"/>
                </a:lnTo>
                <a:lnTo>
                  <a:pt x="630" y="118"/>
                </a:lnTo>
                <a:lnTo>
                  <a:pt x="633" y="126"/>
                </a:lnTo>
                <a:lnTo>
                  <a:pt x="636" y="133"/>
                </a:lnTo>
                <a:lnTo>
                  <a:pt x="638" y="141"/>
                </a:lnTo>
                <a:lnTo>
                  <a:pt x="640" y="148"/>
                </a:lnTo>
                <a:lnTo>
                  <a:pt x="640" y="157"/>
                </a:lnTo>
                <a:close/>
              </a:path>
            </a:pathLst>
          </a:custGeom>
          <a:solidFill>
            <a:srgbClr val="F2CDBE"/>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2902" name="Freeform 22"/>
          <p:cNvSpPr/>
          <p:nvPr/>
        </p:nvSpPr>
        <p:spPr bwMode="auto">
          <a:xfrm>
            <a:off x="7369175" y="4756150"/>
            <a:ext cx="131763" cy="66675"/>
          </a:xfrm>
          <a:custGeom>
            <a:avLst/>
            <a:gdLst/>
            <a:ahLst/>
            <a:cxnLst>
              <a:cxn ang="0">
                <a:pos x="0" y="168"/>
              </a:cxn>
              <a:cxn ang="0">
                <a:pos x="0" y="168"/>
              </a:cxn>
              <a:cxn ang="0">
                <a:pos x="33" y="166"/>
              </a:cxn>
              <a:cxn ang="0">
                <a:pos x="65" y="164"/>
              </a:cxn>
              <a:cxn ang="0">
                <a:pos x="96" y="160"/>
              </a:cxn>
              <a:cxn ang="0">
                <a:pos x="126" y="155"/>
              </a:cxn>
              <a:cxn ang="0">
                <a:pos x="155" y="148"/>
              </a:cxn>
              <a:cxn ang="0">
                <a:pos x="181" y="140"/>
              </a:cxn>
              <a:cxn ang="0">
                <a:pos x="207" y="131"/>
              </a:cxn>
              <a:cxn ang="0">
                <a:pos x="231" y="120"/>
              </a:cxn>
              <a:cxn ang="0">
                <a:pos x="252" y="108"/>
              </a:cxn>
              <a:cxn ang="0">
                <a:pos x="271" y="96"/>
              </a:cxn>
              <a:cxn ang="0">
                <a:pos x="288" y="82"/>
              </a:cxn>
              <a:cxn ang="0">
                <a:pos x="302" y="68"/>
              </a:cxn>
              <a:cxn ang="0">
                <a:pos x="310" y="61"/>
              </a:cxn>
              <a:cxn ang="0">
                <a:pos x="315" y="52"/>
              </a:cxn>
              <a:cxn ang="0">
                <a:pos x="320" y="44"/>
              </a:cxn>
              <a:cxn ang="0">
                <a:pos x="324" y="35"/>
              </a:cxn>
              <a:cxn ang="0">
                <a:pos x="328" y="27"/>
              </a:cxn>
              <a:cxn ang="0">
                <a:pos x="330" y="18"/>
              </a:cxn>
              <a:cxn ang="0">
                <a:pos x="331" y="9"/>
              </a:cxn>
              <a:cxn ang="0">
                <a:pos x="331" y="0"/>
              </a:cxn>
              <a:cxn ang="0">
                <a:pos x="306" y="0"/>
              </a:cxn>
              <a:cxn ang="0">
                <a:pos x="306" y="6"/>
              </a:cxn>
              <a:cxn ang="0">
                <a:pos x="305" y="13"/>
              </a:cxn>
              <a:cxn ang="0">
                <a:pos x="302" y="19"/>
              </a:cxn>
              <a:cxn ang="0">
                <a:pos x="301" y="25"/>
              </a:cxn>
              <a:cxn ang="0">
                <a:pos x="297" y="32"/>
              </a:cxn>
              <a:cxn ang="0">
                <a:pos x="294" y="38"/>
              </a:cxn>
              <a:cxn ang="0">
                <a:pos x="288" y="44"/>
              </a:cxn>
              <a:cxn ang="0">
                <a:pos x="285" y="51"/>
              </a:cxn>
              <a:cxn ang="0">
                <a:pos x="272" y="63"/>
              </a:cxn>
              <a:cxn ang="0">
                <a:pos x="257" y="76"/>
              </a:cxn>
              <a:cxn ang="0">
                <a:pos x="239" y="87"/>
              </a:cxn>
              <a:cxn ang="0">
                <a:pos x="219" y="97"/>
              </a:cxn>
              <a:cxn ang="0">
                <a:pos x="198" y="107"/>
              </a:cxn>
              <a:cxn ang="0">
                <a:pos x="174" y="115"/>
              </a:cxn>
              <a:cxn ang="0">
                <a:pos x="147" y="124"/>
              </a:cxn>
              <a:cxn ang="0">
                <a:pos x="121" y="130"/>
              </a:cxn>
              <a:cxn ang="0">
                <a:pos x="92" y="135"/>
              </a:cxn>
              <a:cxn ang="0">
                <a:pos x="63" y="139"/>
              </a:cxn>
              <a:cxn ang="0">
                <a:pos x="31" y="141"/>
              </a:cxn>
              <a:cxn ang="0">
                <a:pos x="0" y="141"/>
              </a:cxn>
              <a:cxn ang="0">
                <a:pos x="0" y="141"/>
              </a:cxn>
              <a:cxn ang="0">
                <a:pos x="0" y="168"/>
              </a:cxn>
              <a:cxn ang="0">
                <a:pos x="0" y="168"/>
              </a:cxn>
              <a:cxn ang="0">
                <a:pos x="0" y="168"/>
              </a:cxn>
            </a:cxnLst>
            <a:rect l="0" t="0" r="r" b="b"/>
            <a:pathLst>
              <a:path w="331" h="168">
                <a:moveTo>
                  <a:pt x="0" y="168"/>
                </a:moveTo>
                <a:lnTo>
                  <a:pt x="0" y="168"/>
                </a:lnTo>
                <a:lnTo>
                  <a:pt x="33" y="166"/>
                </a:lnTo>
                <a:lnTo>
                  <a:pt x="65" y="164"/>
                </a:lnTo>
                <a:lnTo>
                  <a:pt x="96" y="160"/>
                </a:lnTo>
                <a:lnTo>
                  <a:pt x="126" y="155"/>
                </a:lnTo>
                <a:lnTo>
                  <a:pt x="155" y="148"/>
                </a:lnTo>
                <a:lnTo>
                  <a:pt x="181" y="140"/>
                </a:lnTo>
                <a:lnTo>
                  <a:pt x="207" y="131"/>
                </a:lnTo>
                <a:lnTo>
                  <a:pt x="231" y="120"/>
                </a:lnTo>
                <a:lnTo>
                  <a:pt x="252" y="108"/>
                </a:lnTo>
                <a:lnTo>
                  <a:pt x="271" y="96"/>
                </a:lnTo>
                <a:lnTo>
                  <a:pt x="288" y="82"/>
                </a:lnTo>
                <a:lnTo>
                  <a:pt x="302" y="68"/>
                </a:lnTo>
                <a:lnTo>
                  <a:pt x="310" y="61"/>
                </a:lnTo>
                <a:lnTo>
                  <a:pt x="315" y="52"/>
                </a:lnTo>
                <a:lnTo>
                  <a:pt x="320" y="44"/>
                </a:lnTo>
                <a:lnTo>
                  <a:pt x="324" y="35"/>
                </a:lnTo>
                <a:lnTo>
                  <a:pt x="328" y="27"/>
                </a:lnTo>
                <a:lnTo>
                  <a:pt x="330" y="18"/>
                </a:lnTo>
                <a:lnTo>
                  <a:pt x="331" y="9"/>
                </a:lnTo>
                <a:lnTo>
                  <a:pt x="331" y="0"/>
                </a:lnTo>
                <a:lnTo>
                  <a:pt x="306" y="0"/>
                </a:lnTo>
                <a:lnTo>
                  <a:pt x="306" y="6"/>
                </a:lnTo>
                <a:lnTo>
                  <a:pt x="305" y="13"/>
                </a:lnTo>
                <a:lnTo>
                  <a:pt x="302" y="19"/>
                </a:lnTo>
                <a:lnTo>
                  <a:pt x="301" y="25"/>
                </a:lnTo>
                <a:lnTo>
                  <a:pt x="297" y="32"/>
                </a:lnTo>
                <a:lnTo>
                  <a:pt x="294" y="38"/>
                </a:lnTo>
                <a:lnTo>
                  <a:pt x="288" y="44"/>
                </a:lnTo>
                <a:lnTo>
                  <a:pt x="285" y="51"/>
                </a:lnTo>
                <a:lnTo>
                  <a:pt x="272" y="63"/>
                </a:lnTo>
                <a:lnTo>
                  <a:pt x="257" y="76"/>
                </a:lnTo>
                <a:lnTo>
                  <a:pt x="239" y="87"/>
                </a:lnTo>
                <a:lnTo>
                  <a:pt x="219" y="97"/>
                </a:lnTo>
                <a:lnTo>
                  <a:pt x="198" y="107"/>
                </a:lnTo>
                <a:lnTo>
                  <a:pt x="174" y="115"/>
                </a:lnTo>
                <a:lnTo>
                  <a:pt x="147" y="124"/>
                </a:lnTo>
                <a:lnTo>
                  <a:pt x="121" y="130"/>
                </a:lnTo>
                <a:lnTo>
                  <a:pt x="92" y="135"/>
                </a:lnTo>
                <a:lnTo>
                  <a:pt x="63" y="139"/>
                </a:lnTo>
                <a:lnTo>
                  <a:pt x="31" y="141"/>
                </a:lnTo>
                <a:lnTo>
                  <a:pt x="0" y="141"/>
                </a:lnTo>
                <a:lnTo>
                  <a:pt x="0" y="141"/>
                </a:lnTo>
                <a:lnTo>
                  <a:pt x="0" y="168"/>
                </a:lnTo>
                <a:lnTo>
                  <a:pt x="0" y="168"/>
                </a:lnTo>
                <a:lnTo>
                  <a:pt x="0" y="168"/>
                </a:lnTo>
                <a:close/>
              </a:path>
            </a:pathLst>
          </a:custGeom>
          <a:solidFill>
            <a:srgbClr val="121415"/>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2903" name="Freeform 23"/>
          <p:cNvSpPr/>
          <p:nvPr/>
        </p:nvSpPr>
        <p:spPr bwMode="auto">
          <a:xfrm>
            <a:off x="7237413" y="4756150"/>
            <a:ext cx="131763" cy="66675"/>
          </a:xfrm>
          <a:custGeom>
            <a:avLst/>
            <a:gdLst/>
            <a:ahLst/>
            <a:cxnLst>
              <a:cxn ang="0">
                <a:pos x="0" y="0"/>
              </a:cxn>
              <a:cxn ang="0">
                <a:pos x="0" y="0"/>
              </a:cxn>
              <a:cxn ang="0">
                <a:pos x="0" y="9"/>
              </a:cxn>
              <a:cxn ang="0">
                <a:pos x="1" y="18"/>
              </a:cxn>
              <a:cxn ang="0">
                <a:pos x="4" y="27"/>
              </a:cxn>
              <a:cxn ang="0">
                <a:pos x="8" y="35"/>
              </a:cxn>
              <a:cxn ang="0">
                <a:pos x="11" y="44"/>
              </a:cxn>
              <a:cxn ang="0">
                <a:pos x="16" y="52"/>
              </a:cxn>
              <a:cxn ang="0">
                <a:pos x="21" y="61"/>
              </a:cxn>
              <a:cxn ang="0">
                <a:pos x="29" y="68"/>
              </a:cxn>
              <a:cxn ang="0">
                <a:pos x="43" y="82"/>
              </a:cxn>
              <a:cxn ang="0">
                <a:pos x="61" y="96"/>
              </a:cxn>
              <a:cxn ang="0">
                <a:pos x="79" y="108"/>
              </a:cxn>
              <a:cxn ang="0">
                <a:pos x="101" y="120"/>
              </a:cxn>
              <a:cxn ang="0">
                <a:pos x="125" y="131"/>
              </a:cxn>
              <a:cxn ang="0">
                <a:pos x="151" y="140"/>
              </a:cxn>
              <a:cxn ang="0">
                <a:pos x="178" y="148"/>
              </a:cxn>
              <a:cxn ang="0">
                <a:pos x="207" y="155"/>
              </a:cxn>
              <a:cxn ang="0">
                <a:pos x="237" y="160"/>
              </a:cxn>
              <a:cxn ang="0">
                <a:pos x="268" y="164"/>
              </a:cxn>
              <a:cxn ang="0">
                <a:pos x="301" y="166"/>
              </a:cxn>
              <a:cxn ang="0">
                <a:pos x="334" y="168"/>
              </a:cxn>
              <a:cxn ang="0">
                <a:pos x="334" y="141"/>
              </a:cxn>
              <a:cxn ang="0">
                <a:pos x="302" y="141"/>
              </a:cxn>
              <a:cxn ang="0">
                <a:pos x="271" y="139"/>
              </a:cxn>
              <a:cxn ang="0">
                <a:pos x="241" y="135"/>
              </a:cxn>
              <a:cxn ang="0">
                <a:pos x="212" y="130"/>
              </a:cxn>
              <a:cxn ang="0">
                <a:pos x="184" y="124"/>
              </a:cxn>
              <a:cxn ang="0">
                <a:pos x="159" y="115"/>
              </a:cxn>
              <a:cxn ang="0">
                <a:pos x="135" y="107"/>
              </a:cxn>
              <a:cxn ang="0">
                <a:pos x="112" y="97"/>
              </a:cxn>
              <a:cxn ang="0">
                <a:pos x="92" y="86"/>
              </a:cxn>
              <a:cxn ang="0">
                <a:pos x="74" y="76"/>
              </a:cxn>
              <a:cxn ang="0">
                <a:pos x="59" y="63"/>
              </a:cxn>
              <a:cxn ang="0">
                <a:pos x="47" y="51"/>
              </a:cxn>
              <a:cxn ang="0">
                <a:pos x="42" y="44"/>
              </a:cxn>
              <a:cxn ang="0">
                <a:pos x="38" y="38"/>
              </a:cxn>
              <a:cxn ang="0">
                <a:pos x="34" y="32"/>
              </a:cxn>
              <a:cxn ang="0">
                <a:pos x="30" y="25"/>
              </a:cxn>
              <a:cxn ang="0">
                <a:pos x="28" y="19"/>
              </a:cxn>
              <a:cxn ang="0">
                <a:pos x="27" y="13"/>
              </a:cxn>
              <a:cxn ang="0">
                <a:pos x="25" y="6"/>
              </a:cxn>
              <a:cxn ang="0">
                <a:pos x="25" y="0"/>
              </a:cxn>
              <a:cxn ang="0">
                <a:pos x="25" y="0"/>
              </a:cxn>
              <a:cxn ang="0">
                <a:pos x="0" y="0"/>
              </a:cxn>
              <a:cxn ang="0">
                <a:pos x="0" y="0"/>
              </a:cxn>
              <a:cxn ang="0">
                <a:pos x="0" y="0"/>
              </a:cxn>
            </a:cxnLst>
            <a:rect l="0" t="0" r="r" b="b"/>
            <a:pathLst>
              <a:path w="334" h="168">
                <a:moveTo>
                  <a:pt x="0" y="0"/>
                </a:moveTo>
                <a:lnTo>
                  <a:pt x="0" y="0"/>
                </a:lnTo>
                <a:lnTo>
                  <a:pt x="0" y="9"/>
                </a:lnTo>
                <a:lnTo>
                  <a:pt x="1" y="18"/>
                </a:lnTo>
                <a:lnTo>
                  <a:pt x="4" y="27"/>
                </a:lnTo>
                <a:lnTo>
                  <a:pt x="8" y="35"/>
                </a:lnTo>
                <a:lnTo>
                  <a:pt x="11" y="44"/>
                </a:lnTo>
                <a:lnTo>
                  <a:pt x="16" y="52"/>
                </a:lnTo>
                <a:lnTo>
                  <a:pt x="21" y="61"/>
                </a:lnTo>
                <a:lnTo>
                  <a:pt x="29" y="68"/>
                </a:lnTo>
                <a:lnTo>
                  <a:pt x="43" y="82"/>
                </a:lnTo>
                <a:lnTo>
                  <a:pt x="61" y="96"/>
                </a:lnTo>
                <a:lnTo>
                  <a:pt x="79" y="108"/>
                </a:lnTo>
                <a:lnTo>
                  <a:pt x="101" y="120"/>
                </a:lnTo>
                <a:lnTo>
                  <a:pt x="125" y="131"/>
                </a:lnTo>
                <a:lnTo>
                  <a:pt x="151" y="140"/>
                </a:lnTo>
                <a:lnTo>
                  <a:pt x="178" y="148"/>
                </a:lnTo>
                <a:lnTo>
                  <a:pt x="207" y="155"/>
                </a:lnTo>
                <a:lnTo>
                  <a:pt x="237" y="160"/>
                </a:lnTo>
                <a:lnTo>
                  <a:pt x="268" y="164"/>
                </a:lnTo>
                <a:lnTo>
                  <a:pt x="301" y="166"/>
                </a:lnTo>
                <a:lnTo>
                  <a:pt x="334" y="168"/>
                </a:lnTo>
                <a:lnTo>
                  <a:pt x="334" y="141"/>
                </a:lnTo>
                <a:lnTo>
                  <a:pt x="302" y="141"/>
                </a:lnTo>
                <a:lnTo>
                  <a:pt x="271" y="139"/>
                </a:lnTo>
                <a:lnTo>
                  <a:pt x="241" y="135"/>
                </a:lnTo>
                <a:lnTo>
                  <a:pt x="212" y="130"/>
                </a:lnTo>
                <a:lnTo>
                  <a:pt x="184" y="124"/>
                </a:lnTo>
                <a:lnTo>
                  <a:pt x="159" y="115"/>
                </a:lnTo>
                <a:lnTo>
                  <a:pt x="135" y="107"/>
                </a:lnTo>
                <a:lnTo>
                  <a:pt x="112" y="97"/>
                </a:lnTo>
                <a:lnTo>
                  <a:pt x="92" y="86"/>
                </a:lnTo>
                <a:lnTo>
                  <a:pt x="74" y="76"/>
                </a:lnTo>
                <a:lnTo>
                  <a:pt x="59" y="63"/>
                </a:lnTo>
                <a:lnTo>
                  <a:pt x="47" y="51"/>
                </a:lnTo>
                <a:lnTo>
                  <a:pt x="42" y="44"/>
                </a:lnTo>
                <a:lnTo>
                  <a:pt x="38" y="38"/>
                </a:lnTo>
                <a:lnTo>
                  <a:pt x="34" y="32"/>
                </a:lnTo>
                <a:lnTo>
                  <a:pt x="30" y="25"/>
                </a:lnTo>
                <a:lnTo>
                  <a:pt x="28" y="19"/>
                </a:lnTo>
                <a:lnTo>
                  <a:pt x="27" y="13"/>
                </a:lnTo>
                <a:lnTo>
                  <a:pt x="25" y="6"/>
                </a:lnTo>
                <a:lnTo>
                  <a:pt x="25" y="0"/>
                </a:lnTo>
                <a:lnTo>
                  <a:pt x="25" y="0"/>
                </a:lnTo>
                <a:lnTo>
                  <a:pt x="0" y="0"/>
                </a:lnTo>
                <a:lnTo>
                  <a:pt x="0" y="0"/>
                </a:lnTo>
                <a:lnTo>
                  <a:pt x="0" y="0"/>
                </a:lnTo>
                <a:close/>
              </a:path>
            </a:pathLst>
          </a:custGeom>
          <a:solidFill>
            <a:srgbClr val="121415"/>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2904" name="Freeform 24"/>
          <p:cNvSpPr/>
          <p:nvPr/>
        </p:nvSpPr>
        <p:spPr bwMode="auto">
          <a:xfrm>
            <a:off x="7237413" y="4687888"/>
            <a:ext cx="131763" cy="68263"/>
          </a:xfrm>
          <a:custGeom>
            <a:avLst/>
            <a:gdLst/>
            <a:ahLst/>
            <a:cxnLst>
              <a:cxn ang="0">
                <a:pos x="334" y="0"/>
              </a:cxn>
              <a:cxn ang="0">
                <a:pos x="334" y="0"/>
              </a:cxn>
              <a:cxn ang="0">
                <a:pos x="301" y="1"/>
              </a:cxn>
              <a:cxn ang="0">
                <a:pos x="268" y="4"/>
              </a:cxn>
              <a:cxn ang="0">
                <a:pos x="237" y="7"/>
              </a:cxn>
              <a:cxn ang="0">
                <a:pos x="207" y="14"/>
              </a:cxn>
              <a:cxn ang="0">
                <a:pos x="178" y="20"/>
              </a:cxn>
              <a:cxn ang="0">
                <a:pos x="150" y="28"/>
              </a:cxn>
              <a:cxn ang="0">
                <a:pos x="125" y="38"/>
              </a:cxn>
              <a:cxn ang="0">
                <a:pos x="101" y="48"/>
              </a:cxn>
              <a:cxn ang="0">
                <a:pos x="79" y="60"/>
              </a:cxn>
              <a:cxn ang="0">
                <a:pos x="61" y="73"/>
              </a:cxn>
              <a:cxn ang="0">
                <a:pos x="43" y="87"/>
              </a:cxn>
              <a:cxn ang="0">
                <a:pos x="28" y="101"/>
              </a:cxn>
              <a:cxn ang="0">
                <a:pos x="21" y="109"/>
              </a:cxn>
              <a:cxn ang="0">
                <a:pos x="16" y="117"/>
              </a:cxn>
              <a:cxn ang="0">
                <a:pos x="11" y="126"/>
              </a:cxn>
              <a:cxn ang="0">
                <a:pos x="8" y="135"/>
              </a:cxn>
              <a:cxn ang="0">
                <a:pos x="4" y="143"/>
              </a:cxn>
              <a:cxn ang="0">
                <a:pos x="1" y="152"/>
              </a:cxn>
              <a:cxn ang="0">
                <a:pos x="0" y="161"/>
              </a:cxn>
              <a:cxn ang="0">
                <a:pos x="0" y="171"/>
              </a:cxn>
              <a:cxn ang="0">
                <a:pos x="25" y="171"/>
              </a:cxn>
              <a:cxn ang="0">
                <a:pos x="25" y="164"/>
              </a:cxn>
              <a:cxn ang="0">
                <a:pos x="27" y="157"/>
              </a:cxn>
              <a:cxn ang="0">
                <a:pos x="28" y="151"/>
              </a:cxn>
              <a:cxn ang="0">
                <a:pos x="30" y="145"/>
              </a:cxn>
              <a:cxn ang="0">
                <a:pos x="34" y="137"/>
              </a:cxn>
              <a:cxn ang="0">
                <a:pos x="38" y="131"/>
              </a:cxn>
              <a:cxn ang="0">
                <a:pos x="42" y="125"/>
              </a:cxn>
              <a:cxn ang="0">
                <a:pos x="47" y="118"/>
              </a:cxn>
              <a:cxn ang="0">
                <a:pos x="61" y="106"/>
              </a:cxn>
              <a:cxn ang="0">
                <a:pos x="76" y="93"/>
              </a:cxn>
              <a:cxn ang="0">
                <a:pos x="92" y="82"/>
              </a:cxn>
              <a:cxn ang="0">
                <a:pos x="112" y="72"/>
              </a:cxn>
              <a:cxn ang="0">
                <a:pos x="135" y="62"/>
              </a:cxn>
              <a:cxn ang="0">
                <a:pos x="159" y="53"/>
              </a:cxn>
              <a:cxn ang="0">
                <a:pos x="184" y="45"/>
              </a:cxn>
              <a:cxn ang="0">
                <a:pos x="212" y="38"/>
              </a:cxn>
              <a:cxn ang="0">
                <a:pos x="241" y="33"/>
              </a:cxn>
              <a:cxn ang="0">
                <a:pos x="271" y="29"/>
              </a:cxn>
              <a:cxn ang="0">
                <a:pos x="302" y="26"/>
              </a:cxn>
              <a:cxn ang="0">
                <a:pos x="334" y="26"/>
              </a:cxn>
              <a:cxn ang="0">
                <a:pos x="334" y="26"/>
              </a:cxn>
              <a:cxn ang="0">
                <a:pos x="334" y="0"/>
              </a:cxn>
              <a:cxn ang="0">
                <a:pos x="334" y="0"/>
              </a:cxn>
              <a:cxn ang="0">
                <a:pos x="334" y="0"/>
              </a:cxn>
            </a:cxnLst>
            <a:rect l="0" t="0" r="r" b="b"/>
            <a:pathLst>
              <a:path w="334" h="171">
                <a:moveTo>
                  <a:pt x="334" y="0"/>
                </a:moveTo>
                <a:lnTo>
                  <a:pt x="334" y="0"/>
                </a:lnTo>
                <a:lnTo>
                  <a:pt x="301" y="1"/>
                </a:lnTo>
                <a:lnTo>
                  <a:pt x="268" y="4"/>
                </a:lnTo>
                <a:lnTo>
                  <a:pt x="237" y="7"/>
                </a:lnTo>
                <a:lnTo>
                  <a:pt x="207" y="14"/>
                </a:lnTo>
                <a:lnTo>
                  <a:pt x="178" y="20"/>
                </a:lnTo>
                <a:lnTo>
                  <a:pt x="150" y="28"/>
                </a:lnTo>
                <a:lnTo>
                  <a:pt x="125" y="38"/>
                </a:lnTo>
                <a:lnTo>
                  <a:pt x="101" y="48"/>
                </a:lnTo>
                <a:lnTo>
                  <a:pt x="79" y="60"/>
                </a:lnTo>
                <a:lnTo>
                  <a:pt x="61" y="73"/>
                </a:lnTo>
                <a:lnTo>
                  <a:pt x="43" y="87"/>
                </a:lnTo>
                <a:lnTo>
                  <a:pt x="28" y="101"/>
                </a:lnTo>
                <a:lnTo>
                  <a:pt x="21" y="109"/>
                </a:lnTo>
                <a:lnTo>
                  <a:pt x="16" y="117"/>
                </a:lnTo>
                <a:lnTo>
                  <a:pt x="11" y="126"/>
                </a:lnTo>
                <a:lnTo>
                  <a:pt x="8" y="135"/>
                </a:lnTo>
                <a:lnTo>
                  <a:pt x="4" y="143"/>
                </a:lnTo>
                <a:lnTo>
                  <a:pt x="1" y="152"/>
                </a:lnTo>
                <a:lnTo>
                  <a:pt x="0" y="161"/>
                </a:lnTo>
                <a:lnTo>
                  <a:pt x="0" y="171"/>
                </a:lnTo>
                <a:lnTo>
                  <a:pt x="25" y="171"/>
                </a:lnTo>
                <a:lnTo>
                  <a:pt x="25" y="164"/>
                </a:lnTo>
                <a:lnTo>
                  <a:pt x="27" y="157"/>
                </a:lnTo>
                <a:lnTo>
                  <a:pt x="28" y="151"/>
                </a:lnTo>
                <a:lnTo>
                  <a:pt x="30" y="145"/>
                </a:lnTo>
                <a:lnTo>
                  <a:pt x="34" y="137"/>
                </a:lnTo>
                <a:lnTo>
                  <a:pt x="38" y="131"/>
                </a:lnTo>
                <a:lnTo>
                  <a:pt x="42" y="125"/>
                </a:lnTo>
                <a:lnTo>
                  <a:pt x="47" y="118"/>
                </a:lnTo>
                <a:lnTo>
                  <a:pt x="61" y="106"/>
                </a:lnTo>
                <a:lnTo>
                  <a:pt x="76" y="93"/>
                </a:lnTo>
                <a:lnTo>
                  <a:pt x="92" y="82"/>
                </a:lnTo>
                <a:lnTo>
                  <a:pt x="112" y="72"/>
                </a:lnTo>
                <a:lnTo>
                  <a:pt x="135" y="62"/>
                </a:lnTo>
                <a:lnTo>
                  <a:pt x="159" y="53"/>
                </a:lnTo>
                <a:lnTo>
                  <a:pt x="184" y="45"/>
                </a:lnTo>
                <a:lnTo>
                  <a:pt x="212" y="38"/>
                </a:lnTo>
                <a:lnTo>
                  <a:pt x="241" y="33"/>
                </a:lnTo>
                <a:lnTo>
                  <a:pt x="271" y="29"/>
                </a:lnTo>
                <a:lnTo>
                  <a:pt x="302" y="26"/>
                </a:lnTo>
                <a:lnTo>
                  <a:pt x="334" y="26"/>
                </a:lnTo>
                <a:lnTo>
                  <a:pt x="334" y="26"/>
                </a:lnTo>
                <a:lnTo>
                  <a:pt x="334" y="0"/>
                </a:lnTo>
                <a:lnTo>
                  <a:pt x="334" y="0"/>
                </a:lnTo>
                <a:lnTo>
                  <a:pt x="334" y="0"/>
                </a:lnTo>
                <a:close/>
              </a:path>
            </a:pathLst>
          </a:custGeom>
          <a:solidFill>
            <a:srgbClr val="121415"/>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2905" name="Freeform 25"/>
          <p:cNvSpPr/>
          <p:nvPr/>
        </p:nvSpPr>
        <p:spPr bwMode="auto">
          <a:xfrm>
            <a:off x="7369175" y="4687888"/>
            <a:ext cx="131763" cy="68263"/>
          </a:xfrm>
          <a:custGeom>
            <a:avLst/>
            <a:gdLst/>
            <a:ahLst/>
            <a:cxnLst>
              <a:cxn ang="0">
                <a:pos x="331" y="171"/>
              </a:cxn>
              <a:cxn ang="0">
                <a:pos x="331" y="171"/>
              </a:cxn>
              <a:cxn ang="0">
                <a:pos x="331" y="161"/>
              </a:cxn>
              <a:cxn ang="0">
                <a:pos x="330" y="152"/>
              </a:cxn>
              <a:cxn ang="0">
                <a:pos x="328" y="143"/>
              </a:cxn>
              <a:cxn ang="0">
                <a:pos x="324" y="135"/>
              </a:cxn>
              <a:cxn ang="0">
                <a:pos x="320" y="126"/>
              </a:cxn>
              <a:cxn ang="0">
                <a:pos x="315" y="117"/>
              </a:cxn>
              <a:cxn ang="0">
                <a:pos x="310" y="109"/>
              </a:cxn>
              <a:cxn ang="0">
                <a:pos x="304" y="101"/>
              </a:cxn>
              <a:cxn ang="0">
                <a:pos x="288" y="87"/>
              </a:cxn>
              <a:cxn ang="0">
                <a:pos x="271" y="73"/>
              </a:cxn>
              <a:cxn ang="0">
                <a:pos x="252" y="60"/>
              </a:cxn>
              <a:cxn ang="0">
                <a:pos x="231" y="48"/>
              </a:cxn>
              <a:cxn ang="0">
                <a:pos x="207" y="38"/>
              </a:cxn>
              <a:cxn ang="0">
                <a:pos x="181" y="28"/>
              </a:cxn>
              <a:cxn ang="0">
                <a:pos x="155" y="20"/>
              </a:cxn>
              <a:cxn ang="0">
                <a:pos x="126" y="14"/>
              </a:cxn>
              <a:cxn ang="0">
                <a:pos x="96" y="7"/>
              </a:cxn>
              <a:cxn ang="0">
                <a:pos x="65" y="4"/>
              </a:cxn>
              <a:cxn ang="0">
                <a:pos x="33" y="1"/>
              </a:cxn>
              <a:cxn ang="0">
                <a:pos x="0" y="0"/>
              </a:cxn>
              <a:cxn ang="0">
                <a:pos x="0" y="26"/>
              </a:cxn>
              <a:cxn ang="0">
                <a:pos x="31" y="26"/>
              </a:cxn>
              <a:cxn ang="0">
                <a:pos x="63" y="29"/>
              </a:cxn>
              <a:cxn ang="0">
                <a:pos x="92" y="33"/>
              </a:cxn>
              <a:cxn ang="0">
                <a:pos x="121" y="38"/>
              </a:cxn>
              <a:cxn ang="0">
                <a:pos x="147" y="45"/>
              </a:cxn>
              <a:cxn ang="0">
                <a:pos x="174" y="53"/>
              </a:cxn>
              <a:cxn ang="0">
                <a:pos x="198" y="62"/>
              </a:cxn>
              <a:cxn ang="0">
                <a:pos x="219" y="72"/>
              </a:cxn>
              <a:cxn ang="0">
                <a:pos x="239" y="82"/>
              </a:cxn>
              <a:cxn ang="0">
                <a:pos x="257" y="93"/>
              </a:cxn>
              <a:cxn ang="0">
                <a:pos x="271" y="106"/>
              </a:cxn>
              <a:cxn ang="0">
                <a:pos x="285" y="118"/>
              </a:cxn>
              <a:cxn ang="0">
                <a:pos x="288" y="125"/>
              </a:cxn>
              <a:cxn ang="0">
                <a:pos x="294" y="131"/>
              </a:cxn>
              <a:cxn ang="0">
                <a:pos x="297" y="137"/>
              </a:cxn>
              <a:cxn ang="0">
                <a:pos x="301" y="145"/>
              </a:cxn>
              <a:cxn ang="0">
                <a:pos x="302" y="151"/>
              </a:cxn>
              <a:cxn ang="0">
                <a:pos x="305" y="157"/>
              </a:cxn>
              <a:cxn ang="0">
                <a:pos x="306" y="164"/>
              </a:cxn>
              <a:cxn ang="0">
                <a:pos x="306" y="171"/>
              </a:cxn>
              <a:cxn ang="0">
                <a:pos x="306" y="171"/>
              </a:cxn>
              <a:cxn ang="0">
                <a:pos x="331" y="171"/>
              </a:cxn>
              <a:cxn ang="0">
                <a:pos x="331" y="171"/>
              </a:cxn>
              <a:cxn ang="0">
                <a:pos x="331" y="171"/>
              </a:cxn>
            </a:cxnLst>
            <a:rect l="0" t="0" r="r" b="b"/>
            <a:pathLst>
              <a:path w="331" h="171">
                <a:moveTo>
                  <a:pt x="331" y="171"/>
                </a:moveTo>
                <a:lnTo>
                  <a:pt x="331" y="171"/>
                </a:lnTo>
                <a:lnTo>
                  <a:pt x="331" y="161"/>
                </a:lnTo>
                <a:lnTo>
                  <a:pt x="330" y="152"/>
                </a:lnTo>
                <a:lnTo>
                  <a:pt x="328" y="143"/>
                </a:lnTo>
                <a:lnTo>
                  <a:pt x="324" y="135"/>
                </a:lnTo>
                <a:lnTo>
                  <a:pt x="320" y="126"/>
                </a:lnTo>
                <a:lnTo>
                  <a:pt x="315" y="117"/>
                </a:lnTo>
                <a:lnTo>
                  <a:pt x="310" y="109"/>
                </a:lnTo>
                <a:lnTo>
                  <a:pt x="304" y="101"/>
                </a:lnTo>
                <a:lnTo>
                  <a:pt x="288" y="87"/>
                </a:lnTo>
                <a:lnTo>
                  <a:pt x="271" y="73"/>
                </a:lnTo>
                <a:lnTo>
                  <a:pt x="252" y="60"/>
                </a:lnTo>
                <a:lnTo>
                  <a:pt x="231" y="48"/>
                </a:lnTo>
                <a:lnTo>
                  <a:pt x="207" y="38"/>
                </a:lnTo>
                <a:lnTo>
                  <a:pt x="181" y="28"/>
                </a:lnTo>
                <a:lnTo>
                  <a:pt x="155" y="20"/>
                </a:lnTo>
                <a:lnTo>
                  <a:pt x="126" y="14"/>
                </a:lnTo>
                <a:lnTo>
                  <a:pt x="96" y="7"/>
                </a:lnTo>
                <a:lnTo>
                  <a:pt x="65" y="4"/>
                </a:lnTo>
                <a:lnTo>
                  <a:pt x="33" y="1"/>
                </a:lnTo>
                <a:lnTo>
                  <a:pt x="0" y="0"/>
                </a:lnTo>
                <a:lnTo>
                  <a:pt x="0" y="26"/>
                </a:lnTo>
                <a:lnTo>
                  <a:pt x="31" y="26"/>
                </a:lnTo>
                <a:lnTo>
                  <a:pt x="63" y="29"/>
                </a:lnTo>
                <a:lnTo>
                  <a:pt x="92" y="33"/>
                </a:lnTo>
                <a:lnTo>
                  <a:pt x="121" y="38"/>
                </a:lnTo>
                <a:lnTo>
                  <a:pt x="147" y="45"/>
                </a:lnTo>
                <a:lnTo>
                  <a:pt x="174" y="53"/>
                </a:lnTo>
                <a:lnTo>
                  <a:pt x="198" y="62"/>
                </a:lnTo>
                <a:lnTo>
                  <a:pt x="219" y="72"/>
                </a:lnTo>
                <a:lnTo>
                  <a:pt x="239" y="82"/>
                </a:lnTo>
                <a:lnTo>
                  <a:pt x="257" y="93"/>
                </a:lnTo>
                <a:lnTo>
                  <a:pt x="271" y="106"/>
                </a:lnTo>
                <a:lnTo>
                  <a:pt x="285" y="118"/>
                </a:lnTo>
                <a:lnTo>
                  <a:pt x="288" y="125"/>
                </a:lnTo>
                <a:lnTo>
                  <a:pt x="294" y="131"/>
                </a:lnTo>
                <a:lnTo>
                  <a:pt x="297" y="137"/>
                </a:lnTo>
                <a:lnTo>
                  <a:pt x="301" y="145"/>
                </a:lnTo>
                <a:lnTo>
                  <a:pt x="302" y="151"/>
                </a:lnTo>
                <a:lnTo>
                  <a:pt x="305" y="157"/>
                </a:lnTo>
                <a:lnTo>
                  <a:pt x="306" y="164"/>
                </a:lnTo>
                <a:lnTo>
                  <a:pt x="306" y="171"/>
                </a:lnTo>
                <a:lnTo>
                  <a:pt x="306" y="171"/>
                </a:lnTo>
                <a:lnTo>
                  <a:pt x="331" y="171"/>
                </a:lnTo>
                <a:lnTo>
                  <a:pt x="331" y="171"/>
                </a:lnTo>
                <a:lnTo>
                  <a:pt x="331" y="171"/>
                </a:lnTo>
                <a:close/>
              </a:path>
            </a:pathLst>
          </a:custGeom>
          <a:solidFill>
            <a:srgbClr val="121415"/>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63513" name="Rectangle 26"/>
          <p:cNvSpPr/>
          <p:nvPr/>
        </p:nvSpPr>
        <p:spPr>
          <a:xfrm>
            <a:off x="7400925" y="4349750"/>
            <a:ext cx="171450" cy="136525"/>
          </a:xfrm>
          <a:prstGeom prst="rect">
            <a:avLst/>
          </a:prstGeom>
          <a:noFill/>
          <a:ln w="9525">
            <a:noFill/>
          </a:ln>
        </p:spPr>
        <p:txBody>
          <a:bodyPr wrap="none" lIns="0" tIns="0" rIns="0" bIns="0" anchor="t">
            <a:spAutoFit/>
          </a:bodyPr>
          <a:p>
            <a:pPr eaLnBrk="0" hangingPunct="0"/>
            <a:r>
              <a:rPr lang="en-US" altLang="zh-CN" sz="900" b="1" dirty="0">
                <a:solidFill>
                  <a:srgbClr val="121415"/>
                </a:solidFill>
                <a:latin typeface="Arial" panose="020B0604020202020204" pitchFamily="34" charset="0"/>
              </a:rPr>
              <a:t>OK</a:t>
            </a:r>
            <a:endParaRPr lang="en-US" altLang="zh-CN" sz="1000" dirty="0">
              <a:latin typeface="Arial" panose="020B0604020202020204" pitchFamily="34" charset="0"/>
            </a:endParaRPr>
          </a:p>
        </p:txBody>
      </p:sp>
      <p:sp>
        <p:nvSpPr>
          <p:cNvPr id="63514" name="Rectangle 27"/>
          <p:cNvSpPr/>
          <p:nvPr/>
        </p:nvSpPr>
        <p:spPr>
          <a:xfrm>
            <a:off x="7496175" y="4513263"/>
            <a:ext cx="171450" cy="136525"/>
          </a:xfrm>
          <a:prstGeom prst="rect">
            <a:avLst/>
          </a:prstGeom>
          <a:noFill/>
          <a:ln w="9525">
            <a:noFill/>
          </a:ln>
        </p:spPr>
        <p:txBody>
          <a:bodyPr wrap="none" lIns="0" tIns="0" rIns="0" bIns="0" anchor="t">
            <a:spAutoFit/>
          </a:bodyPr>
          <a:p>
            <a:pPr eaLnBrk="0" hangingPunct="0"/>
            <a:r>
              <a:rPr lang="en-US" altLang="zh-CN" sz="900" b="1" dirty="0">
                <a:solidFill>
                  <a:srgbClr val="121415"/>
                </a:solidFill>
                <a:latin typeface="Arial" panose="020B0604020202020204" pitchFamily="34" charset="0"/>
              </a:rPr>
              <a:t>OK</a:t>
            </a:r>
            <a:endParaRPr lang="en-US" altLang="zh-CN" sz="1000" dirty="0">
              <a:latin typeface="Arial" panose="020B0604020202020204" pitchFamily="34" charset="0"/>
            </a:endParaRPr>
          </a:p>
        </p:txBody>
      </p:sp>
      <p:sp>
        <p:nvSpPr>
          <p:cNvPr id="63515" name="Rectangle 28"/>
          <p:cNvSpPr/>
          <p:nvPr/>
        </p:nvSpPr>
        <p:spPr>
          <a:xfrm>
            <a:off x="7546975" y="4695825"/>
            <a:ext cx="196850" cy="136525"/>
          </a:xfrm>
          <a:prstGeom prst="rect">
            <a:avLst/>
          </a:prstGeom>
          <a:noFill/>
          <a:ln w="9525">
            <a:noFill/>
          </a:ln>
        </p:spPr>
        <p:txBody>
          <a:bodyPr wrap="none" lIns="0" tIns="0" rIns="0" bIns="0" anchor="t">
            <a:spAutoFit/>
          </a:bodyPr>
          <a:p>
            <a:pPr eaLnBrk="0" hangingPunct="0"/>
            <a:r>
              <a:rPr lang="en-US" altLang="zh-CN" sz="900" b="1" dirty="0">
                <a:solidFill>
                  <a:srgbClr val="121415"/>
                </a:solidFill>
                <a:latin typeface="Arial" panose="020B0604020202020204" pitchFamily="34" charset="0"/>
              </a:rPr>
              <a:t>Fail</a:t>
            </a:r>
            <a:endParaRPr lang="en-US" altLang="zh-CN" sz="1000" dirty="0">
              <a:latin typeface="Arial" panose="020B0604020202020204" pitchFamily="34" charset="0"/>
            </a:endParaRPr>
          </a:p>
        </p:txBody>
      </p:sp>
      <p:sp>
        <p:nvSpPr>
          <p:cNvPr id="762909" name="Freeform 29"/>
          <p:cNvSpPr/>
          <p:nvPr/>
        </p:nvSpPr>
        <p:spPr bwMode="auto">
          <a:xfrm>
            <a:off x="4184650" y="3328988"/>
            <a:ext cx="3319463" cy="11113"/>
          </a:xfrm>
          <a:custGeom>
            <a:avLst/>
            <a:gdLst/>
            <a:ahLst/>
            <a:cxnLst>
              <a:cxn ang="0">
                <a:pos x="8362" y="15"/>
              </a:cxn>
              <a:cxn ang="0">
                <a:pos x="8351" y="0"/>
              </a:cxn>
              <a:cxn ang="0">
                <a:pos x="0" y="0"/>
              </a:cxn>
              <a:cxn ang="0">
                <a:pos x="0" y="29"/>
              </a:cxn>
              <a:cxn ang="0">
                <a:pos x="8351" y="29"/>
              </a:cxn>
              <a:cxn ang="0">
                <a:pos x="8362" y="15"/>
              </a:cxn>
              <a:cxn ang="0">
                <a:pos x="8362" y="15"/>
              </a:cxn>
              <a:cxn ang="0">
                <a:pos x="8362" y="0"/>
              </a:cxn>
              <a:cxn ang="0">
                <a:pos x="8351" y="0"/>
              </a:cxn>
              <a:cxn ang="0">
                <a:pos x="8362" y="15"/>
              </a:cxn>
            </a:cxnLst>
            <a:rect l="0" t="0" r="r" b="b"/>
            <a:pathLst>
              <a:path w="8362" h="29">
                <a:moveTo>
                  <a:pt x="8362" y="15"/>
                </a:moveTo>
                <a:lnTo>
                  <a:pt x="8351" y="0"/>
                </a:lnTo>
                <a:lnTo>
                  <a:pt x="0" y="0"/>
                </a:lnTo>
                <a:lnTo>
                  <a:pt x="0" y="29"/>
                </a:lnTo>
                <a:lnTo>
                  <a:pt x="8351" y="29"/>
                </a:lnTo>
                <a:lnTo>
                  <a:pt x="8362" y="15"/>
                </a:lnTo>
                <a:lnTo>
                  <a:pt x="8362" y="15"/>
                </a:lnTo>
                <a:lnTo>
                  <a:pt x="8362" y="0"/>
                </a:lnTo>
                <a:lnTo>
                  <a:pt x="8351" y="0"/>
                </a:lnTo>
                <a:lnTo>
                  <a:pt x="8362" y="15"/>
                </a:lnTo>
                <a:close/>
              </a:path>
            </a:pathLst>
          </a:custGeom>
          <a:solidFill>
            <a:srgbClr val="121415"/>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2910" name="Rectangle 30"/>
          <p:cNvSpPr>
            <a:spLocks noChangeArrowheads="1"/>
          </p:cNvSpPr>
          <p:nvPr/>
        </p:nvSpPr>
        <p:spPr bwMode="auto">
          <a:xfrm>
            <a:off x="7494588" y="3333750"/>
            <a:ext cx="9525" cy="779463"/>
          </a:xfrm>
          <a:prstGeom prst="rect">
            <a:avLst/>
          </a:prstGeom>
          <a:solidFill>
            <a:srgbClr val="121415"/>
          </a:solidFill>
          <a:ln w="9525">
            <a:noFill/>
            <a:miter lim="800000"/>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2911" name="Freeform 31"/>
          <p:cNvSpPr/>
          <p:nvPr/>
        </p:nvSpPr>
        <p:spPr bwMode="auto">
          <a:xfrm>
            <a:off x="4202113" y="3502025"/>
            <a:ext cx="2030413" cy="11113"/>
          </a:xfrm>
          <a:custGeom>
            <a:avLst/>
            <a:gdLst/>
            <a:ahLst/>
            <a:cxnLst>
              <a:cxn ang="0">
                <a:pos x="5116" y="14"/>
              </a:cxn>
              <a:cxn ang="0">
                <a:pos x="5106" y="0"/>
              </a:cxn>
              <a:cxn ang="0">
                <a:pos x="0" y="0"/>
              </a:cxn>
              <a:cxn ang="0">
                <a:pos x="0" y="26"/>
              </a:cxn>
              <a:cxn ang="0">
                <a:pos x="5106" y="26"/>
              </a:cxn>
              <a:cxn ang="0">
                <a:pos x="5116" y="14"/>
              </a:cxn>
              <a:cxn ang="0">
                <a:pos x="5116" y="14"/>
              </a:cxn>
              <a:cxn ang="0">
                <a:pos x="5116" y="0"/>
              </a:cxn>
              <a:cxn ang="0">
                <a:pos x="5106" y="0"/>
              </a:cxn>
              <a:cxn ang="0">
                <a:pos x="5116" y="14"/>
              </a:cxn>
            </a:cxnLst>
            <a:rect l="0" t="0" r="r" b="b"/>
            <a:pathLst>
              <a:path w="5116" h="26">
                <a:moveTo>
                  <a:pt x="5116" y="14"/>
                </a:moveTo>
                <a:lnTo>
                  <a:pt x="5106" y="0"/>
                </a:lnTo>
                <a:lnTo>
                  <a:pt x="0" y="0"/>
                </a:lnTo>
                <a:lnTo>
                  <a:pt x="0" y="26"/>
                </a:lnTo>
                <a:lnTo>
                  <a:pt x="5106" y="26"/>
                </a:lnTo>
                <a:lnTo>
                  <a:pt x="5116" y="14"/>
                </a:lnTo>
                <a:lnTo>
                  <a:pt x="5116" y="14"/>
                </a:lnTo>
                <a:lnTo>
                  <a:pt x="5116" y="0"/>
                </a:lnTo>
                <a:lnTo>
                  <a:pt x="5106" y="0"/>
                </a:lnTo>
                <a:lnTo>
                  <a:pt x="5116" y="14"/>
                </a:lnTo>
                <a:close/>
              </a:path>
            </a:pathLst>
          </a:custGeom>
          <a:solidFill>
            <a:srgbClr val="121415"/>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2912" name="Rectangle 32"/>
          <p:cNvSpPr>
            <a:spLocks noChangeArrowheads="1"/>
          </p:cNvSpPr>
          <p:nvPr/>
        </p:nvSpPr>
        <p:spPr bwMode="auto">
          <a:xfrm>
            <a:off x="6224588" y="3508375"/>
            <a:ext cx="7938" cy="725488"/>
          </a:xfrm>
          <a:prstGeom prst="rect">
            <a:avLst/>
          </a:prstGeom>
          <a:solidFill>
            <a:srgbClr val="121415"/>
          </a:solidFill>
          <a:ln w="9525">
            <a:noFill/>
            <a:miter lim="800000"/>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2913" name="Freeform 33"/>
          <p:cNvSpPr/>
          <p:nvPr/>
        </p:nvSpPr>
        <p:spPr bwMode="auto">
          <a:xfrm>
            <a:off x="4210050" y="3722688"/>
            <a:ext cx="820738" cy="14288"/>
          </a:xfrm>
          <a:custGeom>
            <a:avLst/>
            <a:gdLst/>
            <a:ahLst/>
            <a:cxnLst>
              <a:cxn ang="0">
                <a:pos x="2067" y="17"/>
              </a:cxn>
              <a:cxn ang="0">
                <a:pos x="2055" y="0"/>
              </a:cxn>
              <a:cxn ang="0">
                <a:pos x="0" y="0"/>
              </a:cxn>
              <a:cxn ang="0">
                <a:pos x="0" y="34"/>
              </a:cxn>
              <a:cxn ang="0">
                <a:pos x="2055" y="34"/>
              </a:cxn>
              <a:cxn ang="0">
                <a:pos x="2067" y="17"/>
              </a:cxn>
              <a:cxn ang="0">
                <a:pos x="2067" y="17"/>
              </a:cxn>
              <a:cxn ang="0">
                <a:pos x="2067" y="0"/>
              </a:cxn>
              <a:cxn ang="0">
                <a:pos x="2055" y="0"/>
              </a:cxn>
              <a:cxn ang="0">
                <a:pos x="2067" y="17"/>
              </a:cxn>
            </a:cxnLst>
            <a:rect l="0" t="0" r="r" b="b"/>
            <a:pathLst>
              <a:path w="2067" h="34">
                <a:moveTo>
                  <a:pt x="2067" y="17"/>
                </a:moveTo>
                <a:lnTo>
                  <a:pt x="2055" y="0"/>
                </a:lnTo>
                <a:lnTo>
                  <a:pt x="0" y="0"/>
                </a:lnTo>
                <a:lnTo>
                  <a:pt x="0" y="34"/>
                </a:lnTo>
                <a:lnTo>
                  <a:pt x="2055" y="34"/>
                </a:lnTo>
                <a:lnTo>
                  <a:pt x="2067" y="17"/>
                </a:lnTo>
                <a:lnTo>
                  <a:pt x="2067" y="17"/>
                </a:lnTo>
                <a:lnTo>
                  <a:pt x="2067" y="0"/>
                </a:lnTo>
                <a:lnTo>
                  <a:pt x="2055" y="0"/>
                </a:lnTo>
                <a:lnTo>
                  <a:pt x="2067" y="17"/>
                </a:lnTo>
                <a:close/>
              </a:path>
            </a:pathLst>
          </a:custGeom>
          <a:solidFill>
            <a:srgbClr val="121415"/>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2914" name="Rectangle 34"/>
          <p:cNvSpPr>
            <a:spLocks noChangeArrowheads="1"/>
          </p:cNvSpPr>
          <p:nvPr/>
        </p:nvSpPr>
        <p:spPr bwMode="auto">
          <a:xfrm>
            <a:off x="5019675" y="3729038"/>
            <a:ext cx="11113" cy="423863"/>
          </a:xfrm>
          <a:prstGeom prst="rect">
            <a:avLst/>
          </a:prstGeom>
          <a:solidFill>
            <a:srgbClr val="121415"/>
          </a:solidFill>
          <a:ln w="9525">
            <a:noFill/>
            <a:miter lim="800000"/>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2915" name="Freeform 35"/>
          <p:cNvSpPr/>
          <p:nvPr/>
        </p:nvSpPr>
        <p:spPr bwMode="auto">
          <a:xfrm>
            <a:off x="4945063" y="4035425"/>
            <a:ext cx="149225" cy="241300"/>
          </a:xfrm>
          <a:custGeom>
            <a:avLst/>
            <a:gdLst/>
            <a:ahLst/>
            <a:cxnLst>
              <a:cxn ang="0">
                <a:pos x="0" y="0"/>
              </a:cxn>
              <a:cxn ang="0">
                <a:pos x="189" y="74"/>
              </a:cxn>
              <a:cxn ang="0">
                <a:pos x="378" y="0"/>
              </a:cxn>
              <a:cxn ang="0">
                <a:pos x="189" y="607"/>
              </a:cxn>
              <a:cxn ang="0">
                <a:pos x="0" y="0"/>
              </a:cxn>
            </a:cxnLst>
            <a:rect l="0" t="0" r="r" b="b"/>
            <a:pathLst>
              <a:path w="378" h="607">
                <a:moveTo>
                  <a:pt x="0" y="0"/>
                </a:moveTo>
                <a:lnTo>
                  <a:pt x="189" y="74"/>
                </a:lnTo>
                <a:lnTo>
                  <a:pt x="378" y="0"/>
                </a:lnTo>
                <a:lnTo>
                  <a:pt x="189" y="607"/>
                </a:lnTo>
                <a:lnTo>
                  <a:pt x="0" y="0"/>
                </a:lnTo>
                <a:close/>
              </a:path>
            </a:pathLst>
          </a:custGeom>
          <a:solidFill>
            <a:srgbClr val="121415"/>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2916" name="Rectangle 36"/>
          <p:cNvSpPr>
            <a:spLocks noChangeArrowheads="1"/>
          </p:cNvSpPr>
          <p:nvPr/>
        </p:nvSpPr>
        <p:spPr bwMode="auto">
          <a:xfrm>
            <a:off x="4533900" y="3795713"/>
            <a:ext cx="957263" cy="195263"/>
          </a:xfrm>
          <a:prstGeom prst="rect">
            <a:avLst/>
          </a:prstGeom>
          <a:solidFill>
            <a:srgbClr val="FFFFFF"/>
          </a:solidFill>
          <a:ln w="9525">
            <a:noFill/>
            <a:miter lim="800000"/>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2917" name="Rectangle 37"/>
          <p:cNvSpPr>
            <a:spLocks noChangeArrowheads="1"/>
          </p:cNvSpPr>
          <p:nvPr/>
        </p:nvSpPr>
        <p:spPr bwMode="auto">
          <a:xfrm>
            <a:off x="4533900" y="3795713"/>
            <a:ext cx="957263" cy="195263"/>
          </a:xfrm>
          <a:prstGeom prst="rect">
            <a:avLst/>
          </a:prstGeom>
          <a:noFill/>
          <a:ln w="3175">
            <a:solidFill>
              <a:srgbClr val="FFFFFF"/>
            </a:solidFill>
            <a:miter lim="800000"/>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2918" name="Rectangle 38"/>
          <p:cNvSpPr>
            <a:spLocks noChangeArrowheads="1"/>
          </p:cNvSpPr>
          <p:nvPr/>
        </p:nvSpPr>
        <p:spPr bwMode="auto">
          <a:xfrm>
            <a:off x="3378200" y="3227388"/>
            <a:ext cx="966788" cy="639763"/>
          </a:xfrm>
          <a:prstGeom prst="rect">
            <a:avLst/>
          </a:prstGeom>
          <a:solidFill>
            <a:srgbClr val="121415"/>
          </a:solidFill>
          <a:ln w="9525">
            <a:noFill/>
            <a:miter lim="800000"/>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2919" name="Rectangle 39"/>
          <p:cNvSpPr>
            <a:spLocks noChangeArrowheads="1"/>
          </p:cNvSpPr>
          <p:nvPr/>
        </p:nvSpPr>
        <p:spPr bwMode="auto">
          <a:xfrm>
            <a:off x="3363913" y="3213100"/>
            <a:ext cx="966788" cy="638175"/>
          </a:xfrm>
          <a:prstGeom prst="rect">
            <a:avLst/>
          </a:prstGeom>
          <a:solidFill>
            <a:srgbClr val="6392CA"/>
          </a:solidFill>
          <a:ln w="9525">
            <a:noFill/>
            <a:miter lim="800000"/>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2920" name="Freeform 40"/>
          <p:cNvSpPr/>
          <p:nvPr/>
        </p:nvSpPr>
        <p:spPr bwMode="auto">
          <a:xfrm>
            <a:off x="3360738" y="3209925"/>
            <a:ext cx="7938" cy="641350"/>
          </a:xfrm>
          <a:custGeom>
            <a:avLst/>
            <a:gdLst/>
            <a:ahLst/>
            <a:cxnLst>
              <a:cxn ang="0">
                <a:pos x="10" y="0"/>
              </a:cxn>
              <a:cxn ang="0">
                <a:pos x="0" y="9"/>
              </a:cxn>
              <a:cxn ang="0">
                <a:pos x="0" y="1618"/>
              </a:cxn>
              <a:cxn ang="0">
                <a:pos x="19" y="1618"/>
              </a:cxn>
              <a:cxn ang="0">
                <a:pos x="19" y="9"/>
              </a:cxn>
              <a:cxn ang="0">
                <a:pos x="10" y="0"/>
              </a:cxn>
              <a:cxn ang="0">
                <a:pos x="10" y="0"/>
              </a:cxn>
              <a:cxn ang="0">
                <a:pos x="0" y="0"/>
              </a:cxn>
              <a:cxn ang="0">
                <a:pos x="0" y="9"/>
              </a:cxn>
              <a:cxn ang="0">
                <a:pos x="10" y="0"/>
              </a:cxn>
            </a:cxnLst>
            <a:rect l="0" t="0" r="r" b="b"/>
            <a:pathLst>
              <a:path w="19" h="1618">
                <a:moveTo>
                  <a:pt x="10" y="0"/>
                </a:moveTo>
                <a:lnTo>
                  <a:pt x="0" y="9"/>
                </a:lnTo>
                <a:lnTo>
                  <a:pt x="0" y="1618"/>
                </a:lnTo>
                <a:lnTo>
                  <a:pt x="19" y="1618"/>
                </a:lnTo>
                <a:lnTo>
                  <a:pt x="19" y="9"/>
                </a:lnTo>
                <a:lnTo>
                  <a:pt x="10" y="0"/>
                </a:lnTo>
                <a:lnTo>
                  <a:pt x="10" y="0"/>
                </a:lnTo>
                <a:lnTo>
                  <a:pt x="0" y="0"/>
                </a:lnTo>
                <a:lnTo>
                  <a:pt x="0" y="9"/>
                </a:lnTo>
                <a:lnTo>
                  <a:pt x="10" y="0"/>
                </a:lnTo>
                <a:close/>
              </a:path>
            </a:pathLst>
          </a:custGeom>
          <a:solidFill>
            <a:srgbClr val="121415"/>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2921" name="Freeform 41"/>
          <p:cNvSpPr/>
          <p:nvPr/>
        </p:nvSpPr>
        <p:spPr bwMode="auto">
          <a:xfrm>
            <a:off x="3363913" y="3209925"/>
            <a:ext cx="969963" cy="6350"/>
          </a:xfrm>
          <a:custGeom>
            <a:avLst/>
            <a:gdLst/>
            <a:ahLst/>
            <a:cxnLst>
              <a:cxn ang="0">
                <a:pos x="2442" y="9"/>
              </a:cxn>
              <a:cxn ang="0">
                <a:pos x="2433" y="0"/>
              </a:cxn>
              <a:cxn ang="0">
                <a:pos x="0" y="0"/>
              </a:cxn>
              <a:cxn ang="0">
                <a:pos x="0" y="18"/>
              </a:cxn>
              <a:cxn ang="0">
                <a:pos x="2433" y="18"/>
              </a:cxn>
              <a:cxn ang="0">
                <a:pos x="2442" y="9"/>
              </a:cxn>
              <a:cxn ang="0">
                <a:pos x="2442" y="9"/>
              </a:cxn>
              <a:cxn ang="0">
                <a:pos x="2442" y="0"/>
              </a:cxn>
              <a:cxn ang="0">
                <a:pos x="2433" y="0"/>
              </a:cxn>
              <a:cxn ang="0">
                <a:pos x="2442" y="9"/>
              </a:cxn>
            </a:cxnLst>
            <a:rect l="0" t="0" r="r" b="b"/>
            <a:pathLst>
              <a:path w="2442" h="18">
                <a:moveTo>
                  <a:pt x="2442" y="9"/>
                </a:moveTo>
                <a:lnTo>
                  <a:pt x="2433" y="0"/>
                </a:lnTo>
                <a:lnTo>
                  <a:pt x="0" y="0"/>
                </a:lnTo>
                <a:lnTo>
                  <a:pt x="0" y="18"/>
                </a:lnTo>
                <a:lnTo>
                  <a:pt x="2433" y="18"/>
                </a:lnTo>
                <a:lnTo>
                  <a:pt x="2442" y="9"/>
                </a:lnTo>
                <a:lnTo>
                  <a:pt x="2442" y="9"/>
                </a:lnTo>
                <a:lnTo>
                  <a:pt x="2442" y="0"/>
                </a:lnTo>
                <a:lnTo>
                  <a:pt x="2433" y="0"/>
                </a:lnTo>
                <a:lnTo>
                  <a:pt x="2442" y="9"/>
                </a:lnTo>
                <a:close/>
              </a:path>
            </a:pathLst>
          </a:custGeom>
          <a:solidFill>
            <a:srgbClr val="121415"/>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2922" name="Freeform 42"/>
          <p:cNvSpPr/>
          <p:nvPr/>
        </p:nvSpPr>
        <p:spPr bwMode="auto">
          <a:xfrm>
            <a:off x="4325938" y="3213100"/>
            <a:ext cx="7938" cy="642938"/>
          </a:xfrm>
          <a:custGeom>
            <a:avLst/>
            <a:gdLst/>
            <a:ahLst/>
            <a:cxnLst>
              <a:cxn ang="0">
                <a:pos x="8" y="1619"/>
              </a:cxn>
              <a:cxn ang="0">
                <a:pos x="17" y="1609"/>
              </a:cxn>
              <a:cxn ang="0">
                <a:pos x="17" y="0"/>
              </a:cxn>
              <a:cxn ang="0">
                <a:pos x="0" y="0"/>
              </a:cxn>
              <a:cxn ang="0">
                <a:pos x="0" y="1609"/>
              </a:cxn>
              <a:cxn ang="0">
                <a:pos x="8" y="1619"/>
              </a:cxn>
              <a:cxn ang="0">
                <a:pos x="8" y="1619"/>
              </a:cxn>
              <a:cxn ang="0">
                <a:pos x="17" y="1619"/>
              </a:cxn>
              <a:cxn ang="0">
                <a:pos x="17" y="1609"/>
              </a:cxn>
              <a:cxn ang="0">
                <a:pos x="8" y="1619"/>
              </a:cxn>
            </a:cxnLst>
            <a:rect l="0" t="0" r="r" b="b"/>
            <a:pathLst>
              <a:path w="17" h="1619">
                <a:moveTo>
                  <a:pt x="8" y="1619"/>
                </a:moveTo>
                <a:lnTo>
                  <a:pt x="17" y="1609"/>
                </a:lnTo>
                <a:lnTo>
                  <a:pt x="17" y="0"/>
                </a:lnTo>
                <a:lnTo>
                  <a:pt x="0" y="0"/>
                </a:lnTo>
                <a:lnTo>
                  <a:pt x="0" y="1609"/>
                </a:lnTo>
                <a:lnTo>
                  <a:pt x="8" y="1619"/>
                </a:lnTo>
                <a:lnTo>
                  <a:pt x="8" y="1619"/>
                </a:lnTo>
                <a:lnTo>
                  <a:pt x="17" y="1619"/>
                </a:lnTo>
                <a:lnTo>
                  <a:pt x="17" y="1609"/>
                </a:lnTo>
                <a:lnTo>
                  <a:pt x="8" y="1619"/>
                </a:lnTo>
                <a:close/>
              </a:path>
            </a:pathLst>
          </a:custGeom>
          <a:solidFill>
            <a:srgbClr val="121415"/>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2923" name="Freeform 43"/>
          <p:cNvSpPr/>
          <p:nvPr/>
        </p:nvSpPr>
        <p:spPr bwMode="auto">
          <a:xfrm>
            <a:off x="3360738" y="3848100"/>
            <a:ext cx="969963" cy="7938"/>
          </a:xfrm>
          <a:custGeom>
            <a:avLst/>
            <a:gdLst/>
            <a:ahLst/>
            <a:cxnLst>
              <a:cxn ang="0">
                <a:pos x="0" y="9"/>
              </a:cxn>
              <a:cxn ang="0">
                <a:pos x="10" y="19"/>
              </a:cxn>
              <a:cxn ang="0">
                <a:pos x="2443" y="19"/>
              </a:cxn>
              <a:cxn ang="0">
                <a:pos x="2443" y="0"/>
              </a:cxn>
              <a:cxn ang="0">
                <a:pos x="10" y="0"/>
              </a:cxn>
              <a:cxn ang="0">
                <a:pos x="0" y="9"/>
              </a:cxn>
              <a:cxn ang="0">
                <a:pos x="0" y="9"/>
              </a:cxn>
              <a:cxn ang="0">
                <a:pos x="0" y="19"/>
              </a:cxn>
              <a:cxn ang="0">
                <a:pos x="10" y="19"/>
              </a:cxn>
              <a:cxn ang="0">
                <a:pos x="0" y="9"/>
              </a:cxn>
            </a:cxnLst>
            <a:rect l="0" t="0" r="r" b="b"/>
            <a:pathLst>
              <a:path w="2443" h="19">
                <a:moveTo>
                  <a:pt x="0" y="9"/>
                </a:moveTo>
                <a:lnTo>
                  <a:pt x="10" y="19"/>
                </a:lnTo>
                <a:lnTo>
                  <a:pt x="2443" y="19"/>
                </a:lnTo>
                <a:lnTo>
                  <a:pt x="2443" y="0"/>
                </a:lnTo>
                <a:lnTo>
                  <a:pt x="10" y="0"/>
                </a:lnTo>
                <a:lnTo>
                  <a:pt x="0" y="9"/>
                </a:lnTo>
                <a:lnTo>
                  <a:pt x="0" y="9"/>
                </a:lnTo>
                <a:lnTo>
                  <a:pt x="0" y="19"/>
                </a:lnTo>
                <a:lnTo>
                  <a:pt x="10" y="19"/>
                </a:lnTo>
                <a:lnTo>
                  <a:pt x="0" y="9"/>
                </a:lnTo>
                <a:close/>
              </a:path>
            </a:pathLst>
          </a:custGeom>
          <a:solidFill>
            <a:srgbClr val="121415"/>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2924" name="Freeform 44"/>
          <p:cNvSpPr/>
          <p:nvPr/>
        </p:nvSpPr>
        <p:spPr bwMode="auto">
          <a:xfrm>
            <a:off x="3584575" y="3465513"/>
            <a:ext cx="176213" cy="85725"/>
          </a:xfrm>
          <a:custGeom>
            <a:avLst/>
            <a:gdLst/>
            <a:ahLst/>
            <a:cxnLst>
              <a:cxn ang="0">
                <a:pos x="444" y="119"/>
              </a:cxn>
              <a:cxn ang="0">
                <a:pos x="435" y="140"/>
              </a:cxn>
              <a:cxn ang="0">
                <a:pos x="418" y="159"/>
              </a:cxn>
              <a:cxn ang="0">
                <a:pos x="394" y="177"/>
              </a:cxn>
              <a:cxn ang="0">
                <a:pos x="363" y="192"/>
              </a:cxn>
              <a:cxn ang="0">
                <a:pos x="328" y="203"/>
              </a:cxn>
              <a:cxn ang="0">
                <a:pos x="288" y="212"/>
              </a:cxn>
              <a:cxn ang="0">
                <a:pos x="244" y="216"/>
              </a:cxn>
              <a:cxn ang="0">
                <a:pos x="200" y="216"/>
              </a:cxn>
              <a:cxn ang="0">
                <a:pos x="157" y="212"/>
              </a:cxn>
              <a:cxn ang="0">
                <a:pos x="116" y="203"/>
              </a:cxn>
              <a:cxn ang="0">
                <a:pos x="81" y="192"/>
              </a:cxn>
              <a:cxn ang="0">
                <a:pos x="51" y="177"/>
              </a:cxn>
              <a:cxn ang="0">
                <a:pos x="27" y="159"/>
              </a:cxn>
              <a:cxn ang="0">
                <a:pos x="11" y="140"/>
              </a:cxn>
              <a:cxn ang="0">
                <a:pos x="2" y="119"/>
              </a:cxn>
              <a:cxn ang="0">
                <a:pos x="2" y="96"/>
              </a:cxn>
              <a:cxn ang="0">
                <a:pos x="11" y="76"/>
              </a:cxn>
              <a:cxn ang="0">
                <a:pos x="27" y="57"/>
              </a:cxn>
              <a:cxn ang="0">
                <a:pos x="51" y="40"/>
              </a:cxn>
              <a:cxn ang="0">
                <a:pos x="81" y="26"/>
              </a:cxn>
              <a:cxn ang="0">
                <a:pos x="116" y="13"/>
              </a:cxn>
              <a:cxn ang="0">
                <a:pos x="157" y="6"/>
              </a:cxn>
              <a:cxn ang="0">
                <a:pos x="200" y="0"/>
              </a:cxn>
              <a:cxn ang="0">
                <a:pos x="244" y="0"/>
              </a:cxn>
              <a:cxn ang="0">
                <a:pos x="288" y="6"/>
              </a:cxn>
              <a:cxn ang="0">
                <a:pos x="328" y="13"/>
              </a:cxn>
              <a:cxn ang="0">
                <a:pos x="363" y="26"/>
              </a:cxn>
              <a:cxn ang="0">
                <a:pos x="394" y="40"/>
              </a:cxn>
              <a:cxn ang="0">
                <a:pos x="418" y="57"/>
              </a:cxn>
              <a:cxn ang="0">
                <a:pos x="435" y="76"/>
              </a:cxn>
              <a:cxn ang="0">
                <a:pos x="444" y="96"/>
              </a:cxn>
            </a:cxnLst>
            <a:rect l="0" t="0" r="r" b="b"/>
            <a:pathLst>
              <a:path w="445" h="217">
                <a:moveTo>
                  <a:pt x="445" y="108"/>
                </a:moveTo>
                <a:lnTo>
                  <a:pt x="444" y="119"/>
                </a:lnTo>
                <a:lnTo>
                  <a:pt x="440" y="129"/>
                </a:lnTo>
                <a:lnTo>
                  <a:pt x="435" y="140"/>
                </a:lnTo>
                <a:lnTo>
                  <a:pt x="428" y="150"/>
                </a:lnTo>
                <a:lnTo>
                  <a:pt x="418" y="159"/>
                </a:lnTo>
                <a:lnTo>
                  <a:pt x="406" y="168"/>
                </a:lnTo>
                <a:lnTo>
                  <a:pt x="394" y="177"/>
                </a:lnTo>
                <a:lnTo>
                  <a:pt x="380" y="184"/>
                </a:lnTo>
                <a:lnTo>
                  <a:pt x="363" y="192"/>
                </a:lnTo>
                <a:lnTo>
                  <a:pt x="346" y="198"/>
                </a:lnTo>
                <a:lnTo>
                  <a:pt x="328" y="203"/>
                </a:lnTo>
                <a:lnTo>
                  <a:pt x="308" y="208"/>
                </a:lnTo>
                <a:lnTo>
                  <a:pt x="288" y="212"/>
                </a:lnTo>
                <a:lnTo>
                  <a:pt x="266" y="215"/>
                </a:lnTo>
                <a:lnTo>
                  <a:pt x="244" y="216"/>
                </a:lnTo>
                <a:lnTo>
                  <a:pt x="221" y="217"/>
                </a:lnTo>
                <a:lnTo>
                  <a:pt x="200" y="216"/>
                </a:lnTo>
                <a:lnTo>
                  <a:pt x="177" y="215"/>
                </a:lnTo>
                <a:lnTo>
                  <a:pt x="157" y="212"/>
                </a:lnTo>
                <a:lnTo>
                  <a:pt x="137" y="208"/>
                </a:lnTo>
                <a:lnTo>
                  <a:pt x="116" y="203"/>
                </a:lnTo>
                <a:lnTo>
                  <a:pt x="99" y="198"/>
                </a:lnTo>
                <a:lnTo>
                  <a:pt x="81" y="192"/>
                </a:lnTo>
                <a:lnTo>
                  <a:pt x="66" y="184"/>
                </a:lnTo>
                <a:lnTo>
                  <a:pt x="51" y="177"/>
                </a:lnTo>
                <a:lnTo>
                  <a:pt x="38" y="168"/>
                </a:lnTo>
                <a:lnTo>
                  <a:pt x="27" y="159"/>
                </a:lnTo>
                <a:lnTo>
                  <a:pt x="18" y="150"/>
                </a:lnTo>
                <a:lnTo>
                  <a:pt x="11" y="140"/>
                </a:lnTo>
                <a:lnTo>
                  <a:pt x="6" y="129"/>
                </a:lnTo>
                <a:lnTo>
                  <a:pt x="2" y="119"/>
                </a:lnTo>
                <a:lnTo>
                  <a:pt x="0" y="108"/>
                </a:lnTo>
                <a:lnTo>
                  <a:pt x="2" y="96"/>
                </a:lnTo>
                <a:lnTo>
                  <a:pt x="6" y="86"/>
                </a:lnTo>
                <a:lnTo>
                  <a:pt x="11" y="76"/>
                </a:lnTo>
                <a:lnTo>
                  <a:pt x="18" y="66"/>
                </a:lnTo>
                <a:lnTo>
                  <a:pt x="27" y="57"/>
                </a:lnTo>
                <a:lnTo>
                  <a:pt x="38" y="48"/>
                </a:lnTo>
                <a:lnTo>
                  <a:pt x="51" y="40"/>
                </a:lnTo>
                <a:lnTo>
                  <a:pt x="66" y="32"/>
                </a:lnTo>
                <a:lnTo>
                  <a:pt x="81" y="26"/>
                </a:lnTo>
                <a:lnTo>
                  <a:pt x="99" y="19"/>
                </a:lnTo>
                <a:lnTo>
                  <a:pt x="116" y="13"/>
                </a:lnTo>
                <a:lnTo>
                  <a:pt x="137" y="9"/>
                </a:lnTo>
                <a:lnTo>
                  <a:pt x="157" y="6"/>
                </a:lnTo>
                <a:lnTo>
                  <a:pt x="177" y="3"/>
                </a:lnTo>
                <a:lnTo>
                  <a:pt x="200" y="0"/>
                </a:lnTo>
                <a:lnTo>
                  <a:pt x="221" y="0"/>
                </a:lnTo>
                <a:lnTo>
                  <a:pt x="244" y="0"/>
                </a:lnTo>
                <a:lnTo>
                  <a:pt x="266" y="3"/>
                </a:lnTo>
                <a:lnTo>
                  <a:pt x="288" y="6"/>
                </a:lnTo>
                <a:lnTo>
                  <a:pt x="308" y="9"/>
                </a:lnTo>
                <a:lnTo>
                  <a:pt x="328" y="13"/>
                </a:lnTo>
                <a:lnTo>
                  <a:pt x="346" y="19"/>
                </a:lnTo>
                <a:lnTo>
                  <a:pt x="363" y="26"/>
                </a:lnTo>
                <a:lnTo>
                  <a:pt x="380" y="32"/>
                </a:lnTo>
                <a:lnTo>
                  <a:pt x="394" y="40"/>
                </a:lnTo>
                <a:lnTo>
                  <a:pt x="406" y="48"/>
                </a:lnTo>
                <a:lnTo>
                  <a:pt x="418" y="57"/>
                </a:lnTo>
                <a:lnTo>
                  <a:pt x="428" y="66"/>
                </a:lnTo>
                <a:lnTo>
                  <a:pt x="435" y="76"/>
                </a:lnTo>
                <a:lnTo>
                  <a:pt x="440" y="86"/>
                </a:lnTo>
                <a:lnTo>
                  <a:pt x="444" y="96"/>
                </a:lnTo>
                <a:lnTo>
                  <a:pt x="445" y="108"/>
                </a:lnTo>
                <a:close/>
              </a:path>
            </a:pathLst>
          </a:custGeom>
          <a:solidFill>
            <a:srgbClr val="F2CDBE"/>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2925" name="Freeform 45"/>
          <p:cNvSpPr/>
          <p:nvPr/>
        </p:nvSpPr>
        <p:spPr bwMode="auto">
          <a:xfrm>
            <a:off x="3671888" y="3508375"/>
            <a:ext cx="92075" cy="46038"/>
          </a:xfrm>
          <a:custGeom>
            <a:avLst/>
            <a:gdLst/>
            <a:ahLst/>
            <a:cxnLst>
              <a:cxn ang="0">
                <a:pos x="0" y="118"/>
              </a:cxn>
              <a:cxn ang="0">
                <a:pos x="0" y="118"/>
              </a:cxn>
              <a:cxn ang="0">
                <a:pos x="24" y="117"/>
              </a:cxn>
              <a:cxn ang="0">
                <a:pos x="47" y="115"/>
              </a:cxn>
              <a:cxn ang="0">
                <a:pos x="68" y="113"/>
              </a:cxn>
              <a:cxn ang="0">
                <a:pos x="89" y="109"/>
              </a:cxn>
              <a:cxn ang="0">
                <a:pos x="108" y="104"/>
              </a:cxn>
              <a:cxn ang="0">
                <a:pos x="129" y="99"/>
              </a:cxn>
              <a:cxn ang="0">
                <a:pos x="146" y="92"/>
              </a:cxn>
              <a:cxn ang="0">
                <a:pos x="163" y="85"/>
              </a:cxn>
              <a:cxn ang="0">
                <a:pos x="178" y="76"/>
              </a:cxn>
              <a:cxn ang="0">
                <a:pos x="190" y="68"/>
              </a:cxn>
              <a:cxn ang="0">
                <a:pos x="203" y="59"/>
              </a:cxn>
              <a:cxn ang="0">
                <a:pos x="213" y="47"/>
              </a:cxn>
              <a:cxn ang="0">
                <a:pos x="222" y="37"/>
              </a:cxn>
              <a:cxn ang="0">
                <a:pos x="228" y="25"/>
              </a:cxn>
              <a:cxn ang="0">
                <a:pos x="232" y="12"/>
              </a:cxn>
              <a:cxn ang="0">
                <a:pos x="233" y="0"/>
              </a:cxn>
              <a:cxn ang="0">
                <a:pos x="215" y="0"/>
              </a:cxn>
              <a:cxn ang="0">
                <a:pos x="214" y="8"/>
              </a:cxn>
              <a:cxn ang="0">
                <a:pos x="210" y="18"/>
              </a:cxn>
              <a:cxn ang="0">
                <a:pos x="207" y="27"/>
              </a:cxn>
              <a:cxn ang="0">
                <a:pos x="199" y="36"/>
              </a:cxn>
              <a:cxn ang="0">
                <a:pos x="190" y="45"/>
              </a:cxn>
              <a:cxn ang="0">
                <a:pos x="180" y="54"/>
              </a:cxn>
              <a:cxn ang="0">
                <a:pos x="168" y="61"/>
              </a:cxn>
              <a:cxn ang="0">
                <a:pos x="154" y="69"/>
              </a:cxn>
              <a:cxn ang="0">
                <a:pos x="139" y="75"/>
              </a:cxn>
              <a:cxn ang="0">
                <a:pos x="122" y="81"/>
              </a:cxn>
              <a:cxn ang="0">
                <a:pos x="105" y="87"/>
              </a:cxn>
              <a:cxn ang="0">
                <a:pos x="86" y="92"/>
              </a:cxn>
              <a:cxn ang="0">
                <a:pos x="66" y="95"/>
              </a:cxn>
              <a:cxn ang="0">
                <a:pos x="44" y="98"/>
              </a:cxn>
              <a:cxn ang="0">
                <a:pos x="23" y="99"/>
              </a:cxn>
              <a:cxn ang="0">
                <a:pos x="0" y="100"/>
              </a:cxn>
              <a:cxn ang="0">
                <a:pos x="0" y="100"/>
              </a:cxn>
              <a:cxn ang="0">
                <a:pos x="0" y="118"/>
              </a:cxn>
              <a:cxn ang="0">
                <a:pos x="0" y="118"/>
              </a:cxn>
              <a:cxn ang="0">
                <a:pos x="0" y="118"/>
              </a:cxn>
            </a:cxnLst>
            <a:rect l="0" t="0" r="r" b="b"/>
            <a:pathLst>
              <a:path w="233" h="118">
                <a:moveTo>
                  <a:pt x="0" y="118"/>
                </a:moveTo>
                <a:lnTo>
                  <a:pt x="0" y="118"/>
                </a:lnTo>
                <a:lnTo>
                  <a:pt x="24" y="117"/>
                </a:lnTo>
                <a:lnTo>
                  <a:pt x="47" y="115"/>
                </a:lnTo>
                <a:lnTo>
                  <a:pt x="68" y="113"/>
                </a:lnTo>
                <a:lnTo>
                  <a:pt x="89" y="109"/>
                </a:lnTo>
                <a:lnTo>
                  <a:pt x="108" y="104"/>
                </a:lnTo>
                <a:lnTo>
                  <a:pt x="129" y="99"/>
                </a:lnTo>
                <a:lnTo>
                  <a:pt x="146" y="92"/>
                </a:lnTo>
                <a:lnTo>
                  <a:pt x="163" y="85"/>
                </a:lnTo>
                <a:lnTo>
                  <a:pt x="178" y="76"/>
                </a:lnTo>
                <a:lnTo>
                  <a:pt x="190" y="68"/>
                </a:lnTo>
                <a:lnTo>
                  <a:pt x="203" y="59"/>
                </a:lnTo>
                <a:lnTo>
                  <a:pt x="213" y="47"/>
                </a:lnTo>
                <a:lnTo>
                  <a:pt x="222" y="37"/>
                </a:lnTo>
                <a:lnTo>
                  <a:pt x="228" y="25"/>
                </a:lnTo>
                <a:lnTo>
                  <a:pt x="232" y="12"/>
                </a:lnTo>
                <a:lnTo>
                  <a:pt x="233" y="0"/>
                </a:lnTo>
                <a:lnTo>
                  <a:pt x="215" y="0"/>
                </a:lnTo>
                <a:lnTo>
                  <a:pt x="214" y="8"/>
                </a:lnTo>
                <a:lnTo>
                  <a:pt x="210" y="18"/>
                </a:lnTo>
                <a:lnTo>
                  <a:pt x="207" y="27"/>
                </a:lnTo>
                <a:lnTo>
                  <a:pt x="199" y="36"/>
                </a:lnTo>
                <a:lnTo>
                  <a:pt x="190" y="45"/>
                </a:lnTo>
                <a:lnTo>
                  <a:pt x="180" y="54"/>
                </a:lnTo>
                <a:lnTo>
                  <a:pt x="168" y="61"/>
                </a:lnTo>
                <a:lnTo>
                  <a:pt x="154" y="69"/>
                </a:lnTo>
                <a:lnTo>
                  <a:pt x="139" y="75"/>
                </a:lnTo>
                <a:lnTo>
                  <a:pt x="122" y="81"/>
                </a:lnTo>
                <a:lnTo>
                  <a:pt x="105" y="87"/>
                </a:lnTo>
                <a:lnTo>
                  <a:pt x="86" y="92"/>
                </a:lnTo>
                <a:lnTo>
                  <a:pt x="66" y="95"/>
                </a:lnTo>
                <a:lnTo>
                  <a:pt x="44" y="98"/>
                </a:lnTo>
                <a:lnTo>
                  <a:pt x="23" y="99"/>
                </a:lnTo>
                <a:lnTo>
                  <a:pt x="0" y="100"/>
                </a:lnTo>
                <a:lnTo>
                  <a:pt x="0" y="100"/>
                </a:lnTo>
                <a:lnTo>
                  <a:pt x="0" y="118"/>
                </a:lnTo>
                <a:lnTo>
                  <a:pt x="0" y="118"/>
                </a:lnTo>
                <a:lnTo>
                  <a:pt x="0" y="118"/>
                </a:lnTo>
                <a:close/>
              </a:path>
            </a:pathLst>
          </a:custGeom>
          <a:solidFill>
            <a:srgbClr val="121415"/>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2926" name="Freeform 46"/>
          <p:cNvSpPr/>
          <p:nvPr/>
        </p:nvSpPr>
        <p:spPr bwMode="auto">
          <a:xfrm>
            <a:off x="3579813" y="3508375"/>
            <a:ext cx="92075" cy="46038"/>
          </a:xfrm>
          <a:custGeom>
            <a:avLst/>
            <a:gdLst/>
            <a:ahLst/>
            <a:cxnLst>
              <a:cxn ang="0">
                <a:pos x="0" y="0"/>
              </a:cxn>
              <a:cxn ang="0">
                <a:pos x="0" y="0"/>
              </a:cxn>
              <a:cxn ang="0">
                <a:pos x="1" y="12"/>
              </a:cxn>
              <a:cxn ang="0">
                <a:pos x="5" y="25"/>
              </a:cxn>
              <a:cxn ang="0">
                <a:pos x="11" y="37"/>
              </a:cxn>
              <a:cxn ang="0">
                <a:pos x="20" y="47"/>
              </a:cxn>
              <a:cxn ang="0">
                <a:pos x="30" y="59"/>
              </a:cxn>
              <a:cxn ang="0">
                <a:pos x="41" y="68"/>
              </a:cxn>
              <a:cxn ang="0">
                <a:pos x="55" y="76"/>
              </a:cxn>
              <a:cxn ang="0">
                <a:pos x="70" y="85"/>
              </a:cxn>
              <a:cxn ang="0">
                <a:pos x="87" y="92"/>
              </a:cxn>
              <a:cxn ang="0">
                <a:pos x="104" y="99"/>
              </a:cxn>
              <a:cxn ang="0">
                <a:pos x="122" y="104"/>
              </a:cxn>
              <a:cxn ang="0">
                <a:pos x="142" y="109"/>
              </a:cxn>
              <a:cxn ang="0">
                <a:pos x="163" y="113"/>
              </a:cxn>
              <a:cxn ang="0">
                <a:pos x="185" y="115"/>
              </a:cxn>
              <a:cxn ang="0">
                <a:pos x="206" y="117"/>
              </a:cxn>
              <a:cxn ang="0">
                <a:pos x="229" y="118"/>
              </a:cxn>
              <a:cxn ang="0">
                <a:pos x="229" y="100"/>
              </a:cxn>
              <a:cxn ang="0">
                <a:pos x="208" y="99"/>
              </a:cxn>
              <a:cxn ang="0">
                <a:pos x="186" y="98"/>
              </a:cxn>
              <a:cxn ang="0">
                <a:pos x="166" y="95"/>
              </a:cxn>
              <a:cxn ang="0">
                <a:pos x="146" y="92"/>
              </a:cxn>
              <a:cxn ang="0">
                <a:pos x="127" y="87"/>
              </a:cxn>
              <a:cxn ang="0">
                <a:pos x="109" y="81"/>
              </a:cxn>
              <a:cxn ang="0">
                <a:pos x="93" y="75"/>
              </a:cxn>
              <a:cxn ang="0">
                <a:pos x="78" y="69"/>
              </a:cxn>
              <a:cxn ang="0">
                <a:pos x="64" y="61"/>
              </a:cxn>
              <a:cxn ang="0">
                <a:pos x="51" y="54"/>
              </a:cxn>
              <a:cxn ang="0">
                <a:pos x="41" y="45"/>
              </a:cxn>
              <a:cxn ang="0">
                <a:pos x="32" y="36"/>
              </a:cxn>
              <a:cxn ang="0">
                <a:pos x="26" y="27"/>
              </a:cxn>
              <a:cxn ang="0">
                <a:pos x="21" y="18"/>
              </a:cxn>
              <a:cxn ang="0">
                <a:pos x="19" y="8"/>
              </a:cxn>
              <a:cxn ang="0">
                <a:pos x="17" y="0"/>
              </a:cxn>
              <a:cxn ang="0">
                <a:pos x="17" y="0"/>
              </a:cxn>
              <a:cxn ang="0">
                <a:pos x="0" y="0"/>
              </a:cxn>
              <a:cxn ang="0">
                <a:pos x="0" y="0"/>
              </a:cxn>
              <a:cxn ang="0">
                <a:pos x="0" y="0"/>
              </a:cxn>
            </a:cxnLst>
            <a:rect l="0" t="0" r="r" b="b"/>
            <a:pathLst>
              <a:path w="229" h="118">
                <a:moveTo>
                  <a:pt x="0" y="0"/>
                </a:moveTo>
                <a:lnTo>
                  <a:pt x="0" y="0"/>
                </a:lnTo>
                <a:lnTo>
                  <a:pt x="1" y="12"/>
                </a:lnTo>
                <a:lnTo>
                  <a:pt x="5" y="25"/>
                </a:lnTo>
                <a:lnTo>
                  <a:pt x="11" y="37"/>
                </a:lnTo>
                <a:lnTo>
                  <a:pt x="20" y="47"/>
                </a:lnTo>
                <a:lnTo>
                  <a:pt x="30" y="59"/>
                </a:lnTo>
                <a:lnTo>
                  <a:pt x="41" y="68"/>
                </a:lnTo>
                <a:lnTo>
                  <a:pt x="55" y="76"/>
                </a:lnTo>
                <a:lnTo>
                  <a:pt x="70" y="85"/>
                </a:lnTo>
                <a:lnTo>
                  <a:pt x="87" y="92"/>
                </a:lnTo>
                <a:lnTo>
                  <a:pt x="104" y="99"/>
                </a:lnTo>
                <a:lnTo>
                  <a:pt x="122" y="104"/>
                </a:lnTo>
                <a:lnTo>
                  <a:pt x="142" y="109"/>
                </a:lnTo>
                <a:lnTo>
                  <a:pt x="163" y="113"/>
                </a:lnTo>
                <a:lnTo>
                  <a:pt x="185" y="115"/>
                </a:lnTo>
                <a:lnTo>
                  <a:pt x="206" y="117"/>
                </a:lnTo>
                <a:lnTo>
                  <a:pt x="229" y="118"/>
                </a:lnTo>
                <a:lnTo>
                  <a:pt x="229" y="100"/>
                </a:lnTo>
                <a:lnTo>
                  <a:pt x="208" y="99"/>
                </a:lnTo>
                <a:lnTo>
                  <a:pt x="186" y="98"/>
                </a:lnTo>
                <a:lnTo>
                  <a:pt x="166" y="95"/>
                </a:lnTo>
                <a:lnTo>
                  <a:pt x="146" y="92"/>
                </a:lnTo>
                <a:lnTo>
                  <a:pt x="127" y="87"/>
                </a:lnTo>
                <a:lnTo>
                  <a:pt x="109" y="81"/>
                </a:lnTo>
                <a:lnTo>
                  <a:pt x="93" y="75"/>
                </a:lnTo>
                <a:lnTo>
                  <a:pt x="78" y="69"/>
                </a:lnTo>
                <a:lnTo>
                  <a:pt x="64" y="61"/>
                </a:lnTo>
                <a:lnTo>
                  <a:pt x="51" y="54"/>
                </a:lnTo>
                <a:lnTo>
                  <a:pt x="41" y="45"/>
                </a:lnTo>
                <a:lnTo>
                  <a:pt x="32" y="36"/>
                </a:lnTo>
                <a:lnTo>
                  <a:pt x="26" y="27"/>
                </a:lnTo>
                <a:lnTo>
                  <a:pt x="21" y="18"/>
                </a:lnTo>
                <a:lnTo>
                  <a:pt x="19" y="8"/>
                </a:lnTo>
                <a:lnTo>
                  <a:pt x="17" y="0"/>
                </a:lnTo>
                <a:lnTo>
                  <a:pt x="17" y="0"/>
                </a:lnTo>
                <a:lnTo>
                  <a:pt x="0" y="0"/>
                </a:lnTo>
                <a:lnTo>
                  <a:pt x="0" y="0"/>
                </a:lnTo>
                <a:lnTo>
                  <a:pt x="0" y="0"/>
                </a:lnTo>
                <a:close/>
              </a:path>
            </a:pathLst>
          </a:custGeom>
          <a:solidFill>
            <a:srgbClr val="121415"/>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2927" name="Freeform 47"/>
          <p:cNvSpPr/>
          <p:nvPr/>
        </p:nvSpPr>
        <p:spPr bwMode="auto">
          <a:xfrm>
            <a:off x="3579813" y="3462338"/>
            <a:ext cx="92075" cy="46038"/>
          </a:xfrm>
          <a:custGeom>
            <a:avLst/>
            <a:gdLst/>
            <a:ahLst/>
            <a:cxnLst>
              <a:cxn ang="0">
                <a:pos x="229" y="0"/>
              </a:cxn>
              <a:cxn ang="0">
                <a:pos x="229" y="0"/>
              </a:cxn>
              <a:cxn ang="0">
                <a:pos x="206" y="0"/>
              </a:cxn>
              <a:cxn ang="0">
                <a:pos x="185" y="2"/>
              </a:cxn>
              <a:cxn ang="0">
                <a:pos x="163" y="5"/>
              </a:cxn>
              <a:cxn ang="0">
                <a:pos x="142" y="8"/>
              </a:cxn>
              <a:cxn ang="0">
                <a:pos x="122" y="12"/>
              </a:cxn>
              <a:cxn ang="0">
                <a:pos x="104" y="19"/>
              </a:cxn>
              <a:cxn ang="0">
                <a:pos x="87" y="25"/>
              </a:cxn>
              <a:cxn ang="0">
                <a:pos x="70" y="32"/>
              </a:cxn>
              <a:cxn ang="0">
                <a:pos x="55" y="40"/>
              </a:cxn>
              <a:cxn ang="0">
                <a:pos x="41" y="49"/>
              </a:cxn>
              <a:cxn ang="0">
                <a:pos x="30" y="59"/>
              </a:cxn>
              <a:cxn ang="0">
                <a:pos x="20" y="69"/>
              </a:cxn>
              <a:cxn ang="0">
                <a:pos x="11" y="79"/>
              </a:cxn>
              <a:cxn ang="0">
                <a:pos x="5" y="90"/>
              </a:cxn>
              <a:cxn ang="0">
                <a:pos x="1" y="103"/>
              </a:cxn>
              <a:cxn ang="0">
                <a:pos x="0" y="116"/>
              </a:cxn>
              <a:cxn ang="0">
                <a:pos x="17" y="116"/>
              </a:cxn>
              <a:cxn ang="0">
                <a:pos x="19" y="107"/>
              </a:cxn>
              <a:cxn ang="0">
                <a:pos x="21" y="98"/>
              </a:cxn>
              <a:cxn ang="0">
                <a:pos x="26" y="89"/>
              </a:cxn>
              <a:cxn ang="0">
                <a:pos x="32" y="80"/>
              </a:cxn>
              <a:cxn ang="0">
                <a:pos x="41" y="71"/>
              </a:cxn>
              <a:cxn ang="0">
                <a:pos x="51" y="64"/>
              </a:cxn>
              <a:cxn ang="0">
                <a:pos x="64" y="55"/>
              </a:cxn>
              <a:cxn ang="0">
                <a:pos x="78" y="49"/>
              </a:cxn>
              <a:cxn ang="0">
                <a:pos x="93" y="41"/>
              </a:cxn>
              <a:cxn ang="0">
                <a:pos x="109" y="35"/>
              </a:cxn>
              <a:cxn ang="0">
                <a:pos x="127" y="30"/>
              </a:cxn>
              <a:cxn ang="0">
                <a:pos x="146" y="26"/>
              </a:cxn>
              <a:cxn ang="0">
                <a:pos x="166" y="22"/>
              </a:cxn>
              <a:cxn ang="0">
                <a:pos x="186" y="20"/>
              </a:cxn>
              <a:cxn ang="0">
                <a:pos x="208" y="17"/>
              </a:cxn>
              <a:cxn ang="0">
                <a:pos x="229" y="17"/>
              </a:cxn>
              <a:cxn ang="0">
                <a:pos x="229" y="17"/>
              </a:cxn>
              <a:cxn ang="0">
                <a:pos x="229" y="0"/>
              </a:cxn>
              <a:cxn ang="0">
                <a:pos x="229" y="0"/>
              </a:cxn>
              <a:cxn ang="0">
                <a:pos x="229" y="0"/>
              </a:cxn>
            </a:cxnLst>
            <a:rect l="0" t="0" r="r" b="b"/>
            <a:pathLst>
              <a:path w="229" h="116">
                <a:moveTo>
                  <a:pt x="229" y="0"/>
                </a:moveTo>
                <a:lnTo>
                  <a:pt x="229" y="0"/>
                </a:lnTo>
                <a:lnTo>
                  <a:pt x="206" y="0"/>
                </a:lnTo>
                <a:lnTo>
                  <a:pt x="185" y="2"/>
                </a:lnTo>
                <a:lnTo>
                  <a:pt x="163" y="5"/>
                </a:lnTo>
                <a:lnTo>
                  <a:pt x="142" y="8"/>
                </a:lnTo>
                <a:lnTo>
                  <a:pt x="122" y="12"/>
                </a:lnTo>
                <a:lnTo>
                  <a:pt x="104" y="19"/>
                </a:lnTo>
                <a:lnTo>
                  <a:pt x="87" y="25"/>
                </a:lnTo>
                <a:lnTo>
                  <a:pt x="70" y="32"/>
                </a:lnTo>
                <a:lnTo>
                  <a:pt x="55" y="40"/>
                </a:lnTo>
                <a:lnTo>
                  <a:pt x="41" y="49"/>
                </a:lnTo>
                <a:lnTo>
                  <a:pt x="30" y="59"/>
                </a:lnTo>
                <a:lnTo>
                  <a:pt x="20" y="69"/>
                </a:lnTo>
                <a:lnTo>
                  <a:pt x="11" y="79"/>
                </a:lnTo>
                <a:lnTo>
                  <a:pt x="5" y="90"/>
                </a:lnTo>
                <a:lnTo>
                  <a:pt x="1" y="103"/>
                </a:lnTo>
                <a:lnTo>
                  <a:pt x="0" y="116"/>
                </a:lnTo>
                <a:lnTo>
                  <a:pt x="17" y="116"/>
                </a:lnTo>
                <a:lnTo>
                  <a:pt x="19" y="107"/>
                </a:lnTo>
                <a:lnTo>
                  <a:pt x="21" y="98"/>
                </a:lnTo>
                <a:lnTo>
                  <a:pt x="26" y="89"/>
                </a:lnTo>
                <a:lnTo>
                  <a:pt x="32" y="80"/>
                </a:lnTo>
                <a:lnTo>
                  <a:pt x="41" y="71"/>
                </a:lnTo>
                <a:lnTo>
                  <a:pt x="51" y="64"/>
                </a:lnTo>
                <a:lnTo>
                  <a:pt x="64" y="55"/>
                </a:lnTo>
                <a:lnTo>
                  <a:pt x="78" y="49"/>
                </a:lnTo>
                <a:lnTo>
                  <a:pt x="93" y="41"/>
                </a:lnTo>
                <a:lnTo>
                  <a:pt x="109" y="35"/>
                </a:lnTo>
                <a:lnTo>
                  <a:pt x="127" y="30"/>
                </a:lnTo>
                <a:lnTo>
                  <a:pt x="146" y="26"/>
                </a:lnTo>
                <a:lnTo>
                  <a:pt x="166" y="22"/>
                </a:lnTo>
                <a:lnTo>
                  <a:pt x="186" y="20"/>
                </a:lnTo>
                <a:lnTo>
                  <a:pt x="208" y="17"/>
                </a:lnTo>
                <a:lnTo>
                  <a:pt x="229" y="17"/>
                </a:lnTo>
                <a:lnTo>
                  <a:pt x="229" y="17"/>
                </a:lnTo>
                <a:lnTo>
                  <a:pt x="229" y="0"/>
                </a:lnTo>
                <a:lnTo>
                  <a:pt x="229" y="0"/>
                </a:lnTo>
                <a:lnTo>
                  <a:pt x="229" y="0"/>
                </a:lnTo>
                <a:close/>
              </a:path>
            </a:pathLst>
          </a:custGeom>
          <a:solidFill>
            <a:srgbClr val="121415"/>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2928" name="Freeform 48"/>
          <p:cNvSpPr/>
          <p:nvPr/>
        </p:nvSpPr>
        <p:spPr bwMode="auto">
          <a:xfrm>
            <a:off x="3671888" y="3462338"/>
            <a:ext cx="92075" cy="46038"/>
          </a:xfrm>
          <a:custGeom>
            <a:avLst/>
            <a:gdLst/>
            <a:ahLst/>
            <a:cxnLst>
              <a:cxn ang="0">
                <a:pos x="233" y="116"/>
              </a:cxn>
              <a:cxn ang="0">
                <a:pos x="233" y="116"/>
              </a:cxn>
              <a:cxn ang="0">
                <a:pos x="232" y="103"/>
              </a:cxn>
              <a:cxn ang="0">
                <a:pos x="227" y="90"/>
              </a:cxn>
              <a:cxn ang="0">
                <a:pos x="222" y="79"/>
              </a:cxn>
              <a:cxn ang="0">
                <a:pos x="213" y="69"/>
              </a:cxn>
              <a:cxn ang="0">
                <a:pos x="203" y="59"/>
              </a:cxn>
              <a:cxn ang="0">
                <a:pos x="190" y="49"/>
              </a:cxn>
              <a:cxn ang="0">
                <a:pos x="178" y="40"/>
              </a:cxn>
              <a:cxn ang="0">
                <a:pos x="163" y="32"/>
              </a:cxn>
              <a:cxn ang="0">
                <a:pos x="146" y="25"/>
              </a:cxn>
              <a:cxn ang="0">
                <a:pos x="127" y="19"/>
              </a:cxn>
              <a:cxn ang="0">
                <a:pos x="108" y="12"/>
              </a:cxn>
              <a:cxn ang="0">
                <a:pos x="89" y="8"/>
              </a:cxn>
              <a:cxn ang="0">
                <a:pos x="68" y="5"/>
              </a:cxn>
              <a:cxn ang="0">
                <a:pos x="47" y="2"/>
              </a:cxn>
              <a:cxn ang="0">
                <a:pos x="24" y="0"/>
              </a:cxn>
              <a:cxn ang="0">
                <a:pos x="0" y="0"/>
              </a:cxn>
              <a:cxn ang="0">
                <a:pos x="0" y="17"/>
              </a:cxn>
              <a:cxn ang="0">
                <a:pos x="23" y="17"/>
              </a:cxn>
              <a:cxn ang="0">
                <a:pos x="44" y="20"/>
              </a:cxn>
              <a:cxn ang="0">
                <a:pos x="66" y="22"/>
              </a:cxn>
              <a:cxn ang="0">
                <a:pos x="86" y="26"/>
              </a:cxn>
              <a:cxn ang="0">
                <a:pos x="105" y="30"/>
              </a:cxn>
              <a:cxn ang="0">
                <a:pos x="122" y="35"/>
              </a:cxn>
              <a:cxn ang="0">
                <a:pos x="139" y="41"/>
              </a:cxn>
              <a:cxn ang="0">
                <a:pos x="154" y="49"/>
              </a:cxn>
              <a:cxn ang="0">
                <a:pos x="168" y="55"/>
              </a:cxn>
              <a:cxn ang="0">
                <a:pos x="180" y="64"/>
              </a:cxn>
              <a:cxn ang="0">
                <a:pos x="190" y="71"/>
              </a:cxn>
              <a:cxn ang="0">
                <a:pos x="199" y="80"/>
              </a:cxn>
              <a:cxn ang="0">
                <a:pos x="207" y="89"/>
              </a:cxn>
              <a:cxn ang="0">
                <a:pos x="210" y="98"/>
              </a:cxn>
              <a:cxn ang="0">
                <a:pos x="214" y="107"/>
              </a:cxn>
              <a:cxn ang="0">
                <a:pos x="215" y="116"/>
              </a:cxn>
              <a:cxn ang="0">
                <a:pos x="215" y="116"/>
              </a:cxn>
              <a:cxn ang="0">
                <a:pos x="233" y="116"/>
              </a:cxn>
              <a:cxn ang="0">
                <a:pos x="233" y="116"/>
              </a:cxn>
              <a:cxn ang="0">
                <a:pos x="233" y="116"/>
              </a:cxn>
            </a:cxnLst>
            <a:rect l="0" t="0" r="r" b="b"/>
            <a:pathLst>
              <a:path w="233" h="116">
                <a:moveTo>
                  <a:pt x="233" y="116"/>
                </a:moveTo>
                <a:lnTo>
                  <a:pt x="233" y="116"/>
                </a:lnTo>
                <a:lnTo>
                  <a:pt x="232" y="103"/>
                </a:lnTo>
                <a:lnTo>
                  <a:pt x="227" y="90"/>
                </a:lnTo>
                <a:lnTo>
                  <a:pt x="222" y="79"/>
                </a:lnTo>
                <a:lnTo>
                  <a:pt x="213" y="69"/>
                </a:lnTo>
                <a:lnTo>
                  <a:pt x="203" y="59"/>
                </a:lnTo>
                <a:lnTo>
                  <a:pt x="190" y="49"/>
                </a:lnTo>
                <a:lnTo>
                  <a:pt x="178" y="40"/>
                </a:lnTo>
                <a:lnTo>
                  <a:pt x="163" y="32"/>
                </a:lnTo>
                <a:lnTo>
                  <a:pt x="146" y="25"/>
                </a:lnTo>
                <a:lnTo>
                  <a:pt x="127" y="19"/>
                </a:lnTo>
                <a:lnTo>
                  <a:pt x="108" y="12"/>
                </a:lnTo>
                <a:lnTo>
                  <a:pt x="89" y="8"/>
                </a:lnTo>
                <a:lnTo>
                  <a:pt x="68" y="5"/>
                </a:lnTo>
                <a:lnTo>
                  <a:pt x="47" y="2"/>
                </a:lnTo>
                <a:lnTo>
                  <a:pt x="24" y="0"/>
                </a:lnTo>
                <a:lnTo>
                  <a:pt x="0" y="0"/>
                </a:lnTo>
                <a:lnTo>
                  <a:pt x="0" y="17"/>
                </a:lnTo>
                <a:lnTo>
                  <a:pt x="23" y="17"/>
                </a:lnTo>
                <a:lnTo>
                  <a:pt x="44" y="20"/>
                </a:lnTo>
                <a:lnTo>
                  <a:pt x="66" y="22"/>
                </a:lnTo>
                <a:lnTo>
                  <a:pt x="86" y="26"/>
                </a:lnTo>
                <a:lnTo>
                  <a:pt x="105" y="30"/>
                </a:lnTo>
                <a:lnTo>
                  <a:pt x="122" y="35"/>
                </a:lnTo>
                <a:lnTo>
                  <a:pt x="139" y="41"/>
                </a:lnTo>
                <a:lnTo>
                  <a:pt x="154" y="49"/>
                </a:lnTo>
                <a:lnTo>
                  <a:pt x="168" y="55"/>
                </a:lnTo>
                <a:lnTo>
                  <a:pt x="180" y="64"/>
                </a:lnTo>
                <a:lnTo>
                  <a:pt x="190" y="71"/>
                </a:lnTo>
                <a:lnTo>
                  <a:pt x="199" y="80"/>
                </a:lnTo>
                <a:lnTo>
                  <a:pt x="207" y="89"/>
                </a:lnTo>
                <a:lnTo>
                  <a:pt x="210" y="98"/>
                </a:lnTo>
                <a:lnTo>
                  <a:pt x="214" y="107"/>
                </a:lnTo>
                <a:lnTo>
                  <a:pt x="215" y="116"/>
                </a:lnTo>
                <a:lnTo>
                  <a:pt x="215" y="116"/>
                </a:lnTo>
                <a:lnTo>
                  <a:pt x="233" y="116"/>
                </a:lnTo>
                <a:lnTo>
                  <a:pt x="233" y="116"/>
                </a:lnTo>
                <a:lnTo>
                  <a:pt x="233" y="116"/>
                </a:lnTo>
                <a:close/>
              </a:path>
            </a:pathLst>
          </a:custGeom>
          <a:solidFill>
            <a:srgbClr val="121415"/>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2929" name="Freeform 49"/>
          <p:cNvSpPr/>
          <p:nvPr/>
        </p:nvSpPr>
        <p:spPr bwMode="auto">
          <a:xfrm>
            <a:off x="3744913" y="3284538"/>
            <a:ext cx="176213" cy="85725"/>
          </a:xfrm>
          <a:custGeom>
            <a:avLst/>
            <a:gdLst/>
            <a:ahLst/>
            <a:cxnLst>
              <a:cxn ang="0">
                <a:pos x="445" y="119"/>
              </a:cxn>
              <a:cxn ang="0">
                <a:pos x="436" y="139"/>
              </a:cxn>
              <a:cxn ang="0">
                <a:pos x="420" y="159"/>
              </a:cxn>
              <a:cxn ang="0">
                <a:pos x="394" y="177"/>
              </a:cxn>
              <a:cxn ang="0">
                <a:pos x="364" y="192"/>
              </a:cxn>
              <a:cxn ang="0">
                <a:pos x="329" y="203"/>
              </a:cxn>
              <a:cxn ang="0">
                <a:pos x="288" y="212"/>
              </a:cxn>
              <a:cxn ang="0">
                <a:pos x="246" y="216"/>
              </a:cxn>
              <a:cxn ang="0">
                <a:pos x="200" y="216"/>
              </a:cxn>
              <a:cxn ang="0">
                <a:pos x="156" y="212"/>
              </a:cxn>
              <a:cxn ang="0">
                <a:pos x="117" y="203"/>
              </a:cxn>
              <a:cxn ang="0">
                <a:pos x="81" y="192"/>
              </a:cxn>
              <a:cxn ang="0">
                <a:pos x="50" y="177"/>
              </a:cxn>
              <a:cxn ang="0">
                <a:pos x="26" y="159"/>
              </a:cxn>
              <a:cxn ang="0">
                <a:pos x="10" y="139"/>
              </a:cxn>
              <a:cxn ang="0">
                <a:pos x="1" y="119"/>
              </a:cxn>
              <a:cxn ang="0">
                <a:pos x="1" y="96"/>
              </a:cxn>
              <a:cxn ang="0">
                <a:pos x="10" y="76"/>
              </a:cxn>
              <a:cxn ang="0">
                <a:pos x="26" y="57"/>
              </a:cxn>
              <a:cxn ang="0">
                <a:pos x="50" y="39"/>
              </a:cxn>
              <a:cxn ang="0">
                <a:pos x="81" y="24"/>
              </a:cxn>
              <a:cxn ang="0">
                <a:pos x="117" y="13"/>
              </a:cxn>
              <a:cxn ang="0">
                <a:pos x="156" y="5"/>
              </a:cxn>
              <a:cxn ang="0">
                <a:pos x="200" y="0"/>
              </a:cxn>
              <a:cxn ang="0">
                <a:pos x="246" y="0"/>
              </a:cxn>
              <a:cxn ang="0">
                <a:pos x="288" y="5"/>
              </a:cxn>
              <a:cxn ang="0">
                <a:pos x="329" y="13"/>
              </a:cxn>
              <a:cxn ang="0">
                <a:pos x="364" y="24"/>
              </a:cxn>
              <a:cxn ang="0">
                <a:pos x="394" y="39"/>
              </a:cxn>
              <a:cxn ang="0">
                <a:pos x="420" y="57"/>
              </a:cxn>
              <a:cxn ang="0">
                <a:pos x="436" y="76"/>
              </a:cxn>
              <a:cxn ang="0">
                <a:pos x="445" y="96"/>
              </a:cxn>
            </a:cxnLst>
            <a:rect l="0" t="0" r="r" b="b"/>
            <a:pathLst>
              <a:path w="446" h="216">
                <a:moveTo>
                  <a:pt x="446" y="107"/>
                </a:moveTo>
                <a:lnTo>
                  <a:pt x="445" y="119"/>
                </a:lnTo>
                <a:lnTo>
                  <a:pt x="441" y="129"/>
                </a:lnTo>
                <a:lnTo>
                  <a:pt x="436" y="139"/>
                </a:lnTo>
                <a:lnTo>
                  <a:pt x="428" y="149"/>
                </a:lnTo>
                <a:lnTo>
                  <a:pt x="420" y="159"/>
                </a:lnTo>
                <a:lnTo>
                  <a:pt x="408" y="168"/>
                </a:lnTo>
                <a:lnTo>
                  <a:pt x="394" y="177"/>
                </a:lnTo>
                <a:lnTo>
                  <a:pt x="380" y="184"/>
                </a:lnTo>
                <a:lnTo>
                  <a:pt x="364" y="192"/>
                </a:lnTo>
                <a:lnTo>
                  <a:pt x="348" y="198"/>
                </a:lnTo>
                <a:lnTo>
                  <a:pt x="329" y="203"/>
                </a:lnTo>
                <a:lnTo>
                  <a:pt x="310" y="208"/>
                </a:lnTo>
                <a:lnTo>
                  <a:pt x="288" y="212"/>
                </a:lnTo>
                <a:lnTo>
                  <a:pt x="267" y="214"/>
                </a:lnTo>
                <a:lnTo>
                  <a:pt x="246" y="216"/>
                </a:lnTo>
                <a:lnTo>
                  <a:pt x="223" y="216"/>
                </a:lnTo>
                <a:lnTo>
                  <a:pt x="200" y="216"/>
                </a:lnTo>
                <a:lnTo>
                  <a:pt x="178" y="214"/>
                </a:lnTo>
                <a:lnTo>
                  <a:pt x="156" y="212"/>
                </a:lnTo>
                <a:lnTo>
                  <a:pt x="136" y="208"/>
                </a:lnTo>
                <a:lnTo>
                  <a:pt x="117" y="203"/>
                </a:lnTo>
                <a:lnTo>
                  <a:pt x="98" y="198"/>
                </a:lnTo>
                <a:lnTo>
                  <a:pt x="81" y="192"/>
                </a:lnTo>
                <a:lnTo>
                  <a:pt x="65" y="184"/>
                </a:lnTo>
                <a:lnTo>
                  <a:pt x="50" y="177"/>
                </a:lnTo>
                <a:lnTo>
                  <a:pt x="38" y="168"/>
                </a:lnTo>
                <a:lnTo>
                  <a:pt x="26" y="159"/>
                </a:lnTo>
                <a:lnTo>
                  <a:pt x="18" y="149"/>
                </a:lnTo>
                <a:lnTo>
                  <a:pt x="10" y="139"/>
                </a:lnTo>
                <a:lnTo>
                  <a:pt x="4" y="129"/>
                </a:lnTo>
                <a:lnTo>
                  <a:pt x="1" y="119"/>
                </a:lnTo>
                <a:lnTo>
                  <a:pt x="0" y="107"/>
                </a:lnTo>
                <a:lnTo>
                  <a:pt x="1" y="96"/>
                </a:lnTo>
                <a:lnTo>
                  <a:pt x="4" y="86"/>
                </a:lnTo>
                <a:lnTo>
                  <a:pt x="10" y="76"/>
                </a:lnTo>
                <a:lnTo>
                  <a:pt x="18" y="66"/>
                </a:lnTo>
                <a:lnTo>
                  <a:pt x="26" y="57"/>
                </a:lnTo>
                <a:lnTo>
                  <a:pt x="38" y="48"/>
                </a:lnTo>
                <a:lnTo>
                  <a:pt x="50" y="39"/>
                </a:lnTo>
                <a:lnTo>
                  <a:pt x="65" y="32"/>
                </a:lnTo>
                <a:lnTo>
                  <a:pt x="81" y="24"/>
                </a:lnTo>
                <a:lnTo>
                  <a:pt x="98" y="18"/>
                </a:lnTo>
                <a:lnTo>
                  <a:pt x="117" y="13"/>
                </a:lnTo>
                <a:lnTo>
                  <a:pt x="136" y="8"/>
                </a:lnTo>
                <a:lnTo>
                  <a:pt x="156" y="5"/>
                </a:lnTo>
                <a:lnTo>
                  <a:pt x="178" y="1"/>
                </a:lnTo>
                <a:lnTo>
                  <a:pt x="200" y="0"/>
                </a:lnTo>
                <a:lnTo>
                  <a:pt x="223" y="0"/>
                </a:lnTo>
                <a:lnTo>
                  <a:pt x="246" y="0"/>
                </a:lnTo>
                <a:lnTo>
                  <a:pt x="267" y="1"/>
                </a:lnTo>
                <a:lnTo>
                  <a:pt x="288" y="5"/>
                </a:lnTo>
                <a:lnTo>
                  <a:pt x="310" y="8"/>
                </a:lnTo>
                <a:lnTo>
                  <a:pt x="329" y="13"/>
                </a:lnTo>
                <a:lnTo>
                  <a:pt x="348" y="18"/>
                </a:lnTo>
                <a:lnTo>
                  <a:pt x="364" y="24"/>
                </a:lnTo>
                <a:lnTo>
                  <a:pt x="380" y="32"/>
                </a:lnTo>
                <a:lnTo>
                  <a:pt x="394" y="39"/>
                </a:lnTo>
                <a:lnTo>
                  <a:pt x="408" y="48"/>
                </a:lnTo>
                <a:lnTo>
                  <a:pt x="420" y="57"/>
                </a:lnTo>
                <a:lnTo>
                  <a:pt x="428" y="66"/>
                </a:lnTo>
                <a:lnTo>
                  <a:pt x="436" y="76"/>
                </a:lnTo>
                <a:lnTo>
                  <a:pt x="441" y="86"/>
                </a:lnTo>
                <a:lnTo>
                  <a:pt x="445" y="96"/>
                </a:lnTo>
                <a:lnTo>
                  <a:pt x="446" y="107"/>
                </a:lnTo>
                <a:close/>
              </a:path>
            </a:pathLst>
          </a:custGeom>
          <a:solidFill>
            <a:srgbClr val="F2CDBE"/>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2930" name="Freeform 50"/>
          <p:cNvSpPr/>
          <p:nvPr/>
        </p:nvSpPr>
        <p:spPr bwMode="auto">
          <a:xfrm>
            <a:off x="3832225" y="3327400"/>
            <a:ext cx="92075" cy="46038"/>
          </a:xfrm>
          <a:custGeom>
            <a:avLst/>
            <a:gdLst/>
            <a:ahLst/>
            <a:cxnLst>
              <a:cxn ang="0">
                <a:pos x="0" y="119"/>
              </a:cxn>
              <a:cxn ang="0">
                <a:pos x="0" y="119"/>
              </a:cxn>
              <a:cxn ang="0">
                <a:pos x="23" y="117"/>
              </a:cxn>
              <a:cxn ang="0">
                <a:pos x="45" y="116"/>
              </a:cxn>
              <a:cxn ang="0">
                <a:pos x="67" y="114"/>
              </a:cxn>
              <a:cxn ang="0">
                <a:pos x="88" y="110"/>
              </a:cxn>
              <a:cxn ang="0">
                <a:pos x="108" y="105"/>
              </a:cxn>
              <a:cxn ang="0">
                <a:pos x="127" y="99"/>
              </a:cxn>
              <a:cxn ang="0">
                <a:pos x="145" y="92"/>
              </a:cxn>
              <a:cxn ang="0">
                <a:pos x="161" y="85"/>
              </a:cxn>
              <a:cxn ang="0">
                <a:pos x="176" y="77"/>
              </a:cxn>
              <a:cxn ang="0">
                <a:pos x="190" y="68"/>
              </a:cxn>
              <a:cxn ang="0">
                <a:pos x="202" y="58"/>
              </a:cxn>
              <a:cxn ang="0">
                <a:pos x="212" y="48"/>
              </a:cxn>
              <a:cxn ang="0">
                <a:pos x="220" y="37"/>
              </a:cxn>
              <a:cxn ang="0">
                <a:pos x="227" y="25"/>
              </a:cxn>
              <a:cxn ang="0">
                <a:pos x="231" y="13"/>
              </a:cxn>
              <a:cxn ang="0">
                <a:pos x="232" y="0"/>
              </a:cxn>
              <a:cxn ang="0">
                <a:pos x="214" y="0"/>
              </a:cxn>
              <a:cxn ang="0">
                <a:pos x="213" y="9"/>
              </a:cxn>
              <a:cxn ang="0">
                <a:pos x="210" y="18"/>
              </a:cxn>
              <a:cxn ang="0">
                <a:pos x="205" y="28"/>
              </a:cxn>
              <a:cxn ang="0">
                <a:pos x="199" y="37"/>
              </a:cxn>
              <a:cxn ang="0">
                <a:pos x="190" y="46"/>
              </a:cxn>
              <a:cxn ang="0">
                <a:pos x="180" y="53"/>
              </a:cxn>
              <a:cxn ang="0">
                <a:pos x="168" y="62"/>
              </a:cxn>
              <a:cxn ang="0">
                <a:pos x="154" y="70"/>
              </a:cxn>
              <a:cxn ang="0">
                <a:pos x="139" y="76"/>
              </a:cxn>
              <a:cxn ang="0">
                <a:pos x="122" y="82"/>
              </a:cxn>
              <a:cxn ang="0">
                <a:pos x="103" y="87"/>
              </a:cxn>
              <a:cxn ang="0">
                <a:pos x="84" y="92"/>
              </a:cxn>
              <a:cxn ang="0">
                <a:pos x="64" y="96"/>
              </a:cxn>
              <a:cxn ang="0">
                <a:pos x="44" y="99"/>
              </a:cxn>
              <a:cxn ang="0">
                <a:pos x="23" y="100"/>
              </a:cxn>
              <a:cxn ang="0">
                <a:pos x="0" y="100"/>
              </a:cxn>
              <a:cxn ang="0">
                <a:pos x="0" y="100"/>
              </a:cxn>
              <a:cxn ang="0">
                <a:pos x="0" y="119"/>
              </a:cxn>
              <a:cxn ang="0">
                <a:pos x="0" y="119"/>
              </a:cxn>
              <a:cxn ang="0">
                <a:pos x="0" y="119"/>
              </a:cxn>
            </a:cxnLst>
            <a:rect l="0" t="0" r="r" b="b"/>
            <a:pathLst>
              <a:path w="232" h="119">
                <a:moveTo>
                  <a:pt x="0" y="119"/>
                </a:moveTo>
                <a:lnTo>
                  <a:pt x="0" y="119"/>
                </a:lnTo>
                <a:lnTo>
                  <a:pt x="23" y="117"/>
                </a:lnTo>
                <a:lnTo>
                  <a:pt x="45" y="116"/>
                </a:lnTo>
                <a:lnTo>
                  <a:pt x="67" y="114"/>
                </a:lnTo>
                <a:lnTo>
                  <a:pt x="88" y="110"/>
                </a:lnTo>
                <a:lnTo>
                  <a:pt x="108" y="105"/>
                </a:lnTo>
                <a:lnTo>
                  <a:pt x="127" y="99"/>
                </a:lnTo>
                <a:lnTo>
                  <a:pt x="145" y="92"/>
                </a:lnTo>
                <a:lnTo>
                  <a:pt x="161" y="85"/>
                </a:lnTo>
                <a:lnTo>
                  <a:pt x="176" y="77"/>
                </a:lnTo>
                <a:lnTo>
                  <a:pt x="190" y="68"/>
                </a:lnTo>
                <a:lnTo>
                  <a:pt x="202" y="58"/>
                </a:lnTo>
                <a:lnTo>
                  <a:pt x="212" y="48"/>
                </a:lnTo>
                <a:lnTo>
                  <a:pt x="220" y="37"/>
                </a:lnTo>
                <a:lnTo>
                  <a:pt x="227" y="25"/>
                </a:lnTo>
                <a:lnTo>
                  <a:pt x="231" y="13"/>
                </a:lnTo>
                <a:lnTo>
                  <a:pt x="232" y="0"/>
                </a:lnTo>
                <a:lnTo>
                  <a:pt x="214" y="0"/>
                </a:lnTo>
                <a:lnTo>
                  <a:pt x="213" y="9"/>
                </a:lnTo>
                <a:lnTo>
                  <a:pt x="210" y="18"/>
                </a:lnTo>
                <a:lnTo>
                  <a:pt x="205" y="28"/>
                </a:lnTo>
                <a:lnTo>
                  <a:pt x="199" y="37"/>
                </a:lnTo>
                <a:lnTo>
                  <a:pt x="190" y="46"/>
                </a:lnTo>
                <a:lnTo>
                  <a:pt x="180" y="53"/>
                </a:lnTo>
                <a:lnTo>
                  <a:pt x="168" y="62"/>
                </a:lnTo>
                <a:lnTo>
                  <a:pt x="154" y="70"/>
                </a:lnTo>
                <a:lnTo>
                  <a:pt x="139" y="76"/>
                </a:lnTo>
                <a:lnTo>
                  <a:pt x="122" y="82"/>
                </a:lnTo>
                <a:lnTo>
                  <a:pt x="103" y="87"/>
                </a:lnTo>
                <a:lnTo>
                  <a:pt x="84" y="92"/>
                </a:lnTo>
                <a:lnTo>
                  <a:pt x="64" y="96"/>
                </a:lnTo>
                <a:lnTo>
                  <a:pt x="44" y="99"/>
                </a:lnTo>
                <a:lnTo>
                  <a:pt x="23" y="100"/>
                </a:lnTo>
                <a:lnTo>
                  <a:pt x="0" y="100"/>
                </a:lnTo>
                <a:lnTo>
                  <a:pt x="0" y="100"/>
                </a:lnTo>
                <a:lnTo>
                  <a:pt x="0" y="119"/>
                </a:lnTo>
                <a:lnTo>
                  <a:pt x="0" y="119"/>
                </a:lnTo>
                <a:lnTo>
                  <a:pt x="0" y="119"/>
                </a:lnTo>
                <a:close/>
              </a:path>
            </a:pathLst>
          </a:custGeom>
          <a:solidFill>
            <a:srgbClr val="121415"/>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2931" name="Freeform 51"/>
          <p:cNvSpPr/>
          <p:nvPr/>
        </p:nvSpPr>
        <p:spPr bwMode="auto">
          <a:xfrm>
            <a:off x="3741738" y="3327400"/>
            <a:ext cx="90488" cy="46038"/>
          </a:xfrm>
          <a:custGeom>
            <a:avLst/>
            <a:gdLst/>
            <a:ahLst/>
            <a:cxnLst>
              <a:cxn ang="0">
                <a:pos x="0" y="0"/>
              </a:cxn>
              <a:cxn ang="0">
                <a:pos x="0" y="0"/>
              </a:cxn>
              <a:cxn ang="0">
                <a:pos x="1" y="13"/>
              </a:cxn>
              <a:cxn ang="0">
                <a:pos x="5" y="25"/>
              </a:cxn>
              <a:cxn ang="0">
                <a:pos x="11" y="37"/>
              </a:cxn>
              <a:cxn ang="0">
                <a:pos x="19" y="48"/>
              </a:cxn>
              <a:cxn ang="0">
                <a:pos x="29" y="58"/>
              </a:cxn>
              <a:cxn ang="0">
                <a:pos x="42" y="68"/>
              </a:cxn>
              <a:cxn ang="0">
                <a:pos x="56" y="77"/>
              </a:cxn>
              <a:cxn ang="0">
                <a:pos x="71" y="85"/>
              </a:cxn>
              <a:cxn ang="0">
                <a:pos x="87" y="92"/>
              </a:cxn>
              <a:cxn ang="0">
                <a:pos x="105" y="99"/>
              </a:cxn>
              <a:cxn ang="0">
                <a:pos x="124" y="105"/>
              </a:cxn>
              <a:cxn ang="0">
                <a:pos x="144" y="110"/>
              </a:cxn>
              <a:cxn ang="0">
                <a:pos x="164" y="114"/>
              </a:cxn>
              <a:cxn ang="0">
                <a:pos x="187" y="116"/>
              </a:cxn>
              <a:cxn ang="0">
                <a:pos x="209" y="117"/>
              </a:cxn>
              <a:cxn ang="0">
                <a:pos x="232" y="119"/>
              </a:cxn>
              <a:cxn ang="0">
                <a:pos x="232" y="100"/>
              </a:cxn>
              <a:cxn ang="0">
                <a:pos x="209" y="100"/>
              </a:cxn>
              <a:cxn ang="0">
                <a:pos x="188" y="99"/>
              </a:cxn>
              <a:cxn ang="0">
                <a:pos x="166" y="96"/>
              </a:cxn>
              <a:cxn ang="0">
                <a:pos x="148" y="92"/>
              </a:cxn>
              <a:cxn ang="0">
                <a:pos x="127" y="87"/>
              </a:cxn>
              <a:cxn ang="0">
                <a:pos x="110" y="82"/>
              </a:cxn>
              <a:cxn ang="0">
                <a:pos x="93" y="76"/>
              </a:cxn>
              <a:cxn ang="0">
                <a:pos x="78" y="70"/>
              </a:cxn>
              <a:cxn ang="0">
                <a:pos x="64" y="62"/>
              </a:cxn>
              <a:cxn ang="0">
                <a:pos x="52" y="53"/>
              </a:cxn>
              <a:cxn ang="0">
                <a:pos x="42" y="46"/>
              </a:cxn>
              <a:cxn ang="0">
                <a:pos x="33" y="37"/>
              </a:cxn>
              <a:cxn ang="0">
                <a:pos x="27" y="28"/>
              </a:cxn>
              <a:cxn ang="0">
                <a:pos x="22" y="18"/>
              </a:cxn>
              <a:cxn ang="0">
                <a:pos x="19" y="9"/>
              </a:cxn>
              <a:cxn ang="0">
                <a:pos x="18" y="0"/>
              </a:cxn>
              <a:cxn ang="0">
                <a:pos x="18" y="0"/>
              </a:cxn>
              <a:cxn ang="0">
                <a:pos x="0" y="0"/>
              </a:cxn>
              <a:cxn ang="0">
                <a:pos x="0" y="0"/>
              </a:cxn>
              <a:cxn ang="0">
                <a:pos x="0" y="0"/>
              </a:cxn>
            </a:cxnLst>
            <a:rect l="0" t="0" r="r" b="b"/>
            <a:pathLst>
              <a:path w="232" h="119">
                <a:moveTo>
                  <a:pt x="0" y="0"/>
                </a:moveTo>
                <a:lnTo>
                  <a:pt x="0" y="0"/>
                </a:lnTo>
                <a:lnTo>
                  <a:pt x="1" y="13"/>
                </a:lnTo>
                <a:lnTo>
                  <a:pt x="5" y="25"/>
                </a:lnTo>
                <a:lnTo>
                  <a:pt x="11" y="37"/>
                </a:lnTo>
                <a:lnTo>
                  <a:pt x="19" y="48"/>
                </a:lnTo>
                <a:lnTo>
                  <a:pt x="29" y="58"/>
                </a:lnTo>
                <a:lnTo>
                  <a:pt x="42" y="68"/>
                </a:lnTo>
                <a:lnTo>
                  <a:pt x="56" y="77"/>
                </a:lnTo>
                <a:lnTo>
                  <a:pt x="71" y="85"/>
                </a:lnTo>
                <a:lnTo>
                  <a:pt x="87" y="92"/>
                </a:lnTo>
                <a:lnTo>
                  <a:pt x="105" y="99"/>
                </a:lnTo>
                <a:lnTo>
                  <a:pt x="124" y="105"/>
                </a:lnTo>
                <a:lnTo>
                  <a:pt x="144" y="110"/>
                </a:lnTo>
                <a:lnTo>
                  <a:pt x="164" y="114"/>
                </a:lnTo>
                <a:lnTo>
                  <a:pt x="187" y="116"/>
                </a:lnTo>
                <a:lnTo>
                  <a:pt x="209" y="117"/>
                </a:lnTo>
                <a:lnTo>
                  <a:pt x="232" y="119"/>
                </a:lnTo>
                <a:lnTo>
                  <a:pt x="232" y="100"/>
                </a:lnTo>
                <a:lnTo>
                  <a:pt x="209" y="100"/>
                </a:lnTo>
                <a:lnTo>
                  <a:pt x="188" y="99"/>
                </a:lnTo>
                <a:lnTo>
                  <a:pt x="166" y="96"/>
                </a:lnTo>
                <a:lnTo>
                  <a:pt x="148" y="92"/>
                </a:lnTo>
                <a:lnTo>
                  <a:pt x="127" y="87"/>
                </a:lnTo>
                <a:lnTo>
                  <a:pt x="110" y="82"/>
                </a:lnTo>
                <a:lnTo>
                  <a:pt x="93" y="76"/>
                </a:lnTo>
                <a:lnTo>
                  <a:pt x="78" y="70"/>
                </a:lnTo>
                <a:lnTo>
                  <a:pt x="64" y="62"/>
                </a:lnTo>
                <a:lnTo>
                  <a:pt x="52" y="53"/>
                </a:lnTo>
                <a:lnTo>
                  <a:pt x="42" y="46"/>
                </a:lnTo>
                <a:lnTo>
                  <a:pt x="33" y="37"/>
                </a:lnTo>
                <a:lnTo>
                  <a:pt x="27" y="28"/>
                </a:lnTo>
                <a:lnTo>
                  <a:pt x="22" y="18"/>
                </a:lnTo>
                <a:lnTo>
                  <a:pt x="19" y="9"/>
                </a:lnTo>
                <a:lnTo>
                  <a:pt x="18" y="0"/>
                </a:lnTo>
                <a:lnTo>
                  <a:pt x="18" y="0"/>
                </a:lnTo>
                <a:lnTo>
                  <a:pt x="0" y="0"/>
                </a:lnTo>
                <a:lnTo>
                  <a:pt x="0" y="0"/>
                </a:lnTo>
                <a:lnTo>
                  <a:pt x="0" y="0"/>
                </a:lnTo>
                <a:close/>
              </a:path>
            </a:pathLst>
          </a:custGeom>
          <a:solidFill>
            <a:srgbClr val="121415"/>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2932" name="Freeform 52"/>
          <p:cNvSpPr/>
          <p:nvPr/>
        </p:nvSpPr>
        <p:spPr bwMode="auto">
          <a:xfrm>
            <a:off x="3741738" y="3281363"/>
            <a:ext cx="90488" cy="46038"/>
          </a:xfrm>
          <a:custGeom>
            <a:avLst/>
            <a:gdLst/>
            <a:ahLst/>
            <a:cxnLst>
              <a:cxn ang="0">
                <a:pos x="232" y="0"/>
              </a:cxn>
              <a:cxn ang="0">
                <a:pos x="232" y="0"/>
              </a:cxn>
              <a:cxn ang="0">
                <a:pos x="209" y="0"/>
              </a:cxn>
              <a:cxn ang="0">
                <a:pos x="187" y="2"/>
              </a:cxn>
              <a:cxn ang="0">
                <a:pos x="164" y="5"/>
              </a:cxn>
              <a:cxn ang="0">
                <a:pos x="144" y="9"/>
              </a:cxn>
              <a:cxn ang="0">
                <a:pos x="124" y="13"/>
              </a:cxn>
              <a:cxn ang="0">
                <a:pos x="105" y="19"/>
              </a:cxn>
              <a:cxn ang="0">
                <a:pos x="87" y="26"/>
              </a:cxn>
              <a:cxn ang="0">
                <a:pos x="71" y="33"/>
              </a:cxn>
              <a:cxn ang="0">
                <a:pos x="56" y="41"/>
              </a:cxn>
              <a:cxn ang="0">
                <a:pos x="42" y="49"/>
              </a:cxn>
              <a:cxn ang="0">
                <a:pos x="29" y="58"/>
              </a:cxn>
              <a:cxn ang="0">
                <a:pos x="19" y="68"/>
              </a:cxn>
              <a:cxn ang="0">
                <a:pos x="11" y="80"/>
              </a:cxn>
              <a:cxn ang="0">
                <a:pos x="5" y="91"/>
              </a:cxn>
              <a:cxn ang="0">
                <a:pos x="1" y="104"/>
              </a:cxn>
              <a:cxn ang="0">
                <a:pos x="0" y="116"/>
              </a:cxn>
              <a:cxn ang="0">
                <a:pos x="18" y="116"/>
              </a:cxn>
              <a:cxn ang="0">
                <a:pos x="19" y="107"/>
              </a:cxn>
              <a:cxn ang="0">
                <a:pos x="22" y="99"/>
              </a:cxn>
              <a:cxn ang="0">
                <a:pos x="27" y="90"/>
              </a:cxn>
              <a:cxn ang="0">
                <a:pos x="33" y="81"/>
              </a:cxn>
              <a:cxn ang="0">
                <a:pos x="42" y="72"/>
              </a:cxn>
              <a:cxn ang="0">
                <a:pos x="52" y="63"/>
              </a:cxn>
              <a:cxn ang="0">
                <a:pos x="64" y="56"/>
              </a:cxn>
              <a:cxn ang="0">
                <a:pos x="78" y="48"/>
              </a:cxn>
              <a:cxn ang="0">
                <a:pos x="93" y="42"/>
              </a:cxn>
              <a:cxn ang="0">
                <a:pos x="110" y="36"/>
              </a:cxn>
              <a:cxn ang="0">
                <a:pos x="127" y="31"/>
              </a:cxn>
              <a:cxn ang="0">
                <a:pos x="148" y="26"/>
              </a:cxn>
              <a:cxn ang="0">
                <a:pos x="166" y="23"/>
              </a:cxn>
              <a:cxn ang="0">
                <a:pos x="188" y="19"/>
              </a:cxn>
              <a:cxn ang="0">
                <a:pos x="209" y="18"/>
              </a:cxn>
              <a:cxn ang="0">
                <a:pos x="232" y="18"/>
              </a:cxn>
              <a:cxn ang="0">
                <a:pos x="232" y="18"/>
              </a:cxn>
              <a:cxn ang="0">
                <a:pos x="232" y="0"/>
              </a:cxn>
              <a:cxn ang="0">
                <a:pos x="232" y="0"/>
              </a:cxn>
              <a:cxn ang="0">
                <a:pos x="232" y="0"/>
              </a:cxn>
            </a:cxnLst>
            <a:rect l="0" t="0" r="r" b="b"/>
            <a:pathLst>
              <a:path w="232" h="116">
                <a:moveTo>
                  <a:pt x="232" y="0"/>
                </a:moveTo>
                <a:lnTo>
                  <a:pt x="232" y="0"/>
                </a:lnTo>
                <a:lnTo>
                  <a:pt x="209" y="0"/>
                </a:lnTo>
                <a:lnTo>
                  <a:pt x="187" y="2"/>
                </a:lnTo>
                <a:lnTo>
                  <a:pt x="164" y="5"/>
                </a:lnTo>
                <a:lnTo>
                  <a:pt x="144" y="9"/>
                </a:lnTo>
                <a:lnTo>
                  <a:pt x="124" y="13"/>
                </a:lnTo>
                <a:lnTo>
                  <a:pt x="105" y="19"/>
                </a:lnTo>
                <a:lnTo>
                  <a:pt x="87" y="26"/>
                </a:lnTo>
                <a:lnTo>
                  <a:pt x="71" y="33"/>
                </a:lnTo>
                <a:lnTo>
                  <a:pt x="56" y="41"/>
                </a:lnTo>
                <a:lnTo>
                  <a:pt x="42" y="49"/>
                </a:lnTo>
                <a:lnTo>
                  <a:pt x="29" y="58"/>
                </a:lnTo>
                <a:lnTo>
                  <a:pt x="19" y="68"/>
                </a:lnTo>
                <a:lnTo>
                  <a:pt x="11" y="80"/>
                </a:lnTo>
                <a:lnTo>
                  <a:pt x="5" y="91"/>
                </a:lnTo>
                <a:lnTo>
                  <a:pt x="1" y="104"/>
                </a:lnTo>
                <a:lnTo>
                  <a:pt x="0" y="116"/>
                </a:lnTo>
                <a:lnTo>
                  <a:pt x="18" y="116"/>
                </a:lnTo>
                <a:lnTo>
                  <a:pt x="19" y="107"/>
                </a:lnTo>
                <a:lnTo>
                  <a:pt x="22" y="99"/>
                </a:lnTo>
                <a:lnTo>
                  <a:pt x="27" y="90"/>
                </a:lnTo>
                <a:lnTo>
                  <a:pt x="33" y="81"/>
                </a:lnTo>
                <a:lnTo>
                  <a:pt x="42" y="72"/>
                </a:lnTo>
                <a:lnTo>
                  <a:pt x="52" y="63"/>
                </a:lnTo>
                <a:lnTo>
                  <a:pt x="64" y="56"/>
                </a:lnTo>
                <a:lnTo>
                  <a:pt x="78" y="48"/>
                </a:lnTo>
                <a:lnTo>
                  <a:pt x="93" y="42"/>
                </a:lnTo>
                <a:lnTo>
                  <a:pt x="110" y="36"/>
                </a:lnTo>
                <a:lnTo>
                  <a:pt x="127" y="31"/>
                </a:lnTo>
                <a:lnTo>
                  <a:pt x="148" y="26"/>
                </a:lnTo>
                <a:lnTo>
                  <a:pt x="166" y="23"/>
                </a:lnTo>
                <a:lnTo>
                  <a:pt x="188" y="19"/>
                </a:lnTo>
                <a:lnTo>
                  <a:pt x="209" y="18"/>
                </a:lnTo>
                <a:lnTo>
                  <a:pt x="232" y="18"/>
                </a:lnTo>
                <a:lnTo>
                  <a:pt x="232" y="18"/>
                </a:lnTo>
                <a:lnTo>
                  <a:pt x="232" y="0"/>
                </a:lnTo>
                <a:lnTo>
                  <a:pt x="232" y="0"/>
                </a:lnTo>
                <a:lnTo>
                  <a:pt x="232" y="0"/>
                </a:lnTo>
                <a:close/>
              </a:path>
            </a:pathLst>
          </a:custGeom>
          <a:solidFill>
            <a:srgbClr val="121415"/>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2933" name="Freeform 53"/>
          <p:cNvSpPr/>
          <p:nvPr/>
        </p:nvSpPr>
        <p:spPr bwMode="auto">
          <a:xfrm>
            <a:off x="3832225" y="3281363"/>
            <a:ext cx="92075" cy="46038"/>
          </a:xfrm>
          <a:custGeom>
            <a:avLst/>
            <a:gdLst/>
            <a:ahLst/>
            <a:cxnLst>
              <a:cxn ang="0">
                <a:pos x="232" y="116"/>
              </a:cxn>
              <a:cxn ang="0">
                <a:pos x="232" y="116"/>
              </a:cxn>
              <a:cxn ang="0">
                <a:pos x="231" y="104"/>
              </a:cxn>
              <a:cxn ang="0">
                <a:pos x="227" y="91"/>
              </a:cxn>
              <a:cxn ang="0">
                <a:pos x="220" y="80"/>
              </a:cxn>
              <a:cxn ang="0">
                <a:pos x="212" y="68"/>
              </a:cxn>
              <a:cxn ang="0">
                <a:pos x="202" y="58"/>
              </a:cxn>
              <a:cxn ang="0">
                <a:pos x="190" y="49"/>
              </a:cxn>
              <a:cxn ang="0">
                <a:pos x="176" y="41"/>
              </a:cxn>
              <a:cxn ang="0">
                <a:pos x="161" y="33"/>
              </a:cxn>
              <a:cxn ang="0">
                <a:pos x="145" y="26"/>
              </a:cxn>
              <a:cxn ang="0">
                <a:pos x="127" y="19"/>
              </a:cxn>
              <a:cxn ang="0">
                <a:pos x="108" y="13"/>
              </a:cxn>
              <a:cxn ang="0">
                <a:pos x="88" y="9"/>
              </a:cxn>
              <a:cxn ang="0">
                <a:pos x="67" y="5"/>
              </a:cxn>
              <a:cxn ang="0">
                <a:pos x="45" y="2"/>
              </a:cxn>
              <a:cxn ang="0">
                <a:pos x="23" y="0"/>
              </a:cxn>
              <a:cxn ang="0">
                <a:pos x="0" y="0"/>
              </a:cxn>
              <a:cxn ang="0">
                <a:pos x="0" y="18"/>
              </a:cxn>
              <a:cxn ang="0">
                <a:pos x="23" y="18"/>
              </a:cxn>
              <a:cxn ang="0">
                <a:pos x="44" y="19"/>
              </a:cxn>
              <a:cxn ang="0">
                <a:pos x="64" y="23"/>
              </a:cxn>
              <a:cxn ang="0">
                <a:pos x="84" y="26"/>
              </a:cxn>
              <a:cxn ang="0">
                <a:pos x="103" y="31"/>
              </a:cxn>
              <a:cxn ang="0">
                <a:pos x="122" y="36"/>
              </a:cxn>
              <a:cxn ang="0">
                <a:pos x="139" y="42"/>
              </a:cxn>
              <a:cxn ang="0">
                <a:pos x="154" y="48"/>
              </a:cxn>
              <a:cxn ang="0">
                <a:pos x="168" y="56"/>
              </a:cxn>
              <a:cxn ang="0">
                <a:pos x="180" y="63"/>
              </a:cxn>
              <a:cxn ang="0">
                <a:pos x="190" y="72"/>
              </a:cxn>
              <a:cxn ang="0">
                <a:pos x="199" y="81"/>
              </a:cxn>
              <a:cxn ang="0">
                <a:pos x="205" y="90"/>
              </a:cxn>
              <a:cxn ang="0">
                <a:pos x="210" y="99"/>
              </a:cxn>
              <a:cxn ang="0">
                <a:pos x="213" y="107"/>
              </a:cxn>
              <a:cxn ang="0">
                <a:pos x="214" y="116"/>
              </a:cxn>
              <a:cxn ang="0">
                <a:pos x="214" y="116"/>
              </a:cxn>
              <a:cxn ang="0">
                <a:pos x="232" y="116"/>
              </a:cxn>
              <a:cxn ang="0">
                <a:pos x="232" y="116"/>
              </a:cxn>
              <a:cxn ang="0">
                <a:pos x="232" y="116"/>
              </a:cxn>
            </a:cxnLst>
            <a:rect l="0" t="0" r="r" b="b"/>
            <a:pathLst>
              <a:path w="232" h="116">
                <a:moveTo>
                  <a:pt x="232" y="116"/>
                </a:moveTo>
                <a:lnTo>
                  <a:pt x="232" y="116"/>
                </a:lnTo>
                <a:lnTo>
                  <a:pt x="231" y="104"/>
                </a:lnTo>
                <a:lnTo>
                  <a:pt x="227" y="91"/>
                </a:lnTo>
                <a:lnTo>
                  <a:pt x="220" y="80"/>
                </a:lnTo>
                <a:lnTo>
                  <a:pt x="212" y="68"/>
                </a:lnTo>
                <a:lnTo>
                  <a:pt x="202" y="58"/>
                </a:lnTo>
                <a:lnTo>
                  <a:pt x="190" y="49"/>
                </a:lnTo>
                <a:lnTo>
                  <a:pt x="176" y="41"/>
                </a:lnTo>
                <a:lnTo>
                  <a:pt x="161" y="33"/>
                </a:lnTo>
                <a:lnTo>
                  <a:pt x="145" y="26"/>
                </a:lnTo>
                <a:lnTo>
                  <a:pt x="127" y="19"/>
                </a:lnTo>
                <a:lnTo>
                  <a:pt x="108" y="13"/>
                </a:lnTo>
                <a:lnTo>
                  <a:pt x="88" y="9"/>
                </a:lnTo>
                <a:lnTo>
                  <a:pt x="67" y="5"/>
                </a:lnTo>
                <a:lnTo>
                  <a:pt x="45" y="2"/>
                </a:lnTo>
                <a:lnTo>
                  <a:pt x="23" y="0"/>
                </a:lnTo>
                <a:lnTo>
                  <a:pt x="0" y="0"/>
                </a:lnTo>
                <a:lnTo>
                  <a:pt x="0" y="18"/>
                </a:lnTo>
                <a:lnTo>
                  <a:pt x="23" y="18"/>
                </a:lnTo>
                <a:lnTo>
                  <a:pt x="44" y="19"/>
                </a:lnTo>
                <a:lnTo>
                  <a:pt x="64" y="23"/>
                </a:lnTo>
                <a:lnTo>
                  <a:pt x="84" y="26"/>
                </a:lnTo>
                <a:lnTo>
                  <a:pt x="103" y="31"/>
                </a:lnTo>
                <a:lnTo>
                  <a:pt x="122" y="36"/>
                </a:lnTo>
                <a:lnTo>
                  <a:pt x="139" y="42"/>
                </a:lnTo>
                <a:lnTo>
                  <a:pt x="154" y="48"/>
                </a:lnTo>
                <a:lnTo>
                  <a:pt x="168" y="56"/>
                </a:lnTo>
                <a:lnTo>
                  <a:pt x="180" y="63"/>
                </a:lnTo>
                <a:lnTo>
                  <a:pt x="190" y="72"/>
                </a:lnTo>
                <a:lnTo>
                  <a:pt x="199" y="81"/>
                </a:lnTo>
                <a:lnTo>
                  <a:pt x="205" y="90"/>
                </a:lnTo>
                <a:lnTo>
                  <a:pt x="210" y="99"/>
                </a:lnTo>
                <a:lnTo>
                  <a:pt x="213" y="107"/>
                </a:lnTo>
                <a:lnTo>
                  <a:pt x="214" y="116"/>
                </a:lnTo>
                <a:lnTo>
                  <a:pt x="214" y="116"/>
                </a:lnTo>
                <a:lnTo>
                  <a:pt x="232" y="116"/>
                </a:lnTo>
                <a:lnTo>
                  <a:pt x="232" y="116"/>
                </a:lnTo>
                <a:lnTo>
                  <a:pt x="232" y="116"/>
                </a:lnTo>
                <a:close/>
              </a:path>
            </a:pathLst>
          </a:custGeom>
          <a:solidFill>
            <a:srgbClr val="121415"/>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2934" name="Freeform 54"/>
          <p:cNvSpPr/>
          <p:nvPr/>
        </p:nvSpPr>
        <p:spPr bwMode="auto">
          <a:xfrm>
            <a:off x="3913188" y="3465513"/>
            <a:ext cx="176213" cy="85725"/>
          </a:xfrm>
          <a:custGeom>
            <a:avLst/>
            <a:gdLst/>
            <a:ahLst/>
            <a:cxnLst>
              <a:cxn ang="0">
                <a:pos x="446" y="119"/>
              </a:cxn>
              <a:cxn ang="0">
                <a:pos x="438" y="140"/>
              </a:cxn>
              <a:cxn ang="0">
                <a:pos x="420" y="159"/>
              </a:cxn>
              <a:cxn ang="0">
                <a:pos x="396" y="177"/>
              </a:cxn>
              <a:cxn ang="0">
                <a:pos x="366" y="192"/>
              </a:cxn>
              <a:cxn ang="0">
                <a:pos x="330" y="203"/>
              </a:cxn>
              <a:cxn ang="0">
                <a:pos x="290" y="212"/>
              </a:cxn>
              <a:cxn ang="0">
                <a:pos x="247" y="216"/>
              </a:cxn>
              <a:cxn ang="0">
                <a:pos x="202" y="216"/>
              </a:cxn>
              <a:cxn ang="0">
                <a:pos x="158" y="212"/>
              </a:cxn>
              <a:cxn ang="0">
                <a:pos x="117" y="203"/>
              </a:cxn>
              <a:cxn ang="0">
                <a:pos x="82" y="192"/>
              </a:cxn>
              <a:cxn ang="0">
                <a:pos x="52" y="177"/>
              </a:cxn>
              <a:cxn ang="0">
                <a:pos x="28" y="159"/>
              </a:cxn>
              <a:cxn ang="0">
                <a:pos x="10" y="140"/>
              </a:cxn>
              <a:cxn ang="0">
                <a:pos x="2" y="119"/>
              </a:cxn>
              <a:cxn ang="0">
                <a:pos x="2" y="96"/>
              </a:cxn>
              <a:cxn ang="0">
                <a:pos x="10" y="76"/>
              </a:cxn>
              <a:cxn ang="0">
                <a:pos x="28" y="57"/>
              </a:cxn>
              <a:cxn ang="0">
                <a:pos x="52" y="40"/>
              </a:cxn>
              <a:cxn ang="0">
                <a:pos x="82" y="26"/>
              </a:cxn>
              <a:cxn ang="0">
                <a:pos x="117" y="13"/>
              </a:cxn>
              <a:cxn ang="0">
                <a:pos x="158" y="6"/>
              </a:cxn>
              <a:cxn ang="0">
                <a:pos x="202" y="0"/>
              </a:cxn>
              <a:cxn ang="0">
                <a:pos x="247" y="0"/>
              </a:cxn>
              <a:cxn ang="0">
                <a:pos x="290" y="6"/>
              </a:cxn>
              <a:cxn ang="0">
                <a:pos x="330" y="13"/>
              </a:cxn>
              <a:cxn ang="0">
                <a:pos x="366" y="26"/>
              </a:cxn>
              <a:cxn ang="0">
                <a:pos x="396" y="40"/>
              </a:cxn>
              <a:cxn ang="0">
                <a:pos x="420" y="57"/>
              </a:cxn>
              <a:cxn ang="0">
                <a:pos x="438" y="76"/>
              </a:cxn>
              <a:cxn ang="0">
                <a:pos x="446" y="96"/>
              </a:cxn>
            </a:cxnLst>
            <a:rect l="0" t="0" r="r" b="b"/>
            <a:pathLst>
              <a:path w="448" h="217">
                <a:moveTo>
                  <a:pt x="448" y="108"/>
                </a:moveTo>
                <a:lnTo>
                  <a:pt x="446" y="119"/>
                </a:lnTo>
                <a:lnTo>
                  <a:pt x="443" y="129"/>
                </a:lnTo>
                <a:lnTo>
                  <a:pt x="438" y="140"/>
                </a:lnTo>
                <a:lnTo>
                  <a:pt x="430" y="150"/>
                </a:lnTo>
                <a:lnTo>
                  <a:pt x="420" y="159"/>
                </a:lnTo>
                <a:lnTo>
                  <a:pt x="409" y="168"/>
                </a:lnTo>
                <a:lnTo>
                  <a:pt x="396" y="177"/>
                </a:lnTo>
                <a:lnTo>
                  <a:pt x="382" y="184"/>
                </a:lnTo>
                <a:lnTo>
                  <a:pt x="366" y="192"/>
                </a:lnTo>
                <a:lnTo>
                  <a:pt x="348" y="198"/>
                </a:lnTo>
                <a:lnTo>
                  <a:pt x="330" y="203"/>
                </a:lnTo>
                <a:lnTo>
                  <a:pt x="310" y="208"/>
                </a:lnTo>
                <a:lnTo>
                  <a:pt x="290" y="212"/>
                </a:lnTo>
                <a:lnTo>
                  <a:pt x="269" y="215"/>
                </a:lnTo>
                <a:lnTo>
                  <a:pt x="247" y="216"/>
                </a:lnTo>
                <a:lnTo>
                  <a:pt x="225" y="217"/>
                </a:lnTo>
                <a:lnTo>
                  <a:pt x="202" y="216"/>
                </a:lnTo>
                <a:lnTo>
                  <a:pt x="179" y="215"/>
                </a:lnTo>
                <a:lnTo>
                  <a:pt x="158" y="212"/>
                </a:lnTo>
                <a:lnTo>
                  <a:pt x="138" y="208"/>
                </a:lnTo>
                <a:lnTo>
                  <a:pt x="117" y="203"/>
                </a:lnTo>
                <a:lnTo>
                  <a:pt x="100" y="198"/>
                </a:lnTo>
                <a:lnTo>
                  <a:pt x="82" y="192"/>
                </a:lnTo>
                <a:lnTo>
                  <a:pt x="66" y="184"/>
                </a:lnTo>
                <a:lnTo>
                  <a:pt x="52" y="177"/>
                </a:lnTo>
                <a:lnTo>
                  <a:pt x="39" y="168"/>
                </a:lnTo>
                <a:lnTo>
                  <a:pt x="28" y="159"/>
                </a:lnTo>
                <a:lnTo>
                  <a:pt x="18" y="150"/>
                </a:lnTo>
                <a:lnTo>
                  <a:pt x="10" y="140"/>
                </a:lnTo>
                <a:lnTo>
                  <a:pt x="5" y="129"/>
                </a:lnTo>
                <a:lnTo>
                  <a:pt x="2" y="119"/>
                </a:lnTo>
                <a:lnTo>
                  <a:pt x="0" y="108"/>
                </a:lnTo>
                <a:lnTo>
                  <a:pt x="2" y="96"/>
                </a:lnTo>
                <a:lnTo>
                  <a:pt x="5" y="86"/>
                </a:lnTo>
                <a:lnTo>
                  <a:pt x="10" y="76"/>
                </a:lnTo>
                <a:lnTo>
                  <a:pt x="18" y="66"/>
                </a:lnTo>
                <a:lnTo>
                  <a:pt x="28" y="57"/>
                </a:lnTo>
                <a:lnTo>
                  <a:pt x="39" y="48"/>
                </a:lnTo>
                <a:lnTo>
                  <a:pt x="52" y="40"/>
                </a:lnTo>
                <a:lnTo>
                  <a:pt x="66" y="32"/>
                </a:lnTo>
                <a:lnTo>
                  <a:pt x="82" y="26"/>
                </a:lnTo>
                <a:lnTo>
                  <a:pt x="100" y="19"/>
                </a:lnTo>
                <a:lnTo>
                  <a:pt x="117" y="13"/>
                </a:lnTo>
                <a:lnTo>
                  <a:pt x="138" y="9"/>
                </a:lnTo>
                <a:lnTo>
                  <a:pt x="158" y="6"/>
                </a:lnTo>
                <a:lnTo>
                  <a:pt x="179" y="3"/>
                </a:lnTo>
                <a:lnTo>
                  <a:pt x="202" y="0"/>
                </a:lnTo>
                <a:lnTo>
                  <a:pt x="225" y="0"/>
                </a:lnTo>
                <a:lnTo>
                  <a:pt x="247" y="0"/>
                </a:lnTo>
                <a:lnTo>
                  <a:pt x="269" y="3"/>
                </a:lnTo>
                <a:lnTo>
                  <a:pt x="290" y="6"/>
                </a:lnTo>
                <a:lnTo>
                  <a:pt x="310" y="9"/>
                </a:lnTo>
                <a:lnTo>
                  <a:pt x="330" y="13"/>
                </a:lnTo>
                <a:lnTo>
                  <a:pt x="348" y="19"/>
                </a:lnTo>
                <a:lnTo>
                  <a:pt x="366" y="26"/>
                </a:lnTo>
                <a:lnTo>
                  <a:pt x="382" y="32"/>
                </a:lnTo>
                <a:lnTo>
                  <a:pt x="396" y="40"/>
                </a:lnTo>
                <a:lnTo>
                  <a:pt x="409" y="48"/>
                </a:lnTo>
                <a:lnTo>
                  <a:pt x="420" y="57"/>
                </a:lnTo>
                <a:lnTo>
                  <a:pt x="430" y="66"/>
                </a:lnTo>
                <a:lnTo>
                  <a:pt x="438" y="76"/>
                </a:lnTo>
                <a:lnTo>
                  <a:pt x="443" y="86"/>
                </a:lnTo>
                <a:lnTo>
                  <a:pt x="446" y="96"/>
                </a:lnTo>
                <a:lnTo>
                  <a:pt x="448" y="108"/>
                </a:lnTo>
                <a:close/>
              </a:path>
            </a:pathLst>
          </a:custGeom>
          <a:solidFill>
            <a:srgbClr val="F2CDBE"/>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2935" name="Freeform 55"/>
          <p:cNvSpPr/>
          <p:nvPr/>
        </p:nvSpPr>
        <p:spPr bwMode="auto">
          <a:xfrm>
            <a:off x="4002088" y="3508375"/>
            <a:ext cx="92075" cy="46038"/>
          </a:xfrm>
          <a:custGeom>
            <a:avLst/>
            <a:gdLst/>
            <a:ahLst/>
            <a:cxnLst>
              <a:cxn ang="0">
                <a:pos x="0" y="118"/>
              </a:cxn>
              <a:cxn ang="0">
                <a:pos x="0" y="118"/>
              </a:cxn>
              <a:cxn ang="0">
                <a:pos x="22" y="117"/>
              </a:cxn>
              <a:cxn ang="0">
                <a:pos x="45" y="115"/>
              </a:cxn>
              <a:cxn ang="0">
                <a:pos x="66" y="113"/>
              </a:cxn>
              <a:cxn ang="0">
                <a:pos x="88" y="109"/>
              </a:cxn>
              <a:cxn ang="0">
                <a:pos x="108" y="104"/>
              </a:cxn>
              <a:cxn ang="0">
                <a:pos x="127" y="99"/>
              </a:cxn>
              <a:cxn ang="0">
                <a:pos x="144" y="92"/>
              </a:cxn>
              <a:cxn ang="0">
                <a:pos x="161" y="85"/>
              </a:cxn>
              <a:cxn ang="0">
                <a:pos x="176" y="76"/>
              </a:cxn>
              <a:cxn ang="0">
                <a:pos x="190" y="68"/>
              </a:cxn>
              <a:cxn ang="0">
                <a:pos x="201" y="59"/>
              </a:cxn>
              <a:cxn ang="0">
                <a:pos x="211" y="47"/>
              </a:cxn>
              <a:cxn ang="0">
                <a:pos x="220" y="37"/>
              </a:cxn>
              <a:cxn ang="0">
                <a:pos x="226" y="25"/>
              </a:cxn>
              <a:cxn ang="0">
                <a:pos x="230" y="12"/>
              </a:cxn>
              <a:cxn ang="0">
                <a:pos x="231" y="0"/>
              </a:cxn>
              <a:cxn ang="0">
                <a:pos x="214" y="0"/>
              </a:cxn>
              <a:cxn ang="0">
                <a:pos x="213" y="8"/>
              </a:cxn>
              <a:cxn ang="0">
                <a:pos x="210" y="18"/>
              </a:cxn>
              <a:cxn ang="0">
                <a:pos x="205" y="27"/>
              </a:cxn>
              <a:cxn ang="0">
                <a:pos x="197" y="36"/>
              </a:cxn>
              <a:cxn ang="0">
                <a:pos x="190" y="45"/>
              </a:cxn>
              <a:cxn ang="0">
                <a:pos x="179" y="54"/>
              </a:cxn>
              <a:cxn ang="0">
                <a:pos x="167" y="61"/>
              </a:cxn>
              <a:cxn ang="0">
                <a:pos x="153" y="69"/>
              </a:cxn>
              <a:cxn ang="0">
                <a:pos x="137" y="75"/>
              </a:cxn>
              <a:cxn ang="0">
                <a:pos x="121" y="81"/>
              </a:cxn>
              <a:cxn ang="0">
                <a:pos x="103" y="87"/>
              </a:cxn>
              <a:cxn ang="0">
                <a:pos x="84" y="92"/>
              </a:cxn>
              <a:cxn ang="0">
                <a:pos x="64" y="95"/>
              </a:cxn>
              <a:cxn ang="0">
                <a:pos x="42" y="98"/>
              </a:cxn>
              <a:cxn ang="0">
                <a:pos x="21" y="99"/>
              </a:cxn>
              <a:cxn ang="0">
                <a:pos x="0" y="100"/>
              </a:cxn>
              <a:cxn ang="0">
                <a:pos x="0" y="100"/>
              </a:cxn>
              <a:cxn ang="0">
                <a:pos x="0" y="118"/>
              </a:cxn>
              <a:cxn ang="0">
                <a:pos x="0" y="118"/>
              </a:cxn>
              <a:cxn ang="0">
                <a:pos x="0" y="118"/>
              </a:cxn>
            </a:cxnLst>
            <a:rect l="0" t="0" r="r" b="b"/>
            <a:pathLst>
              <a:path w="231" h="118">
                <a:moveTo>
                  <a:pt x="0" y="118"/>
                </a:moveTo>
                <a:lnTo>
                  <a:pt x="0" y="118"/>
                </a:lnTo>
                <a:lnTo>
                  <a:pt x="22" y="117"/>
                </a:lnTo>
                <a:lnTo>
                  <a:pt x="45" y="115"/>
                </a:lnTo>
                <a:lnTo>
                  <a:pt x="66" y="113"/>
                </a:lnTo>
                <a:lnTo>
                  <a:pt x="88" y="109"/>
                </a:lnTo>
                <a:lnTo>
                  <a:pt x="108" y="104"/>
                </a:lnTo>
                <a:lnTo>
                  <a:pt x="127" y="99"/>
                </a:lnTo>
                <a:lnTo>
                  <a:pt x="144" y="92"/>
                </a:lnTo>
                <a:lnTo>
                  <a:pt x="161" y="85"/>
                </a:lnTo>
                <a:lnTo>
                  <a:pt x="176" y="76"/>
                </a:lnTo>
                <a:lnTo>
                  <a:pt x="190" y="68"/>
                </a:lnTo>
                <a:lnTo>
                  <a:pt x="201" y="59"/>
                </a:lnTo>
                <a:lnTo>
                  <a:pt x="211" y="47"/>
                </a:lnTo>
                <a:lnTo>
                  <a:pt x="220" y="37"/>
                </a:lnTo>
                <a:lnTo>
                  <a:pt x="226" y="25"/>
                </a:lnTo>
                <a:lnTo>
                  <a:pt x="230" y="12"/>
                </a:lnTo>
                <a:lnTo>
                  <a:pt x="231" y="0"/>
                </a:lnTo>
                <a:lnTo>
                  <a:pt x="214" y="0"/>
                </a:lnTo>
                <a:lnTo>
                  <a:pt x="213" y="8"/>
                </a:lnTo>
                <a:lnTo>
                  <a:pt x="210" y="18"/>
                </a:lnTo>
                <a:lnTo>
                  <a:pt x="205" y="27"/>
                </a:lnTo>
                <a:lnTo>
                  <a:pt x="197" y="36"/>
                </a:lnTo>
                <a:lnTo>
                  <a:pt x="190" y="45"/>
                </a:lnTo>
                <a:lnTo>
                  <a:pt x="179" y="54"/>
                </a:lnTo>
                <a:lnTo>
                  <a:pt x="167" y="61"/>
                </a:lnTo>
                <a:lnTo>
                  <a:pt x="153" y="69"/>
                </a:lnTo>
                <a:lnTo>
                  <a:pt x="137" y="75"/>
                </a:lnTo>
                <a:lnTo>
                  <a:pt x="121" y="81"/>
                </a:lnTo>
                <a:lnTo>
                  <a:pt x="103" y="87"/>
                </a:lnTo>
                <a:lnTo>
                  <a:pt x="84" y="92"/>
                </a:lnTo>
                <a:lnTo>
                  <a:pt x="64" y="95"/>
                </a:lnTo>
                <a:lnTo>
                  <a:pt x="42" y="98"/>
                </a:lnTo>
                <a:lnTo>
                  <a:pt x="21" y="99"/>
                </a:lnTo>
                <a:lnTo>
                  <a:pt x="0" y="100"/>
                </a:lnTo>
                <a:lnTo>
                  <a:pt x="0" y="100"/>
                </a:lnTo>
                <a:lnTo>
                  <a:pt x="0" y="118"/>
                </a:lnTo>
                <a:lnTo>
                  <a:pt x="0" y="118"/>
                </a:lnTo>
                <a:lnTo>
                  <a:pt x="0" y="118"/>
                </a:lnTo>
                <a:close/>
              </a:path>
            </a:pathLst>
          </a:custGeom>
          <a:solidFill>
            <a:srgbClr val="121415"/>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2936" name="Freeform 56"/>
          <p:cNvSpPr/>
          <p:nvPr/>
        </p:nvSpPr>
        <p:spPr bwMode="auto">
          <a:xfrm>
            <a:off x="3908425" y="3508375"/>
            <a:ext cx="93663" cy="46038"/>
          </a:xfrm>
          <a:custGeom>
            <a:avLst/>
            <a:gdLst/>
            <a:ahLst/>
            <a:cxnLst>
              <a:cxn ang="0">
                <a:pos x="0" y="0"/>
              </a:cxn>
              <a:cxn ang="0">
                <a:pos x="0" y="0"/>
              </a:cxn>
              <a:cxn ang="0">
                <a:pos x="2" y="12"/>
              </a:cxn>
              <a:cxn ang="0">
                <a:pos x="6" y="25"/>
              </a:cxn>
              <a:cxn ang="0">
                <a:pos x="12" y="37"/>
              </a:cxn>
              <a:cxn ang="0">
                <a:pos x="21" y="47"/>
              </a:cxn>
              <a:cxn ang="0">
                <a:pos x="31" y="59"/>
              </a:cxn>
              <a:cxn ang="0">
                <a:pos x="43" y="68"/>
              </a:cxn>
              <a:cxn ang="0">
                <a:pos x="56" y="76"/>
              </a:cxn>
              <a:cxn ang="0">
                <a:pos x="71" y="85"/>
              </a:cxn>
              <a:cxn ang="0">
                <a:pos x="87" y="92"/>
              </a:cxn>
              <a:cxn ang="0">
                <a:pos x="105" y="99"/>
              </a:cxn>
              <a:cxn ang="0">
                <a:pos x="124" y="104"/>
              </a:cxn>
              <a:cxn ang="0">
                <a:pos x="144" y="109"/>
              </a:cxn>
              <a:cxn ang="0">
                <a:pos x="166" y="113"/>
              </a:cxn>
              <a:cxn ang="0">
                <a:pos x="187" y="115"/>
              </a:cxn>
              <a:cxn ang="0">
                <a:pos x="210" y="117"/>
              </a:cxn>
              <a:cxn ang="0">
                <a:pos x="234" y="118"/>
              </a:cxn>
              <a:cxn ang="0">
                <a:pos x="234" y="100"/>
              </a:cxn>
              <a:cxn ang="0">
                <a:pos x="211" y="99"/>
              </a:cxn>
              <a:cxn ang="0">
                <a:pos x="189" y="98"/>
              </a:cxn>
              <a:cxn ang="0">
                <a:pos x="168" y="95"/>
              </a:cxn>
              <a:cxn ang="0">
                <a:pos x="148" y="92"/>
              </a:cxn>
              <a:cxn ang="0">
                <a:pos x="129" y="87"/>
              </a:cxn>
              <a:cxn ang="0">
                <a:pos x="111" y="81"/>
              </a:cxn>
              <a:cxn ang="0">
                <a:pos x="95" y="75"/>
              </a:cxn>
              <a:cxn ang="0">
                <a:pos x="80" y="69"/>
              </a:cxn>
              <a:cxn ang="0">
                <a:pos x="66" y="61"/>
              </a:cxn>
              <a:cxn ang="0">
                <a:pos x="53" y="54"/>
              </a:cxn>
              <a:cxn ang="0">
                <a:pos x="43" y="45"/>
              </a:cxn>
              <a:cxn ang="0">
                <a:pos x="35" y="36"/>
              </a:cxn>
              <a:cxn ang="0">
                <a:pos x="27" y="27"/>
              </a:cxn>
              <a:cxn ang="0">
                <a:pos x="23" y="18"/>
              </a:cxn>
              <a:cxn ang="0">
                <a:pos x="19" y="8"/>
              </a:cxn>
              <a:cxn ang="0">
                <a:pos x="18" y="0"/>
              </a:cxn>
              <a:cxn ang="0">
                <a:pos x="18" y="0"/>
              </a:cxn>
              <a:cxn ang="0">
                <a:pos x="0" y="0"/>
              </a:cxn>
              <a:cxn ang="0">
                <a:pos x="0" y="0"/>
              </a:cxn>
              <a:cxn ang="0">
                <a:pos x="0" y="0"/>
              </a:cxn>
            </a:cxnLst>
            <a:rect l="0" t="0" r="r" b="b"/>
            <a:pathLst>
              <a:path w="234" h="118">
                <a:moveTo>
                  <a:pt x="0" y="0"/>
                </a:moveTo>
                <a:lnTo>
                  <a:pt x="0" y="0"/>
                </a:lnTo>
                <a:lnTo>
                  <a:pt x="2" y="12"/>
                </a:lnTo>
                <a:lnTo>
                  <a:pt x="6" y="25"/>
                </a:lnTo>
                <a:lnTo>
                  <a:pt x="12" y="37"/>
                </a:lnTo>
                <a:lnTo>
                  <a:pt x="21" y="47"/>
                </a:lnTo>
                <a:lnTo>
                  <a:pt x="31" y="59"/>
                </a:lnTo>
                <a:lnTo>
                  <a:pt x="43" y="68"/>
                </a:lnTo>
                <a:lnTo>
                  <a:pt x="56" y="76"/>
                </a:lnTo>
                <a:lnTo>
                  <a:pt x="71" y="85"/>
                </a:lnTo>
                <a:lnTo>
                  <a:pt x="87" y="92"/>
                </a:lnTo>
                <a:lnTo>
                  <a:pt x="105" y="99"/>
                </a:lnTo>
                <a:lnTo>
                  <a:pt x="124" y="104"/>
                </a:lnTo>
                <a:lnTo>
                  <a:pt x="144" y="109"/>
                </a:lnTo>
                <a:lnTo>
                  <a:pt x="166" y="113"/>
                </a:lnTo>
                <a:lnTo>
                  <a:pt x="187" y="115"/>
                </a:lnTo>
                <a:lnTo>
                  <a:pt x="210" y="117"/>
                </a:lnTo>
                <a:lnTo>
                  <a:pt x="234" y="118"/>
                </a:lnTo>
                <a:lnTo>
                  <a:pt x="234" y="100"/>
                </a:lnTo>
                <a:lnTo>
                  <a:pt x="211" y="99"/>
                </a:lnTo>
                <a:lnTo>
                  <a:pt x="189" y="98"/>
                </a:lnTo>
                <a:lnTo>
                  <a:pt x="168" y="95"/>
                </a:lnTo>
                <a:lnTo>
                  <a:pt x="148" y="92"/>
                </a:lnTo>
                <a:lnTo>
                  <a:pt x="129" y="87"/>
                </a:lnTo>
                <a:lnTo>
                  <a:pt x="111" y="81"/>
                </a:lnTo>
                <a:lnTo>
                  <a:pt x="95" y="75"/>
                </a:lnTo>
                <a:lnTo>
                  <a:pt x="80" y="69"/>
                </a:lnTo>
                <a:lnTo>
                  <a:pt x="66" y="61"/>
                </a:lnTo>
                <a:lnTo>
                  <a:pt x="53" y="54"/>
                </a:lnTo>
                <a:lnTo>
                  <a:pt x="43" y="45"/>
                </a:lnTo>
                <a:lnTo>
                  <a:pt x="35" y="36"/>
                </a:lnTo>
                <a:lnTo>
                  <a:pt x="27" y="27"/>
                </a:lnTo>
                <a:lnTo>
                  <a:pt x="23" y="18"/>
                </a:lnTo>
                <a:lnTo>
                  <a:pt x="19" y="8"/>
                </a:lnTo>
                <a:lnTo>
                  <a:pt x="18" y="0"/>
                </a:lnTo>
                <a:lnTo>
                  <a:pt x="18" y="0"/>
                </a:lnTo>
                <a:lnTo>
                  <a:pt x="0" y="0"/>
                </a:lnTo>
                <a:lnTo>
                  <a:pt x="0" y="0"/>
                </a:lnTo>
                <a:lnTo>
                  <a:pt x="0" y="0"/>
                </a:lnTo>
                <a:close/>
              </a:path>
            </a:pathLst>
          </a:custGeom>
          <a:solidFill>
            <a:srgbClr val="121415"/>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2937" name="Freeform 57"/>
          <p:cNvSpPr/>
          <p:nvPr/>
        </p:nvSpPr>
        <p:spPr bwMode="auto">
          <a:xfrm>
            <a:off x="3908425" y="3462338"/>
            <a:ext cx="93663" cy="46038"/>
          </a:xfrm>
          <a:custGeom>
            <a:avLst/>
            <a:gdLst/>
            <a:ahLst/>
            <a:cxnLst>
              <a:cxn ang="0">
                <a:pos x="234" y="0"/>
              </a:cxn>
              <a:cxn ang="0">
                <a:pos x="234" y="0"/>
              </a:cxn>
              <a:cxn ang="0">
                <a:pos x="210" y="0"/>
              </a:cxn>
              <a:cxn ang="0">
                <a:pos x="187" y="2"/>
              </a:cxn>
              <a:cxn ang="0">
                <a:pos x="166" y="5"/>
              </a:cxn>
              <a:cxn ang="0">
                <a:pos x="144" y="8"/>
              </a:cxn>
              <a:cxn ang="0">
                <a:pos x="124" y="12"/>
              </a:cxn>
              <a:cxn ang="0">
                <a:pos x="105" y="19"/>
              </a:cxn>
              <a:cxn ang="0">
                <a:pos x="87" y="25"/>
              </a:cxn>
              <a:cxn ang="0">
                <a:pos x="71" y="32"/>
              </a:cxn>
              <a:cxn ang="0">
                <a:pos x="56" y="40"/>
              </a:cxn>
              <a:cxn ang="0">
                <a:pos x="43" y="49"/>
              </a:cxn>
              <a:cxn ang="0">
                <a:pos x="31" y="59"/>
              </a:cxn>
              <a:cxn ang="0">
                <a:pos x="21" y="69"/>
              </a:cxn>
              <a:cxn ang="0">
                <a:pos x="12" y="79"/>
              </a:cxn>
              <a:cxn ang="0">
                <a:pos x="6" y="90"/>
              </a:cxn>
              <a:cxn ang="0">
                <a:pos x="2" y="103"/>
              </a:cxn>
              <a:cxn ang="0">
                <a:pos x="0" y="116"/>
              </a:cxn>
              <a:cxn ang="0">
                <a:pos x="18" y="116"/>
              </a:cxn>
              <a:cxn ang="0">
                <a:pos x="19" y="107"/>
              </a:cxn>
              <a:cxn ang="0">
                <a:pos x="23" y="98"/>
              </a:cxn>
              <a:cxn ang="0">
                <a:pos x="27" y="89"/>
              </a:cxn>
              <a:cxn ang="0">
                <a:pos x="35" y="80"/>
              </a:cxn>
              <a:cxn ang="0">
                <a:pos x="43" y="71"/>
              </a:cxn>
              <a:cxn ang="0">
                <a:pos x="53" y="64"/>
              </a:cxn>
              <a:cxn ang="0">
                <a:pos x="66" y="55"/>
              </a:cxn>
              <a:cxn ang="0">
                <a:pos x="80" y="49"/>
              </a:cxn>
              <a:cxn ang="0">
                <a:pos x="95" y="41"/>
              </a:cxn>
              <a:cxn ang="0">
                <a:pos x="111" y="35"/>
              </a:cxn>
              <a:cxn ang="0">
                <a:pos x="129" y="30"/>
              </a:cxn>
              <a:cxn ang="0">
                <a:pos x="148" y="26"/>
              </a:cxn>
              <a:cxn ang="0">
                <a:pos x="168" y="22"/>
              </a:cxn>
              <a:cxn ang="0">
                <a:pos x="189" y="20"/>
              </a:cxn>
              <a:cxn ang="0">
                <a:pos x="211" y="17"/>
              </a:cxn>
              <a:cxn ang="0">
                <a:pos x="234" y="17"/>
              </a:cxn>
              <a:cxn ang="0">
                <a:pos x="234" y="17"/>
              </a:cxn>
              <a:cxn ang="0">
                <a:pos x="234" y="0"/>
              </a:cxn>
              <a:cxn ang="0">
                <a:pos x="234" y="0"/>
              </a:cxn>
              <a:cxn ang="0">
                <a:pos x="234" y="0"/>
              </a:cxn>
            </a:cxnLst>
            <a:rect l="0" t="0" r="r" b="b"/>
            <a:pathLst>
              <a:path w="234" h="116">
                <a:moveTo>
                  <a:pt x="234" y="0"/>
                </a:moveTo>
                <a:lnTo>
                  <a:pt x="234" y="0"/>
                </a:lnTo>
                <a:lnTo>
                  <a:pt x="210" y="0"/>
                </a:lnTo>
                <a:lnTo>
                  <a:pt x="187" y="2"/>
                </a:lnTo>
                <a:lnTo>
                  <a:pt x="166" y="5"/>
                </a:lnTo>
                <a:lnTo>
                  <a:pt x="144" y="8"/>
                </a:lnTo>
                <a:lnTo>
                  <a:pt x="124" y="12"/>
                </a:lnTo>
                <a:lnTo>
                  <a:pt x="105" y="19"/>
                </a:lnTo>
                <a:lnTo>
                  <a:pt x="87" y="25"/>
                </a:lnTo>
                <a:lnTo>
                  <a:pt x="71" y="32"/>
                </a:lnTo>
                <a:lnTo>
                  <a:pt x="56" y="40"/>
                </a:lnTo>
                <a:lnTo>
                  <a:pt x="43" y="49"/>
                </a:lnTo>
                <a:lnTo>
                  <a:pt x="31" y="59"/>
                </a:lnTo>
                <a:lnTo>
                  <a:pt x="21" y="69"/>
                </a:lnTo>
                <a:lnTo>
                  <a:pt x="12" y="79"/>
                </a:lnTo>
                <a:lnTo>
                  <a:pt x="6" y="90"/>
                </a:lnTo>
                <a:lnTo>
                  <a:pt x="2" y="103"/>
                </a:lnTo>
                <a:lnTo>
                  <a:pt x="0" y="116"/>
                </a:lnTo>
                <a:lnTo>
                  <a:pt x="18" y="116"/>
                </a:lnTo>
                <a:lnTo>
                  <a:pt x="19" y="107"/>
                </a:lnTo>
                <a:lnTo>
                  <a:pt x="23" y="98"/>
                </a:lnTo>
                <a:lnTo>
                  <a:pt x="27" y="89"/>
                </a:lnTo>
                <a:lnTo>
                  <a:pt x="35" y="80"/>
                </a:lnTo>
                <a:lnTo>
                  <a:pt x="43" y="71"/>
                </a:lnTo>
                <a:lnTo>
                  <a:pt x="53" y="64"/>
                </a:lnTo>
                <a:lnTo>
                  <a:pt x="66" y="55"/>
                </a:lnTo>
                <a:lnTo>
                  <a:pt x="80" y="49"/>
                </a:lnTo>
                <a:lnTo>
                  <a:pt x="95" y="41"/>
                </a:lnTo>
                <a:lnTo>
                  <a:pt x="111" y="35"/>
                </a:lnTo>
                <a:lnTo>
                  <a:pt x="129" y="30"/>
                </a:lnTo>
                <a:lnTo>
                  <a:pt x="148" y="26"/>
                </a:lnTo>
                <a:lnTo>
                  <a:pt x="168" y="22"/>
                </a:lnTo>
                <a:lnTo>
                  <a:pt x="189" y="20"/>
                </a:lnTo>
                <a:lnTo>
                  <a:pt x="211" y="17"/>
                </a:lnTo>
                <a:lnTo>
                  <a:pt x="234" y="17"/>
                </a:lnTo>
                <a:lnTo>
                  <a:pt x="234" y="17"/>
                </a:lnTo>
                <a:lnTo>
                  <a:pt x="234" y="0"/>
                </a:lnTo>
                <a:lnTo>
                  <a:pt x="234" y="0"/>
                </a:lnTo>
                <a:lnTo>
                  <a:pt x="234" y="0"/>
                </a:lnTo>
                <a:close/>
              </a:path>
            </a:pathLst>
          </a:custGeom>
          <a:solidFill>
            <a:srgbClr val="121415"/>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2938" name="Freeform 58"/>
          <p:cNvSpPr/>
          <p:nvPr/>
        </p:nvSpPr>
        <p:spPr bwMode="auto">
          <a:xfrm>
            <a:off x="4002088" y="3462338"/>
            <a:ext cx="92075" cy="46038"/>
          </a:xfrm>
          <a:custGeom>
            <a:avLst/>
            <a:gdLst/>
            <a:ahLst/>
            <a:cxnLst>
              <a:cxn ang="0">
                <a:pos x="231" y="116"/>
              </a:cxn>
              <a:cxn ang="0">
                <a:pos x="231" y="116"/>
              </a:cxn>
              <a:cxn ang="0">
                <a:pos x="230" y="103"/>
              </a:cxn>
              <a:cxn ang="0">
                <a:pos x="226" y="90"/>
              </a:cxn>
              <a:cxn ang="0">
                <a:pos x="220" y="79"/>
              </a:cxn>
              <a:cxn ang="0">
                <a:pos x="211" y="69"/>
              </a:cxn>
              <a:cxn ang="0">
                <a:pos x="201" y="59"/>
              </a:cxn>
              <a:cxn ang="0">
                <a:pos x="190" y="49"/>
              </a:cxn>
              <a:cxn ang="0">
                <a:pos x="176" y="40"/>
              </a:cxn>
              <a:cxn ang="0">
                <a:pos x="161" y="32"/>
              </a:cxn>
              <a:cxn ang="0">
                <a:pos x="144" y="25"/>
              </a:cxn>
              <a:cxn ang="0">
                <a:pos x="127" y="19"/>
              </a:cxn>
              <a:cxn ang="0">
                <a:pos x="108" y="12"/>
              </a:cxn>
              <a:cxn ang="0">
                <a:pos x="88" y="8"/>
              </a:cxn>
              <a:cxn ang="0">
                <a:pos x="66" y="5"/>
              </a:cxn>
              <a:cxn ang="0">
                <a:pos x="45" y="2"/>
              </a:cxn>
              <a:cxn ang="0">
                <a:pos x="22" y="0"/>
              </a:cxn>
              <a:cxn ang="0">
                <a:pos x="0" y="0"/>
              </a:cxn>
              <a:cxn ang="0">
                <a:pos x="0" y="17"/>
              </a:cxn>
              <a:cxn ang="0">
                <a:pos x="21" y="17"/>
              </a:cxn>
              <a:cxn ang="0">
                <a:pos x="42" y="20"/>
              </a:cxn>
              <a:cxn ang="0">
                <a:pos x="64" y="22"/>
              </a:cxn>
              <a:cxn ang="0">
                <a:pos x="84" y="26"/>
              </a:cxn>
              <a:cxn ang="0">
                <a:pos x="103" y="30"/>
              </a:cxn>
              <a:cxn ang="0">
                <a:pos x="121" y="35"/>
              </a:cxn>
              <a:cxn ang="0">
                <a:pos x="138" y="41"/>
              </a:cxn>
              <a:cxn ang="0">
                <a:pos x="153" y="49"/>
              </a:cxn>
              <a:cxn ang="0">
                <a:pos x="167" y="55"/>
              </a:cxn>
              <a:cxn ang="0">
                <a:pos x="179" y="64"/>
              </a:cxn>
              <a:cxn ang="0">
                <a:pos x="190" y="71"/>
              </a:cxn>
              <a:cxn ang="0">
                <a:pos x="199" y="80"/>
              </a:cxn>
              <a:cxn ang="0">
                <a:pos x="205" y="89"/>
              </a:cxn>
              <a:cxn ang="0">
                <a:pos x="210" y="98"/>
              </a:cxn>
              <a:cxn ang="0">
                <a:pos x="213" y="107"/>
              </a:cxn>
              <a:cxn ang="0">
                <a:pos x="214" y="116"/>
              </a:cxn>
              <a:cxn ang="0">
                <a:pos x="214" y="116"/>
              </a:cxn>
              <a:cxn ang="0">
                <a:pos x="231" y="116"/>
              </a:cxn>
              <a:cxn ang="0">
                <a:pos x="231" y="116"/>
              </a:cxn>
              <a:cxn ang="0">
                <a:pos x="231" y="116"/>
              </a:cxn>
            </a:cxnLst>
            <a:rect l="0" t="0" r="r" b="b"/>
            <a:pathLst>
              <a:path w="231" h="116">
                <a:moveTo>
                  <a:pt x="231" y="116"/>
                </a:moveTo>
                <a:lnTo>
                  <a:pt x="231" y="116"/>
                </a:lnTo>
                <a:lnTo>
                  <a:pt x="230" y="103"/>
                </a:lnTo>
                <a:lnTo>
                  <a:pt x="226" y="90"/>
                </a:lnTo>
                <a:lnTo>
                  <a:pt x="220" y="79"/>
                </a:lnTo>
                <a:lnTo>
                  <a:pt x="211" y="69"/>
                </a:lnTo>
                <a:lnTo>
                  <a:pt x="201" y="59"/>
                </a:lnTo>
                <a:lnTo>
                  <a:pt x="190" y="49"/>
                </a:lnTo>
                <a:lnTo>
                  <a:pt x="176" y="40"/>
                </a:lnTo>
                <a:lnTo>
                  <a:pt x="161" y="32"/>
                </a:lnTo>
                <a:lnTo>
                  <a:pt x="144" y="25"/>
                </a:lnTo>
                <a:lnTo>
                  <a:pt x="127" y="19"/>
                </a:lnTo>
                <a:lnTo>
                  <a:pt x="108" y="12"/>
                </a:lnTo>
                <a:lnTo>
                  <a:pt x="88" y="8"/>
                </a:lnTo>
                <a:lnTo>
                  <a:pt x="66" y="5"/>
                </a:lnTo>
                <a:lnTo>
                  <a:pt x="45" y="2"/>
                </a:lnTo>
                <a:lnTo>
                  <a:pt x="22" y="0"/>
                </a:lnTo>
                <a:lnTo>
                  <a:pt x="0" y="0"/>
                </a:lnTo>
                <a:lnTo>
                  <a:pt x="0" y="17"/>
                </a:lnTo>
                <a:lnTo>
                  <a:pt x="21" y="17"/>
                </a:lnTo>
                <a:lnTo>
                  <a:pt x="42" y="20"/>
                </a:lnTo>
                <a:lnTo>
                  <a:pt x="64" y="22"/>
                </a:lnTo>
                <a:lnTo>
                  <a:pt x="84" y="26"/>
                </a:lnTo>
                <a:lnTo>
                  <a:pt x="103" y="30"/>
                </a:lnTo>
                <a:lnTo>
                  <a:pt x="121" y="35"/>
                </a:lnTo>
                <a:lnTo>
                  <a:pt x="138" y="41"/>
                </a:lnTo>
                <a:lnTo>
                  <a:pt x="153" y="49"/>
                </a:lnTo>
                <a:lnTo>
                  <a:pt x="167" y="55"/>
                </a:lnTo>
                <a:lnTo>
                  <a:pt x="179" y="64"/>
                </a:lnTo>
                <a:lnTo>
                  <a:pt x="190" y="71"/>
                </a:lnTo>
                <a:lnTo>
                  <a:pt x="199" y="80"/>
                </a:lnTo>
                <a:lnTo>
                  <a:pt x="205" y="89"/>
                </a:lnTo>
                <a:lnTo>
                  <a:pt x="210" y="98"/>
                </a:lnTo>
                <a:lnTo>
                  <a:pt x="213" y="107"/>
                </a:lnTo>
                <a:lnTo>
                  <a:pt x="214" y="116"/>
                </a:lnTo>
                <a:lnTo>
                  <a:pt x="214" y="116"/>
                </a:lnTo>
                <a:lnTo>
                  <a:pt x="231" y="116"/>
                </a:lnTo>
                <a:lnTo>
                  <a:pt x="231" y="116"/>
                </a:lnTo>
                <a:lnTo>
                  <a:pt x="231" y="116"/>
                </a:lnTo>
                <a:close/>
              </a:path>
            </a:pathLst>
          </a:custGeom>
          <a:solidFill>
            <a:srgbClr val="121415"/>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2939" name="Freeform 59"/>
          <p:cNvSpPr/>
          <p:nvPr/>
        </p:nvSpPr>
        <p:spPr bwMode="auto">
          <a:xfrm>
            <a:off x="3584575" y="3681413"/>
            <a:ext cx="176213" cy="85725"/>
          </a:xfrm>
          <a:custGeom>
            <a:avLst/>
            <a:gdLst/>
            <a:ahLst/>
            <a:cxnLst>
              <a:cxn ang="0">
                <a:pos x="444" y="121"/>
              </a:cxn>
              <a:cxn ang="0">
                <a:pos x="435" y="141"/>
              </a:cxn>
              <a:cxn ang="0">
                <a:pos x="418" y="160"/>
              </a:cxn>
              <a:cxn ang="0">
                <a:pos x="394" y="178"/>
              </a:cxn>
              <a:cxn ang="0">
                <a:pos x="363" y="193"/>
              </a:cxn>
              <a:cxn ang="0">
                <a:pos x="328" y="204"/>
              </a:cxn>
              <a:cxn ang="0">
                <a:pos x="288" y="212"/>
              </a:cxn>
              <a:cxn ang="0">
                <a:pos x="244" y="217"/>
              </a:cxn>
              <a:cxn ang="0">
                <a:pos x="200" y="217"/>
              </a:cxn>
              <a:cxn ang="0">
                <a:pos x="157" y="212"/>
              </a:cxn>
              <a:cxn ang="0">
                <a:pos x="116" y="204"/>
              </a:cxn>
              <a:cxn ang="0">
                <a:pos x="81" y="193"/>
              </a:cxn>
              <a:cxn ang="0">
                <a:pos x="51" y="178"/>
              </a:cxn>
              <a:cxn ang="0">
                <a:pos x="27" y="160"/>
              </a:cxn>
              <a:cxn ang="0">
                <a:pos x="11" y="141"/>
              </a:cxn>
              <a:cxn ang="0">
                <a:pos x="2" y="121"/>
              </a:cxn>
              <a:cxn ang="0">
                <a:pos x="2" y="98"/>
              </a:cxn>
              <a:cxn ang="0">
                <a:pos x="11" y="78"/>
              </a:cxn>
              <a:cxn ang="0">
                <a:pos x="27" y="58"/>
              </a:cxn>
              <a:cxn ang="0">
                <a:pos x="51" y="41"/>
              </a:cxn>
              <a:cxn ang="0">
                <a:pos x="81" y="25"/>
              </a:cxn>
              <a:cxn ang="0">
                <a:pos x="116" y="14"/>
              </a:cxn>
              <a:cxn ang="0">
                <a:pos x="157" y="5"/>
              </a:cxn>
              <a:cxn ang="0">
                <a:pos x="200" y="1"/>
              </a:cxn>
              <a:cxn ang="0">
                <a:pos x="244" y="1"/>
              </a:cxn>
              <a:cxn ang="0">
                <a:pos x="288" y="5"/>
              </a:cxn>
              <a:cxn ang="0">
                <a:pos x="328" y="14"/>
              </a:cxn>
              <a:cxn ang="0">
                <a:pos x="363" y="25"/>
              </a:cxn>
              <a:cxn ang="0">
                <a:pos x="394" y="41"/>
              </a:cxn>
              <a:cxn ang="0">
                <a:pos x="418" y="58"/>
              </a:cxn>
              <a:cxn ang="0">
                <a:pos x="435" y="78"/>
              </a:cxn>
              <a:cxn ang="0">
                <a:pos x="444" y="98"/>
              </a:cxn>
            </a:cxnLst>
            <a:rect l="0" t="0" r="r" b="b"/>
            <a:pathLst>
              <a:path w="445" h="217">
                <a:moveTo>
                  <a:pt x="445" y="110"/>
                </a:moveTo>
                <a:lnTo>
                  <a:pt x="444" y="121"/>
                </a:lnTo>
                <a:lnTo>
                  <a:pt x="440" y="131"/>
                </a:lnTo>
                <a:lnTo>
                  <a:pt x="435" y="141"/>
                </a:lnTo>
                <a:lnTo>
                  <a:pt x="428" y="151"/>
                </a:lnTo>
                <a:lnTo>
                  <a:pt x="418" y="160"/>
                </a:lnTo>
                <a:lnTo>
                  <a:pt x="406" y="169"/>
                </a:lnTo>
                <a:lnTo>
                  <a:pt x="394" y="178"/>
                </a:lnTo>
                <a:lnTo>
                  <a:pt x="380" y="185"/>
                </a:lnTo>
                <a:lnTo>
                  <a:pt x="363" y="193"/>
                </a:lnTo>
                <a:lnTo>
                  <a:pt x="346" y="199"/>
                </a:lnTo>
                <a:lnTo>
                  <a:pt x="328" y="204"/>
                </a:lnTo>
                <a:lnTo>
                  <a:pt x="308" y="209"/>
                </a:lnTo>
                <a:lnTo>
                  <a:pt x="288" y="212"/>
                </a:lnTo>
                <a:lnTo>
                  <a:pt x="266" y="216"/>
                </a:lnTo>
                <a:lnTo>
                  <a:pt x="244" y="217"/>
                </a:lnTo>
                <a:lnTo>
                  <a:pt x="221" y="217"/>
                </a:lnTo>
                <a:lnTo>
                  <a:pt x="200" y="217"/>
                </a:lnTo>
                <a:lnTo>
                  <a:pt x="177" y="216"/>
                </a:lnTo>
                <a:lnTo>
                  <a:pt x="157" y="212"/>
                </a:lnTo>
                <a:lnTo>
                  <a:pt x="137" y="209"/>
                </a:lnTo>
                <a:lnTo>
                  <a:pt x="116" y="204"/>
                </a:lnTo>
                <a:lnTo>
                  <a:pt x="99" y="199"/>
                </a:lnTo>
                <a:lnTo>
                  <a:pt x="81" y="193"/>
                </a:lnTo>
                <a:lnTo>
                  <a:pt x="66" y="185"/>
                </a:lnTo>
                <a:lnTo>
                  <a:pt x="51" y="178"/>
                </a:lnTo>
                <a:lnTo>
                  <a:pt x="38" y="169"/>
                </a:lnTo>
                <a:lnTo>
                  <a:pt x="27" y="160"/>
                </a:lnTo>
                <a:lnTo>
                  <a:pt x="18" y="151"/>
                </a:lnTo>
                <a:lnTo>
                  <a:pt x="11" y="141"/>
                </a:lnTo>
                <a:lnTo>
                  <a:pt x="6" y="131"/>
                </a:lnTo>
                <a:lnTo>
                  <a:pt x="2" y="121"/>
                </a:lnTo>
                <a:lnTo>
                  <a:pt x="0" y="110"/>
                </a:lnTo>
                <a:lnTo>
                  <a:pt x="2" y="98"/>
                </a:lnTo>
                <a:lnTo>
                  <a:pt x="6" y="88"/>
                </a:lnTo>
                <a:lnTo>
                  <a:pt x="11" y="78"/>
                </a:lnTo>
                <a:lnTo>
                  <a:pt x="18" y="68"/>
                </a:lnTo>
                <a:lnTo>
                  <a:pt x="27" y="58"/>
                </a:lnTo>
                <a:lnTo>
                  <a:pt x="38" y="49"/>
                </a:lnTo>
                <a:lnTo>
                  <a:pt x="51" y="41"/>
                </a:lnTo>
                <a:lnTo>
                  <a:pt x="66" y="33"/>
                </a:lnTo>
                <a:lnTo>
                  <a:pt x="81" y="25"/>
                </a:lnTo>
                <a:lnTo>
                  <a:pt x="99" y="19"/>
                </a:lnTo>
                <a:lnTo>
                  <a:pt x="116" y="14"/>
                </a:lnTo>
                <a:lnTo>
                  <a:pt x="137" y="9"/>
                </a:lnTo>
                <a:lnTo>
                  <a:pt x="157" y="5"/>
                </a:lnTo>
                <a:lnTo>
                  <a:pt x="177" y="3"/>
                </a:lnTo>
                <a:lnTo>
                  <a:pt x="200" y="1"/>
                </a:lnTo>
                <a:lnTo>
                  <a:pt x="221" y="0"/>
                </a:lnTo>
                <a:lnTo>
                  <a:pt x="244" y="1"/>
                </a:lnTo>
                <a:lnTo>
                  <a:pt x="266" y="3"/>
                </a:lnTo>
                <a:lnTo>
                  <a:pt x="288" y="5"/>
                </a:lnTo>
                <a:lnTo>
                  <a:pt x="308" y="9"/>
                </a:lnTo>
                <a:lnTo>
                  <a:pt x="328" y="14"/>
                </a:lnTo>
                <a:lnTo>
                  <a:pt x="346" y="19"/>
                </a:lnTo>
                <a:lnTo>
                  <a:pt x="363" y="25"/>
                </a:lnTo>
                <a:lnTo>
                  <a:pt x="380" y="33"/>
                </a:lnTo>
                <a:lnTo>
                  <a:pt x="394" y="41"/>
                </a:lnTo>
                <a:lnTo>
                  <a:pt x="406" y="49"/>
                </a:lnTo>
                <a:lnTo>
                  <a:pt x="418" y="58"/>
                </a:lnTo>
                <a:lnTo>
                  <a:pt x="428" y="68"/>
                </a:lnTo>
                <a:lnTo>
                  <a:pt x="435" y="78"/>
                </a:lnTo>
                <a:lnTo>
                  <a:pt x="440" y="88"/>
                </a:lnTo>
                <a:lnTo>
                  <a:pt x="444" y="98"/>
                </a:lnTo>
                <a:lnTo>
                  <a:pt x="445" y="110"/>
                </a:lnTo>
                <a:close/>
              </a:path>
            </a:pathLst>
          </a:custGeom>
          <a:solidFill>
            <a:srgbClr val="F2CDBE"/>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2940" name="Freeform 60"/>
          <p:cNvSpPr/>
          <p:nvPr/>
        </p:nvSpPr>
        <p:spPr bwMode="auto">
          <a:xfrm>
            <a:off x="3671888" y="3724275"/>
            <a:ext cx="92075" cy="46038"/>
          </a:xfrm>
          <a:custGeom>
            <a:avLst/>
            <a:gdLst/>
            <a:ahLst/>
            <a:cxnLst>
              <a:cxn ang="0">
                <a:pos x="0" y="116"/>
              </a:cxn>
              <a:cxn ang="0">
                <a:pos x="0" y="116"/>
              </a:cxn>
              <a:cxn ang="0">
                <a:pos x="24" y="116"/>
              </a:cxn>
              <a:cxn ang="0">
                <a:pos x="47" y="114"/>
              </a:cxn>
              <a:cxn ang="0">
                <a:pos x="68" y="111"/>
              </a:cxn>
              <a:cxn ang="0">
                <a:pos x="89" y="107"/>
              </a:cxn>
              <a:cxn ang="0">
                <a:pos x="108" y="103"/>
              </a:cxn>
              <a:cxn ang="0">
                <a:pos x="127" y="97"/>
              </a:cxn>
              <a:cxn ang="0">
                <a:pos x="146" y="91"/>
              </a:cxn>
              <a:cxn ang="0">
                <a:pos x="163" y="84"/>
              </a:cxn>
              <a:cxn ang="0">
                <a:pos x="178" y="75"/>
              </a:cxn>
              <a:cxn ang="0">
                <a:pos x="190" y="67"/>
              </a:cxn>
              <a:cxn ang="0">
                <a:pos x="203" y="58"/>
              </a:cxn>
              <a:cxn ang="0">
                <a:pos x="213" y="48"/>
              </a:cxn>
              <a:cxn ang="0">
                <a:pos x="222" y="36"/>
              </a:cxn>
              <a:cxn ang="0">
                <a:pos x="227" y="25"/>
              </a:cxn>
              <a:cxn ang="0">
                <a:pos x="232" y="12"/>
              </a:cxn>
              <a:cxn ang="0">
                <a:pos x="233" y="0"/>
              </a:cxn>
              <a:cxn ang="0">
                <a:pos x="215" y="0"/>
              </a:cxn>
              <a:cxn ang="0">
                <a:pos x="214" y="9"/>
              </a:cxn>
              <a:cxn ang="0">
                <a:pos x="210" y="17"/>
              </a:cxn>
              <a:cxn ang="0">
                <a:pos x="207" y="26"/>
              </a:cxn>
              <a:cxn ang="0">
                <a:pos x="199" y="35"/>
              </a:cxn>
              <a:cxn ang="0">
                <a:pos x="190" y="44"/>
              </a:cxn>
              <a:cxn ang="0">
                <a:pos x="180" y="53"/>
              </a:cxn>
              <a:cxn ang="0">
                <a:pos x="168" y="60"/>
              </a:cxn>
              <a:cxn ang="0">
                <a:pos x="154" y="68"/>
              </a:cxn>
              <a:cxn ang="0">
                <a:pos x="139" y="74"/>
              </a:cxn>
              <a:cxn ang="0">
                <a:pos x="122" y="80"/>
              </a:cxn>
              <a:cxn ang="0">
                <a:pos x="105" y="85"/>
              </a:cxn>
              <a:cxn ang="0">
                <a:pos x="86" y="91"/>
              </a:cxn>
              <a:cxn ang="0">
                <a:pos x="66" y="93"/>
              </a:cxn>
              <a:cxn ang="0">
                <a:pos x="44" y="97"/>
              </a:cxn>
              <a:cxn ang="0">
                <a:pos x="23" y="98"/>
              </a:cxn>
              <a:cxn ang="0">
                <a:pos x="0" y="98"/>
              </a:cxn>
              <a:cxn ang="0">
                <a:pos x="0" y="98"/>
              </a:cxn>
              <a:cxn ang="0">
                <a:pos x="0" y="116"/>
              </a:cxn>
              <a:cxn ang="0">
                <a:pos x="0" y="116"/>
              </a:cxn>
              <a:cxn ang="0">
                <a:pos x="0" y="116"/>
              </a:cxn>
            </a:cxnLst>
            <a:rect l="0" t="0" r="r" b="b"/>
            <a:pathLst>
              <a:path w="233" h="116">
                <a:moveTo>
                  <a:pt x="0" y="116"/>
                </a:moveTo>
                <a:lnTo>
                  <a:pt x="0" y="116"/>
                </a:lnTo>
                <a:lnTo>
                  <a:pt x="24" y="116"/>
                </a:lnTo>
                <a:lnTo>
                  <a:pt x="47" y="114"/>
                </a:lnTo>
                <a:lnTo>
                  <a:pt x="68" y="111"/>
                </a:lnTo>
                <a:lnTo>
                  <a:pt x="89" y="107"/>
                </a:lnTo>
                <a:lnTo>
                  <a:pt x="108" y="103"/>
                </a:lnTo>
                <a:lnTo>
                  <a:pt x="127" y="97"/>
                </a:lnTo>
                <a:lnTo>
                  <a:pt x="146" y="91"/>
                </a:lnTo>
                <a:lnTo>
                  <a:pt x="163" y="84"/>
                </a:lnTo>
                <a:lnTo>
                  <a:pt x="178" y="75"/>
                </a:lnTo>
                <a:lnTo>
                  <a:pt x="190" y="67"/>
                </a:lnTo>
                <a:lnTo>
                  <a:pt x="203" y="58"/>
                </a:lnTo>
                <a:lnTo>
                  <a:pt x="213" y="48"/>
                </a:lnTo>
                <a:lnTo>
                  <a:pt x="222" y="36"/>
                </a:lnTo>
                <a:lnTo>
                  <a:pt x="227" y="25"/>
                </a:lnTo>
                <a:lnTo>
                  <a:pt x="232" y="12"/>
                </a:lnTo>
                <a:lnTo>
                  <a:pt x="233" y="0"/>
                </a:lnTo>
                <a:lnTo>
                  <a:pt x="215" y="0"/>
                </a:lnTo>
                <a:lnTo>
                  <a:pt x="214" y="9"/>
                </a:lnTo>
                <a:lnTo>
                  <a:pt x="210" y="17"/>
                </a:lnTo>
                <a:lnTo>
                  <a:pt x="207" y="26"/>
                </a:lnTo>
                <a:lnTo>
                  <a:pt x="199" y="35"/>
                </a:lnTo>
                <a:lnTo>
                  <a:pt x="190" y="44"/>
                </a:lnTo>
                <a:lnTo>
                  <a:pt x="180" y="53"/>
                </a:lnTo>
                <a:lnTo>
                  <a:pt x="168" y="60"/>
                </a:lnTo>
                <a:lnTo>
                  <a:pt x="154" y="68"/>
                </a:lnTo>
                <a:lnTo>
                  <a:pt x="139" y="74"/>
                </a:lnTo>
                <a:lnTo>
                  <a:pt x="122" y="80"/>
                </a:lnTo>
                <a:lnTo>
                  <a:pt x="105" y="85"/>
                </a:lnTo>
                <a:lnTo>
                  <a:pt x="86" y="91"/>
                </a:lnTo>
                <a:lnTo>
                  <a:pt x="66" y="93"/>
                </a:lnTo>
                <a:lnTo>
                  <a:pt x="44" y="97"/>
                </a:lnTo>
                <a:lnTo>
                  <a:pt x="23" y="98"/>
                </a:lnTo>
                <a:lnTo>
                  <a:pt x="0" y="98"/>
                </a:lnTo>
                <a:lnTo>
                  <a:pt x="0" y="98"/>
                </a:lnTo>
                <a:lnTo>
                  <a:pt x="0" y="116"/>
                </a:lnTo>
                <a:lnTo>
                  <a:pt x="0" y="116"/>
                </a:lnTo>
                <a:lnTo>
                  <a:pt x="0" y="116"/>
                </a:lnTo>
                <a:close/>
              </a:path>
            </a:pathLst>
          </a:custGeom>
          <a:solidFill>
            <a:srgbClr val="121415"/>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2941" name="Freeform 61"/>
          <p:cNvSpPr/>
          <p:nvPr/>
        </p:nvSpPr>
        <p:spPr bwMode="auto">
          <a:xfrm>
            <a:off x="3579813" y="3724275"/>
            <a:ext cx="92075" cy="46038"/>
          </a:xfrm>
          <a:custGeom>
            <a:avLst/>
            <a:gdLst/>
            <a:ahLst/>
            <a:cxnLst>
              <a:cxn ang="0">
                <a:pos x="0" y="0"/>
              </a:cxn>
              <a:cxn ang="0">
                <a:pos x="0" y="0"/>
              </a:cxn>
              <a:cxn ang="0">
                <a:pos x="1" y="12"/>
              </a:cxn>
              <a:cxn ang="0">
                <a:pos x="5" y="25"/>
              </a:cxn>
              <a:cxn ang="0">
                <a:pos x="11" y="36"/>
              </a:cxn>
              <a:cxn ang="0">
                <a:pos x="20" y="48"/>
              </a:cxn>
              <a:cxn ang="0">
                <a:pos x="30" y="58"/>
              </a:cxn>
              <a:cxn ang="0">
                <a:pos x="41" y="67"/>
              </a:cxn>
              <a:cxn ang="0">
                <a:pos x="55" y="75"/>
              </a:cxn>
              <a:cxn ang="0">
                <a:pos x="70" y="84"/>
              </a:cxn>
              <a:cxn ang="0">
                <a:pos x="87" y="91"/>
              </a:cxn>
              <a:cxn ang="0">
                <a:pos x="104" y="97"/>
              </a:cxn>
              <a:cxn ang="0">
                <a:pos x="122" y="103"/>
              </a:cxn>
              <a:cxn ang="0">
                <a:pos x="142" y="107"/>
              </a:cxn>
              <a:cxn ang="0">
                <a:pos x="163" y="111"/>
              </a:cxn>
              <a:cxn ang="0">
                <a:pos x="185" y="114"/>
              </a:cxn>
              <a:cxn ang="0">
                <a:pos x="206" y="116"/>
              </a:cxn>
              <a:cxn ang="0">
                <a:pos x="229" y="116"/>
              </a:cxn>
              <a:cxn ang="0">
                <a:pos x="229" y="98"/>
              </a:cxn>
              <a:cxn ang="0">
                <a:pos x="208" y="98"/>
              </a:cxn>
              <a:cxn ang="0">
                <a:pos x="186" y="97"/>
              </a:cxn>
              <a:cxn ang="0">
                <a:pos x="166" y="93"/>
              </a:cxn>
              <a:cxn ang="0">
                <a:pos x="146" y="91"/>
              </a:cxn>
              <a:cxn ang="0">
                <a:pos x="127" y="85"/>
              </a:cxn>
              <a:cxn ang="0">
                <a:pos x="109" y="80"/>
              </a:cxn>
              <a:cxn ang="0">
                <a:pos x="93" y="74"/>
              </a:cxn>
              <a:cxn ang="0">
                <a:pos x="78" y="68"/>
              </a:cxn>
              <a:cxn ang="0">
                <a:pos x="64" y="60"/>
              </a:cxn>
              <a:cxn ang="0">
                <a:pos x="51" y="53"/>
              </a:cxn>
              <a:cxn ang="0">
                <a:pos x="41" y="44"/>
              </a:cxn>
              <a:cxn ang="0">
                <a:pos x="32" y="35"/>
              </a:cxn>
              <a:cxn ang="0">
                <a:pos x="26" y="26"/>
              </a:cxn>
              <a:cxn ang="0">
                <a:pos x="21" y="17"/>
              </a:cxn>
              <a:cxn ang="0">
                <a:pos x="19" y="9"/>
              </a:cxn>
              <a:cxn ang="0">
                <a:pos x="17" y="0"/>
              </a:cxn>
              <a:cxn ang="0">
                <a:pos x="17" y="0"/>
              </a:cxn>
              <a:cxn ang="0">
                <a:pos x="0" y="0"/>
              </a:cxn>
              <a:cxn ang="0">
                <a:pos x="0" y="0"/>
              </a:cxn>
              <a:cxn ang="0">
                <a:pos x="0" y="0"/>
              </a:cxn>
            </a:cxnLst>
            <a:rect l="0" t="0" r="r" b="b"/>
            <a:pathLst>
              <a:path w="229" h="116">
                <a:moveTo>
                  <a:pt x="0" y="0"/>
                </a:moveTo>
                <a:lnTo>
                  <a:pt x="0" y="0"/>
                </a:lnTo>
                <a:lnTo>
                  <a:pt x="1" y="12"/>
                </a:lnTo>
                <a:lnTo>
                  <a:pt x="5" y="25"/>
                </a:lnTo>
                <a:lnTo>
                  <a:pt x="11" y="36"/>
                </a:lnTo>
                <a:lnTo>
                  <a:pt x="20" y="48"/>
                </a:lnTo>
                <a:lnTo>
                  <a:pt x="30" y="58"/>
                </a:lnTo>
                <a:lnTo>
                  <a:pt x="41" y="67"/>
                </a:lnTo>
                <a:lnTo>
                  <a:pt x="55" y="75"/>
                </a:lnTo>
                <a:lnTo>
                  <a:pt x="70" y="84"/>
                </a:lnTo>
                <a:lnTo>
                  <a:pt x="87" y="91"/>
                </a:lnTo>
                <a:lnTo>
                  <a:pt x="104" y="97"/>
                </a:lnTo>
                <a:lnTo>
                  <a:pt x="122" y="103"/>
                </a:lnTo>
                <a:lnTo>
                  <a:pt x="142" y="107"/>
                </a:lnTo>
                <a:lnTo>
                  <a:pt x="163" y="111"/>
                </a:lnTo>
                <a:lnTo>
                  <a:pt x="185" y="114"/>
                </a:lnTo>
                <a:lnTo>
                  <a:pt x="206" y="116"/>
                </a:lnTo>
                <a:lnTo>
                  <a:pt x="229" y="116"/>
                </a:lnTo>
                <a:lnTo>
                  <a:pt x="229" y="98"/>
                </a:lnTo>
                <a:lnTo>
                  <a:pt x="208" y="98"/>
                </a:lnTo>
                <a:lnTo>
                  <a:pt x="186" y="97"/>
                </a:lnTo>
                <a:lnTo>
                  <a:pt x="166" y="93"/>
                </a:lnTo>
                <a:lnTo>
                  <a:pt x="146" y="91"/>
                </a:lnTo>
                <a:lnTo>
                  <a:pt x="127" y="85"/>
                </a:lnTo>
                <a:lnTo>
                  <a:pt x="109" y="80"/>
                </a:lnTo>
                <a:lnTo>
                  <a:pt x="93" y="74"/>
                </a:lnTo>
                <a:lnTo>
                  <a:pt x="78" y="68"/>
                </a:lnTo>
                <a:lnTo>
                  <a:pt x="64" y="60"/>
                </a:lnTo>
                <a:lnTo>
                  <a:pt x="51" y="53"/>
                </a:lnTo>
                <a:lnTo>
                  <a:pt x="41" y="44"/>
                </a:lnTo>
                <a:lnTo>
                  <a:pt x="32" y="35"/>
                </a:lnTo>
                <a:lnTo>
                  <a:pt x="26" y="26"/>
                </a:lnTo>
                <a:lnTo>
                  <a:pt x="21" y="17"/>
                </a:lnTo>
                <a:lnTo>
                  <a:pt x="19" y="9"/>
                </a:lnTo>
                <a:lnTo>
                  <a:pt x="17" y="0"/>
                </a:lnTo>
                <a:lnTo>
                  <a:pt x="17" y="0"/>
                </a:lnTo>
                <a:lnTo>
                  <a:pt x="0" y="0"/>
                </a:lnTo>
                <a:lnTo>
                  <a:pt x="0" y="0"/>
                </a:lnTo>
                <a:lnTo>
                  <a:pt x="0" y="0"/>
                </a:lnTo>
                <a:close/>
              </a:path>
            </a:pathLst>
          </a:custGeom>
          <a:solidFill>
            <a:srgbClr val="121415"/>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2942" name="Freeform 62"/>
          <p:cNvSpPr/>
          <p:nvPr/>
        </p:nvSpPr>
        <p:spPr bwMode="auto">
          <a:xfrm>
            <a:off x="3579813" y="3676650"/>
            <a:ext cx="92075" cy="47625"/>
          </a:xfrm>
          <a:custGeom>
            <a:avLst/>
            <a:gdLst/>
            <a:ahLst/>
            <a:cxnLst>
              <a:cxn ang="0">
                <a:pos x="229" y="0"/>
              </a:cxn>
              <a:cxn ang="0">
                <a:pos x="229" y="0"/>
              </a:cxn>
              <a:cxn ang="0">
                <a:pos x="206" y="2"/>
              </a:cxn>
              <a:cxn ang="0">
                <a:pos x="185" y="3"/>
              </a:cxn>
              <a:cxn ang="0">
                <a:pos x="163" y="5"/>
              </a:cxn>
              <a:cxn ang="0">
                <a:pos x="142" y="9"/>
              </a:cxn>
              <a:cxn ang="0">
                <a:pos x="122" y="14"/>
              </a:cxn>
              <a:cxn ang="0">
                <a:pos x="104" y="21"/>
              </a:cxn>
              <a:cxn ang="0">
                <a:pos x="87" y="27"/>
              </a:cxn>
              <a:cxn ang="0">
                <a:pos x="70" y="34"/>
              </a:cxn>
              <a:cxn ang="0">
                <a:pos x="55" y="42"/>
              </a:cxn>
              <a:cxn ang="0">
                <a:pos x="41" y="51"/>
              </a:cxn>
              <a:cxn ang="0">
                <a:pos x="30" y="61"/>
              </a:cxn>
              <a:cxn ang="0">
                <a:pos x="20" y="71"/>
              </a:cxn>
              <a:cxn ang="0">
                <a:pos x="11" y="82"/>
              </a:cxn>
              <a:cxn ang="0">
                <a:pos x="5" y="94"/>
              </a:cxn>
              <a:cxn ang="0">
                <a:pos x="1" y="106"/>
              </a:cxn>
              <a:cxn ang="0">
                <a:pos x="0" y="119"/>
              </a:cxn>
              <a:cxn ang="0">
                <a:pos x="17" y="119"/>
              </a:cxn>
              <a:cxn ang="0">
                <a:pos x="19" y="110"/>
              </a:cxn>
              <a:cxn ang="0">
                <a:pos x="21" y="101"/>
              </a:cxn>
              <a:cxn ang="0">
                <a:pos x="26" y="91"/>
              </a:cxn>
              <a:cxn ang="0">
                <a:pos x="32" y="82"/>
              </a:cxn>
              <a:cxn ang="0">
                <a:pos x="41" y="73"/>
              </a:cxn>
              <a:cxn ang="0">
                <a:pos x="51" y="66"/>
              </a:cxn>
              <a:cxn ang="0">
                <a:pos x="64" y="57"/>
              </a:cxn>
              <a:cxn ang="0">
                <a:pos x="78" y="50"/>
              </a:cxn>
              <a:cxn ang="0">
                <a:pos x="93" y="43"/>
              </a:cxn>
              <a:cxn ang="0">
                <a:pos x="109" y="37"/>
              </a:cxn>
              <a:cxn ang="0">
                <a:pos x="127" y="32"/>
              </a:cxn>
              <a:cxn ang="0">
                <a:pos x="146" y="27"/>
              </a:cxn>
              <a:cxn ang="0">
                <a:pos x="166" y="23"/>
              </a:cxn>
              <a:cxn ang="0">
                <a:pos x="186" y="21"/>
              </a:cxn>
              <a:cxn ang="0">
                <a:pos x="208" y="19"/>
              </a:cxn>
              <a:cxn ang="0">
                <a:pos x="229" y="19"/>
              </a:cxn>
              <a:cxn ang="0">
                <a:pos x="229" y="19"/>
              </a:cxn>
              <a:cxn ang="0">
                <a:pos x="229" y="0"/>
              </a:cxn>
              <a:cxn ang="0">
                <a:pos x="229" y="0"/>
              </a:cxn>
              <a:cxn ang="0">
                <a:pos x="229" y="0"/>
              </a:cxn>
            </a:cxnLst>
            <a:rect l="0" t="0" r="r" b="b"/>
            <a:pathLst>
              <a:path w="229" h="119">
                <a:moveTo>
                  <a:pt x="229" y="0"/>
                </a:moveTo>
                <a:lnTo>
                  <a:pt x="229" y="0"/>
                </a:lnTo>
                <a:lnTo>
                  <a:pt x="206" y="2"/>
                </a:lnTo>
                <a:lnTo>
                  <a:pt x="185" y="3"/>
                </a:lnTo>
                <a:lnTo>
                  <a:pt x="163" y="5"/>
                </a:lnTo>
                <a:lnTo>
                  <a:pt x="142" y="9"/>
                </a:lnTo>
                <a:lnTo>
                  <a:pt x="122" y="14"/>
                </a:lnTo>
                <a:lnTo>
                  <a:pt x="104" y="21"/>
                </a:lnTo>
                <a:lnTo>
                  <a:pt x="87" y="27"/>
                </a:lnTo>
                <a:lnTo>
                  <a:pt x="70" y="34"/>
                </a:lnTo>
                <a:lnTo>
                  <a:pt x="55" y="42"/>
                </a:lnTo>
                <a:lnTo>
                  <a:pt x="41" y="51"/>
                </a:lnTo>
                <a:lnTo>
                  <a:pt x="30" y="61"/>
                </a:lnTo>
                <a:lnTo>
                  <a:pt x="20" y="71"/>
                </a:lnTo>
                <a:lnTo>
                  <a:pt x="11" y="82"/>
                </a:lnTo>
                <a:lnTo>
                  <a:pt x="5" y="94"/>
                </a:lnTo>
                <a:lnTo>
                  <a:pt x="1" y="106"/>
                </a:lnTo>
                <a:lnTo>
                  <a:pt x="0" y="119"/>
                </a:lnTo>
                <a:lnTo>
                  <a:pt x="17" y="119"/>
                </a:lnTo>
                <a:lnTo>
                  <a:pt x="19" y="110"/>
                </a:lnTo>
                <a:lnTo>
                  <a:pt x="21" y="101"/>
                </a:lnTo>
                <a:lnTo>
                  <a:pt x="26" y="91"/>
                </a:lnTo>
                <a:lnTo>
                  <a:pt x="32" y="82"/>
                </a:lnTo>
                <a:lnTo>
                  <a:pt x="41" y="73"/>
                </a:lnTo>
                <a:lnTo>
                  <a:pt x="51" y="66"/>
                </a:lnTo>
                <a:lnTo>
                  <a:pt x="64" y="57"/>
                </a:lnTo>
                <a:lnTo>
                  <a:pt x="78" y="50"/>
                </a:lnTo>
                <a:lnTo>
                  <a:pt x="93" y="43"/>
                </a:lnTo>
                <a:lnTo>
                  <a:pt x="109" y="37"/>
                </a:lnTo>
                <a:lnTo>
                  <a:pt x="127" y="32"/>
                </a:lnTo>
                <a:lnTo>
                  <a:pt x="146" y="27"/>
                </a:lnTo>
                <a:lnTo>
                  <a:pt x="166" y="23"/>
                </a:lnTo>
                <a:lnTo>
                  <a:pt x="186" y="21"/>
                </a:lnTo>
                <a:lnTo>
                  <a:pt x="208" y="19"/>
                </a:lnTo>
                <a:lnTo>
                  <a:pt x="229" y="19"/>
                </a:lnTo>
                <a:lnTo>
                  <a:pt x="229" y="19"/>
                </a:lnTo>
                <a:lnTo>
                  <a:pt x="229" y="0"/>
                </a:lnTo>
                <a:lnTo>
                  <a:pt x="229" y="0"/>
                </a:lnTo>
                <a:lnTo>
                  <a:pt x="229" y="0"/>
                </a:lnTo>
                <a:close/>
              </a:path>
            </a:pathLst>
          </a:custGeom>
          <a:solidFill>
            <a:srgbClr val="121415"/>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2943" name="Freeform 63"/>
          <p:cNvSpPr/>
          <p:nvPr/>
        </p:nvSpPr>
        <p:spPr bwMode="auto">
          <a:xfrm>
            <a:off x="3671888" y="3676650"/>
            <a:ext cx="92075" cy="47625"/>
          </a:xfrm>
          <a:custGeom>
            <a:avLst/>
            <a:gdLst/>
            <a:ahLst/>
            <a:cxnLst>
              <a:cxn ang="0">
                <a:pos x="233" y="119"/>
              </a:cxn>
              <a:cxn ang="0">
                <a:pos x="233" y="119"/>
              </a:cxn>
              <a:cxn ang="0">
                <a:pos x="232" y="106"/>
              </a:cxn>
              <a:cxn ang="0">
                <a:pos x="228" y="94"/>
              </a:cxn>
              <a:cxn ang="0">
                <a:pos x="222" y="82"/>
              </a:cxn>
              <a:cxn ang="0">
                <a:pos x="213" y="71"/>
              </a:cxn>
              <a:cxn ang="0">
                <a:pos x="203" y="61"/>
              </a:cxn>
              <a:cxn ang="0">
                <a:pos x="190" y="51"/>
              </a:cxn>
              <a:cxn ang="0">
                <a:pos x="178" y="42"/>
              </a:cxn>
              <a:cxn ang="0">
                <a:pos x="163" y="34"/>
              </a:cxn>
              <a:cxn ang="0">
                <a:pos x="146" y="27"/>
              </a:cxn>
              <a:cxn ang="0">
                <a:pos x="129" y="21"/>
              </a:cxn>
              <a:cxn ang="0">
                <a:pos x="108" y="14"/>
              </a:cxn>
              <a:cxn ang="0">
                <a:pos x="89" y="9"/>
              </a:cxn>
              <a:cxn ang="0">
                <a:pos x="68" y="5"/>
              </a:cxn>
              <a:cxn ang="0">
                <a:pos x="47" y="3"/>
              </a:cxn>
              <a:cxn ang="0">
                <a:pos x="24" y="2"/>
              </a:cxn>
              <a:cxn ang="0">
                <a:pos x="0" y="0"/>
              </a:cxn>
              <a:cxn ang="0">
                <a:pos x="0" y="19"/>
              </a:cxn>
              <a:cxn ang="0">
                <a:pos x="23" y="19"/>
              </a:cxn>
              <a:cxn ang="0">
                <a:pos x="44" y="21"/>
              </a:cxn>
              <a:cxn ang="0">
                <a:pos x="66" y="23"/>
              </a:cxn>
              <a:cxn ang="0">
                <a:pos x="86" y="27"/>
              </a:cxn>
              <a:cxn ang="0">
                <a:pos x="105" y="32"/>
              </a:cxn>
              <a:cxn ang="0">
                <a:pos x="122" y="37"/>
              </a:cxn>
              <a:cxn ang="0">
                <a:pos x="139" y="43"/>
              </a:cxn>
              <a:cxn ang="0">
                <a:pos x="154" y="50"/>
              </a:cxn>
              <a:cxn ang="0">
                <a:pos x="168" y="57"/>
              </a:cxn>
              <a:cxn ang="0">
                <a:pos x="180" y="66"/>
              </a:cxn>
              <a:cxn ang="0">
                <a:pos x="190" y="73"/>
              </a:cxn>
              <a:cxn ang="0">
                <a:pos x="199" y="82"/>
              </a:cxn>
              <a:cxn ang="0">
                <a:pos x="207" y="91"/>
              </a:cxn>
              <a:cxn ang="0">
                <a:pos x="210" y="101"/>
              </a:cxn>
              <a:cxn ang="0">
                <a:pos x="214" y="110"/>
              </a:cxn>
              <a:cxn ang="0">
                <a:pos x="215" y="119"/>
              </a:cxn>
              <a:cxn ang="0">
                <a:pos x="215" y="119"/>
              </a:cxn>
              <a:cxn ang="0">
                <a:pos x="233" y="119"/>
              </a:cxn>
              <a:cxn ang="0">
                <a:pos x="233" y="119"/>
              </a:cxn>
              <a:cxn ang="0">
                <a:pos x="233" y="119"/>
              </a:cxn>
            </a:cxnLst>
            <a:rect l="0" t="0" r="r" b="b"/>
            <a:pathLst>
              <a:path w="233" h="119">
                <a:moveTo>
                  <a:pt x="233" y="119"/>
                </a:moveTo>
                <a:lnTo>
                  <a:pt x="233" y="119"/>
                </a:lnTo>
                <a:lnTo>
                  <a:pt x="232" y="106"/>
                </a:lnTo>
                <a:lnTo>
                  <a:pt x="228" y="94"/>
                </a:lnTo>
                <a:lnTo>
                  <a:pt x="222" y="82"/>
                </a:lnTo>
                <a:lnTo>
                  <a:pt x="213" y="71"/>
                </a:lnTo>
                <a:lnTo>
                  <a:pt x="203" y="61"/>
                </a:lnTo>
                <a:lnTo>
                  <a:pt x="190" y="51"/>
                </a:lnTo>
                <a:lnTo>
                  <a:pt x="178" y="42"/>
                </a:lnTo>
                <a:lnTo>
                  <a:pt x="163" y="34"/>
                </a:lnTo>
                <a:lnTo>
                  <a:pt x="146" y="27"/>
                </a:lnTo>
                <a:lnTo>
                  <a:pt x="129" y="21"/>
                </a:lnTo>
                <a:lnTo>
                  <a:pt x="108" y="14"/>
                </a:lnTo>
                <a:lnTo>
                  <a:pt x="89" y="9"/>
                </a:lnTo>
                <a:lnTo>
                  <a:pt x="68" y="5"/>
                </a:lnTo>
                <a:lnTo>
                  <a:pt x="47" y="3"/>
                </a:lnTo>
                <a:lnTo>
                  <a:pt x="24" y="2"/>
                </a:lnTo>
                <a:lnTo>
                  <a:pt x="0" y="0"/>
                </a:lnTo>
                <a:lnTo>
                  <a:pt x="0" y="19"/>
                </a:lnTo>
                <a:lnTo>
                  <a:pt x="23" y="19"/>
                </a:lnTo>
                <a:lnTo>
                  <a:pt x="44" y="21"/>
                </a:lnTo>
                <a:lnTo>
                  <a:pt x="66" y="23"/>
                </a:lnTo>
                <a:lnTo>
                  <a:pt x="86" y="27"/>
                </a:lnTo>
                <a:lnTo>
                  <a:pt x="105" y="32"/>
                </a:lnTo>
                <a:lnTo>
                  <a:pt x="122" y="37"/>
                </a:lnTo>
                <a:lnTo>
                  <a:pt x="139" y="43"/>
                </a:lnTo>
                <a:lnTo>
                  <a:pt x="154" y="50"/>
                </a:lnTo>
                <a:lnTo>
                  <a:pt x="168" y="57"/>
                </a:lnTo>
                <a:lnTo>
                  <a:pt x="180" y="66"/>
                </a:lnTo>
                <a:lnTo>
                  <a:pt x="190" y="73"/>
                </a:lnTo>
                <a:lnTo>
                  <a:pt x="199" y="82"/>
                </a:lnTo>
                <a:lnTo>
                  <a:pt x="207" y="91"/>
                </a:lnTo>
                <a:lnTo>
                  <a:pt x="210" y="101"/>
                </a:lnTo>
                <a:lnTo>
                  <a:pt x="214" y="110"/>
                </a:lnTo>
                <a:lnTo>
                  <a:pt x="215" y="119"/>
                </a:lnTo>
                <a:lnTo>
                  <a:pt x="215" y="119"/>
                </a:lnTo>
                <a:lnTo>
                  <a:pt x="233" y="119"/>
                </a:lnTo>
                <a:lnTo>
                  <a:pt x="233" y="119"/>
                </a:lnTo>
                <a:lnTo>
                  <a:pt x="233" y="119"/>
                </a:lnTo>
                <a:close/>
              </a:path>
            </a:pathLst>
          </a:custGeom>
          <a:solidFill>
            <a:srgbClr val="121415"/>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2944" name="Freeform 64"/>
          <p:cNvSpPr/>
          <p:nvPr/>
        </p:nvSpPr>
        <p:spPr bwMode="auto">
          <a:xfrm>
            <a:off x="3913188" y="3624263"/>
            <a:ext cx="176213" cy="85725"/>
          </a:xfrm>
          <a:custGeom>
            <a:avLst/>
            <a:gdLst/>
            <a:ahLst/>
            <a:cxnLst>
              <a:cxn ang="0">
                <a:pos x="446" y="120"/>
              </a:cxn>
              <a:cxn ang="0">
                <a:pos x="438" y="141"/>
              </a:cxn>
              <a:cxn ang="0">
                <a:pos x="420" y="160"/>
              </a:cxn>
              <a:cxn ang="0">
                <a:pos x="396" y="177"/>
              </a:cxn>
              <a:cxn ang="0">
                <a:pos x="366" y="191"/>
              </a:cxn>
              <a:cxn ang="0">
                <a:pos x="330" y="204"/>
              </a:cxn>
              <a:cxn ang="0">
                <a:pos x="290" y="212"/>
              </a:cxn>
              <a:cxn ang="0">
                <a:pos x="247" y="217"/>
              </a:cxn>
              <a:cxn ang="0">
                <a:pos x="202" y="217"/>
              </a:cxn>
              <a:cxn ang="0">
                <a:pos x="158" y="212"/>
              </a:cxn>
              <a:cxn ang="0">
                <a:pos x="117" y="204"/>
              </a:cxn>
              <a:cxn ang="0">
                <a:pos x="82" y="191"/>
              </a:cxn>
              <a:cxn ang="0">
                <a:pos x="52" y="177"/>
              </a:cxn>
              <a:cxn ang="0">
                <a:pos x="28" y="160"/>
              </a:cxn>
              <a:cxn ang="0">
                <a:pos x="10" y="141"/>
              </a:cxn>
              <a:cxn ang="0">
                <a:pos x="2" y="120"/>
              </a:cxn>
              <a:cxn ang="0">
                <a:pos x="2" y="98"/>
              </a:cxn>
              <a:cxn ang="0">
                <a:pos x="10" y="77"/>
              </a:cxn>
              <a:cxn ang="0">
                <a:pos x="28" y="58"/>
              </a:cxn>
              <a:cxn ang="0">
                <a:pos x="52" y="40"/>
              </a:cxn>
              <a:cxn ang="0">
                <a:pos x="82" y="25"/>
              </a:cxn>
              <a:cxn ang="0">
                <a:pos x="117" y="14"/>
              </a:cxn>
              <a:cxn ang="0">
                <a:pos x="158" y="5"/>
              </a:cxn>
              <a:cxn ang="0">
                <a:pos x="202" y="1"/>
              </a:cxn>
              <a:cxn ang="0">
                <a:pos x="247" y="1"/>
              </a:cxn>
              <a:cxn ang="0">
                <a:pos x="290" y="5"/>
              </a:cxn>
              <a:cxn ang="0">
                <a:pos x="330" y="14"/>
              </a:cxn>
              <a:cxn ang="0">
                <a:pos x="366" y="25"/>
              </a:cxn>
              <a:cxn ang="0">
                <a:pos x="396" y="40"/>
              </a:cxn>
              <a:cxn ang="0">
                <a:pos x="420" y="58"/>
              </a:cxn>
              <a:cxn ang="0">
                <a:pos x="438" y="77"/>
              </a:cxn>
              <a:cxn ang="0">
                <a:pos x="446" y="98"/>
              </a:cxn>
            </a:cxnLst>
            <a:rect l="0" t="0" r="r" b="b"/>
            <a:pathLst>
              <a:path w="448" h="217">
                <a:moveTo>
                  <a:pt x="448" y="109"/>
                </a:moveTo>
                <a:lnTo>
                  <a:pt x="446" y="120"/>
                </a:lnTo>
                <a:lnTo>
                  <a:pt x="443" y="131"/>
                </a:lnTo>
                <a:lnTo>
                  <a:pt x="438" y="141"/>
                </a:lnTo>
                <a:lnTo>
                  <a:pt x="430" y="151"/>
                </a:lnTo>
                <a:lnTo>
                  <a:pt x="420" y="160"/>
                </a:lnTo>
                <a:lnTo>
                  <a:pt x="409" y="169"/>
                </a:lnTo>
                <a:lnTo>
                  <a:pt x="396" y="177"/>
                </a:lnTo>
                <a:lnTo>
                  <a:pt x="382" y="185"/>
                </a:lnTo>
                <a:lnTo>
                  <a:pt x="366" y="191"/>
                </a:lnTo>
                <a:lnTo>
                  <a:pt x="348" y="198"/>
                </a:lnTo>
                <a:lnTo>
                  <a:pt x="330" y="204"/>
                </a:lnTo>
                <a:lnTo>
                  <a:pt x="310" y="208"/>
                </a:lnTo>
                <a:lnTo>
                  <a:pt x="290" y="212"/>
                </a:lnTo>
                <a:lnTo>
                  <a:pt x="269" y="214"/>
                </a:lnTo>
                <a:lnTo>
                  <a:pt x="247" y="217"/>
                </a:lnTo>
                <a:lnTo>
                  <a:pt x="225" y="217"/>
                </a:lnTo>
                <a:lnTo>
                  <a:pt x="202" y="217"/>
                </a:lnTo>
                <a:lnTo>
                  <a:pt x="179" y="214"/>
                </a:lnTo>
                <a:lnTo>
                  <a:pt x="158" y="212"/>
                </a:lnTo>
                <a:lnTo>
                  <a:pt x="138" y="208"/>
                </a:lnTo>
                <a:lnTo>
                  <a:pt x="117" y="204"/>
                </a:lnTo>
                <a:lnTo>
                  <a:pt x="100" y="198"/>
                </a:lnTo>
                <a:lnTo>
                  <a:pt x="82" y="191"/>
                </a:lnTo>
                <a:lnTo>
                  <a:pt x="66" y="185"/>
                </a:lnTo>
                <a:lnTo>
                  <a:pt x="52" y="177"/>
                </a:lnTo>
                <a:lnTo>
                  <a:pt x="39" y="169"/>
                </a:lnTo>
                <a:lnTo>
                  <a:pt x="28" y="160"/>
                </a:lnTo>
                <a:lnTo>
                  <a:pt x="18" y="151"/>
                </a:lnTo>
                <a:lnTo>
                  <a:pt x="10" y="141"/>
                </a:lnTo>
                <a:lnTo>
                  <a:pt x="5" y="131"/>
                </a:lnTo>
                <a:lnTo>
                  <a:pt x="2" y="120"/>
                </a:lnTo>
                <a:lnTo>
                  <a:pt x="0" y="109"/>
                </a:lnTo>
                <a:lnTo>
                  <a:pt x="2" y="98"/>
                </a:lnTo>
                <a:lnTo>
                  <a:pt x="5" y="87"/>
                </a:lnTo>
                <a:lnTo>
                  <a:pt x="10" y="77"/>
                </a:lnTo>
                <a:lnTo>
                  <a:pt x="18" y="67"/>
                </a:lnTo>
                <a:lnTo>
                  <a:pt x="28" y="58"/>
                </a:lnTo>
                <a:lnTo>
                  <a:pt x="39" y="48"/>
                </a:lnTo>
                <a:lnTo>
                  <a:pt x="52" y="40"/>
                </a:lnTo>
                <a:lnTo>
                  <a:pt x="66" y="33"/>
                </a:lnTo>
                <a:lnTo>
                  <a:pt x="82" y="25"/>
                </a:lnTo>
                <a:lnTo>
                  <a:pt x="100" y="19"/>
                </a:lnTo>
                <a:lnTo>
                  <a:pt x="117" y="14"/>
                </a:lnTo>
                <a:lnTo>
                  <a:pt x="138" y="9"/>
                </a:lnTo>
                <a:lnTo>
                  <a:pt x="158" y="5"/>
                </a:lnTo>
                <a:lnTo>
                  <a:pt x="179" y="2"/>
                </a:lnTo>
                <a:lnTo>
                  <a:pt x="202" y="1"/>
                </a:lnTo>
                <a:lnTo>
                  <a:pt x="225" y="0"/>
                </a:lnTo>
                <a:lnTo>
                  <a:pt x="247" y="1"/>
                </a:lnTo>
                <a:lnTo>
                  <a:pt x="269" y="2"/>
                </a:lnTo>
                <a:lnTo>
                  <a:pt x="290" y="5"/>
                </a:lnTo>
                <a:lnTo>
                  <a:pt x="310" y="9"/>
                </a:lnTo>
                <a:lnTo>
                  <a:pt x="330" y="14"/>
                </a:lnTo>
                <a:lnTo>
                  <a:pt x="348" y="19"/>
                </a:lnTo>
                <a:lnTo>
                  <a:pt x="366" y="25"/>
                </a:lnTo>
                <a:lnTo>
                  <a:pt x="382" y="33"/>
                </a:lnTo>
                <a:lnTo>
                  <a:pt x="396" y="40"/>
                </a:lnTo>
                <a:lnTo>
                  <a:pt x="409" y="48"/>
                </a:lnTo>
                <a:lnTo>
                  <a:pt x="420" y="58"/>
                </a:lnTo>
                <a:lnTo>
                  <a:pt x="430" y="67"/>
                </a:lnTo>
                <a:lnTo>
                  <a:pt x="438" y="77"/>
                </a:lnTo>
                <a:lnTo>
                  <a:pt x="443" y="87"/>
                </a:lnTo>
                <a:lnTo>
                  <a:pt x="446" y="98"/>
                </a:lnTo>
                <a:lnTo>
                  <a:pt x="448" y="109"/>
                </a:lnTo>
                <a:close/>
              </a:path>
            </a:pathLst>
          </a:custGeom>
          <a:solidFill>
            <a:srgbClr val="F2CDBE"/>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2945" name="Freeform 65"/>
          <p:cNvSpPr/>
          <p:nvPr/>
        </p:nvSpPr>
        <p:spPr bwMode="auto">
          <a:xfrm>
            <a:off x="4002088" y="3667125"/>
            <a:ext cx="92075" cy="46038"/>
          </a:xfrm>
          <a:custGeom>
            <a:avLst/>
            <a:gdLst/>
            <a:ahLst/>
            <a:cxnLst>
              <a:cxn ang="0">
                <a:pos x="0" y="116"/>
              </a:cxn>
              <a:cxn ang="0">
                <a:pos x="0" y="116"/>
              </a:cxn>
              <a:cxn ang="0">
                <a:pos x="22" y="116"/>
              </a:cxn>
              <a:cxn ang="0">
                <a:pos x="45" y="114"/>
              </a:cxn>
              <a:cxn ang="0">
                <a:pos x="66" y="111"/>
              </a:cxn>
              <a:cxn ang="0">
                <a:pos x="88" y="108"/>
              </a:cxn>
              <a:cxn ang="0">
                <a:pos x="108" y="103"/>
              </a:cxn>
              <a:cxn ang="0">
                <a:pos x="127" y="97"/>
              </a:cxn>
              <a:cxn ang="0">
                <a:pos x="144" y="91"/>
              </a:cxn>
              <a:cxn ang="0">
                <a:pos x="161" y="84"/>
              </a:cxn>
              <a:cxn ang="0">
                <a:pos x="176" y="76"/>
              </a:cxn>
              <a:cxn ang="0">
                <a:pos x="190" y="67"/>
              </a:cxn>
              <a:cxn ang="0">
                <a:pos x="201" y="57"/>
              </a:cxn>
              <a:cxn ang="0">
                <a:pos x="211" y="47"/>
              </a:cxn>
              <a:cxn ang="0">
                <a:pos x="220" y="37"/>
              </a:cxn>
              <a:cxn ang="0">
                <a:pos x="226" y="26"/>
              </a:cxn>
              <a:cxn ang="0">
                <a:pos x="230" y="13"/>
              </a:cxn>
              <a:cxn ang="0">
                <a:pos x="231" y="0"/>
              </a:cxn>
              <a:cxn ang="0">
                <a:pos x="214" y="0"/>
              </a:cxn>
              <a:cxn ang="0">
                <a:pos x="213" y="9"/>
              </a:cxn>
              <a:cxn ang="0">
                <a:pos x="210" y="18"/>
              </a:cxn>
              <a:cxn ang="0">
                <a:pos x="205" y="27"/>
              </a:cxn>
              <a:cxn ang="0">
                <a:pos x="199" y="36"/>
              </a:cxn>
              <a:cxn ang="0">
                <a:pos x="190" y="45"/>
              </a:cxn>
              <a:cxn ang="0">
                <a:pos x="179" y="52"/>
              </a:cxn>
              <a:cxn ang="0">
                <a:pos x="167" y="61"/>
              </a:cxn>
              <a:cxn ang="0">
                <a:pos x="153" y="67"/>
              </a:cxn>
              <a:cxn ang="0">
                <a:pos x="138" y="75"/>
              </a:cxn>
              <a:cxn ang="0">
                <a:pos x="121" y="80"/>
              </a:cxn>
              <a:cxn ang="0">
                <a:pos x="103" y="86"/>
              </a:cxn>
              <a:cxn ang="0">
                <a:pos x="84" y="90"/>
              </a:cxn>
              <a:cxn ang="0">
                <a:pos x="64" y="94"/>
              </a:cxn>
              <a:cxn ang="0">
                <a:pos x="42" y="96"/>
              </a:cxn>
              <a:cxn ang="0">
                <a:pos x="21" y="97"/>
              </a:cxn>
              <a:cxn ang="0">
                <a:pos x="0" y="99"/>
              </a:cxn>
              <a:cxn ang="0">
                <a:pos x="0" y="99"/>
              </a:cxn>
              <a:cxn ang="0">
                <a:pos x="0" y="116"/>
              </a:cxn>
              <a:cxn ang="0">
                <a:pos x="0" y="116"/>
              </a:cxn>
              <a:cxn ang="0">
                <a:pos x="0" y="116"/>
              </a:cxn>
            </a:cxnLst>
            <a:rect l="0" t="0" r="r" b="b"/>
            <a:pathLst>
              <a:path w="231" h="116">
                <a:moveTo>
                  <a:pt x="0" y="116"/>
                </a:moveTo>
                <a:lnTo>
                  <a:pt x="0" y="116"/>
                </a:lnTo>
                <a:lnTo>
                  <a:pt x="22" y="116"/>
                </a:lnTo>
                <a:lnTo>
                  <a:pt x="45" y="114"/>
                </a:lnTo>
                <a:lnTo>
                  <a:pt x="66" y="111"/>
                </a:lnTo>
                <a:lnTo>
                  <a:pt x="88" y="108"/>
                </a:lnTo>
                <a:lnTo>
                  <a:pt x="108" y="103"/>
                </a:lnTo>
                <a:lnTo>
                  <a:pt x="127" y="97"/>
                </a:lnTo>
                <a:lnTo>
                  <a:pt x="144" y="91"/>
                </a:lnTo>
                <a:lnTo>
                  <a:pt x="161" y="84"/>
                </a:lnTo>
                <a:lnTo>
                  <a:pt x="176" y="76"/>
                </a:lnTo>
                <a:lnTo>
                  <a:pt x="190" y="67"/>
                </a:lnTo>
                <a:lnTo>
                  <a:pt x="201" y="57"/>
                </a:lnTo>
                <a:lnTo>
                  <a:pt x="211" y="47"/>
                </a:lnTo>
                <a:lnTo>
                  <a:pt x="220" y="37"/>
                </a:lnTo>
                <a:lnTo>
                  <a:pt x="226" y="26"/>
                </a:lnTo>
                <a:lnTo>
                  <a:pt x="230" y="13"/>
                </a:lnTo>
                <a:lnTo>
                  <a:pt x="231" y="0"/>
                </a:lnTo>
                <a:lnTo>
                  <a:pt x="214" y="0"/>
                </a:lnTo>
                <a:lnTo>
                  <a:pt x="213" y="9"/>
                </a:lnTo>
                <a:lnTo>
                  <a:pt x="210" y="18"/>
                </a:lnTo>
                <a:lnTo>
                  <a:pt x="205" y="27"/>
                </a:lnTo>
                <a:lnTo>
                  <a:pt x="199" y="36"/>
                </a:lnTo>
                <a:lnTo>
                  <a:pt x="190" y="45"/>
                </a:lnTo>
                <a:lnTo>
                  <a:pt x="179" y="52"/>
                </a:lnTo>
                <a:lnTo>
                  <a:pt x="167" y="61"/>
                </a:lnTo>
                <a:lnTo>
                  <a:pt x="153" y="67"/>
                </a:lnTo>
                <a:lnTo>
                  <a:pt x="138" y="75"/>
                </a:lnTo>
                <a:lnTo>
                  <a:pt x="121" y="80"/>
                </a:lnTo>
                <a:lnTo>
                  <a:pt x="103" y="86"/>
                </a:lnTo>
                <a:lnTo>
                  <a:pt x="84" y="90"/>
                </a:lnTo>
                <a:lnTo>
                  <a:pt x="64" y="94"/>
                </a:lnTo>
                <a:lnTo>
                  <a:pt x="42" y="96"/>
                </a:lnTo>
                <a:lnTo>
                  <a:pt x="21" y="97"/>
                </a:lnTo>
                <a:lnTo>
                  <a:pt x="0" y="99"/>
                </a:lnTo>
                <a:lnTo>
                  <a:pt x="0" y="99"/>
                </a:lnTo>
                <a:lnTo>
                  <a:pt x="0" y="116"/>
                </a:lnTo>
                <a:lnTo>
                  <a:pt x="0" y="116"/>
                </a:lnTo>
                <a:lnTo>
                  <a:pt x="0" y="116"/>
                </a:lnTo>
                <a:close/>
              </a:path>
            </a:pathLst>
          </a:custGeom>
          <a:solidFill>
            <a:srgbClr val="121415"/>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2946" name="Freeform 66"/>
          <p:cNvSpPr/>
          <p:nvPr/>
        </p:nvSpPr>
        <p:spPr bwMode="auto">
          <a:xfrm>
            <a:off x="3908425" y="3667125"/>
            <a:ext cx="93663" cy="46038"/>
          </a:xfrm>
          <a:custGeom>
            <a:avLst/>
            <a:gdLst/>
            <a:ahLst/>
            <a:cxnLst>
              <a:cxn ang="0">
                <a:pos x="0" y="0"/>
              </a:cxn>
              <a:cxn ang="0">
                <a:pos x="0" y="0"/>
              </a:cxn>
              <a:cxn ang="0">
                <a:pos x="2" y="13"/>
              </a:cxn>
              <a:cxn ang="0">
                <a:pos x="6" y="26"/>
              </a:cxn>
              <a:cxn ang="0">
                <a:pos x="12" y="37"/>
              </a:cxn>
              <a:cxn ang="0">
                <a:pos x="21" y="47"/>
              </a:cxn>
              <a:cxn ang="0">
                <a:pos x="31" y="57"/>
              </a:cxn>
              <a:cxn ang="0">
                <a:pos x="43" y="67"/>
              </a:cxn>
              <a:cxn ang="0">
                <a:pos x="56" y="76"/>
              </a:cxn>
              <a:cxn ang="0">
                <a:pos x="71" y="84"/>
              </a:cxn>
              <a:cxn ang="0">
                <a:pos x="87" y="91"/>
              </a:cxn>
              <a:cxn ang="0">
                <a:pos x="105" y="97"/>
              </a:cxn>
              <a:cxn ang="0">
                <a:pos x="124" y="103"/>
              </a:cxn>
              <a:cxn ang="0">
                <a:pos x="144" y="108"/>
              </a:cxn>
              <a:cxn ang="0">
                <a:pos x="166" y="111"/>
              </a:cxn>
              <a:cxn ang="0">
                <a:pos x="187" y="114"/>
              </a:cxn>
              <a:cxn ang="0">
                <a:pos x="210" y="116"/>
              </a:cxn>
              <a:cxn ang="0">
                <a:pos x="234" y="116"/>
              </a:cxn>
              <a:cxn ang="0">
                <a:pos x="234" y="99"/>
              </a:cxn>
              <a:cxn ang="0">
                <a:pos x="211" y="97"/>
              </a:cxn>
              <a:cxn ang="0">
                <a:pos x="189" y="96"/>
              </a:cxn>
              <a:cxn ang="0">
                <a:pos x="168" y="94"/>
              </a:cxn>
              <a:cxn ang="0">
                <a:pos x="148" y="90"/>
              </a:cxn>
              <a:cxn ang="0">
                <a:pos x="129" y="86"/>
              </a:cxn>
              <a:cxn ang="0">
                <a:pos x="111" y="80"/>
              </a:cxn>
              <a:cxn ang="0">
                <a:pos x="95" y="75"/>
              </a:cxn>
              <a:cxn ang="0">
                <a:pos x="80" y="67"/>
              </a:cxn>
              <a:cxn ang="0">
                <a:pos x="66" y="61"/>
              </a:cxn>
              <a:cxn ang="0">
                <a:pos x="53" y="52"/>
              </a:cxn>
              <a:cxn ang="0">
                <a:pos x="43" y="45"/>
              </a:cxn>
              <a:cxn ang="0">
                <a:pos x="35" y="36"/>
              </a:cxn>
              <a:cxn ang="0">
                <a:pos x="27" y="27"/>
              </a:cxn>
              <a:cxn ang="0">
                <a:pos x="23" y="18"/>
              </a:cxn>
              <a:cxn ang="0">
                <a:pos x="19" y="9"/>
              </a:cxn>
              <a:cxn ang="0">
                <a:pos x="18" y="0"/>
              </a:cxn>
              <a:cxn ang="0">
                <a:pos x="18" y="0"/>
              </a:cxn>
              <a:cxn ang="0">
                <a:pos x="0" y="0"/>
              </a:cxn>
              <a:cxn ang="0">
                <a:pos x="0" y="0"/>
              </a:cxn>
              <a:cxn ang="0">
                <a:pos x="0" y="0"/>
              </a:cxn>
            </a:cxnLst>
            <a:rect l="0" t="0" r="r" b="b"/>
            <a:pathLst>
              <a:path w="234" h="116">
                <a:moveTo>
                  <a:pt x="0" y="0"/>
                </a:moveTo>
                <a:lnTo>
                  <a:pt x="0" y="0"/>
                </a:lnTo>
                <a:lnTo>
                  <a:pt x="2" y="13"/>
                </a:lnTo>
                <a:lnTo>
                  <a:pt x="6" y="26"/>
                </a:lnTo>
                <a:lnTo>
                  <a:pt x="12" y="37"/>
                </a:lnTo>
                <a:lnTo>
                  <a:pt x="21" y="47"/>
                </a:lnTo>
                <a:lnTo>
                  <a:pt x="31" y="57"/>
                </a:lnTo>
                <a:lnTo>
                  <a:pt x="43" y="67"/>
                </a:lnTo>
                <a:lnTo>
                  <a:pt x="56" y="76"/>
                </a:lnTo>
                <a:lnTo>
                  <a:pt x="71" y="84"/>
                </a:lnTo>
                <a:lnTo>
                  <a:pt x="87" y="91"/>
                </a:lnTo>
                <a:lnTo>
                  <a:pt x="105" y="97"/>
                </a:lnTo>
                <a:lnTo>
                  <a:pt x="124" y="103"/>
                </a:lnTo>
                <a:lnTo>
                  <a:pt x="144" y="108"/>
                </a:lnTo>
                <a:lnTo>
                  <a:pt x="166" y="111"/>
                </a:lnTo>
                <a:lnTo>
                  <a:pt x="187" y="114"/>
                </a:lnTo>
                <a:lnTo>
                  <a:pt x="210" y="116"/>
                </a:lnTo>
                <a:lnTo>
                  <a:pt x="234" y="116"/>
                </a:lnTo>
                <a:lnTo>
                  <a:pt x="234" y="99"/>
                </a:lnTo>
                <a:lnTo>
                  <a:pt x="211" y="97"/>
                </a:lnTo>
                <a:lnTo>
                  <a:pt x="189" y="96"/>
                </a:lnTo>
                <a:lnTo>
                  <a:pt x="168" y="94"/>
                </a:lnTo>
                <a:lnTo>
                  <a:pt x="148" y="90"/>
                </a:lnTo>
                <a:lnTo>
                  <a:pt x="129" y="86"/>
                </a:lnTo>
                <a:lnTo>
                  <a:pt x="111" y="80"/>
                </a:lnTo>
                <a:lnTo>
                  <a:pt x="95" y="75"/>
                </a:lnTo>
                <a:lnTo>
                  <a:pt x="80" y="67"/>
                </a:lnTo>
                <a:lnTo>
                  <a:pt x="66" y="61"/>
                </a:lnTo>
                <a:lnTo>
                  <a:pt x="53" y="52"/>
                </a:lnTo>
                <a:lnTo>
                  <a:pt x="43" y="45"/>
                </a:lnTo>
                <a:lnTo>
                  <a:pt x="35" y="36"/>
                </a:lnTo>
                <a:lnTo>
                  <a:pt x="27" y="27"/>
                </a:lnTo>
                <a:lnTo>
                  <a:pt x="23" y="18"/>
                </a:lnTo>
                <a:lnTo>
                  <a:pt x="19" y="9"/>
                </a:lnTo>
                <a:lnTo>
                  <a:pt x="18" y="0"/>
                </a:lnTo>
                <a:lnTo>
                  <a:pt x="18" y="0"/>
                </a:lnTo>
                <a:lnTo>
                  <a:pt x="0" y="0"/>
                </a:lnTo>
                <a:lnTo>
                  <a:pt x="0" y="0"/>
                </a:lnTo>
                <a:lnTo>
                  <a:pt x="0" y="0"/>
                </a:lnTo>
                <a:close/>
              </a:path>
            </a:pathLst>
          </a:custGeom>
          <a:solidFill>
            <a:srgbClr val="121415"/>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2947" name="Freeform 67"/>
          <p:cNvSpPr/>
          <p:nvPr/>
        </p:nvSpPr>
        <p:spPr bwMode="auto">
          <a:xfrm>
            <a:off x="3908425" y="3621088"/>
            <a:ext cx="93663" cy="46038"/>
          </a:xfrm>
          <a:custGeom>
            <a:avLst/>
            <a:gdLst/>
            <a:ahLst/>
            <a:cxnLst>
              <a:cxn ang="0">
                <a:pos x="234" y="0"/>
              </a:cxn>
              <a:cxn ang="0">
                <a:pos x="234" y="0"/>
              </a:cxn>
              <a:cxn ang="0">
                <a:pos x="210" y="0"/>
              </a:cxn>
              <a:cxn ang="0">
                <a:pos x="187" y="3"/>
              </a:cxn>
              <a:cxn ang="0">
                <a:pos x="166" y="5"/>
              </a:cxn>
              <a:cxn ang="0">
                <a:pos x="144" y="9"/>
              </a:cxn>
              <a:cxn ang="0">
                <a:pos x="124" y="14"/>
              </a:cxn>
              <a:cxn ang="0">
                <a:pos x="105" y="19"/>
              </a:cxn>
              <a:cxn ang="0">
                <a:pos x="87" y="25"/>
              </a:cxn>
              <a:cxn ang="0">
                <a:pos x="71" y="33"/>
              </a:cxn>
              <a:cxn ang="0">
                <a:pos x="56" y="42"/>
              </a:cxn>
              <a:cxn ang="0">
                <a:pos x="43" y="50"/>
              </a:cxn>
              <a:cxn ang="0">
                <a:pos x="31" y="59"/>
              </a:cxn>
              <a:cxn ang="0">
                <a:pos x="21" y="71"/>
              </a:cxn>
              <a:cxn ang="0">
                <a:pos x="12" y="81"/>
              </a:cxn>
              <a:cxn ang="0">
                <a:pos x="6" y="93"/>
              </a:cxn>
              <a:cxn ang="0">
                <a:pos x="2" y="106"/>
              </a:cxn>
              <a:cxn ang="0">
                <a:pos x="0" y="118"/>
              </a:cxn>
              <a:cxn ang="0">
                <a:pos x="18" y="118"/>
              </a:cxn>
              <a:cxn ang="0">
                <a:pos x="19" y="108"/>
              </a:cxn>
              <a:cxn ang="0">
                <a:pos x="23" y="100"/>
              </a:cxn>
              <a:cxn ang="0">
                <a:pos x="27" y="91"/>
              </a:cxn>
              <a:cxn ang="0">
                <a:pos x="35" y="82"/>
              </a:cxn>
              <a:cxn ang="0">
                <a:pos x="43" y="73"/>
              </a:cxn>
              <a:cxn ang="0">
                <a:pos x="53" y="64"/>
              </a:cxn>
              <a:cxn ang="0">
                <a:pos x="66" y="57"/>
              </a:cxn>
              <a:cxn ang="0">
                <a:pos x="80" y="49"/>
              </a:cxn>
              <a:cxn ang="0">
                <a:pos x="95" y="43"/>
              </a:cxn>
              <a:cxn ang="0">
                <a:pos x="111" y="37"/>
              </a:cxn>
              <a:cxn ang="0">
                <a:pos x="129" y="30"/>
              </a:cxn>
              <a:cxn ang="0">
                <a:pos x="148" y="26"/>
              </a:cxn>
              <a:cxn ang="0">
                <a:pos x="168" y="23"/>
              </a:cxn>
              <a:cxn ang="0">
                <a:pos x="189" y="20"/>
              </a:cxn>
              <a:cxn ang="0">
                <a:pos x="211" y="19"/>
              </a:cxn>
              <a:cxn ang="0">
                <a:pos x="234" y="18"/>
              </a:cxn>
              <a:cxn ang="0">
                <a:pos x="234" y="18"/>
              </a:cxn>
              <a:cxn ang="0">
                <a:pos x="234" y="0"/>
              </a:cxn>
              <a:cxn ang="0">
                <a:pos x="234" y="0"/>
              </a:cxn>
              <a:cxn ang="0">
                <a:pos x="234" y="0"/>
              </a:cxn>
            </a:cxnLst>
            <a:rect l="0" t="0" r="r" b="b"/>
            <a:pathLst>
              <a:path w="234" h="118">
                <a:moveTo>
                  <a:pt x="234" y="0"/>
                </a:moveTo>
                <a:lnTo>
                  <a:pt x="234" y="0"/>
                </a:lnTo>
                <a:lnTo>
                  <a:pt x="210" y="0"/>
                </a:lnTo>
                <a:lnTo>
                  <a:pt x="187" y="3"/>
                </a:lnTo>
                <a:lnTo>
                  <a:pt x="166" y="5"/>
                </a:lnTo>
                <a:lnTo>
                  <a:pt x="144" y="9"/>
                </a:lnTo>
                <a:lnTo>
                  <a:pt x="124" y="14"/>
                </a:lnTo>
                <a:lnTo>
                  <a:pt x="105" y="19"/>
                </a:lnTo>
                <a:lnTo>
                  <a:pt x="87" y="25"/>
                </a:lnTo>
                <a:lnTo>
                  <a:pt x="71" y="33"/>
                </a:lnTo>
                <a:lnTo>
                  <a:pt x="56" y="42"/>
                </a:lnTo>
                <a:lnTo>
                  <a:pt x="43" y="50"/>
                </a:lnTo>
                <a:lnTo>
                  <a:pt x="31" y="59"/>
                </a:lnTo>
                <a:lnTo>
                  <a:pt x="21" y="71"/>
                </a:lnTo>
                <a:lnTo>
                  <a:pt x="12" y="81"/>
                </a:lnTo>
                <a:lnTo>
                  <a:pt x="6" y="93"/>
                </a:lnTo>
                <a:lnTo>
                  <a:pt x="2" y="106"/>
                </a:lnTo>
                <a:lnTo>
                  <a:pt x="0" y="118"/>
                </a:lnTo>
                <a:lnTo>
                  <a:pt x="18" y="118"/>
                </a:lnTo>
                <a:lnTo>
                  <a:pt x="19" y="108"/>
                </a:lnTo>
                <a:lnTo>
                  <a:pt x="23" y="100"/>
                </a:lnTo>
                <a:lnTo>
                  <a:pt x="27" y="91"/>
                </a:lnTo>
                <a:lnTo>
                  <a:pt x="35" y="82"/>
                </a:lnTo>
                <a:lnTo>
                  <a:pt x="43" y="73"/>
                </a:lnTo>
                <a:lnTo>
                  <a:pt x="53" y="64"/>
                </a:lnTo>
                <a:lnTo>
                  <a:pt x="66" y="57"/>
                </a:lnTo>
                <a:lnTo>
                  <a:pt x="80" y="49"/>
                </a:lnTo>
                <a:lnTo>
                  <a:pt x="95" y="43"/>
                </a:lnTo>
                <a:lnTo>
                  <a:pt x="111" y="37"/>
                </a:lnTo>
                <a:lnTo>
                  <a:pt x="129" y="30"/>
                </a:lnTo>
                <a:lnTo>
                  <a:pt x="148" y="26"/>
                </a:lnTo>
                <a:lnTo>
                  <a:pt x="168" y="23"/>
                </a:lnTo>
                <a:lnTo>
                  <a:pt x="189" y="20"/>
                </a:lnTo>
                <a:lnTo>
                  <a:pt x="211" y="19"/>
                </a:lnTo>
                <a:lnTo>
                  <a:pt x="234" y="18"/>
                </a:lnTo>
                <a:lnTo>
                  <a:pt x="234" y="18"/>
                </a:lnTo>
                <a:lnTo>
                  <a:pt x="234" y="0"/>
                </a:lnTo>
                <a:lnTo>
                  <a:pt x="234" y="0"/>
                </a:lnTo>
                <a:lnTo>
                  <a:pt x="234" y="0"/>
                </a:lnTo>
                <a:close/>
              </a:path>
            </a:pathLst>
          </a:custGeom>
          <a:solidFill>
            <a:srgbClr val="121415"/>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2948" name="Freeform 68"/>
          <p:cNvSpPr/>
          <p:nvPr/>
        </p:nvSpPr>
        <p:spPr bwMode="auto">
          <a:xfrm>
            <a:off x="4002088" y="3621088"/>
            <a:ext cx="92075" cy="46038"/>
          </a:xfrm>
          <a:custGeom>
            <a:avLst/>
            <a:gdLst/>
            <a:ahLst/>
            <a:cxnLst>
              <a:cxn ang="0">
                <a:pos x="231" y="118"/>
              </a:cxn>
              <a:cxn ang="0">
                <a:pos x="231" y="118"/>
              </a:cxn>
              <a:cxn ang="0">
                <a:pos x="230" y="106"/>
              </a:cxn>
              <a:cxn ang="0">
                <a:pos x="226" y="93"/>
              </a:cxn>
              <a:cxn ang="0">
                <a:pos x="220" y="81"/>
              </a:cxn>
              <a:cxn ang="0">
                <a:pos x="211" y="71"/>
              </a:cxn>
              <a:cxn ang="0">
                <a:pos x="201" y="59"/>
              </a:cxn>
              <a:cxn ang="0">
                <a:pos x="190" y="50"/>
              </a:cxn>
              <a:cxn ang="0">
                <a:pos x="176" y="42"/>
              </a:cxn>
              <a:cxn ang="0">
                <a:pos x="161" y="33"/>
              </a:cxn>
              <a:cxn ang="0">
                <a:pos x="144" y="25"/>
              </a:cxn>
              <a:cxn ang="0">
                <a:pos x="127" y="19"/>
              </a:cxn>
              <a:cxn ang="0">
                <a:pos x="108" y="14"/>
              </a:cxn>
              <a:cxn ang="0">
                <a:pos x="88" y="9"/>
              </a:cxn>
              <a:cxn ang="0">
                <a:pos x="66" y="5"/>
              </a:cxn>
              <a:cxn ang="0">
                <a:pos x="45" y="3"/>
              </a:cxn>
              <a:cxn ang="0">
                <a:pos x="22" y="0"/>
              </a:cxn>
              <a:cxn ang="0">
                <a:pos x="0" y="0"/>
              </a:cxn>
              <a:cxn ang="0">
                <a:pos x="0" y="18"/>
              </a:cxn>
              <a:cxn ang="0">
                <a:pos x="21" y="19"/>
              </a:cxn>
              <a:cxn ang="0">
                <a:pos x="42" y="20"/>
              </a:cxn>
              <a:cxn ang="0">
                <a:pos x="64" y="23"/>
              </a:cxn>
              <a:cxn ang="0">
                <a:pos x="84" y="26"/>
              </a:cxn>
              <a:cxn ang="0">
                <a:pos x="103" y="30"/>
              </a:cxn>
              <a:cxn ang="0">
                <a:pos x="121" y="37"/>
              </a:cxn>
              <a:cxn ang="0">
                <a:pos x="137" y="43"/>
              </a:cxn>
              <a:cxn ang="0">
                <a:pos x="153" y="49"/>
              </a:cxn>
              <a:cxn ang="0">
                <a:pos x="167" y="57"/>
              </a:cxn>
              <a:cxn ang="0">
                <a:pos x="179" y="64"/>
              </a:cxn>
              <a:cxn ang="0">
                <a:pos x="190" y="73"/>
              </a:cxn>
              <a:cxn ang="0">
                <a:pos x="197" y="82"/>
              </a:cxn>
              <a:cxn ang="0">
                <a:pos x="205" y="91"/>
              </a:cxn>
              <a:cxn ang="0">
                <a:pos x="210" y="100"/>
              </a:cxn>
              <a:cxn ang="0">
                <a:pos x="213" y="108"/>
              </a:cxn>
              <a:cxn ang="0">
                <a:pos x="214" y="118"/>
              </a:cxn>
              <a:cxn ang="0">
                <a:pos x="214" y="118"/>
              </a:cxn>
              <a:cxn ang="0">
                <a:pos x="231" y="118"/>
              </a:cxn>
              <a:cxn ang="0">
                <a:pos x="231" y="118"/>
              </a:cxn>
              <a:cxn ang="0">
                <a:pos x="231" y="118"/>
              </a:cxn>
            </a:cxnLst>
            <a:rect l="0" t="0" r="r" b="b"/>
            <a:pathLst>
              <a:path w="231" h="118">
                <a:moveTo>
                  <a:pt x="231" y="118"/>
                </a:moveTo>
                <a:lnTo>
                  <a:pt x="231" y="118"/>
                </a:lnTo>
                <a:lnTo>
                  <a:pt x="230" y="106"/>
                </a:lnTo>
                <a:lnTo>
                  <a:pt x="226" y="93"/>
                </a:lnTo>
                <a:lnTo>
                  <a:pt x="220" y="81"/>
                </a:lnTo>
                <a:lnTo>
                  <a:pt x="211" y="71"/>
                </a:lnTo>
                <a:lnTo>
                  <a:pt x="201" y="59"/>
                </a:lnTo>
                <a:lnTo>
                  <a:pt x="190" y="50"/>
                </a:lnTo>
                <a:lnTo>
                  <a:pt x="176" y="42"/>
                </a:lnTo>
                <a:lnTo>
                  <a:pt x="161" y="33"/>
                </a:lnTo>
                <a:lnTo>
                  <a:pt x="144" y="25"/>
                </a:lnTo>
                <a:lnTo>
                  <a:pt x="127" y="19"/>
                </a:lnTo>
                <a:lnTo>
                  <a:pt x="108" y="14"/>
                </a:lnTo>
                <a:lnTo>
                  <a:pt x="88" y="9"/>
                </a:lnTo>
                <a:lnTo>
                  <a:pt x="66" y="5"/>
                </a:lnTo>
                <a:lnTo>
                  <a:pt x="45" y="3"/>
                </a:lnTo>
                <a:lnTo>
                  <a:pt x="22" y="0"/>
                </a:lnTo>
                <a:lnTo>
                  <a:pt x="0" y="0"/>
                </a:lnTo>
                <a:lnTo>
                  <a:pt x="0" y="18"/>
                </a:lnTo>
                <a:lnTo>
                  <a:pt x="21" y="19"/>
                </a:lnTo>
                <a:lnTo>
                  <a:pt x="42" y="20"/>
                </a:lnTo>
                <a:lnTo>
                  <a:pt x="64" y="23"/>
                </a:lnTo>
                <a:lnTo>
                  <a:pt x="84" y="26"/>
                </a:lnTo>
                <a:lnTo>
                  <a:pt x="103" y="30"/>
                </a:lnTo>
                <a:lnTo>
                  <a:pt x="121" y="37"/>
                </a:lnTo>
                <a:lnTo>
                  <a:pt x="137" y="43"/>
                </a:lnTo>
                <a:lnTo>
                  <a:pt x="153" y="49"/>
                </a:lnTo>
                <a:lnTo>
                  <a:pt x="167" y="57"/>
                </a:lnTo>
                <a:lnTo>
                  <a:pt x="179" y="64"/>
                </a:lnTo>
                <a:lnTo>
                  <a:pt x="190" y="73"/>
                </a:lnTo>
                <a:lnTo>
                  <a:pt x="197" y="82"/>
                </a:lnTo>
                <a:lnTo>
                  <a:pt x="205" y="91"/>
                </a:lnTo>
                <a:lnTo>
                  <a:pt x="210" y="100"/>
                </a:lnTo>
                <a:lnTo>
                  <a:pt x="213" y="108"/>
                </a:lnTo>
                <a:lnTo>
                  <a:pt x="214" y="118"/>
                </a:lnTo>
                <a:lnTo>
                  <a:pt x="214" y="118"/>
                </a:lnTo>
                <a:lnTo>
                  <a:pt x="231" y="118"/>
                </a:lnTo>
                <a:lnTo>
                  <a:pt x="231" y="118"/>
                </a:lnTo>
                <a:lnTo>
                  <a:pt x="231" y="118"/>
                </a:lnTo>
                <a:close/>
              </a:path>
            </a:pathLst>
          </a:custGeom>
          <a:solidFill>
            <a:srgbClr val="121415"/>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2949" name="Freeform 69"/>
          <p:cNvSpPr/>
          <p:nvPr/>
        </p:nvSpPr>
        <p:spPr bwMode="auto">
          <a:xfrm>
            <a:off x="3411538" y="3432175"/>
            <a:ext cx="36513" cy="34925"/>
          </a:xfrm>
          <a:custGeom>
            <a:avLst/>
            <a:gdLst/>
            <a:ahLst/>
            <a:cxnLst>
              <a:cxn ang="0">
                <a:pos x="92" y="42"/>
              </a:cxn>
              <a:cxn ang="0">
                <a:pos x="90" y="50"/>
              </a:cxn>
              <a:cxn ang="0">
                <a:pos x="88" y="59"/>
              </a:cxn>
              <a:cxn ang="0">
                <a:pos x="84" y="67"/>
              </a:cxn>
              <a:cxn ang="0">
                <a:pos x="78" y="73"/>
              </a:cxn>
              <a:cxn ang="0">
                <a:pos x="71" y="79"/>
              </a:cxn>
              <a:cxn ang="0">
                <a:pos x="64" y="83"/>
              </a:cxn>
              <a:cxn ang="0">
                <a:pos x="55" y="86"/>
              </a:cxn>
              <a:cxn ang="0">
                <a:pos x="45" y="87"/>
              </a:cxn>
              <a:cxn ang="0">
                <a:pos x="36" y="86"/>
              </a:cxn>
              <a:cxn ang="0">
                <a:pos x="27" y="83"/>
              </a:cxn>
              <a:cxn ang="0">
                <a:pos x="20" y="79"/>
              </a:cxn>
              <a:cxn ang="0">
                <a:pos x="13" y="73"/>
              </a:cxn>
              <a:cxn ang="0">
                <a:pos x="8" y="67"/>
              </a:cxn>
              <a:cxn ang="0">
                <a:pos x="3" y="59"/>
              </a:cxn>
              <a:cxn ang="0">
                <a:pos x="1" y="50"/>
              </a:cxn>
              <a:cxn ang="0">
                <a:pos x="0" y="42"/>
              </a:cxn>
              <a:cxn ang="0">
                <a:pos x="1" y="34"/>
              </a:cxn>
              <a:cxn ang="0">
                <a:pos x="3" y="25"/>
              </a:cxn>
              <a:cxn ang="0">
                <a:pos x="8" y="19"/>
              </a:cxn>
              <a:cxn ang="0">
                <a:pos x="13" y="13"/>
              </a:cxn>
              <a:cxn ang="0">
                <a:pos x="20" y="8"/>
              </a:cxn>
              <a:cxn ang="0">
                <a:pos x="27" y="3"/>
              </a:cxn>
              <a:cxn ang="0">
                <a:pos x="36" y="0"/>
              </a:cxn>
              <a:cxn ang="0">
                <a:pos x="45" y="0"/>
              </a:cxn>
              <a:cxn ang="0">
                <a:pos x="55" y="0"/>
              </a:cxn>
              <a:cxn ang="0">
                <a:pos x="64" y="3"/>
              </a:cxn>
              <a:cxn ang="0">
                <a:pos x="71" y="8"/>
              </a:cxn>
              <a:cxn ang="0">
                <a:pos x="78" y="13"/>
              </a:cxn>
              <a:cxn ang="0">
                <a:pos x="84" y="19"/>
              </a:cxn>
              <a:cxn ang="0">
                <a:pos x="88" y="25"/>
              </a:cxn>
              <a:cxn ang="0">
                <a:pos x="90" y="34"/>
              </a:cxn>
              <a:cxn ang="0">
                <a:pos x="92" y="42"/>
              </a:cxn>
            </a:cxnLst>
            <a:rect l="0" t="0" r="r" b="b"/>
            <a:pathLst>
              <a:path w="92" h="87">
                <a:moveTo>
                  <a:pt x="92" y="42"/>
                </a:moveTo>
                <a:lnTo>
                  <a:pt x="90" y="50"/>
                </a:lnTo>
                <a:lnTo>
                  <a:pt x="88" y="59"/>
                </a:lnTo>
                <a:lnTo>
                  <a:pt x="84" y="67"/>
                </a:lnTo>
                <a:lnTo>
                  <a:pt x="78" y="73"/>
                </a:lnTo>
                <a:lnTo>
                  <a:pt x="71" y="79"/>
                </a:lnTo>
                <a:lnTo>
                  <a:pt x="64" y="83"/>
                </a:lnTo>
                <a:lnTo>
                  <a:pt x="55" y="86"/>
                </a:lnTo>
                <a:lnTo>
                  <a:pt x="45" y="87"/>
                </a:lnTo>
                <a:lnTo>
                  <a:pt x="36" y="86"/>
                </a:lnTo>
                <a:lnTo>
                  <a:pt x="27" y="83"/>
                </a:lnTo>
                <a:lnTo>
                  <a:pt x="20" y="79"/>
                </a:lnTo>
                <a:lnTo>
                  <a:pt x="13" y="73"/>
                </a:lnTo>
                <a:lnTo>
                  <a:pt x="8" y="67"/>
                </a:lnTo>
                <a:lnTo>
                  <a:pt x="3" y="59"/>
                </a:lnTo>
                <a:lnTo>
                  <a:pt x="1" y="50"/>
                </a:lnTo>
                <a:lnTo>
                  <a:pt x="0" y="42"/>
                </a:lnTo>
                <a:lnTo>
                  <a:pt x="1" y="34"/>
                </a:lnTo>
                <a:lnTo>
                  <a:pt x="3" y="25"/>
                </a:lnTo>
                <a:lnTo>
                  <a:pt x="8" y="19"/>
                </a:lnTo>
                <a:lnTo>
                  <a:pt x="13" y="13"/>
                </a:lnTo>
                <a:lnTo>
                  <a:pt x="20" y="8"/>
                </a:lnTo>
                <a:lnTo>
                  <a:pt x="27" y="3"/>
                </a:lnTo>
                <a:lnTo>
                  <a:pt x="36" y="0"/>
                </a:lnTo>
                <a:lnTo>
                  <a:pt x="45" y="0"/>
                </a:lnTo>
                <a:lnTo>
                  <a:pt x="55" y="0"/>
                </a:lnTo>
                <a:lnTo>
                  <a:pt x="64" y="3"/>
                </a:lnTo>
                <a:lnTo>
                  <a:pt x="71" y="8"/>
                </a:lnTo>
                <a:lnTo>
                  <a:pt x="78" y="13"/>
                </a:lnTo>
                <a:lnTo>
                  <a:pt x="84" y="19"/>
                </a:lnTo>
                <a:lnTo>
                  <a:pt x="88" y="25"/>
                </a:lnTo>
                <a:lnTo>
                  <a:pt x="90" y="34"/>
                </a:lnTo>
                <a:lnTo>
                  <a:pt x="92" y="42"/>
                </a:lnTo>
                <a:close/>
              </a:path>
            </a:pathLst>
          </a:custGeom>
          <a:solidFill>
            <a:srgbClr val="FFFFFF"/>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2950" name="Freeform 70"/>
          <p:cNvSpPr/>
          <p:nvPr/>
        </p:nvSpPr>
        <p:spPr bwMode="auto">
          <a:xfrm>
            <a:off x="3429000" y="3448050"/>
            <a:ext cx="22225" cy="22225"/>
          </a:xfrm>
          <a:custGeom>
            <a:avLst/>
            <a:gdLst/>
            <a:ahLst/>
            <a:cxnLst>
              <a:cxn ang="0">
                <a:pos x="0" y="54"/>
              </a:cxn>
              <a:cxn ang="0">
                <a:pos x="0" y="54"/>
              </a:cxn>
              <a:cxn ang="0">
                <a:pos x="11" y="53"/>
              </a:cxn>
              <a:cxn ang="0">
                <a:pos x="21" y="49"/>
              </a:cxn>
              <a:cxn ang="0">
                <a:pos x="31" y="45"/>
              </a:cxn>
              <a:cxn ang="0">
                <a:pos x="39" y="37"/>
              </a:cxn>
              <a:cxn ang="0">
                <a:pos x="47" y="30"/>
              </a:cxn>
              <a:cxn ang="0">
                <a:pos x="52" y="21"/>
              </a:cxn>
              <a:cxn ang="0">
                <a:pos x="54" y="11"/>
              </a:cxn>
              <a:cxn ang="0">
                <a:pos x="55" y="0"/>
              </a:cxn>
              <a:cxn ang="0">
                <a:pos x="38" y="0"/>
              </a:cxn>
              <a:cxn ang="0">
                <a:pos x="36" y="7"/>
              </a:cxn>
              <a:cxn ang="0">
                <a:pos x="35" y="14"/>
              </a:cxn>
              <a:cxn ang="0">
                <a:pos x="31" y="20"/>
              </a:cxn>
              <a:cxn ang="0">
                <a:pos x="28" y="25"/>
              </a:cxn>
              <a:cxn ang="0">
                <a:pos x="21" y="30"/>
              </a:cxn>
              <a:cxn ang="0">
                <a:pos x="15" y="32"/>
              </a:cxn>
              <a:cxn ang="0">
                <a:pos x="7" y="35"/>
              </a:cxn>
              <a:cxn ang="0">
                <a:pos x="0" y="36"/>
              </a:cxn>
              <a:cxn ang="0">
                <a:pos x="0" y="36"/>
              </a:cxn>
              <a:cxn ang="0">
                <a:pos x="0" y="54"/>
              </a:cxn>
              <a:cxn ang="0">
                <a:pos x="0" y="54"/>
              </a:cxn>
              <a:cxn ang="0">
                <a:pos x="0" y="54"/>
              </a:cxn>
            </a:cxnLst>
            <a:rect l="0" t="0" r="r" b="b"/>
            <a:pathLst>
              <a:path w="55" h="54">
                <a:moveTo>
                  <a:pt x="0" y="54"/>
                </a:moveTo>
                <a:lnTo>
                  <a:pt x="0" y="54"/>
                </a:lnTo>
                <a:lnTo>
                  <a:pt x="11" y="53"/>
                </a:lnTo>
                <a:lnTo>
                  <a:pt x="21" y="49"/>
                </a:lnTo>
                <a:lnTo>
                  <a:pt x="31" y="45"/>
                </a:lnTo>
                <a:lnTo>
                  <a:pt x="39" y="37"/>
                </a:lnTo>
                <a:lnTo>
                  <a:pt x="47" y="30"/>
                </a:lnTo>
                <a:lnTo>
                  <a:pt x="52" y="21"/>
                </a:lnTo>
                <a:lnTo>
                  <a:pt x="54" y="11"/>
                </a:lnTo>
                <a:lnTo>
                  <a:pt x="55" y="0"/>
                </a:lnTo>
                <a:lnTo>
                  <a:pt x="38" y="0"/>
                </a:lnTo>
                <a:lnTo>
                  <a:pt x="36" y="7"/>
                </a:lnTo>
                <a:lnTo>
                  <a:pt x="35" y="14"/>
                </a:lnTo>
                <a:lnTo>
                  <a:pt x="31" y="20"/>
                </a:lnTo>
                <a:lnTo>
                  <a:pt x="28" y="25"/>
                </a:lnTo>
                <a:lnTo>
                  <a:pt x="21" y="30"/>
                </a:lnTo>
                <a:lnTo>
                  <a:pt x="15" y="32"/>
                </a:lnTo>
                <a:lnTo>
                  <a:pt x="7" y="35"/>
                </a:lnTo>
                <a:lnTo>
                  <a:pt x="0" y="36"/>
                </a:lnTo>
                <a:lnTo>
                  <a:pt x="0" y="36"/>
                </a:lnTo>
                <a:lnTo>
                  <a:pt x="0" y="54"/>
                </a:lnTo>
                <a:lnTo>
                  <a:pt x="0" y="54"/>
                </a:lnTo>
                <a:lnTo>
                  <a:pt x="0" y="54"/>
                </a:lnTo>
                <a:close/>
              </a:path>
            </a:pathLst>
          </a:custGeom>
          <a:solidFill>
            <a:srgbClr val="121415"/>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2951" name="Freeform 71"/>
          <p:cNvSpPr/>
          <p:nvPr/>
        </p:nvSpPr>
        <p:spPr bwMode="auto">
          <a:xfrm>
            <a:off x="3406775" y="3448050"/>
            <a:ext cx="22225" cy="22225"/>
          </a:xfrm>
          <a:custGeom>
            <a:avLst/>
            <a:gdLst/>
            <a:ahLst/>
            <a:cxnLst>
              <a:cxn ang="0">
                <a:pos x="0" y="0"/>
              </a:cxn>
              <a:cxn ang="0">
                <a:pos x="0" y="0"/>
              </a:cxn>
              <a:cxn ang="0">
                <a:pos x="1" y="11"/>
              </a:cxn>
              <a:cxn ang="0">
                <a:pos x="5" y="21"/>
              </a:cxn>
              <a:cxn ang="0">
                <a:pos x="10" y="30"/>
              </a:cxn>
              <a:cxn ang="0">
                <a:pos x="16" y="37"/>
              </a:cxn>
              <a:cxn ang="0">
                <a:pos x="24" y="44"/>
              </a:cxn>
              <a:cxn ang="0">
                <a:pos x="32" y="49"/>
              </a:cxn>
              <a:cxn ang="0">
                <a:pos x="43" y="53"/>
              </a:cxn>
              <a:cxn ang="0">
                <a:pos x="54" y="54"/>
              </a:cxn>
              <a:cxn ang="0">
                <a:pos x="54" y="36"/>
              </a:cxn>
              <a:cxn ang="0">
                <a:pos x="46" y="35"/>
              </a:cxn>
              <a:cxn ang="0">
                <a:pos x="40" y="32"/>
              </a:cxn>
              <a:cxn ang="0">
                <a:pos x="34" y="30"/>
              </a:cxn>
              <a:cxn ang="0">
                <a:pos x="29" y="25"/>
              </a:cxn>
              <a:cxn ang="0">
                <a:pos x="24" y="20"/>
              </a:cxn>
              <a:cxn ang="0">
                <a:pos x="21" y="14"/>
              </a:cxn>
              <a:cxn ang="0">
                <a:pos x="19" y="7"/>
              </a:cxn>
              <a:cxn ang="0">
                <a:pos x="19" y="0"/>
              </a:cxn>
              <a:cxn ang="0">
                <a:pos x="19" y="0"/>
              </a:cxn>
              <a:cxn ang="0">
                <a:pos x="0" y="0"/>
              </a:cxn>
              <a:cxn ang="0">
                <a:pos x="0" y="0"/>
              </a:cxn>
              <a:cxn ang="0">
                <a:pos x="0" y="0"/>
              </a:cxn>
            </a:cxnLst>
            <a:rect l="0" t="0" r="r" b="b"/>
            <a:pathLst>
              <a:path w="54" h="54">
                <a:moveTo>
                  <a:pt x="0" y="0"/>
                </a:moveTo>
                <a:lnTo>
                  <a:pt x="0" y="0"/>
                </a:lnTo>
                <a:lnTo>
                  <a:pt x="1" y="11"/>
                </a:lnTo>
                <a:lnTo>
                  <a:pt x="5" y="21"/>
                </a:lnTo>
                <a:lnTo>
                  <a:pt x="10" y="30"/>
                </a:lnTo>
                <a:lnTo>
                  <a:pt x="16" y="37"/>
                </a:lnTo>
                <a:lnTo>
                  <a:pt x="24" y="44"/>
                </a:lnTo>
                <a:lnTo>
                  <a:pt x="32" y="49"/>
                </a:lnTo>
                <a:lnTo>
                  <a:pt x="43" y="53"/>
                </a:lnTo>
                <a:lnTo>
                  <a:pt x="54" y="54"/>
                </a:lnTo>
                <a:lnTo>
                  <a:pt x="54" y="36"/>
                </a:lnTo>
                <a:lnTo>
                  <a:pt x="46" y="35"/>
                </a:lnTo>
                <a:lnTo>
                  <a:pt x="40" y="32"/>
                </a:lnTo>
                <a:lnTo>
                  <a:pt x="34" y="30"/>
                </a:lnTo>
                <a:lnTo>
                  <a:pt x="29" y="25"/>
                </a:lnTo>
                <a:lnTo>
                  <a:pt x="24" y="20"/>
                </a:lnTo>
                <a:lnTo>
                  <a:pt x="21" y="14"/>
                </a:lnTo>
                <a:lnTo>
                  <a:pt x="19" y="7"/>
                </a:lnTo>
                <a:lnTo>
                  <a:pt x="19" y="0"/>
                </a:lnTo>
                <a:lnTo>
                  <a:pt x="19" y="0"/>
                </a:lnTo>
                <a:lnTo>
                  <a:pt x="0" y="0"/>
                </a:lnTo>
                <a:lnTo>
                  <a:pt x="0" y="0"/>
                </a:lnTo>
                <a:lnTo>
                  <a:pt x="0" y="0"/>
                </a:lnTo>
                <a:close/>
              </a:path>
            </a:pathLst>
          </a:custGeom>
          <a:solidFill>
            <a:srgbClr val="121415"/>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2952" name="Freeform 72"/>
          <p:cNvSpPr/>
          <p:nvPr/>
        </p:nvSpPr>
        <p:spPr bwMode="auto">
          <a:xfrm>
            <a:off x="3406775" y="3427413"/>
            <a:ext cx="22225" cy="20638"/>
          </a:xfrm>
          <a:custGeom>
            <a:avLst/>
            <a:gdLst/>
            <a:ahLst/>
            <a:cxnLst>
              <a:cxn ang="0">
                <a:pos x="54" y="0"/>
              </a:cxn>
              <a:cxn ang="0">
                <a:pos x="54" y="0"/>
              </a:cxn>
              <a:cxn ang="0">
                <a:pos x="43" y="1"/>
              </a:cxn>
              <a:cxn ang="0">
                <a:pos x="32" y="5"/>
              </a:cxn>
              <a:cxn ang="0">
                <a:pos x="24" y="10"/>
              </a:cxn>
              <a:cxn ang="0">
                <a:pos x="16" y="16"/>
              </a:cxn>
              <a:cxn ang="0">
                <a:pos x="10" y="24"/>
              </a:cxn>
              <a:cxn ang="0">
                <a:pos x="5" y="33"/>
              </a:cxn>
              <a:cxn ang="0">
                <a:pos x="1" y="42"/>
              </a:cxn>
              <a:cxn ang="0">
                <a:pos x="0" y="52"/>
              </a:cxn>
              <a:cxn ang="0">
                <a:pos x="19" y="52"/>
              </a:cxn>
              <a:cxn ang="0">
                <a:pos x="19" y="45"/>
              </a:cxn>
              <a:cxn ang="0">
                <a:pos x="21" y="39"/>
              </a:cxn>
              <a:cxn ang="0">
                <a:pos x="24" y="34"/>
              </a:cxn>
              <a:cxn ang="0">
                <a:pos x="29" y="29"/>
              </a:cxn>
              <a:cxn ang="0">
                <a:pos x="34" y="24"/>
              </a:cxn>
              <a:cxn ang="0">
                <a:pos x="40" y="21"/>
              </a:cxn>
              <a:cxn ang="0">
                <a:pos x="46" y="19"/>
              </a:cxn>
              <a:cxn ang="0">
                <a:pos x="54" y="19"/>
              </a:cxn>
              <a:cxn ang="0">
                <a:pos x="54" y="19"/>
              </a:cxn>
              <a:cxn ang="0">
                <a:pos x="54" y="0"/>
              </a:cxn>
              <a:cxn ang="0">
                <a:pos x="54" y="0"/>
              </a:cxn>
              <a:cxn ang="0">
                <a:pos x="54" y="0"/>
              </a:cxn>
            </a:cxnLst>
            <a:rect l="0" t="0" r="r" b="b"/>
            <a:pathLst>
              <a:path w="54" h="52">
                <a:moveTo>
                  <a:pt x="54" y="0"/>
                </a:moveTo>
                <a:lnTo>
                  <a:pt x="54" y="0"/>
                </a:lnTo>
                <a:lnTo>
                  <a:pt x="43" y="1"/>
                </a:lnTo>
                <a:lnTo>
                  <a:pt x="32" y="5"/>
                </a:lnTo>
                <a:lnTo>
                  <a:pt x="24" y="10"/>
                </a:lnTo>
                <a:lnTo>
                  <a:pt x="16" y="16"/>
                </a:lnTo>
                <a:lnTo>
                  <a:pt x="10" y="24"/>
                </a:lnTo>
                <a:lnTo>
                  <a:pt x="5" y="33"/>
                </a:lnTo>
                <a:lnTo>
                  <a:pt x="1" y="42"/>
                </a:lnTo>
                <a:lnTo>
                  <a:pt x="0" y="52"/>
                </a:lnTo>
                <a:lnTo>
                  <a:pt x="19" y="52"/>
                </a:lnTo>
                <a:lnTo>
                  <a:pt x="19" y="45"/>
                </a:lnTo>
                <a:lnTo>
                  <a:pt x="21" y="39"/>
                </a:lnTo>
                <a:lnTo>
                  <a:pt x="24" y="34"/>
                </a:lnTo>
                <a:lnTo>
                  <a:pt x="29" y="29"/>
                </a:lnTo>
                <a:lnTo>
                  <a:pt x="34" y="24"/>
                </a:lnTo>
                <a:lnTo>
                  <a:pt x="40" y="21"/>
                </a:lnTo>
                <a:lnTo>
                  <a:pt x="46" y="19"/>
                </a:lnTo>
                <a:lnTo>
                  <a:pt x="54" y="19"/>
                </a:lnTo>
                <a:lnTo>
                  <a:pt x="54" y="19"/>
                </a:lnTo>
                <a:lnTo>
                  <a:pt x="54" y="0"/>
                </a:lnTo>
                <a:lnTo>
                  <a:pt x="54" y="0"/>
                </a:lnTo>
                <a:lnTo>
                  <a:pt x="54" y="0"/>
                </a:lnTo>
                <a:close/>
              </a:path>
            </a:pathLst>
          </a:custGeom>
          <a:solidFill>
            <a:srgbClr val="121415"/>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2953" name="Freeform 73"/>
          <p:cNvSpPr/>
          <p:nvPr/>
        </p:nvSpPr>
        <p:spPr bwMode="auto">
          <a:xfrm>
            <a:off x="3429000" y="3427413"/>
            <a:ext cx="22225" cy="20638"/>
          </a:xfrm>
          <a:custGeom>
            <a:avLst/>
            <a:gdLst/>
            <a:ahLst/>
            <a:cxnLst>
              <a:cxn ang="0">
                <a:pos x="55" y="52"/>
              </a:cxn>
              <a:cxn ang="0">
                <a:pos x="55" y="52"/>
              </a:cxn>
              <a:cxn ang="0">
                <a:pos x="54" y="42"/>
              </a:cxn>
              <a:cxn ang="0">
                <a:pos x="52" y="33"/>
              </a:cxn>
              <a:cxn ang="0">
                <a:pos x="47" y="24"/>
              </a:cxn>
              <a:cxn ang="0">
                <a:pos x="39" y="16"/>
              </a:cxn>
              <a:cxn ang="0">
                <a:pos x="31" y="10"/>
              </a:cxn>
              <a:cxn ang="0">
                <a:pos x="21" y="5"/>
              </a:cxn>
              <a:cxn ang="0">
                <a:pos x="11" y="1"/>
              </a:cxn>
              <a:cxn ang="0">
                <a:pos x="0" y="0"/>
              </a:cxn>
              <a:cxn ang="0">
                <a:pos x="0" y="19"/>
              </a:cxn>
              <a:cxn ang="0">
                <a:pos x="7" y="19"/>
              </a:cxn>
              <a:cxn ang="0">
                <a:pos x="15" y="21"/>
              </a:cxn>
              <a:cxn ang="0">
                <a:pos x="21" y="25"/>
              </a:cxn>
              <a:cxn ang="0">
                <a:pos x="28" y="29"/>
              </a:cxn>
              <a:cxn ang="0">
                <a:pos x="31" y="34"/>
              </a:cxn>
              <a:cxn ang="0">
                <a:pos x="35" y="39"/>
              </a:cxn>
              <a:cxn ang="0">
                <a:pos x="36" y="45"/>
              </a:cxn>
              <a:cxn ang="0">
                <a:pos x="38" y="52"/>
              </a:cxn>
              <a:cxn ang="0">
                <a:pos x="38" y="52"/>
              </a:cxn>
              <a:cxn ang="0">
                <a:pos x="55" y="52"/>
              </a:cxn>
              <a:cxn ang="0">
                <a:pos x="55" y="52"/>
              </a:cxn>
              <a:cxn ang="0">
                <a:pos x="55" y="52"/>
              </a:cxn>
            </a:cxnLst>
            <a:rect l="0" t="0" r="r" b="b"/>
            <a:pathLst>
              <a:path w="55" h="52">
                <a:moveTo>
                  <a:pt x="55" y="52"/>
                </a:moveTo>
                <a:lnTo>
                  <a:pt x="55" y="52"/>
                </a:lnTo>
                <a:lnTo>
                  <a:pt x="54" y="42"/>
                </a:lnTo>
                <a:lnTo>
                  <a:pt x="52" y="33"/>
                </a:lnTo>
                <a:lnTo>
                  <a:pt x="47" y="24"/>
                </a:lnTo>
                <a:lnTo>
                  <a:pt x="39" y="16"/>
                </a:lnTo>
                <a:lnTo>
                  <a:pt x="31" y="10"/>
                </a:lnTo>
                <a:lnTo>
                  <a:pt x="21" y="5"/>
                </a:lnTo>
                <a:lnTo>
                  <a:pt x="11" y="1"/>
                </a:lnTo>
                <a:lnTo>
                  <a:pt x="0" y="0"/>
                </a:lnTo>
                <a:lnTo>
                  <a:pt x="0" y="19"/>
                </a:lnTo>
                <a:lnTo>
                  <a:pt x="7" y="19"/>
                </a:lnTo>
                <a:lnTo>
                  <a:pt x="15" y="21"/>
                </a:lnTo>
                <a:lnTo>
                  <a:pt x="21" y="25"/>
                </a:lnTo>
                <a:lnTo>
                  <a:pt x="28" y="29"/>
                </a:lnTo>
                <a:lnTo>
                  <a:pt x="31" y="34"/>
                </a:lnTo>
                <a:lnTo>
                  <a:pt x="35" y="39"/>
                </a:lnTo>
                <a:lnTo>
                  <a:pt x="36" y="45"/>
                </a:lnTo>
                <a:lnTo>
                  <a:pt x="38" y="52"/>
                </a:lnTo>
                <a:lnTo>
                  <a:pt x="38" y="52"/>
                </a:lnTo>
                <a:lnTo>
                  <a:pt x="55" y="52"/>
                </a:lnTo>
                <a:lnTo>
                  <a:pt x="55" y="52"/>
                </a:lnTo>
                <a:lnTo>
                  <a:pt x="55" y="52"/>
                </a:lnTo>
                <a:close/>
              </a:path>
            </a:pathLst>
          </a:custGeom>
          <a:solidFill>
            <a:srgbClr val="121415"/>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2954" name="Rectangle 74"/>
          <p:cNvSpPr>
            <a:spLocks noChangeArrowheads="1"/>
          </p:cNvSpPr>
          <p:nvPr/>
        </p:nvSpPr>
        <p:spPr bwMode="auto">
          <a:xfrm>
            <a:off x="3425825" y="3463925"/>
            <a:ext cx="7938" cy="55563"/>
          </a:xfrm>
          <a:prstGeom prst="rect">
            <a:avLst/>
          </a:prstGeom>
          <a:solidFill>
            <a:srgbClr val="121415"/>
          </a:solidFill>
          <a:ln w="9525">
            <a:noFill/>
            <a:miter lim="800000"/>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2955" name="Freeform 75"/>
          <p:cNvSpPr/>
          <p:nvPr/>
        </p:nvSpPr>
        <p:spPr bwMode="auto">
          <a:xfrm>
            <a:off x="3392488" y="3514725"/>
            <a:ext cx="39688" cy="38100"/>
          </a:xfrm>
          <a:custGeom>
            <a:avLst/>
            <a:gdLst/>
            <a:ahLst/>
            <a:cxnLst>
              <a:cxn ang="0">
                <a:pos x="12" y="97"/>
              </a:cxn>
              <a:cxn ang="0">
                <a:pos x="102" y="13"/>
              </a:cxn>
              <a:cxn ang="0">
                <a:pos x="89" y="0"/>
              </a:cxn>
              <a:cxn ang="0">
                <a:pos x="0" y="84"/>
              </a:cxn>
              <a:cxn ang="0">
                <a:pos x="12" y="97"/>
              </a:cxn>
            </a:cxnLst>
            <a:rect l="0" t="0" r="r" b="b"/>
            <a:pathLst>
              <a:path w="102" h="97">
                <a:moveTo>
                  <a:pt x="12" y="97"/>
                </a:moveTo>
                <a:lnTo>
                  <a:pt x="102" y="13"/>
                </a:lnTo>
                <a:lnTo>
                  <a:pt x="89" y="0"/>
                </a:lnTo>
                <a:lnTo>
                  <a:pt x="0" y="84"/>
                </a:lnTo>
                <a:lnTo>
                  <a:pt x="12" y="97"/>
                </a:lnTo>
                <a:close/>
              </a:path>
            </a:pathLst>
          </a:custGeom>
          <a:solidFill>
            <a:srgbClr val="121415"/>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2956" name="Freeform 76"/>
          <p:cNvSpPr/>
          <p:nvPr/>
        </p:nvSpPr>
        <p:spPr bwMode="auto">
          <a:xfrm>
            <a:off x="3427413" y="3514725"/>
            <a:ext cx="39688" cy="38100"/>
          </a:xfrm>
          <a:custGeom>
            <a:avLst/>
            <a:gdLst/>
            <a:ahLst/>
            <a:cxnLst>
              <a:cxn ang="0">
                <a:pos x="101" y="84"/>
              </a:cxn>
              <a:cxn ang="0">
                <a:pos x="13" y="0"/>
              </a:cxn>
              <a:cxn ang="0">
                <a:pos x="0" y="13"/>
              </a:cxn>
              <a:cxn ang="0">
                <a:pos x="90" y="97"/>
              </a:cxn>
              <a:cxn ang="0">
                <a:pos x="101" y="84"/>
              </a:cxn>
            </a:cxnLst>
            <a:rect l="0" t="0" r="r" b="b"/>
            <a:pathLst>
              <a:path w="101" h="97">
                <a:moveTo>
                  <a:pt x="101" y="84"/>
                </a:moveTo>
                <a:lnTo>
                  <a:pt x="13" y="0"/>
                </a:lnTo>
                <a:lnTo>
                  <a:pt x="0" y="13"/>
                </a:lnTo>
                <a:lnTo>
                  <a:pt x="90" y="97"/>
                </a:lnTo>
                <a:lnTo>
                  <a:pt x="101" y="84"/>
                </a:lnTo>
                <a:close/>
              </a:path>
            </a:pathLst>
          </a:custGeom>
          <a:solidFill>
            <a:srgbClr val="121415"/>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2957" name="Rectangle 77"/>
          <p:cNvSpPr>
            <a:spLocks noChangeArrowheads="1"/>
          </p:cNvSpPr>
          <p:nvPr/>
        </p:nvSpPr>
        <p:spPr bwMode="auto">
          <a:xfrm>
            <a:off x="3392488" y="3478213"/>
            <a:ext cx="74613" cy="7938"/>
          </a:xfrm>
          <a:prstGeom prst="rect">
            <a:avLst/>
          </a:prstGeom>
          <a:solidFill>
            <a:srgbClr val="121415"/>
          </a:solidFill>
          <a:ln w="9525">
            <a:noFill/>
            <a:miter lim="800000"/>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2958" name="Rectangle 78"/>
          <p:cNvSpPr>
            <a:spLocks noChangeArrowheads="1"/>
          </p:cNvSpPr>
          <p:nvPr/>
        </p:nvSpPr>
        <p:spPr bwMode="auto">
          <a:xfrm>
            <a:off x="3468688" y="3502025"/>
            <a:ext cx="82550" cy="7938"/>
          </a:xfrm>
          <a:prstGeom prst="rect">
            <a:avLst/>
          </a:prstGeom>
          <a:solidFill>
            <a:srgbClr val="121415"/>
          </a:solidFill>
          <a:ln w="9525">
            <a:noFill/>
            <a:miter lim="800000"/>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2959" name="Freeform 79"/>
          <p:cNvSpPr/>
          <p:nvPr/>
        </p:nvSpPr>
        <p:spPr bwMode="auto">
          <a:xfrm>
            <a:off x="3549650" y="3489325"/>
            <a:ext cx="17463" cy="33338"/>
          </a:xfrm>
          <a:custGeom>
            <a:avLst/>
            <a:gdLst/>
            <a:ahLst/>
            <a:cxnLst>
              <a:cxn ang="0">
                <a:pos x="0" y="0"/>
              </a:cxn>
              <a:cxn ang="0">
                <a:pos x="0" y="85"/>
              </a:cxn>
              <a:cxn ang="0">
                <a:pos x="42" y="43"/>
              </a:cxn>
              <a:cxn ang="0">
                <a:pos x="0" y="0"/>
              </a:cxn>
            </a:cxnLst>
            <a:rect l="0" t="0" r="r" b="b"/>
            <a:pathLst>
              <a:path w="42" h="85">
                <a:moveTo>
                  <a:pt x="0" y="0"/>
                </a:moveTo>
                <a:lnTo>
                  <a:pt x="0" y="85"/>
                </a:lnTo>
                <a:lnTo>
                  <a:pt x="42" y="43"/>
                </a:lnTo>
                <a:lnTo>
                  <a:pt x="0" y="0"/>
                </a:lnTo>
                <a:close/>
              </a:path>
            </a:pathLst>
          </a:custGeom>
          <a:solidFill>
            <a:srgbClr val="FFFFFF"/>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2960" name="Freeform 80"/>
          <p:cNvSpPr/>
          <p:nvPr/>
        </p:nvSpPr>
        <p:spPr bwMode="auto">
          <a:xfrm>
            <a:off x="3546475" y="3489325"/>
            <a:ext cx="6350" cy="41275"/>
          </a:xfrm>
          <a:custGeom>
            <a:avLst/>
            <a:gdLst/>
            <a:ahLst/>
            <a:cxnLst>
              <a:cxn ang="0">
                <a:pos x="15" y="91"/>
              </a:cxn>
              <a:cxn ang="0">
                <a:pos x="17" y="85"/>
              </a:cxn>
              <a:cxn ang="0">
                <a:pos x="17" y="0"/>
              </a:cxn>
              <a:cxn ang="0">
                <a:pos x="0" y="0"/>
              </a:cxn>
              <a:cxn ang="0">
                <a:pos x="0" y="85"/>
              </a:cxn>
              <a:cxn ang="0">
                <a:pos x="15" y="91"/>
              </a:cxn>
              <a:cxn ang="0">
                <a:pos x="0" y="85"/>
              </a:cxn>
              <a:cxn ang="0">
                <a:pos x="0" y="106"/>
              </a:cxn>
              <a:cxn ang="0">
                <a:pos x="15" y="91"/>
              </a:cxn>
            </a:cxnLst>
            <a:rect l="0" t="0" r="r" b="b"/>
            <a:pathLst>
              <a:path w="17" h="106">
                <a:moveTo>
                  <a:pt x="15" y="91"/>
                </a:moveTo>
                <a:lnTo>
                  <a:pt x="17" y="85"/>
                </a:lnTo>
                <a:lnTo>
                  <a:pt x="17" y="0"/>
                </a:lnTo>
                <a:lnTo>
                  <a:pt x="0" y="0"/>
                </a:lnTo>
                <a:lnTo>
                  <a:pt x="0" y="85"/>
                </a:lnTo>
                <a:lnTo>
                  <a:pt x="15" y="91"/>
                </a:lnTo>
                <a:lnTo>
                  <a:pt x="0" y="85"/>
                </a:lnTo>
                <a:lnTo>
                  <a:pt x="0" y="106"/>
                </a:lnTo>
                <a:lnTo>
                  <a:pt x="15" y="91"/>
                </a:lnTo>
                <a:close/>
              </a:path>
            </a:pathLst>
          </a:custGeom>
          <a:solidFill>
            <a:srgbClr val="121415"/>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2961" name="Freeform 81"/>
          <p:cNvSpPr/>
          <p:nvPr/>
        </p:nvSpPr>
        <p:spPr bwMode="auto">
          <a:xfrm>
            <a:off x="3546475" y="3503613"/>
            <a:ext cx="22225" cy="20638"/>
          </a:xfrm>
          <a:custGeom>
            <a:avLst/>
            <a:gdLst/>
            <a:ahLst/>
            <a:cxnLst>
              <a:cxn ang="0">
                <a:pos x="43" y="0"/>
              </a:cxn>
              <a:cxn ang="0">
                <a:pos x="43" y="0"/>
              </a:cxn>
              <a:cxn ang="0">
                <a:pos x="0" y="42"/>
              </a:cxn>
              <a:cxn ang="0">
                <a:pos x="13" y="54"/>
              </a:cxn>
              <a:cxn ang="0">
                <a:pos x="56" y="13"/>
              </a:cxn>
              <a:cxn ang="0">
                <a:pos x="43" y="0"/>
              </a:cxn>
              <a:cxn ang="0">
                <a:pos x="56" y="13"/>
              </a:cxn>
              <a:cxn ang="0">
                <a:pos x="49" y="6"/>
              </a:cxn>
              <a:cxn ang="0">
                <a:pos x="43" y="0"/>
              </a:cxn>
            </a:cxnLst>
            <a:rect l="0" t="0" r="r" b="b"/>
            <a:pathLst>
              <a:path w="56" h="54">
                <a:moveTo>
                  <a:pt x="43" y="0"/>
                </a:moveTo>
                <a:lnTo>
                  <a:pt x="43" y="0"/>
                </a:lnTo>
                <a:lnTo>
                  <a:pt x="0" y="42"/>
                </a:lnTo>
                <a:lnTo>
                  <a:pt x="13" y="54"/>
                </a:lnTo>
                <a:lnTo>
                  <a:pt x="56" y="13"/>
                </a:lnTo>
                <a:lnTo>
                  <a:pt x="43" y="0"/>
                </a:lnTo>
                <a:lnTo>
                  <a:pt x="56" y="13"/>
                </a:lnTo>
                <a:lnTo>
                  <a:pt x="49" y="6"/>
                </a:lnTo>
                <a:lnTo>
                  <a:pt x="43" y="0"/>
                </a:lnTo>
                <a:close/>
              </a:path>
            </a:pathLst>
          </a:custGeom>
          <a:solidFill>
            <a:srgbClr val="121415"/>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2962" name="Freeform 82"/>
          <p:cNvSpPr/>
          <p:nvPr/>
        </p:nvSpPr>
        <p:spPr bwMode="auto">
          <a:xfrm>
            <a:off x="3411538" y="3643313"/>
            <a:ext cx="36513" cy="33338"/>
          </a:xfrm>
          <a:custGeom>
            <a:avLst/>
            <a:gdLst/>
            <a:ahLst/>
            <a:cxnLst>
              <a:cxn ang="0">
                <a:pos x="92" y="46"/>
              </a:cxn>
              <a:cxn ang="0">
                <a:pos x="90" y="53"/>
              </a:cxn>
              <a:cxn ang="0">
                <a:pos x="88" y="61"/>
              </a:cxn>
              <a:cxn ang="0">
                <a:pos x="84" y="69"/>
              </a:cxn>
              <a:cxn ang="0">
                <a:pos x="78" y="75"/>
              </a:cxn>
              <a:cxn ang="0">
                <a:pos x="71" y="80"/>
              </a:cxn>
              <a:cxn ang="0">
                <a:pos x="64" y="85"/>
              </a:cxn>
              <a:cxn ang="0">
                <a:pos x="55" y="87"/>
              </a:cxn>
              <a:cxn ang="0">
                <a:pos x="45" y="87"/>
              </a:cxn>
              <a:cxn ang="0">
                <a:pos x="36" y="87"/>
              </a:cxn>
              <a:cxn ang="0">
                <a:pos x="27" y="85"/>
              </a:cxn>
              <a:cxn ang="0">
                <a:pos x="20" y="80"/>
              </a:cxn>
              <a:cxn ang="0">
                <a:pos x="13" y="75"/>
              </a:cxn>
              <a:cxn ang="0">
                <a:pos x="8" y="69"/>
              </a:cxn>
              <a:cxn ang="0">
                <a:pos x="3" y="61"/>
              </a:cxn>
              <a:cxn ang="0">
                <a:pos x="1" y="53"/>
              </a:cxn>
              <a:cxn ang="0">
                <a:pos x="0" y="46"/>
              </a:cxn>
              <a:cxn ang="0">
                <a:pos x="1" y="37"/>
              </a:cxn>
              <a:cxn ang="0">
                <a:pos x="3" y="28"/>
              </a:cxn>
              <a:cxn ang="0">
                <a:pos x="8" y="21"/>
              </a:cxn>
              <a:cxn ang="0">
                <a:pos x="13" y="14"/>
              </a:cxn>
              <a:cxn ang="0">
                <a:pos x="20" y="8"/>
              </a:cxn>
              <a:cxn ang="0">
                <a:pos x="27" y="4"/>
              </a:cxn>
              <a:cxn ang="0">
                <a:pos x="36" y="2"/>
              </a:cxn>
              <a:cxn ang="0">
                <a:pos x="45" y="0"/>
              </a:cxn>
              <a:cxn ang="0">
                <a:pos x="55" y="2"/>
              </a:cxn>
              <a:cxn ang="0">
                <a:pos x="64" y="4"/>
              </a:cxn>
              <a:cxn ang="0">
                <a:pos x="71" y="8"/>
              </a:cxn>
              <a:cxn ang="0">
                <a:pos x="78" y="14"/>
              </a:cxn>
              <a:cxn ang="0">
                <a:pos x="84" y="21"/>
              </a:cxn>
              <a:cxn ang="0">
                <a:pos x="88" y="28"/>
              </a:cxn>
              <a:cxn ang="0">
                <a:pos x="90" y="37"/>
              </a:cxn>
              <a:cxn ang="0">
                <a:pos x="92" y="46"/>
              </a:cxn>
            </a:cxnLst>
            <a:rect l="0" t="0" r="r" b="b"/>
            <a:pathLst>
              <a:path w="92" h="87">
                <a:moveTo>
                  <a:pt x="92" y="46"/>
                </a:moveTo>
                <a:lnTo>
                  <a:pt x="90" y="53"/>
                </a:lnTo>
                <a:lnTo>
                  <a:pt x="88" y="61"/>
                </a:lnTo>
                <a:lnTo>
                  <a:pt x="84" y="69"/>
                </a:lnTo>
                <a:lnTo>
                  <a:pt x="78" y="75"/>
                </a:lnTo>
                <a:lnTo>
                  <a:pt x="71" y="80"/>
                </a:lnTo>
                <a:lnTo>
                  <a:pt x="64" y="85"/>
                </a:lnTo>
                <a:lnTo>
                  <a:pt x="55" y="87"/>
                </a:lnTo>
                <a:lnTo>
                  <a:pt x="45" y="87"/>
                </a:lnTo>
                <a:lnTo>
                  <a:pt x="36" y="87"/>
                </a:lnTo>
                <a:lnTo>
                  <a:pt x="27" y="85"/>
                </a:lnTo>
                <a:lnTo>
                  <a:pt x="20" y="80"/>
                </a:lnTo>
                <a:lnTo>
                  <a:pt x="13" y="75"/>
                </a:lnTo>
                <a:lnTo>
                  <a:pt x="8" y="69"/>
                </a:lnTo>
                <a:lnTo>
                  <a:pt x="3" y="61"/>
                </a:lnTo>
                <a:lnTo>
                  <a:pt x="1" y="53"/>
                </a:lnTo>
                <a:lnTo>
                  <a:pt x="0" y="46"/>
                </a:lnTo>
                <a:lnTo>
                  <a:pt x="1" y="37"/>
                </a:lnTo>
                <a:lnTo>
                  <a:pt x="3" y="28"/>
                </a:lnTo>
                <a:lnTo>
                  <a:pt x="8" y="21"/>
                </a:lnTo>
                <a:lnTo>
                  <a:pt x="13" y="14"/>
                </a:lnTo>
                <a:lnTo>
                  <a:pt x="20" y="8"/>
                </a:lnTo>
                <a:lnTo>
                  <a:pt x="27" y="4"/>
                </a:lnTo>
                <a:lnTo>
                  <a:pt x="36" y="2"/>
                </a:lnTo>
                <a:lnTo>
                  <a:pt x="45" y="0"/>
                </a:lnTo>
                <a:lnTo>
                  <a:pt x="55" y="2"/>
                </a:lnTo>
                <a:lnTo>
                  <a:pt x="64" y="4"/>
                </a:lnTo>
                <a:lnTo>
                  <a:pt x="71" y="8"/>
                </a:lnTo>
                <a:lnTo>
                  <a:pt x="78" y="14"/>
                </a:lnTo>
                <a:lnTo>
                  <a:pt x="84" y="21"/>
                </a:lnTo>
                <a:lnTo>
                  <a:pt x="88" y="28"/>
                </a:lnTo>
                <a:lnTo>
                  <a:pt x="90" y="37"/>
                </a:lnTo>
                <a:lnTo>
                  <a:pt x="92" y="46"/>
                </a:lnTo>
                <a:close/>
              </a:path>
            </a:pathLst>
          </a:custGeom>
          <a:solidFill>
            <a:srgbClr val="FFFFFF"/>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2963" name="Freeform 83"/>
          <p:cNvSpPr/>
          <p:nvPr/>
        </p:nvSpPr>
        <p:spPr bwMode="auto">
          <a:xfrm>
            <a:off x="3429000" y="3660775"/>
            <a:ext cx="22225" cy="20638"/>
          </a:xfrm>
          <a:custGeom>
            <a:avLst/>
            <a:gdLst/>
            <a:ahLst/>
            <a:cxnLst>
              <a:cxn ang="0">
                <a:pos x="0" y="50"/>
              </a:cxn>
              <a:cxn ang="0">
                <a:pos x="0" y="50"/>
              </a:cxn>
              <a:cxn ang="0">
                <a:pos x="11" y="50"/>
              </a:cxn>
              <a:cxn ang="0">
                <a:pos x="21" y="46"/>
              </a:cxn>
              <a:cxn ang="0">
                <a:pos x="31" y="41"/>
              </a:cxn>
              <a:cxn ang="0">
                <a:pos x="39" y="35"/>
              </a:cxn>
              <a:cxn ang="0">
                <a:pos x="47" y="28"/>
              </a:cxn>
              <a:cxn ang="0">
                <a:pos x="52" y="19"/>
              </a:cxn>
              <a:cxn ang="0">
                <a:pos x="54" y="10"/>
              </a:cxn>
              <a:cxn ang="0">
                <a:pos x="55" y="0"/>
              </a:cxn>
              <a:cxn ang="0">
                <a:pos x="38" y="0"/>
              </a:cxn>
              <a:cxn ang="0">
                <a:pos x="36" y="6"/>
              </a:cxn>
              <a:cxn ang="0">
                <a:pos x="35" y="12"/>
              </a:cxn>
              <a:cxn ang="0">
                <a:pos x="31" y="17"/>
              </a:cxn>
              <a:cxn ang="0">
                <a:pos x="28" y="23"/>
              </a:cxn>
              <a:cxn ang="0">
                <a:pos x="21" y="26"/>
              </a:cxn>
              <a:cxn ang="0">
                <a:pos x="15" y="30"/>
              </a:cxn>
              <a:cxn ang="0">
                <a:pos x="7" y="33"/>
              </a:cxn>
              <a:cxn ang="0">
                <a:pos x="0" y="33"/>
              </a:cxn>
              <a:cxn ang="0">
                <a:pos x="0" y="33"/>
              </a:cxn>
              <a:cxn ang="0">
                <a:pos x="0" y="50"/>
              </a:cxn>
              <a:cxn ang="0">
                <a:pos x="0" y="50"/>
              </a:cxn>
              <a:cxn ang="0">
                <a:pos x="0" y="50"/>
              </a:cxn>
            </a:cxnLst>
            <a:rect l="0" t="0" r="r" b="b"/>
            <a:pathLst>
              <a:path w="55" h="50">
                <a:moveTo>
                  <a:pt x="0" y="50"/>
                </a:moveTo>
                <a:lnTo>
                  <a:pt x="0" y="50"/>
                </a:lnTo>
                <a:lnTo>
                  <a:pt x="11" y="50"/>
                </a:lnTo>
                <a:lnTo>
                  <a:pt x="21" y="46"/>
                </a:lnTo>
                <a:lnTo>
                  <a:pt x="31" y="41"/>
                </a:lnTo>
                <a:lnTo>
                  <a:pt x="39" y="35"/>
                </a:lnTo>
                <a:lnTo>
                  <a:pt x="47" y="28"/>
                </a:lnTo>
                <a:lnTo>
                  <a:pt x="52" y="19"/>
                </a:lnTo>
                <a:lnTo>
                  <a:pt x="54" y="10"/>
                </a:lnTo>
                <a:lnTo>
                  <a:pt x="55" y="0"/>
                </a:lnTo>
                <a:lnTo>
                  <a:pt x="38" y="0"/>
                </a:lnTo>
                <a:lnTo>
                  <a:pt x="36" y="6"/>
                </a:lnTo>
                <a:lnTo>
                  <a:pt x="35" y="12"/>
                </a:lnTo>
                <a:lnTo>
                  <a:pt x="31" y="17"/>
                </a:lnTo>
                <a:lnTo>
                  <a:pt x="28" y="23"/>
                </a:lnTo>
                <a:lnTo>
                  <a:pt x="21" y="26"/>
                </a:lnTo>
                <a:lnTo>
                  <a:pt x="15" y="30"/>
                </a:lnTo>
                <a:lnTo>
                  <a:pt x="7" y="33"/>
                </a:lnTo>
                <a:lnTo>
                  <a:pt x="0" y="33"/>
                </a:lnTo>
                <a:lnTo>
                  <a:pt x="0" y="33"/>
                </a:lnTo>
                <a:lnTo>
                  <a:pt x="0" y="50"/>
                </a:lnTo>
                <a:lnTo>
                  <a:pt x="0" y="50"/>
                </a:lnTo>
                <a:lnTo>
                  <a:pt x="0" y="50"/>
                </a:lnTo>
                <a:close/>
              </a:path>
            </a:pathLst>
          </a:custGeom>
          <a:solidFill>
            <a:srgbClr val="121415"/>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2964" name="Freeform 84"/>
          <p:cNvSpPr/>
          <p:nvPr/>
        </p:nvSpPr>
        <p:spPr bwMode="auto">
          <a:xfrm>
            <a:off x="3406775" y="3660775"/>
            <a:ext cx="22225" cy="20638"/>
          </a:xfrm>
          <a:custGeom>
            <a:avLst/>
            <a:gdLst/>
            <a:ahLst/>
            <a:cxnLst>
              <a:cxn ang="0">
                <a:pos x="0" y="0"/>
              </a:cxn>
              <a:cxn ang="0">
                <a:pos x="0" y="0"/>
              </a:cxn>
              <a:cxn ang="0">
                <a:pos x="1" y="10"/>
              </a:cxn>
              <a:cxn ang="0">
                <a:pos x="5" y="19"/>
              </a:cxn>
              <a:cxn ang="0">
                <a:pos x="10" y="28"/>
              </a:cxn>
              <a:cxn ang="0">
                <a:pos x="16" y="35"/>
              </a:cxn>
              <a:cxn ang="0">
                <a:pos x="24" y="41"/>
              </a:cxn>
              <a:cxn ang="0">
                <a:pos x="32" y="46"/>
              </a:cxn>
              <a:cxn ang="0">
                <a:pos x="43" y="50"/>
              </a:cxn>
              <a:cxn ang="0">
                <a:pos x="54" y="50"/>
              </a:cxn>
              <a:cxn ang="0">
                <a:pos x="54" y="33"/>
              </a:cxn>
              <a:cxn ang="0">
                <a:pos x="46" y="33"/>
              </a:cxn>
              <a:cxn ang="0">
                <a:pos x="40" y="30"/>
              </a:cxn>
              <a:cxn ang="0">
                <a:pos x="34" y="28"/>
              </a:cxn>
              <a:cxn ang="0">
                <a:pos x="29" y="23"/>
              </a:cxn>
              <a:cxn ang="0">
                <a:pos x="24" y="17"/>
              </a:cxn>
              <a:cxn ang="0">
                <a:pos x="21" y="12"/>
              </a:cxn>
              <a:cxn ang="0">
                <a:pos x="19" y="6"/>
              </a:cxn>
              <a:cxn ang="0">
                <a:pos x="19" y="0"/>
              </a:cxn>
              <a:cxn ang="0">
                <a:pos x="19" y="0"/>
              </a:cxn>
              <a:cxn ang="0">
                <a:pos x="0" y="0"/>
              </a:cxn>
              <a:cxn ang="0">
                <a:pos x="0" y="0"/>
              </a:cxn>
              <a:cxn ang="0">
                <a:pos x="0" y="0"/>
              </a:cxn>
            </a:cxnLst>
            <a:rect l="0" t="0" r="r" b="b"/>
            <a:pathLst>
              <a:path w="54" h="50">
                <a:moveTo>
                  <a:pt x="0" y="0"/>
                </a:moveTo>
                <a:lnTo>
                  <a:pt x="0" y="0"/>
                </a:lnTo>
                <a:lnTo>
                  <a:pt x="1" y="10"/>
                </a:lnTo>
                <a:lnTo>
                  <a:pt x="5" y="19"/>
                </a:lnTo>
                <a:lnTo>
                  <a:pt x="10" y="28"/>
                </a:lnTo>
                <a:lnTo>
                  <a:pt x="16" y="35"/>
                </a:lnTo>
                <a:lnTo>
                  <a:pt x="24" y="41"/>
                </a:lnTo>
                <a:lnTo>
                  <a:pt x="32" y="46"/>
                </a:lnTo>
                <a:lnTo>
                  <a:pt x="43" y="50"/>
                </a:lnTo>
                <a:lnTo>
                  <a:pt x="54" y="50"/>
                </a:lnTo>
                <a:lnTo>
                  <a:pt x="54" y="33"/>
                </a:lnTo>
                <a:lnTo>
                  <a:pt x="46" y="33"/>
                </a:lnTo>
                <a:lnTo>
                  <a:pt x="40" y="30"/>
                </a:lnTo>
                <a:lnTo>
                  <a:pt x="34" y="28"/>
                </a:lnTo>
                <a:lnTo>
                  <a:pt x="29" y="23"/>
                </a:lnTo>
                <a:lnTo>
                  <a:pt x="24" y="17"/>
                </a:lnTo>
                <a:lnTo>
                  <a:pt x="21" y="12"/>
                </a:lnTo>
                <a:lnTo>
                  <a:pt x="19" y="6"/>
                </a:lnTo>
                <a:lnTo>
                  <a:pt x="19" y="0"/>
                </a:lnTo>
                <a:lnTo>
                  <a:pt x="19" y="0"/>
                </a:lnTo>
                <a:lnTo>
                  <a:pt x="0" y="0"/>
                </a:lnTo>
                <a:lnTo>
                  <a:pt x="0" y="0"/>
                </a:lnTo>
                <a:lnTo>
                  <a:pt x="0" y="0"/>
                </a:lnTo>
                <a:close/>
              </a:path>
            </a:pathLst>
          </a:custGeom>
          <a:solidFill>
            <a:srgbClr val="121415"/>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2965" name="Freeform 85"/>
          <p:cNvSpPr/>
          <p:nvPr/>
        </p:nvSpPr>
        <p:spPr bwMode="auto">
          <a:xfrm>
            <a:off x="3406775" y="3638550"/>
            <a:ext cx="22225" cy="22225"/>
          </a:xfrm>
          <a:custGeom>
            <a:avLst/>
            <a:gdLst/>
            <a:ahLst/>
            <a:cxnLst>
              <a:cxn ang="0">
                <a:pos x="54" y="0"/>
              </a:cxn>
              <a:cxn ang="0">
                <a:pos x="54" y="0"/>
              </a:cxn>
              <a:cxn ang="0">
                <a:pos x="43" y="1"/>
              </a:cxn>
              <a:cxn ang="0">
                <a:pos x="32" y="5"/>
              </a:cxn>
              <a:cxn ang="0">
                <a:pos x="24" y="10"/>
              </a:cxn>
              <a:cxn ang="0">
                <a:pos x="16" y="16"/>
              </a:cxn>
              <a:cxn ang="0">
                <a:pos x="10" y="24"/>
              </a:cxn>
              <a:cxn ang="0">
                <a:pos x="5" y="32"/>
              </a:cxn>
              <a:cxn ang="0">
                <a:pos x="1" y="42"/>
              </a:cxn>
              <a:cxn ang="0">
                <a:pos x="0" y="54"/>
              </a:cxn>
              <a:cxn ang="0">
                <a:pos x="19" y="54"/>
              </a:cxn>
              <a:cxn ang="0">
                <a:pos x="19" y="46"/>
              </a:cxn>
              <a:cxn ang="0">
                <a:pos x="21" y="40"/>
              </a:cxn>
              <a:cxn ang="0">
                <a:pos x="24" y="34"/>
              </a:cxn>
              <a:cxn ang="0">
                <a:pos x="29" y="29"/>
              </a:cxn>
              <a:cxn ang="0">
                <a:pos x="34" y="24"/>
              </a:cxn>
              <a:cxn ang="0">
                <a:pos x="40" y="21"/>
              </a:cxn>
              <a:cxn ang="0">
                <a:pos x="46" y="19"/>
              </a:cxn>
              <a:cxn ang="0">
                <a:pos x="54" y="17"/>
              </a:cxn>
              <a:cxn ang="0">
                <a:pos x="54" y="17"/>
              </a:cxn>
              <a:cxn ang="0">
                <a:pos x="54" y="0"/>
              </a:cxn>
              <a:cxn ang="0">
                <a:pos x="54" y="0"/>
              </a:cxn>
              <a:cxn ang="0">
                <a:pos x="54" y="0"/>
              </a:cxn>
            </a:cxnLst>
            <a:rect l="0" t="0" r="r" b="b"/>
            <a:pathLst>
              <a:path w="54" h="54">
                <a:moveTo>
                  <a:pt x="54" y="0"/>
                </a:moveTo>
                <a:lnTo>
                  <a:pt x="54" y="0"/>
                </a:lnTo>
                <a:lnTo>
                  <a:pt x="43" y="1"/>
                </a:lnTo>
                <a:lnTo>
                  <a:pt x="32" y="5"/>
                </a:lnTo>
                <a:lnTo>
                  <a:pt x="24" y="10"/>
                </a:lnTo>
                <a:lnTo>
                  <a:pt x="16" y="16"/>
                </a:lnTo>
                <a:lnTo>
                  <a:pt x="10" y="24"/>
                </a:lnTo>
                <a:lnTo>
                  <a:pt x="5" y="32"/>
                </a:lnTo>
                <a:lnTo>
                  <a:pt x="1" y="42"/>
                </a:lnTo>
                <a:lnTo>
                  <a:pt x="0" y="54"/>
                </a:lnTo>
                <a:lnTo>
                  <a:pt x="19" y="54"/>
                </a:lnTo>
                <a:lnTo>
                  <a:pt x="19" y="46"/>
                </a:lnTo>
                <a:lnTo>
                  <a:pt x="21" y="40"/>
                </a:lnTo>
                <a:lnTo>
                  <a:pt x="24" y="34"/>
                </a:lnTo>
                <a:lnTo>
                  <a:pt x="29" y="29"/>
                </a:lnTo>
                <a:lnTo>
                  <a:pt x="34" y="24"/>
                </a:lnTo>
                <a:lnTo>
                  <a:pt x="40" y="21"/>
                </a:lnTo>
                <a:lnTo>
                  <a:pt x="46" y="19"/>
                </a:lnTo>
                <a:lnTo>
                  <a:pt x="54" y="17"/>
                </a:lnTo>
                <a:lnTo>
                  <a:pt x="54" y="17"/>
                </a:lnTo>
                <a:lnTo>
                  <a:pt x="54" y="0"/>
                </a:lnTo>
                <a:lnTo>
                  <a:pt x="54" y="0"/>
                </a:lnTo>
                <a:lnTo>
                  <a:pt x="54" y="0"/>
                </a:lnTo>
                <a:close/>
              </a:path>
            </a:pathLst>
          </a:custGeom>
          <a:solidFill>
            <a:srgbClr val="121415"/>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2966" name="Freeform 86"/>
          <p:cNvSpPr/>
          <p:nvPr/>
        </p:nvSpPr>
        <p:spPr bwMode="auto">
          <a:xfrm>
            <a:off x="3429000" y="3638550"/>
            <a:ext cx="22225" cy="22225"/>
          </a:xfrm>
          <a:custGeom>
            <a:avLst/>
            <a:gdLst/>
            <a:ahLst/>
            <a:cxnLst>
              <a:cxn ang="0">
                <a:pos x="55" y="54"/>
              </a:cxn>
              <a:cxn ang="0">
                <a:pos x="55" y="54"/>
              </a:cxn>
              <a:cxn ang="0">
                <a:pos x="54" y="42"/>
              </a:cxn>
              <a:cxn ang="0">
                <a:pos x="52" y="32"/>
              </a:cxn>
              <a:cxn ang="0">
                <a:pos x="47" y="24"/>
              </a:cxn>
              <a:cxn ang="0">
                <a:pos x="39" y="16"/>
              </a:cxn>
              <a:cxn ang="0">
                <a:pos x="31" y="8"/>
              </a:cxn>
              <a:cxn ang="0">
                <a:pos x="21" y="5"/>
              </a:cxn>
              <a:cxn ang="0">
                <a:pos x="11" y="1"/>
              </a:cxn>
              <a:cxn ang="0">
                <a:pos x="0" y="0"/>
              </a:cxn>
              <a:cxn ang="0">
                <a:pos x="0" y="17"/>
              </a:cxn>
              <a:cxn ang="0">
                <a:pos x="7" y="19"/>
              </a:cxn>
              <a:cxn ang="0">
                <a:pos x="15" y="21"/>
              </a:cxn>
              <a:cxn ang="0">
                <a:pos x="21" y="24"/>
              </a:cxn>
              <a:cxn ang="0">
                <a:pos x="28" y="29"/>
              </a:cxn>
              <a:cxn ang="0">
                <a:pos x="31" y="34"/>
              </a:cxn>
              <a:cxn ang="0">
                <a:pos x="35" y="40"/>
              </a:cxn>
              <a:cxn ang="0">
                <a:pos x="36" y="46"/>
              </a:cxn>
              <a:cxn ang="0">
                <a:pos x="38" y="54"/>
              </a:cxn>
              <a:cxn ang="0">
                <a:pos x="38" y="54"/>
              </a:cxn>
              <a:cxn ang="0">
                <a:pos x="55" y="54"/>
              </a:cxn>
              <a:cxn ang="0">
                <a:pos x="55" y="54"/>
              </a:cxn>
              <a:cxn ang="0">
                <a:pos x="55" y="54"/>
              </a:cxn>
            </a:cxnLst>
            <a:rect l="0" t="0" r="r" b="b"/>
            <a:pathLst>
              <a:path w="55" h="54">
                <a:moveTo>
                  <a:pt x="55" y="54"/>
                </a:moveTo>
                <a:lnTo>
                  <a:pt x="55" y="54"/>
                </a:lnTo>
                <a:lnTo>
                  <a:pt x="54" y="42"/>
                </a:lnTo>
                <a:lnTo>
                  <a:pt x="52" y="32"/>
                </a:lnTo>
                <a:lnTo>
                  <a:pt x="47" y="24"/>
                </a:lnTo>
                <a:lnTo>
                  <a:pt x="39" y="16"/>
                </a:lnTo>
                <a:lnTo>
                  <a:pt x="31" y="8"/>
                </a:lnTo>
                <a:lnTo>
                  <a:pt x="21" y="5"/>
                </a:lnTo>
                <a:lnTo>
                  <a:pt x="11" y="1"/>
                </a:lnTo>
                <a:lnTo>
                  <a:pt x="0" y="0"/>
                </a:lnTo>
                <a:lnTo>
                  <a:pt x="0" y="17"/>
                </a:lnTo>
                <a:lnTo>
                  <a:pt x="7" y="19"/>
                </a:lnTo>
                <a:lnTo>
                  <a:pt x="15" y="21"/>
                </a:lnTo>
                <a:lnTo>
                  <a:pt x="21" y="24"/>
                </a:lnTo>
                <a:lnTo>
                  <a:pt x="28" y="29"/>
                </a:lnTo>
                <a:lnTo>
                  <a:pt x="31" y="34"/>
                </a:lnTo>
                <a:lnTo>
                  <a:pt x="35" y="40"/>
                </a:lnTo>
                <a:lnTo>
                  <a:pt x="36" y="46"/>
                </a:lnTo>
                <a:lnTo>
                  <a:pt x="38" y="54"/>
                </a:lnTo>
                <a:lnTo>
                  <a:pt x="38" y="54"/>
                </a:lnTo>
                <a:lnTo>
                  <a:pt x="55" y="54"/>
                </a:lnTo>
                <a:lnTo>
                  <a:pt x="55" y="54"/>
                </a:lnTo>
                <a:lnTo>
                  <a:pt x="55" y="54"/>
                </a:lnTo>
                <a:close/>
              </a:path>
            </a:pathLst>
          </a:custGeom>
          <a:solidFill>
            <a:srgbClr val="121415"/>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2967" name="Rectangle 87"/>
          <p:cNvSpPr>
            <a:spLocks noChangeArrowheads="1"/>
          </p:cNvSpPr>
          <p:nvPr/>
        </p:nvSpPr>
        <p:spPr bwMode="auto">
          <a:xfrm>
            <a:off x="3425825" y="3675063"/>
            <a:ext cx="7938" cy="53975"/>
          </a:xfrm>
          <a:prstGeom prst="rect">
            <a:avLst/>
          </a:prstGeom>
          <a:solidFill>
            <a:srgbClr val="121415"/>
          </a:solidFill>
          <a:ln w="9525">
            <a:noFill/>
            <a:miter lim="800000"/>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2968" name="Freeform 88"/>
          <p:cNvSpPr/>
          <p:nvPr/>
        </p:nvSpPr>
        <p:spPr bwMode="auto">
          <a:xfrm>
            <a:off x="3392488" y="3725863"/>
            <a:ext cx="39688" cy="38100"/>
          </a:xfrm>
          <a:custGeom>
            <a:avLst/>
            <a:gdLst/>
            <a:ahLst/>
            <a:cxnLst>
              <a:cxn ang="0">
                <a:pos x="12" y="99"/>
              </a:cxn>
              <a:cxn ang="0">
                <a:pos x="102" y="14"/>
              </a:cxn>
              <a:cxn ang="0">
                <a:pos x="89" y="0"/>
              </a:cxn>
              <a:cxn ang="0">
                <a:pos x="0" y="86"/>
              </a:cxn>
              <a:cxn ang="0">
                <a:pos x="12" y="99"/>
              </a:cxn>
            </a:cxnLst>
            <a:rect l="0" t="0" r="r" b="b"/>
            <a:pathLst>
              <a:path w="102" h="99">
                <a:moveTo>
                  <a:pt x="12" y="99"/>
                </a:moveTo>
                <a:lnTo>
                  <a:pt x="102" y="14"/>
                </a:lnTo>
                <a:lnTo>
                  <a:pt x="89" y="0"/>
                </a:lnTo>
                <a:lnTo>
                  <a:pt x="0" y="86"/>
                </a:lnTo>
                <a:lnTo>
                  <a:pt x="12" y="99"/>
                </a:lnTo>
                <a:close/>
              </a:path>
            </a:pathLst>
          </a:custGeom>
          <a:solidFill>
            <a:srgbClr val="121415"/>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2969" name="Freeform 89"/>
          <p:cNvSpPr/>
          <p:nvPr/>
        </p:nvSpPr>
        <p:spPr bwMode="auto">
          <a:xfrm>
            <a:off x="3427413" y="3725863"/>
            <a:ext cx="39688" cy="38100"/>
          </a:xfrm>
          <a:custGeom>
            <a:avLst/>
            <a:gdLst/>
            <a:ahLst/>
            <a:cxnLst>
              <a:cxn ang="0">
                <a:pos x="101" y="86"/>
              </a:cxn>
              <a:cxn ang="0">
                <a:pos x="13" y="0"/>
              </a:cxn>
              <a:cxn ang="0">
                <a:pos x="0" y="14"/>
              </a:cxn>
              <a:cxn ang="0">
                <a:pos x="90" y="99"/>
              </a:cxn>
              <a:cxn ang="0">
                <a:pos x="101" y="86"/>
              </a:cxn>
            </a:cxnLst>
            <a:rect l="0" t="0" r="r" b="b"/>
            <a:pathLst>
              <a:path w="101" h="99">
                <a:moveTo>
                  <a:pt x="101" y="86"/>
                </a:moveTo>
                <a:lnTo>
                  <a:pt x="13" y="0"/>
                </a:lnTo>
                <a:lnTo>
                  <a:pt x="0" y="14"/>
                </a:lnTo>
                <a:lnTo>
                  <a:pt x="90" y="99"/>
                </a:lnTo>
                <a:lnTo>
                  <a:pt x="101" y="86"/>
                </a:lnTo>
                <a:close/>
              </a:path>
            </a:pathLst>
          </a:custGeom>
          <a:solidFill>
            <a:srgbClr val="121415"/>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2970" name="Rectangle 90"/>
          <p:cNvSpPr>
            <a:spLocks noChangeArrowheads="1"/>
          </p:cNvSpPr>
          <p:nvPr/>
        </p:nvSpPr>
        <p:spPr bwMode="auto">
          <a:xfrm>
            <a:off x="3392488" y="3689350"/>
            <a:ext cx="74613" cy="7938"/>
          </a:xfrm>
          <a:prstGeom prst="rect">
            <a:avLst/>
          </a:prstGeom>
          <a:solidFill>
            <a:srgbClr val="121415"/>
          </a:solidFill>
          <a:ln w="9525">
            <a:noFill/>
            <a:miter lim="800000"/>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2971" name="Rectangle 91"/>
          <p:cNvSpPr>
            <a:spLocks noChangeArrowheads="1"/>
          </p:cNvSpPr>
          <p:nvPr/>
        </p:nvSpPr>
        <p:spPr bwMode="auto">
          <a:xfrm>
            <a:off x="3468688" y="3716338"/>
            <a:ext cx="82550" cy="7938"/>
          </a:xfrm>
          <a:prstGeom prst="rect">
            <a:avLst/>
          </a:prstGeom>
          <a:solidFill>
            <a:srgbClr val="121415"/>
          </a:solidFill>
          <a:ln w="9525">
            <a:noFill/>
            <a:miter lim="800000"/>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2972" name="Freeform 92"/>
          <p:cNvSpPr/>
          <p:nvPr/>
        </p:nvSpPr>
        <p:spPr bwMode="auto">
          <a:xfrm>
            <a:off x="3549650" y="3703638"/>
            <a:ext cx="17463" cy="33338"/>
          </a:xfrm>
          <a:custGeom>
            <a:avLst/>
            <a:gdLst/>
            <a:ahLst/>
            <a:cxnLst>
              <a:cxn ang="0">
                <a:pos x="0" y="0"/>
              </a:cxn>
              <a:cxn ang="0">
                <a:pos x="0" y="84"/>
              </a:cxn>
              <a:cxn ang="0">
                <a:pos x="42" y="41"/>
              </a:cxn>
              <a:cxn ang="0">
                <a:pos x="0" y="0"/>
              </a:cxn>
            </a:cxnLst>
            <a:rect l="0" t="0" r="r" b="b"/>
            <a:pathLst>
              <a:path w="42" h="84">
                <a:moveTo>
                  <a:pt x="0" y="0"/>
                </a:moveTo>
                <a:lnTo>
                  <a:pt x="0" y="84"/>
                </a:lnTo>
                <a:lnTo>
                  <a:pt x="42" y="41"/>
                </a:lnTo>
                <a:lnTo>
                  <a:pt x="0" y="0"/>
                </a:lnTo>
                <a:close/>
              </a:path>
            </a:pathLst>
          </a:custGeom>
          <a:solidFill>
            <a:srgbClr val="FFFFFF"/>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2973" name="Freeform 93"/>
          <p:cNvSpPr/>
          <p:nvPr/>
        </p:nvSpPr>
        <p:spPr bwMode="auto">
          <a:xfrm>
            <a:off x="3546475" y="3703638"/>
            <a:ext cx="6350" cy="41275"/>
          </a:xfrm>
          <a:custGeom>
            <a:avLst/>
            <a:gdLst/>
            <a:ahLst/>
            <a:cxnLst>
              <a:cxn ang="0">
                <a:pos x="15" y="91"/>
              </a:cxn>
              <a:cxn ang="0">
                <a:pos x="17" y="84"/>
              </a:cxn>
              <a:cxn ang="0">
                <a:pos x="17" y="0"/>
              </a:cxn>
              <a:cxn ang="0">
                <a:pos x="0" y="0"/>
              </a:cxn>
              <a:cxn ang="0">
                <a:pos x="0" y="84"/>
              </a:cxn>
              <a:cxn ang="0">
                <a:pos x="15" y="91"/>
              </a:cxn>
              <a:cxn ang="0">
                <a:pos x="0" y="84"/>
              </a:cxn>
              <a:cxn ang="0">
                <a:pos x="0" y="106"/>
              </a:cxn>
              <a:cxn ang="0">
                <a:pos x="15" y="91"/>
              </a:cxn>
            </a:cxnLst>
            <a:rect l="0" t="0" r="r" b="b"/>
            <a:pathLst>
              <a:path w="17" h="106">
                <a:moveTo>
                  <a:pt x="15" y="91"/>
                </a:moveTo>
                <a:lnTo>
                  <a:pt x="17" y="84"/>
                </a:lnTo>
                <a:lnTo>
                  <a:pt x="17" y="0"/>
                </a:lnTo>
                <a:lnTo>
                  <a:pt x="0" y="0"/>
                </a:lnTo>
                <a:lnTo>
                  <a:pt x="0" y="84"/>
                </a:lnTo>
                <a:lnTo>
                  <a:pt x="15" y="91"/>
                </a:lnTo>
                <a:lnTo>
                  <a:pt x="0" y="84"/>
                </a:lnTo>
                <a:lnTo>
                  <a:pt x="0" y="106"/>
                </a:lnTo>
                <a:lnTo>
                  <a:pt x="15" y="91"/>
                </a:lnTo>
                <a:close/>
              </a:path>
            </a:pathLst>
          </a:custGeom>
          <a:solidFill>
            <a:srgbClr val="121415"/>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2974" name="Freeform 94"/>
          <p:cNvSpPr/>
          <p:nvPr/>
        </p:nvSpPr>
        <p:spPr bwMode="auto">
          <a:xfrm>
            <a:off x="3546475" y="3717925"/>
            <a:ext cx="22225" cy="20638"/>
          </a:xfrm>
          <a:custGeom>
            <a:avLst/>
            <a:gdLst/>
            <a:ahLst/>
            <a:cxnLst>
              <a:cxn ang="0">
                <a:pos x="43" y="0"/>
              </a:cxn>
              <a:cxn ang="0">
                <a:pos x="43" y="0"/>
              </a:cxn>
              <a:cxn ang="0">
                <a:pos x="0" y="43"/>
              </a:cxn>
              <a:cxn ang="0">
                <a:pos x="13" y="56"/>
              </a:cxn>
              <a:cxn ang="0">
                <a:pos x="56" y="13"/>
              </a:cxn>
              <a:cxn ang="0">
                <a:pos x="43" y="0"/>
              </a:cxn>
              <a:cxn ang="0">
                <a:pos x="56" y="13"/>
              </a:cxn>
              <a:cxn ang="0">
                <a:pos x="49" y="6"/>
              </a:cxn>
              <a:cxn ang="0">
                <a:pos x="43" y="0"/>
              </a:cxn>
            </a:cxnLst>
            <a:rect l="0" t="0" r="r" b="b"/>
            <a:pathLst>
              <a:path w="56" h="56">
                <a:moveTo>
                  <a:pt x="43" y="0"/>
                </a:moveTo>
                <a:lnTo>
                  <a:pt x="43" y="0"/>
                </a:lnTo>
                <a:lnTo>
                  <a:pt x="0" y="43"/>
                </a:lnTo>
                <a:lnTo>
                  <a:pt x="13" y="56"/>
                </a:lnTo>
                <a:lnTo>
                  <a:pt x="56" y="13"/>
                </a:lnTo>
                <a:lnTo>
                  <a:pt x="43" y="0"/>
                </a:lnTo>
                <a:lnTo>
                  <a:pt x="56" y="13"/>
                </a:lnTo>
                <a:lnTo>
                  <a:pt x="49" y="6"/>
                </a:lnTo>
                <a:lnTo>
                  <a:pt x="43" y="0"/>
                </a:lnTo>
                <a:close/>
              </a:path>
            </a:pathLst>
          </a:custGeom>
          <a:solidFill>
            <a:srgbClr val="121415"/>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2975" name="Freeform 95"/>
          <p:cNvSpPr/>
          <p:nvPr/>
        </p:nvSpPr>
        <p:spPr bwMode="auto">
          <a:xfrm>
            <a:off x="4230688" y="3435350"/>
            <a:ext cx="36513" cy="34925"/>
          </a:xfrm>
          <a:custGeom>
            <a:avLst/>
            <a:gdLst/>
            <a:ahLst/>
            <a:cxnLst>
              <a:cxn ang="0">
                <a:pos x="91" y="41"/>
              </a:cxn>
              <a:cxn ang="0">
                <a:pos x="89" y="50"/>
              </a:cxn>
              <a:cxn ang="0">
                <a:pos x="87" y="59"/>
              </a:cxn>
              <a:cxn ang="0">
                <a:pos x="83" y="67"/>
              </a:cxn>
              <a:cxn ang="0">
                <a:pos x="78" y="73"/>
              </a:cxn>
              <a:cxn ang="0">
                <a:pos x="70" y="79"/>
              </a:cxn>
              <a:cxn ang="0">
                <a:pos x="63" y="83"/>
              </a:cxn>
              <a:cxn ang="0">
                <a:pos x="54" y="86"/>
              </a:cxn>
              <a:cxn ang="0">
                <a:pos x="44" y="87"/>
              </a:cxn>
              <a:cxn ang="0">
                <a:pos x="35" y="86"/>
              </a:cxn>
              <a:cxn ang="0">
                <a:pos x="26" y="83"/>
              </a:cxn>
              <a:cxn ang="0">
                <a:pos x="19" y="79"/>
              </a:cxn>
              <a:cxn ang="0">
                <a:pos x="13" y="73"/>
              </a:cxn>
              <a:cxn ang="0">
                <a:pos x="7" y="67"/>
              </a:cxn>
              <a:cxn ang="0">
                <a:pos x="2" y="59"/>
              </a:cxn>
              <a:cxn ang="0">
                <a:pos x="0" y="50"/>
              </a:cxn>
              <a:cxn ang="0">
                <a:pos x="0" y="41"/>
              </a:cxn>
              <a:cxn ang="0">
                <a:pos x="0" y="34"/>
              </a:cxn>
              <a:cxn ang="0">
                <a:pos x="2" y="26"/>
              </a:cxn>
              <a:cxn ang="0">
                <a:pos x="7" y="19"/>
              </a:cxn>
              <a:cxn ang="0">
                <a:pos x="13" y="12"/>
              </a:cxn>
              <a:cxn ang="0">
                <a:pos x="19" y="7"/>
              </a:cxn>
              <a:cxn ang="0">
                <a:pos x="26" y="2"/>
              </a:cxn>
              <a:cxn ang="0">
                <a:pos x="35" y="0"/>
              </a:cxn>
              <a:cxn ang="0">
                <a:pos x="44" y="0"/>
              </a:cxn>
              <a:cxn ang="0">
                <a:pos x="54" y="0"/>
              </a:cxn>
              <a:cxn ang="0">
                <a:pos x="63" y="2"/>
              </a:cxn>
              <a:cxn ang="0">
                <a:pos x="70" y="7"/>
              </a:cxn>
              <a:cxn ang="0">
                <a:pos x="78" y="12"/>
              </a:cxn>
              <a:cxn ang="0">
                <a:pos x="83" y="19"/>
              </a:cxn>
              <a:cxn ang="0">
                <a:pos x="87" y="26"/>
              </a:cxn>
              <a:cxn ang="0">
                <a:pos x="89" y="34"/>
              </a:cxn>
              <a:cxn ang="0">
                <a:pos x="91" y="41"/>
              </a:cxn>
            </a:cxnLst>
            <a:rect l="0" t="0" r="r" b="b"/>
            <a:pathLst>
              <a:path w="91" h="87">
                <a:moveTo>
                  <a:pt x="91" y="41"/>
                </a:moveTo>
                <a:lnTo>
                  <a:pt x="89" y="50"/>
                </a:lnTo>
                <a:lnTo>
                  <a:pt x="87" y="59"/>
                </a:lnTo>
                <a:lnTo>
                  <a:pt x="83" y="67"/>
                </a:lnTo>
                <a:lnTo>
                  <a:pt x="78" y="73"/>
                </a:lnTo>
                <a:lnTo>
                  <a:pt x="70" y="79"/>
                </a:lnTo>
                <a:lnTo>
                  <a:pt x="63" y="83"/>
                </a:lnTo>
                <a:lnTo>
                  <a:pt x="54" y="86"/>
                </a:lnTo>
                <a:lnTo>
                  <a:pt x="44" y="87"/>
                </a:lnTo>
                <a:lnTo>
                  <a:pt x="35" y="86"/>
                </a:lnTo>
                <a:lnTo>
                  <a:pt x="26" y="83"/>
                </a:lnTo>
                <a:lnTo>
                  <a:pt x="19" y="79"/>
                </a:lnTo>
                <a:lnTo>
                  <a:pt x="13" y="73"/>
                </a:lnTo>
                <a:lnTo>
                  <a:pt x="7" y="67"/>
                </a:lnTo>
                <a:lnTo>
                  <a:pt x="2" y="59"/>
                </a:lnTo>
                <a:lnTo>
                  <a:pt x="0" y="50"/>
                </a:lnTo>
                <a:lnTo>
                  <a:pt x="0" y="41"/>
                </a:lnTo>
                <a:lnTo>
                  <a:pt x="0" y="34"/>
                </a:lnTo>
                <a:lnTo>
                  <a:pt x="2" y="26"/>
                </a:lnTo>
                <a:lnTo>
                  <a:pt x="7" y="19"/>
                </a:lnTo>
                <a:lnTo>
                  <a:pt x="13" y="12"/>
                </a:lnTo>
                <a:lnTo>
                  <a:pt x="19" y="7"/>
                </a:lnTo>
                <a:lnTo>
                  <a:pt x="26" y="2"/>
                </a:lnTo>
                <a:lnTo>
                  <a:pt x="35" y="0"/>
                </a:lnTo>
                <a:lnTo>
                  <a:pt x="44" y="0"/>
                </a:lnTo>
                <a:lnTo>
                  <a:pt x="54" y="0"/>
                </a:lnTo>
                <a:lnTo>
                  <a:pt x="63" y="2"/>
                </a:lnTo>
                <a:lnTo>
                  <a:pt x="70" y="7"/>
                </a:lnTo>
                <a:lnTo>
                  <a:pt x="78" y="12"/>
                </a:lnTo>
                <a:lnTo>
                  <a:pt x="83" y="19"/>
                </a:lnTo>
                <a:lnTo>
                  <a:pt x="87" y="26"/>
                </a:lnTo>
                <a:lnTo>
                  <a:pt x="89" y="34"/>
                </a:lnTo>
                <a:lnTo>
                  <a:pt x="91" y="41"/>
                </a:lnTo>
                <a:close/>
              </a:path>
            </a:pathLst>
          </a:custGeom>
          <a:solidFill>
            <a:srgbClr val="FFFFFF"/>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2976" name="Freeform 96"/>
          <p:cNvSpPr/>
          <p:nvPr/>
        </p:nvSpPr>
        <p:spPr bwMode="auto">
          <a:xfrm>
            <a:off x="4248150" y="3452813"/>
            <a:ext cx="22225" cy="20638"/>
          </a:xfrm>
          <a:custGeom>
            <a:avLst/>
            <a:gdLst/>
            <a:ahLst/>
            <a:cxnLst>
              <a:cxn ang="0">
                <a:pos x="0" y="55"/>
              </a:cxn>
              <a:cxn ang="0">
                <a:pos x="0" y="55"/>
              </a:cxn>
              <a:cxn ang="0">
                <a:pos x="11" y="53"/>
              </a:cxn>
              <a:cxn ang="0">
                <a:pos x="21" y="51"/>
              </a:cxn>
              <a:cxn ang="0">
                <a:pos x="32" y="46"/>
              </a:cxn>
              <a:cxn ang="0">
                <a:pos x="39" y="38"/>
              </a:cxn>
              <a:cxn ang="0">
                <a:pos x="47" y="31"/>
              </a:cxn>
              <a:cxn ang="0">
                <a:pos x="52" y="22"/>
              </a:cxn>
              <a:cxn ang="0">
                <a:pos x="54" y="12"/>
              </a:cxn>
              <a:cxn ang="0">
                <a:pos x="55" y="0"/>
              </a:cxn>
              <a:cxn ang="0">
                <a:pos x="38" y="0"/>
              </a:cxn>
              <a:cxn ang="0">
                <a:pos x="38" y="8"/>
              </a:cxn>
              <a:cxn ang="0">
                <a:pos x="35" y="14"/>
              </a:cxn>
              <a:cxn ang="0">
                <a:pos x="32" y="21"/>
              </a:cxn>
              <a:cxn ang="0">
                <a:pos x="28" y="26"/>
              </a:cxn>
              <a:cxn ang="0">
                <a:pos x="21" y="31"/>
              </a:cxn>
              <a:cxn ang="0">
                <a:pos x="15" y="33"/>
              </a:cxn>
              <a:cxn ang="0">
                <a:pos x="8" y="36"/>
              </a:cxn>
              <a:cxn ang="0">
                <a:pos x="0" y="37"/>
              </a:cxn>
              <a:cxn ang="0">
                <a:pos x="0" y="37"/>
              </a:cxn>
              <a:cxn ang="0">
                <a:pos x="0" y="55"/>
              </a:cxn>
              <a:cxn ang="0">
                <a:pos x="0" y="55"/>
              </a:cxn>
              <a:cxn ang="0">
                <a:pos x="0" y="55"/>
              </a:cxn>
            </a:cxnLst>
            <a:rect l="0" t="0" r="r" b="b"/>
            <a:pathLst>
              <a:path w="55" h="55">
                <a:moveTo>
                  <a:pt x="0" y="55"/>
                </a:moveTo>
                <a:lnTo>
                  <a:pt x="0" y="55"/>
                </a:lnTo>
                <a:lnTo>
                  <a:pt x="11" y="53"/>
                </a:lnTo>
                <a:lnTo>
                  <a:pt x="21" y="51"/>
                </a:lnTo>
                <a:lnTo>
                  <a:pt x="32" y="46"/>
                </a:lnTo>
                <a:lnTo>
                  <a:pt x="39" y="38"/>
                </a:lnTo>
                <a:lnTo>
                  <a:pt x="47" y="31"/>
                </a:lnTo>
                <a:lnTo>
                  <a:pt x="52" y="22"/>
                </a:lnTo>
                <a:lnTo>
                  <a:pt x="54" y="12"/>
                </a:lnTo>
                <a:lnTo>
                  <a:pt x="55" y="0"/>
                </a:lnTo>
                <a:lnTo>
                  <a:pt x="38" y="0"/>
                </a:lnTo>
                <a:lnTo>
                  <a:pt x="38" y="8"/>
                </a:lnTo>
                <a:lnTo>
                  <a:pt x="35" y="14"/>
                </a:lnTo>
                <a:lnTo>
                  <a:pt x="32" y="21"/>
                </a:lnTo>
                <a:lnTo>
                  <a:pt x="28" y="26"/>
                </a:lnTo>
                <a:lnTo>
                  <a:pt x="21" y="31"/>
                </a:lnTo>
                <a:lnTo>
                  <a:pt x="15" y="33"/>
                </a:lnTo>
                <a:lnTo>
                  <a:pt x="8" y="36"/>
                </a:lnTo>
                <a:lnTo>
                  <a:pt x="0" y="37"/>
                </a:lnTo>
                <a:lnTo>
                  <a:pt x="0" y="37"/>
                </a:lnTo>
                <a:lnTo>
                  <a:pt x="0" y="55"/>
                </a:lnTo>
                <a:lnTo>
                  <a:pt x="0" y="55"/>
                </a:lnTo>
                <a:lnTo>
                  <a:pt x="0" y="55"/>
                </a:lnTo>
                <a:close/>
              </a:path>
            </a:pathLst>
          </a:custGeom>
          <a:solidFill>
            <a:srgbClr val="121415"/>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2977" name="Freeform 97"/>
          <p:cNvSpPr/>
          <p:nvPr/>
        </p:nvSpPr>
        <p:spPr bwMode="auto">
          <a:xfrm>
            <a:off x="4227513" y="3452813"/>
            <a:ext cx="20638" cy="20638"/>
          </a:xfrm>
          <a:custGeom>
            <a:avLst/>
            <a:gdLst/>
            <a:ahLst/>
            <a:cxnLst>
              <a:cxn ang="0">
                <a:pos x="0" y="0"/>
              </a:cxn>
              <a:cxn ang="0">
                <a:pos x="0" y="0"/>
              </a:cxn>
              <a:cxn ang="0">
                <a:pos x="1" y="12"/>
              </a:cxn>
              <a:cxn ang="0">
                <a:pos x="5" y="22"/>
              </a:cxn>
              <a:cxn ang="0">
                <a:pos x="10" y="31"/>
              </a:cxn>
              <a:cxn ang="0">
                <a:pos x="16" y="38"/>
              </a:cxn>
              <a:cxn ang="0">
                <a:pos x="24" y="46"/>
              </a:cxn>
              <a:cxn ang="0">
                <a:pos x="33" y="50"/>
              </a:cxn>
              <a:cxn ang="0">
                <a:pos x="43" y="53"/>
              </a:cxn>
              <a:cxn ang="0">
                <a:pos x="54" y="55"/>
              </a:cxn>
              <a:cxn ang="0">
                <a:pos x="54" y="37"/>
              </a:cxn>
              <a:cxn ang="0">
                <a:pos x="46" y="36"/>
              </a:cxn>
              <a:cxn ang="0">
                <a:pos x="40" y="33"/>
              </a:cxn>
              <a:cxn ang="0">
                <a:pos x="34" y="31"/>
              </a:cxn>
              <a:cxn ang="0">
                <a:pos x="29" y="26"/>
              </a:cxn>
              <a:cxn ang="0">
                <a:pos x="24" y="21"/>
              </a:cxn>
              <a:cxn ang="0">
                <a:pos x="21" y="14"/>
              </a:cxn>
              <a:cxn ang="0">
                <a:pos x="19" y="8"/>
              </a:cxn>
              <a:cxn ang="0">
                <a:pos x="19" y="0"/>
              </a:cxn>
              <a:cxn ang="0">
                <a:pos x="19" y="0"/>
              </a:cxn>
              <a:cxn ang="0">
                <a:pos x="0" y="0"/>
              </a:cxn>
              <a:cxn ang="0">
                <a:pos x="0" y="0"/>
              </a:cxn>
              <a:cxn ang="0">
                <a:pos x="0" y="0"/>
              </a:cxn>
            </a:cxnLst>
            <a:rect l="0" t="0" r="r" b="b"/>
            <a:pathLst>
              <a:path w="54" h="55">
                <a:moveTo>
                  <a:pt x="0" y="0"/>
                </a:moveTo>
                <a:lnTo>
                  <a:pt x="0" y="0"/>
                </a:lnTo>
                <a:lnTo>
                  <a:pt x="1" y="12"/>
                </a:lnTo>
                <a:lnTo>
                  <a:pt x="5" y="22"/>
                </a:lnTo>
                <a:lnTo>
                  <a:pt x="10" y="31"/>
                </a:lnTo>
                <a:lnTo>
                  <a:pt x="16" y="38"/>
                </a:lnTo>
                <a:lnTo>
                  <a:pt x="24" y="46"/>
                </a:lnTo>
                <a:lnTo>
                  <a:pt x="33" y="50"/>
                </a:lnTo>
                <a:lnTo>
                  <a:pt x="43" y="53"/>
                </a:lnTo>
                <a:lnTo>
                  <a:pt x="54" y="55"/>
                </a:lnTo>
                <a:lnTo>
                  <a:pt x="54" y="37"/>
                </a:lnTo>
                <a:lnTo>
                  <a:pt x="46" y="36"/>
                </a:lnTo>
                <a:lnTo>
                  <a:pt x="40" y="33"/>
                </a:lnTo>
                <a:lnTo>
                  <a:pt x="34" y="31"/>
                </a:lnTo>
                <a:lnTo>
                  <a:pt x="29" y="26"/>
                </a:lnTo>
                <a:lnTo>
                  <a:pt x="24" y="21"/>
                </a:lnTo>
                <a:lnTo>
                  <a:pt x="21" y="14"/>
                </a:lnTo>
                <a:lnTo>
                  <a:pt x="19" y="8"/>
                </a:lnTo>
                <a:lnTo>
                  <a:pt x="19" y="0"/>
                </a:lnTo>
                <a:lnTo>
                  <a:pt x="19" y="0"/>
                </a:lnTo>
                <a:lnTo>
                  <a:pt x="0" y="0"/>
                </a:lnTo>
                <a:lnTo>
                  <a:pt x="0" y="0"/>
                </a:lnTo>
                <a:lnTo>
                  <a:pt x="0" y="0"/>
                </a:lnTo>
                <a:close/>
              </a:path>
            </a:pathLst>
          </a:custGeom>
          <a:solidFill>
            <a:srgbClr val="121415"/>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2978" name="Freeform 98"/>
          <p:cNvSpPr/>
          <p:nvPr/>
        </p:nvSpPr>
        <p:spPr bwMode="auto">
          <a:xfrm>
            <a:off x="4227513" y="3432175"/>
            <a:ext cx="20638" cy="20638"/>
          </a:xfrm>
          <a:custGeom>
            <a:avLst/>
            <a:gdLst/>
            <a:ahLst/>
            <a:cxnLst>
              <a:cxn ang="0">
                <a:pos x="54" y="0"/>
              </a:cxn>
              <a:cxn ang="0">
                <a:pos x="54" y="0"/>
              </a:cxn>
              <a:cxn ang="0">
                <a:pos x="43" y="0"/>
              </a:cxn>
              <a:cxn ang="0">
                <a:pos x="33" y="4"/>
              </a:cxn>
              <a:cxn ang="0">
                <a:pos x="24" y="9"/>
              </a:cxn>
              <a:cxn ang="0">
                <a:pos x="16" y="15"/>
              </a:cxn>
              <a:cxn ang="0">
                <a:pos x="10" y="23"/>
              </a:cxn>
              <a:cxn ang="0">
                <a:pos x="5" y="32"/>
              </a:cxn>
              <a:cxn ang="0">
                <a:pos x="1" y="40"/>
              </a:cxn>
              <a:cxn ang="0">
                <a:pos x="0" y="50"/>
              </a:cxn>
              <a:cxn ang="0">
                <a:pos x="19" y="50"/>
              </a:cxn>
              <a:cxn ang="0">
                <a:pos x="19" y="44"/>
              </a:cxn>
              <a:cxn ang="0">
                <a:pos x="21" y="38"/>
              </a:cxn>
              <a:cxn ang="0">
                <a:pos x="24" y="33"/>
              </a:cxn>
              <a:cxn ang="0">
                <a:pos x="29" y="28"/>
              </a:cxn>
              <a:cxn ang="0">
                <a:pos x="34" y="24"/>
              </a:cxn>
              <a:cxn ang="0">
                <a:pos x="40" y="20"/>
              </a:cxn>
              <a:cxn ang="0">
                <a:pos x="46" y="18"/>
              </a:cxn>
              <a:cxn ang="0">
                <a:pos x="54" y="18"/>
              </a:cxn>
              <a:cxn ang="0">
                <a:pos x="54" y="18"/>
              </a:cxn>
              <a:cxn ang="0">
                <a:pos x="54" y="0"/>
              </a:cxn>
              <a:cxn ang="0">
                <a:pos x="54" y="0"/>
              </a:cxn>
              <a:cxn ang="0">
                <a:pos x="54" y="0"/>
              </a:cxn>
            </a:cxnLst>
            <a:rect l="0" t="0" r="r" b="b"/>
            <a:pathLst>
              <a:path w="54" h="50">
                <a:moveTo>
                  <a:pt x="54" y="0"/>
                </a:moveTo>
                <a:lnTo>
                  <a:pt x="54" y="0"/>
                </a:lnTo>
                <a:lnTo>
                  <a:pt x="43" y="0"/>
                </a:lnTo>
                <a:lnTo>
                  <a:pt x="33" y="4"/>
                </a:lnTo>
                <a:lnTo>
                  <a:pt x="24" y="9"/>
                </a:lnTo>
                <a:lnTo>
                  <a:pt x="16" y="15"/>
                </a:lnTo>
                <a:lnTo>
                  <a:pt x="10" y="23"/>
                </a:lnTo>
                <a:lnTo>
                  <a:pt x="5" y="32"/>
                </a:lnTo>
                <a:lnTo>
                  <a:pt x="1" y="40"/>
                </a:lnTo>
                <a:lnTo>
                  <a:pt x="0" y="50"/>
                </a:lnTo>
                <a:lnTo>
                  <a:pt x="19" y="50"/>
                </a:lnTo>
                <a:lnTo>
                  <a:pt x="19" y="44"/>
                </a:lnTo>
                <a:lnTo>
                  <a:pt x="21" y="38"/>
                </a:lnTo>
                <a:lnTo>
                  <a:pt x="24" y="33"/>
                </a:lnTo>
                <a:lnTo>
                  <a:pt x="29" y="28"/>
                </a:lnTo>
                <a:lnTo>
                  <a:pt x="34" y="24"/>
                </a:lnTo>
                <a:lnTo>
                  <a:pt x="40" y="20"/>
                </a:lnTo>
                <a:lnTo>
                  <a:pt x="46" y="18"/>
                </a:lnTo>
                <a:lnTo>
                  <a:pt x="54" y="18"/>
                </a:lnTo>
                <a:lnTo>
                  <a:pt x="54" y="18"/>
                </a:lnTo>
                <a:lnTo>
                  <a:pt x="54" y="0"/>
                </a:lnTo>
                <a:lnTo>
                  <a:pt x="54" y="0"/>
                </a:lnTo>
                <a:lnTo>
                  <a:pt x="54" y="0"/>
                </a:lnTo>
                <a:close/>
              </a:path>
            </a:pathLst>
          </a:custGeom>
          <a:solidFill>
            <a:srgbClr val="121415"/>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2979" name="Freeform 99"/>
          <p:cNvSpPr/>
          <p:nvPr/>
        </p:nvSpPr>
        <p:spPr bwMode="auto">
          <a:xfrm>
            <a:off x="4248150" y="3432175"/>
            <a:ext cx="22225" cy="20638"/>
          </a:xfrm>
          <a:custGeom>
            <a:avLst/>
            <a:gdLst/>
            <a:ahLst/>
            <a:cxnLst>
              <a:cxn ang="0">
                <a:pos x="55" y="50"/>
              </a:cxn>
              <a:cxn ang="0">
                <a:pos x="55" y="50"/>
              </a:cxn>
              <a:cxn ang="0">
                <a:pos x="54" y="40"/>
              </a:cxn>
              <a:cxn ang="0">
                <a:pos x="52" y="32"/>
              </a:cxn>
              <a:cxn ang="0">
                <a:pos x="47" y="23"/>
              </a:cxn>
              <a:cxn ang="0">
                <a:pos x="39" y="15"/>
              </a:cxn>
              <a:cxn ang="0">
                <a:pos x="32" y="9"/>
              </a:cxn>
              <a:cxn ang="0">
                <a:pos x="21" y="4"/>
              </a:cxn>
              <a:cxn ang="0">
                <a:pos x="11" y="0"/>
              </a:cxn>
              <a:cxn ang="0">
                <a:pos x="0" y="0"/>
              </a:cxn>
              <a:cxn ang="0">
                <a:pos x="0" y="18"/>
              </a:cxn>
              <a:cxn ang="0">
                <a:pos x="8" y="18"/>
              </a:cxn>
              <a:cxn ang="0">
                <a:pos x="15" y="20"/>
              </a:cxn>
              <a:cxn ang="0">
                <a:pos x="21" y="24"/>
              </a:cxn>
              <a:cxn ang="0">
                <a:pos x="28" y="28"/>
              </a:cxn>
              <a:cxn ang="0">
                <a:pos x="32" y="33"/>
              </a:cxn>
              <a:cxn ang="0">
                <a:pos x="35" y="39"/>
              </a:cxn>
              <a:cxn ang="0">
                <a:pos x="38" y="44"/>
              </a:cxn>
              <a:cxn ang="0">
                <a:pos x="38" y="50"/>
              </a:cxn>
              <a:cxn ang="0">
                <a:pos x="38" y="50"/>
              </a:cxn>
              <a:cxn ang="0">
                <a:pos x="55" y="50"/>
              </a:cxn>
              <a:cxn ang="0">
                <a:pos x="55" y="50"/>
              </a:cxn>
              <a:cxn ang="0">
                <a:pos x="55" y="50"/>
              </a:cxn>
            </a:cxnLst>
            <a:rect l="0" t="0" r="r" b="b"/>
            <a:pathLst>
              <a:path w="55" h="50">
                <a:moveTo>
                  <a:pt x="55" y="50"/>
                </a:moveTo>
                <a:lnTo>
                  <a:pt x="55" y="50"/>
                </a:lnTo>
                <a:lnTo>
                  <a:pt x="54" y="40"/>
                </a:lnTo>
                <a:lnTo>
                  <a:pt x="52" y="32"/>
                </a:lnTo>
                <a:lnTo>
                  <a:pt x="47" y="23"/>
                </a:lnTo>
                <a:lnTo>
                  <a:pt x="39" y="15"/>
                </a:lnTo>
                <a:lnTo>
                  <a:pt x="32" y="9"/>
                </a:lnTo>
                <a:lnTo>
                  <a:pt x="21" y="4"/>
                </a:lnTo>
                <a:lnTo>
                  <a:pt x="11" y="0"/>
                </a:lnTo>
                <a:lnTo>
                  <a:pt x="0" y="0"/>
                </a:lnTo>
                <a:lnTo>
                  <a:pt x="0" y="18"/>
                </a:lnTo>
                <a:lnTo>
                  <a:pt x="8" y="18"/>
                </a:lnTo>
                <a:lnTo>
                  <a:pt x="15" y="20"/>
                </a:lnTo>
                <a:lnTo>
                  <a:pt x="21" y="24"/>
                </a:lnTo>
                <a:lnTo>
                  <a:pt x="28" y="28"/>
                </a:lnTo>
                <a:lnTo>
                  <a:pt x="32" y="33"/>
                </a:lnTo>
                <a:lnTo>
                  <a:pt x="35" y="39"/>
                </a:lnTo>
                <a:lnTo>
                  <a:pt x="38" y="44"/>
                </a:lnTo>
                <a:lnTo>
                  <a:pt x="38" y="50"/>
                </a:lnTo>
                <a:lnTo>
                  <a:pt x="38" y="50"/>
                </a:lnTo>
                <a:lnTo>
                  <a:pt x="55" y="50"/>
                </a:lnTo>
                <a:lnTo>
                  <a:pt x="55" y="50"/>
                </a:lnTo>
                <a:lnTo>
                  <a:pt x="55" y="50"/>
                </a:lnTo>
                <a:close/>
              </a:path>
            </a:pathLst>
          </a:custGeom>
          <a:solidFill>
            <a:srgbClr val="121415"/>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2980" name="Rectangle 100"/>
          <p:cNvSpPr>
            <a:spLocks noChangeArrowheads="1"/>
          </p:cNvSpPr>
          <p:nvPr/>
        </p:nvSpPr>
        <p:spPr bwMode="auto">
          <a:xfrm>
            <a:off x="4243388" y="3467100"/>
            <a:ext cx="7938" cy="55563"/>
          </a:xfrm>
          <a:prstGeom prst="rect">
            <a:avLst/>
          </a:prstGeom>
          <a:solidFill>
            <a:srgbClr val="121415"/>
          </a:solidFill>
          <a:ln w="9525">
            <a:noFill/>
            <a:miter lim="800000"/>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2981" name="Freeform 101"/>
          <p:cNvSpPr/>
          <p:nvPr/>
        </p:nvSpPr>
        <p:spPr bwMode="auto">
          <a:xfrm>
            <a:off x="4244975" y="3517900"/>
            <a:ext cx="41275" cy="38100"/>
          </a:xfrm>
          <a:custGeom>
            <a:avLst/>
            <a:gdLst/>
            <a:ahLst/>
            <a:cxnLst>
              <a:cxn ang="0">
                <a:pos x="102" y="84"/>
              </a:cxn>
              <a:cxn ang="0">
                <a:pos x="13" y="0"/>
              </a:cxn>
              <a:cxn ang="0">
                <a:pos x="0" y="12"/>
              </a:cxn>
              <a:cxn ang="0">
                <a:pos x="90" y="97"/>
              </a:cxn>
              <a:cxn ang="0">
                <a:pos x="102" y="84"/>
              </a:cxn>
            </a:cxnLst>
            <a:rect l="0" t="0" r="r" b="b"/>
            <a:pathLst>
              <a:path w="102" h="97">
                <a:moveTo>
                  <a:pt x="102" y="84"/>
                </a:moveTo>
                <a:lnTo>
                  <a:pt x="13" y="0"/>
                </a:lnTo>
                <a:lnTo>
                  <a:pt x="0" y="12"/>
                </a:lnTo>
                <a:lnTo>
                  <a:pt x="90" y="97"/>
                </a:lnTo>
                <a:lnTo>
                  <a:pt x="102" y="84"/>
                </a:lnTo>
                <a:close/>
              </a:path>
            </a:pathLst>
          </a:custGeom>
          <a:solidFill>
            <a:srgbClr val="121415"/>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2982" name="Freeform 102"/>
          <p:cNvSpPr/>
          <p:nvPr/>
        </p:nvSpPr>
        <p:spPr bwMode="auto">
          <a:xfrm>
            <a:off x="4210050" y="3517900"/>
            <a:ext cx="39688" cy="38100"/>
          </a:xfrm>
          <a:custGeom>
            <a:avLst/>
            <a:gdLst/>
            <a:ahLst/>
            <a:cxnLst>
              <a:cxn ang="0">
                <a:pos x="13" y="97"/>
              </a:cxn>
              <a:cxn ang="0">
                <a:pos x="100" y="12"/>
              </a:cxn>
              <a:cxn ang="0">
                <a:pos x="87" y="0"/>
              </a:cxn>
              <a:cxn ang="0">
                <a:pos x="0" y="84"/>
              </a:cxn>
              <a:cxn ang="0">
                <a:pos x="13" y="97"/>
              </a:cxn>
            </a:cxnLst>
            <a:rect l="0" t="0" r="r" b="b"/>
            <a:pathLst>
              <a:path w="100" h="97">
                <a:moveTo>
                  <a:pt x="13" y="97"/>
                </a:moveTo>
                <a:lnTo>
                  <a:pt x="100" y="12"/>
                </a:lnTo>
                <a:lnTo>
                  <a:pt x="87" y="0"/>
                </a:lnTo>
                <a:lnTo>
                  <a:pt x="0" y="84"/>
                </a:lnTo>
                <a:lnTo>
                  <a:pt x="13" y="97"/>
                </a:lnTo>
                <a:close/>
              </a:path>
            </a:pathLst>
          </a:custGeom>
          <a:solidFill>
            <a:srgbClr val="121415"/>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2983" name="Rectangle 103"/>
          <p:cNvSpPr>
            <a:spLocks noChangeArrowheads="1"/>
          </p:cNvSpPr>
          <p:nvPr/>
        </p:nvSpPr>
        <p:spPr bwMode="auto">
          <a:xfrm>
            <a:off x="4211638" y="3482975"/>
            <a:ext cx="73025" cy="6350"/>
          </a:xfrm>
          <a:prstGeom prst="rect">
            <a:avLst/>
          </a:prstGeom>
          <a:solidFill>
            <a:srgbClr val="121415"/>
          </a:solidFill>
          <a:ln w="9525">
            <a:noFill/>
            <a:miter lim="800000"/>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2984" name="Rectangle 104"/>
          <p:cNvSpPr>
            <a:spLocks noChangeArrowheads="1"/>
          </p:cNvSpPr>
          <p:nvPr/>
        </p:nvSpPr>
        <p:spPr bwMode="auto">
          <a:xfrm>
            <a:off x="4122738" y="3502025"/>
            <a:ext cx="82550" cy="7938"/>
          </a:xfrm>
          <a:prstGeom prst="rect">
            <a:avLst/>
          </a:prstGeom>
          <a:solidFill>
            <a:srgbClr val="121415"/>
          </a:solidFill>
          <a:ln w="9525">
            <a:noFill/>
            <a:miter lim="800000"/>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2985" name="Freeform 105"/>
          <p:cNvSpPr/>
          <p:nvPr/>
        </p:nvSpPr>
        <p:spPr bwMode="auto">
          <a:xfrm>
            <a:off x="4108450" y="3489325"/>
            <a:ext cx="15875" cy="33338"/>
          </a:xfrm>
          <a:custGeom>
            <a:avLst/>
            <a:gdLst/>
            <a:ahLst/>
            <a:cxnLst>
              <a:cxn ang="0">
                <a:pos x="41" y="0"/>
              </a:cxn>
              <a:cxn ang="0">
                <a:pos x="41" y="85"/>
              </a:cxn>
              <a:cxn ang="0">
                <a:pos x="0" y="43"/>
              </a:cxn>
              <a:cxn ang="0">
                <a:pos x="41" y="0"/>
              </a:cxn>
            </a:cxnLst>
            <a:rect l="0" t="0" r="r" b="b"/>
            <a:pathLst>
              <a:path w="41" h="85">
                <a:moveTo>
                  <a:pt x="41" y="0"/>
                </a:moveTo>
                <a:lnTo>
                  <a:pt x="41" y="85"/>
                </a:lnTo>
                <a:lnTo>
                  <a:pt x="0" y="43"/>
                </a:lnTo>
                <a:lnTo>
                  <a:pt x="41" y="0"/>
                </a:lnTo>
                <a:close/>
              </a:path>
            </a:pathLst>
          </a:custGeom>
          <a:solidFill>
            <a:srgbClr val="FFFFFF"/>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2986" name="Freeform 106"/>
          <p:cNvSpPr/>
          <p:nvPr/>
        </p:nvSpPr>
        <p:spPr bwMode="auto">
          <a:xfrm>
            <a:off x="4121150" y="3489325"/>
            <a:ext cx="6350" cy="41275"/>
          </a:xfrm>
          <a:custGeom>
            <a:avLst/>
            <a:gdLst/>
            <a:ahLst/>
            <a:cxnLst>
              <a:cxn ang="0">
                <a:pos x="2" y="91"/>
              </a:cxn>
              <a:cxn ang="0">
                <a:pos x="17" y="85"/>
              </a:cxn>
              <a:cxn ang="0">
                <a:pos x="17" y="0"/>
              </a:cxn>
              <a:cxn ang="0">
                <a:pos x="0" y="0"/>
              </a:cxn>
              <a:cxn ang="0">
                <a:pos x="0" y="85"/>
              </a:cxn>
              <a:cxn ang="0">
                <a:pos x="2" y="91"/>
              </a:cxn>
              <a:cxn ang="0">
                <a:pos x="2" y="91"/>
              </a:cxn>
              <a:cxn ang="0">
                <a:pos x="17" y="108"/>
              </a:cxn>
              <a:cxn ang="0">
                <a:pos x="17" y="85"/>
              </a:cxn>
              <a:cxn ang="0">
                <a:pos x="2" y="91"/>
              </a:cxn>
            </a:cxnLst>
            <a:rect l="0" t="0" r="r" b="b"/>
            <a:pathLst>
              <a:path w="17" h="108">
                <a:moveTo>
                  <a:pt x="2" y="91"/>
                </a:moveTo>
                <a:lnTo>
                  <a:pt x="17" y="85"/>
                </a:lnTo>
                <a:lnTo>
                  <a:pt x="17" y="0"/>
                </a:lnTo>
                <a:lnTo>
                  <a:pt x="0" y="0"/>
                </a:lnTo>
                <a:lnTo>
                  <a:pt x="0" y="85"/>
                </a:lnTo>
                <a:lnTo>
                  <a:pt x="2" y="91"/>
                </a:lnTo>
                <a:lnTo>
                  <a:pt x="2" y="91"/>
                </a:lnTo>
                <a:lnTo>
                  <a:pt x="17" y="108"/>
                </a:lnTo>
                <a:lnTo>
                  <a:pt x="17" y="85"/>
                </a:lnTo>
                <a:lnTo>
                  <a:pt x="2" y="91"/>
                </a:lnTo>
                <a:close/>
              </a:path>
            </a:pathLst>
          </a:custGeom>
          <a:solidFill>
            <a:srgbClr val="121415"/>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2987" name="Freeform 107"/>
          <p:cNvSpPr/>
          <p:nvPr/>
        </p:nvSpPr>
        <p:spPr bwMode="auto">
          <a:xfrm>
            <a:off x="4105275" y="3503613"/>
            <a:ext cx="22225" cy="20638"/>
          </a:xfrm>
          <a:custGeom>
            <a:avLst/>
            <a:gdLst/>
            <a:ahLst/>
            <a:cxnLst>
              <a:cxn ang="0">
                <a:pos x="0" y="13"/>
              </a:cxn>
              <a:cxn ang="0">
                <a:pos x="0" y="13"/>
              </a:cxn>
              <a:cxn ang="0">
                <a:pos x="40" y="54"/>
              </a:cxn>
              <a:cxn ang="0">
                <a:pos x="53" y="42"/>
              </a:cxn>
              <a:cxn ang="0">
                <a:pos x="13" y="0"/>
              </a:cxn>
              <a:cxn ang="0">
                <a:pos x="0" y="13"/>
              </a:cxn>
              <a:cxn ang="0">
                <a:pos x="13" y="0"/>
              </a:cxn>
              <a:cxn ang="0">
                <a:pos x="6" y="6"/>
              </a:cxn>
              <a:cxn ang="0">
                <a:pos x="0" y="13"/>
              </a:cxn>
            </a:cxnLst>
            <a:rect l="0" t="0" r="r" b="b"/>
            <a:pathLst>
              <a:path w="53" h="54">
                <a:moveTo>
                  <a:pt x="0" y="13"/>
                </a:moveTo>
                <a:lnTo>
                  <a:pt x="0" y="13"/>
                </a:lnTo>
                <a:lnTo>
                  <a:pt x="40" y="54"/>
                </a:lnTo>
                <a:lnTo>
                  <a:pt x="53" y="42"/>
                </a:lnTo>
                <a:lnTo>
                  <a:pt x="13" y="0"/>
                </a:lnTo>
                <a:lnTo>
                  <a:pt x="0" y="13"/>
                </a:lnTo>
                <a:lnTo>
                  <a:pt x="13" y="0"/>
                </a:lnTo>
                <a:lnTo>
                  <a:pt x="6" y="6"/>
                </a:lnTo>
                <a:lnTo>
                  <a:pt x="0" y="13"/>
                </a:lnTo>
                <a:close/>
              </a:path>
            </a:pathLst>
          </a:custGeom>
          <a:solidFill>
            <a:srgbClr val="121415"/>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2988" name="Freeform 108"/>
          <p:cNvSpPr/>
          <p:nvPr/>
        </p:nvSpPr>
        <p:spPr bwMode="auto">
          <a:xfrm>
            <a:off x="3708400" y="3397250"/>
            <a:ext cx="50800" cy="57150"/>
          </a:xfrm>
          <a:custGeom>
            <a:avLst/>
            <a:gdLst/>
            <a:ahLst/>
            <a:cxnLst>
              <a:cxn ang="0">
                <a:pos x="114" y="0"/>
              </a:cxn>
              <a:cxn ang="0">
                <a:pos x="0" y="130"/>
              </a:cxn>
              <a:cxn ang="0">
                <a:pos x="13" y="141"/>
              </a:cxn>
              <a:cxn ang="0">
                <a:pos x="128" y="11"/>
              </a:cxn>
              <a:cxn ang="0">
                <a:pos x="114" y="0"/>
              </a:cxn>
            </a:cxnLst>
            <a:rect l="0" t="0" r="r" b="b"/>
            <a:pathLst>
              <a:path w="128" h="141">
                <a:moveTo>
                  <a:pt x="114" y="0"/>
                </a:moveTo>
                <a:lnTo>
                  <a:pt x="0" y="130"/>
                </a:lnTo>
                <a:lnTo>
                  <a:pt x="13" y="141"/>
                </a:lnTo>
                <a:lnTo>
                  <a:pt x="128" y="11"/>
                </a:lnTo>
                <a:lnTo>
                  <a:pt x="114" y="0"/>
                </a:lnTo>
                <a:close/>
              </a:path>
            </a:pathLst>
          </a:custGeom>
          <a:solidFill>
            <a:srgbClr val="121415"/>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2989" name="Freeform 109"/>
          <p:cNvSpPr/>
          <p:nvPr/>
        </p:nvSpPr>
        <p:spPr bwMode="auto">
          <a:xfrm>
            <a:off x="3740150" y="3373438"/>
            <a:ext cx="31750" cy="33338"/>
          </a:xfrm>
          <a:custGeom>
            <a:avLst/>
            <a:gdLst/>
            <a:ahLst/>
            <a:cxnLst>
              <a:cxn ang="0">
                <a:pos x="0" y="21"/>
              </a:cxn>
              <a:cxn ang="0">
                <a:pos x="64" y="84"/>
              </a:cxn>
              <a:cxn ang="0">
                <a:pos x="80" y="0"/>
              </a:cxn>
              <a:cxn ang="0">
                <a:pos x="0" y="21"/>
              </a:cxn>
            </a:cxnLst>
            <a:rect l="0" t="0" r="r" b="b"/>
            <a:pathLst>
              <a:path w="80" h="84">
                <a:moveTo>
                  <a:pt x="0" y="21"/>
                </a:moveTo>
                <a:lnTo>
                  <a:pt x="64" y="84"/>
                </a:lnTo>
                <a:lnTo>
                  <a:pt x="80" y="0"/>
                </a:lnTo>
                <a:lnTo>
                  <a:pt x="0" y="21"/>
                </a:lnTo>
                <a:close/>
              </a:path>
            </a:pathLst>
          </a:custGeom>
          <a:solidFill>
            <a:srgbClr val="FFFFFF"/>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2990" name="Freeform 110"/>
          <p:cNvSpPr/>
          <p:nvPr/>
        </p:nvSpPr>
        <p:spPr bwMode="auto">
          <a:xfrm>
            <a:off x="3736975" y="3379788"/>
            <a:ext cx="31750" cy="34925"/>
          </a:xfrm>
          <a:custGeom>
            <a:avLst/>
            <a:gdLst/>
            <a:ahLst/>
            <a:cxnLst>
              <a:cxn ang="0">
                <a:pos x="80" y="70"/>
              </a:cxn>
              <a:cxn ang="0">
                <a:pos x="77" y="63"/>
              </a:cxn>
              <a:cxn ang="0">
                <a:pos x="13" y="0"/>
              </a:cxn>
              <a:cxn ang="0">
                <a:pos x="0" y="12"/>
              </a:cxn>
              <a:cxn ang="0">
                <a:pos x="65" y="75"/>
              </a:cxn>
              <a:cxn ang="0">
                <a:pos x="80" y="70"/>
              </a:cxn>
              <a:cxn ang="0">
                <a:pos x="65" y="75"/>
              </a:cxn>
              <a:cxn ang="0">
                <a:pos x="77" y="87"/>
              </a:cxn>
              <a:cxn ang="0">
                <a:pos x="80" y="70"/>
              </a:cxn>
            </a:cxnLst>
            <a:rect l="0" t="0" r="r" b="b"/>
            <a:pathLst>
              <a:path w="80" h="87">
                <a:moveTo>
                  <a:pt x="80" y="70"/>
                </a:moveTo>
                <a:lnTo>
                  <a:pt x="77" y="63"/>
                </a:lnTo>
                <a:lnTo>
                  <a:pt x="13" y="0"/>
                </a:lnTo>
                <a:lnTo>
                  <a:pt x="0" y="12"/>
                </a:lnTo>
                <a:lnTo>
                  <a:pt x="65" y="75"/>
                </a:lnTo>
                <a:lnTo>
                  <a:pt x="80" y="70"/>
                </a:lnTo>
                <a:lnTo>
                  <a:pt x="65" y="75"/>
                </a:lnTo>
                <a:lnTo>
                  <a:pt x="77" y="87"/>
                </a:lnTo>
                <a:lnTo>
                  <a:pt x="80" y="70"/>
                </a:lnTo>
                <a:close/>
              </a:path>
            </a:pathLst>
          </a:custGeom>
          <a:solidFill>
            <a:srgbClr val="121415"/>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2991" name="Freeform 111"/>
          <p:cNvSpPr/>
          <p:nvPr/>
        </p:nvSpPr>
        <p:spPr bwMode="auto">
          <a:xfrm>
            <a:off x="3762375" y="3373438"/>
            <a:ext cx="12700" cy="34925"/>
          </a:xfrm>
          <a:custGeom>
            <a:avLst/>
            <a:gdLst/>
            <a:ahLst/>
            <a:cxnLst>
              <a:cxn ang="0">
                <a:pos x="16" y="0"/>
              </a:cxn>
              <a:cxn ang="0">
                <a:pos x="16" y="0"/>
              </a:cxn>
              <a:cxn ang="0">
                <a:pos x="0" y="86"/>
              </a:cxn>
              <a:cxn ang="0">
                <a:pos x="18" y="88"/>
              </a:cxn>
              <a:cxn ang="0">
                <a:pos x="34" y="4"/>
              </a:cxn>
              <a:cxn ang="0">
                <a:pos x="16" y="0"/>
              </a:cxn>
              <a:cxn ang="0">
                <a:pos x="34" y="4"/>
              </a:cxn>
              <a:cxn ang="0">
                <a:pos x="25" y="3"/>
              </a:cxn>
              <a:cxn ang="0">
                <a:pos x="16" y="0"/>
              </a:cxn>
            </a:cxnLst>
            <a:rect l="0" t="0" r="r" b="b"/>
            <a:pathLst>
              <a:path w="34" h="88">
                <a:moveTo>
                  <a:pt x="16" y="0"/>
                </a:moveTo>
                <a:lnTo>
                  <a:pt x="16" y="0"/>
                </a:lnTo>
                <a:lnTo>
                  <a:pt x="0" y="86"/>
                </a:lnTo>
                <a:lnTo>
                  <a:pt x="18" y="88"/>
                </a:lnTo>
                <a:lnTo>
                  <a:pt x="34" y="4"/>
                </a:lnTo>
                <a:lnTo>
                  <a:pt x="16" y="0"/>
                </a:lnTo>
                <a:lnTo>
                  <a:pt x="34" y="4"/>
                </a:lnTo>
                <a:lnTo>
                  <a:pt x="25" y="3"/>
                </a:lnTo>
                <a:lnTo>
                  <a:pt x="16" y="0"/>
                </a:lnTo>
                <a:close/>
              </a:path>
            </a:pathLst>
          </a:custGeom>
          <a:solidFill>
            <a:srgbClr val="121415"/>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2992" name="Freeform 112"/>
          <p:cNvSpPr/>
          <p:nvPr/>
        </p:nvSpPr>
        <p:spPr bwMode="auto">
          <a:xfrm>
            <a:off x="3898900" y="3397250"/>
            <a:ext cx="50800" cy="57150"/>
          </a:xfrm>
          <a:custGeom>
            <a:avLst/>
            <a:gdLst/>
            <a:ahLst/>
            <a:cxnLst>
              <a:cxn ang="0">
                <a:pos x="0" y="11"/>
              </a:cxn>
              <a:cxn ang="0">
                <a:pos x="110" y="141"/>
              </a:cxn>
              <a:cxn ang="0">
                <a:pos x="124" y="130"/>
              </a:cxn>
              <a:cxn ang="0">
                <a:pos x="12" y="0"/>
              </a:cxn>
              <a:cxn ang="0">
                <a:pos x="0" y="11"/>
              </a:cxn>
            </a:cxnLst>
            <a:rect l="0" t="0" r="r" b="b"/>
            <a:pathLst>
              <a:path w="124" h="141">
                <a:moveTo>
                  <a:pt x="0" y="11"/>
                </a:moveTo>
                <a:lnTo>
                  <a:pt x="110" y="141"/>
                </a:lnTo>
                <a:lnTo>
                  <a:pt x="124" y="130"/>
                </a:lnTo>
                <a:lnTo>
                  <a:pt x="12" y="0"/>
                </a:lnTo>
                <a:lnTo>
                  <a:pt x="0" y="11"/>
                </a:lnTo>
                <a:close/>
              </a:path>
            </a:pathLst>
          </a:custGeom>
          <a:solidFill>
            <a:srgbClr val="121415"/>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2993" name="Freeform 113"/>
          <p:cNvSpPr/>
          <p:nvPr/>
        </p:nvSpPr>
        <p:spPr bwMode="auto">
          <a:xfrm>
            <a:off x="3887788" y="3373438"/>
            <a:ext cx="30163" cy="33338"/>
          </a:xfrm>
          <a:custGeom>
            <a:avLst/>
            <a:gdLst/>
            <a:ahLst/>
            <a:cxnLst>
              <a:cxn ang="0">
                <a:pos x="78" y="21"/>
              </a:cxn>
              <a:cxn ang="0">
                <a:pos x="14" y="84"/>
              </a:cxn>
              <a:cxn ang="0">
                <a:pos x="0" y="0"/>
              </a:cxn>
              <a:cxn ang="0">
                <a:pos x="78" y="21"/>
              </a:cxn>
            </a:cxnLst>
            <a:rect l="0" t="0" r="r" b="b"/>
            <a:pathLst>
              <a:path w="78" h="84">
                <a:moveTo>
                  <a:pt x="78" y="21"/>
                </a:moveTo>
                <a:lnTo>
                  <a:pt x="14" y="84"/>
                </a:lnTo>
                <a:lnTo>
                  <a:pt x="0" y="0"/>
                </a:lnTo>
                <a:lnTo>
                  <a:pt x="78" y="21"/>
                </a:lnTo>
                <a:close/>
              </a:path>
            </a:pathLst>
          </a:custGeom>
          <a:solidFill>
            <a:srgbClr val="FFFFFF"/>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2994" name="Freeform 114"/>
          <p:cNvSpPr/>
          <p:nvPr/>
        </p:nvSpPr>
        <p:spPr bwMode="auto">
          <a:xfrm>
            <a:off x="3889375" y="3379788"/>
            <a:ext cx="31750" cy="34925"/>
          </a:xfrm>
          <a:custGeom>
            <a:avLst/>
            <a:gdLst/>
            <a:ahLst/>
            <a:cxnLst>
              <a:cxn ang="0">
                <a:pos x="0" y="70"/>
              </a:cxn>
              <a:cxn ang="0">
                <a:pos x="15" y="75"/>
              </a:cxn>
              <a:cxn ang="0">
                <a:pos x="79" y="12"/>
              </a:cxn>
              <a:cxn ang="0">
                <a:pos x="67" y="0"/>
              </a:cxn>
              <a:cxn ang="0">
                <a:pos x="3" y="63"/>
              </a:cxn>
              <a:cxn ang="0">
                <a:pos x="0" y="70"/>
              </a:cxn>
              <a:cxn ang="0">
                <a:pos x="0" y="70"/>
              </a:cxn>
              <a:cxn ang="0">
                <a:pos x="3" y="87"/>
              </a:cxn>
              <a:cxn ang="0">
                <a:pos x="15" y="75"/>
              </a:cxn>
              <a:cxn ang="0">
                <a:pos x="0" y="70"/>
              </a:cxn>
            </a:cxnLst>
            <a:rect l="0" t="0" r="r" b="b"/>
            <a:pathLst>
              <a:path w="79" h="87">
                <a:moveTo>
                  <a:pt x="0" y="70"/>
                </a:moveTo>
                <a:lnTo>
                  <a:pt x="15" y="75"/>
                </a:lnTo>
                <a:lnTo>
                  <a:pt x="79" y="12"/>
                </a:lnTo>
                <a:lnTo>
                  <a:pt x="67" y="0"/>
                </a:lnTo>
                <a:lnTo>
                  <a:pt x="3" y="63"/>
                </a:lnTo>
                <a:lnTo>
                  <a:pt x="0" y="70"/>
                </a:lnTo>
                <a:lnTo>
                  <a:pt x="0" y="70"/>
                </a:lnTo>
                <a:lnTo>
                  <a:pt x="3" y="87"/>
                </a:lnTo>
                <a:lnTo>
                  <a:pt x="15" y="75"/>
                </a:lnTo>
                <a:lnTo>
                  <a:pt x="0" y="70"/>
                </a:lnTo>
                <a:close/>
              </a:path>
            </a:pathLst>
          </a:custGeom>
          <a:solidFill>
            <a:srgbClr val="121415"/>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2995" name="Freeform 115"/>
          <p:cNvSpPr/>
          <p:nvPr/>
        </p:nvSpPr>
        <p:spPr bwMode="auto">
          <a:xfrm>
            <a:off x="3883025" y="3373438"/>
            <a:ext cx="12700" cy="34925"/>
          </a:xfrm>
          <a:custGeom>
            <a:avLst/>
            <a:gdLst/>
            <a:ahLst/>
            <a:cxnLst>
              <a:cxn ang="0">
                <a:pos x="0" y="3"/>
              </a:cxn>
              <a:cxn ang="0">
                <a:pos x="0" y="3"/>
              </a:cxn>
              <a:cxn ang="0">
                <a:pos x="14" y="87"/>
              </a:cxn>
              <a:cxn ang="0">
                <a:pos x="32" y="85"/>
              </a:cxn>
              <a:cxn ang="0">
                <a:pos x="18" y="0"/>
              </a:cxn>
              <a:cxn ang="0">
                <a:pos x="0" y="3"/>
              </a:cxn>
              <a:cxn ang="0">
                <a:pos x="18" y="0"/>
              </a:cxn>
              <a:cxn ang="0">
                <a:pos x="9" y="2"/>
              </a:cxn>
              <a:cxn ang="0">
                <a:pos x="0" y="3"/>
              </a:cxn>
            </a:cxnLst>
            <a:rect l="0" t="0" r="r" b="b"/>
            <a:pathLst>
              <a:path w="32" h="87">
                <a:moveTo>
                  <a:pt x="0" y="3"/>
                </a:moveTo>
                <a:lnTo>
                  <a:pt x="0" y="3"/>
                </a:lnTo>
                <a:lnTo>
                  <a:pt x="14" y="87"/>
                </a:lnTo>
                <a:lnTo>
                  <a:pt x="32" y="85"/>
                </a:lnTo>
                <a:lnTo>
                  <a:pt x="18" y="0"/>
                </a:lnTo>
                <a:lnTo>
                  <a:pt x="0" y="3"/>
                </a:lnTo>
                <a:lnTo>
                  <a:pt x="18" y="0"/>
                </a:lnTo>
                <a:lnTo>
                  <a:pt x="9" y="2"/>
                </a:lnTo>
                <a:lnTo>
                  <a:pt x="0" y="3"/>
                </a:lnTo>
                <a:close/>
              </a:path>
            </a:pathLst>
          </a:custGeom>
          <a:solidFill>
            <a:srgbClr val="121415"/>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2996" name="Rectangle 116"/>
          <p:cNvSpPr>
            <a:spLocks noChangeArrowheads="1"/>
          </p:cNvSpPr>
          <p:nvPr/>
        </p:nvSpPr>
        <p:spPr bwMode="auto">
          <a:xfrm>
            <a:off x="4002088" y="3567113"/>
            <a:ext cx="6350" cy="52388"/>
          </a:xfrm>
          <a:prstGeom prst="rect">
            <a:avLst/>
          </a:prstGeom>
          <a:solidFill>
            <a:srgbClr val="121415"/>
          </a:solidFill>
          <a:ln w="9525">
            <a:noFill/>
            <a:miter lim="800000"/>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2997" name="Freeform 117"/>
          <p:cNvSpPr/>
          <p:nvPr/>
        </p:nvSpPr>
        <p:spPr bwMode="auto">
          <a:xfrm>
            <a:off x="3987800" y="3556000"/>
            <a:ext cx="33338" cy="17463"/>
          </a:xfrm>
          <a:custGeom>
            <a:avLst/>
            <a:gdLst/>
            <a:ahLst/>
            <a:cxnLst>
              <a:cxn ang="0">
                <a:pos x="0" y="41"/>
              </a:cxn>
              <a:cxn ang="0">
                <a:pos x="87" y="41"/>
              </a:cxn>
              <a:cxn ang="0">
                <a:pos x="45" y="0"/>
              </a:cxn>
              <a:cxn ang="0">
                <a:pos x="0" y="41"/>
              </a:cxn>
            </a:cxnLst>
            <a:rect l="0" t="0" r="r" b="b"/>
            <a:pathLst>
              <a:path w="87" h="41">
                <a:moveTo>
                  <a:pt x="0" y="41"/>
                </a:moveTo>
                <a:lnTo>
                  <a:pt x="87" y="41"/>
                </a:lnTo>
                <a:lnTo>
                  <a:pt x="45" y="0"/>
                </a:lnTo>
                <a:lnTo>
                  <a:pt x="0" y="41"/>
                </a:lnTo>
                <a:close/>
              </a:path>
            </a:pathLst>
          </a:custGeom>
          <a:solidFill>
            <a:srgbClr val="F2CDBE"/>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2998" name="Freeform 118"/>
          <p:cNvSpPr/>
          <p:nvPr/>
        </p:nvSpPr>
        <p:spPr bwMode="auto">
          <a:xfrm>
            <a:off x="3987800" y="3568700"/>
            <a:ext cx="42863" cy="7938"/>
          </a:xfrm>
          <a:custGeom>
            <a:avLst/>
            <a:gdLst/>
            <a:ahLst/>
            <a:cxnLst>
              <a:cxn ang="0">
                <a:pos x="93" y="3"/>
              </a:cxn>
              <a:cxn ang="0">
                <a:pos x="87" y="0"/>
              </a:cxn>
              <a:cxn ang="0">
                <a:pos x="0" y="0"/>
              </a:cxn>
              <a:cxn ang="0">
                <a:pos x="0" y="18"/>
              </a:cxn>
              <a:cxn ang="0">
                <a:pos x="87" y="18"/>
              </a:cxn>
              <a:cxn ang="0">
                <a:pos x="93" y="3"/>
              </a:cxn>
              <a:cxn ang="0">
                <a:pos x="87" y="18"/>
              </a:cxn>
              <a:cxn ang="0">
                <a:pos x="108" y="18"/>
              </a:cxn>
              <a:cxn ang="0">
                <a:pos x="93" y="3"/>
              </a:cxn>
            </a:cxnLst>
            <a:rect l="0" t="0" r="r" b="b"/>
            <a:pathLst>
              <a:path w="108" h="18">
                <a:moveTo>
                  <a:pt x="93" y="3"/>
                </a:moveTo>
                <a:lnTo>
                  <a:pt x="87" y="0"/>
                </a:lnTo>
                <a:lnTo>
                  <a:pt x="0" y="0"/>
                </a:lnTo>
                <a:lnTo>
                  <a:pt x="0" y="18"/>
                </a:lnTo>
                <a:lnTo>
                  <a:pt x="87" y="18"/>
                </a:lnTo>
                <a:lnTo>
                  <a:pt x="93" y="3"/>
                </a:lnTo>
                <a:lnTo>
                  <a:pt x="87" y="18"/>
                </a:lnTo>
                <a:lnTo>
                  <a:pt x="108" y="18"/>
                </a:lnTo>
                <a:lnTo>
                  <a:pt x="93" y="3"/>
                </a:lnTo>
                <a:close/>
              </a:path>
            </a:pathLst>
          </a:custGeom>
          <a:solidFill>
            <a:srgbClr val="121415"/>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2999" name="Freeform 119"/>
          <p:cNvSpPr/>
          <p:nvPr/>
        </p:nvSpPr>
        <p:spPr bwMode="auto">
          <a:xfrm>
            <a:off x="4002088" y="3554413"/>
            <a:ext cx="22225" cy="20638"/>
          </a:xfrm>
          <a:custGeom>
            <a:avLst/>
            <a:gdLst/>
            <a:ahLst/>
            <a:cxnLst>
              <a:cxn ang="0">
                <a:pos x="0" y="13"/>
              </a:cxn>
              <a:cxn ang="0">
                <a:pos x="0" y="13"/>
              </a:cxn>
              <a:cxn ang="0">
                <a:pos x="42" y="54"/>
              </a:cxn>
              <a:cxn ang="0">
                <a:pos x="54" y="42"/>
              </a:cxn>
              <a:cxn ang="0">
                <a:pos x="13" y="0"/>
              </a:cxn>
              <a:cxn ang="0">
                <a:pos x="0" y="13"/>
              </a:cxn>
              <a:cxn ang="0">
                <a:pos x="13" y="0"/>
              </a:cxn>
              <a:cxn ang="0">
                <a:pos x="6" y="7"/>
              </a:cxn>
              <a:cxn ang="0">
                <a:pos x="0" y="13"/>
              </a:cxn>
            </a:cxnLst>
            <a:rect l="0" t="0" r="r" b="b"/>
            <a:pathLst>
              <a:path w="54" h="54">
                <a:moveTo>
                  <a:pt x="0" y="13"/>
                </a:moveTo>
                <a:lnTo>
                  <a:pt x="0" y="13"/>
                </a:lnTo>
                <a:lnTo>
                  <a:pt x="42" y="54"/>
                </a:lnTo>
                <a:lnTo>
                  <a:pt x="54" y="42"/>
                </a:lnTo>
                <a:lnTo>
                  <a:pt x="13" y="0"/>
                </a:lnTo>
                <a:lnTo>
                  <a:pt x="0" y="13"/>
                </a:lnTo>
                <a:lnTo>
                  <a:pt x="13" y="0"/>
                </a:lnTo>
                <a:lnTo>
                  <a:pt x="6" y="7"/>
                </a:lnTo>
                <a:lnTo>
                  <a:pt x="0" y="13"/>
                </a:lnTo>
                <a:close/>
              </a:path>
            </a:pathLst>
          </a:custGeom>
          <a:solidFill>
            <a:srgbClr val="121415"/>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000" name="Rectangle 120"/>
          <p:cNvSpPr>
            <a:spLocks noChangeArrowheads="1"/>
          </p:cNvSpPr>
          <p:nvPr/>
        </p:nvSpPr>
        <p:spPr bwMode="auto">
          <a:xfrm>
            <a:off x="4370388" y="3090863"/>
            <a:ext cx="7938" cy="6350"/>
          </a:xfrm>
          <a:prstGeom prst="rect">
            <a:avLst/>
          </a:prstGeom>
          <a:solidFill>
            <a:srgbClr val="121415"/>
          </a:solidFill>
          <a:ln w="9525">
            <a:noFill/>
            <a:miter lim="800000"/>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001" name="Rectangle 121"/>
          <p:cNvSpPr>
            <a:spLocks noChangeArrowheads="1"/>
          </p:cNvSpPr>
          <p:nvPr/>
        </p:nvSpPr>
        <p:spPr bwMode="auto">
          <a:xfrm>
            <a:off x="4370388" y="3119438"/>
            <a:ext cx="7938" cy="6350"/>
          </a:xfrm>
          <a:prstGeom prst="rect">
            <a:avLst/>
          </a:prstGeom>
          <a:solidFill>
            <a:srgbClr val="121415"/>
          </a:solidFill>
          <a:ln w="9525">
            <a:noFill/>
            <a:miter lim="800000"/>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002" name="Rectangle 122"/>
          <p:cNvSpPr>
            <a:spLocks noChangeArrowheads="1"/>
          </p:cNvSpPr>
          <p:nvPr/>
        </p:nvSpPr>
        <p:spPr bwMode="auto">
          <a:xfrm>
            <a:off x="4370388" y="3148013"/>
            <a:ext cx="7938" cy="6350"/>
          </a:xfrm>
          <a:prstGeom prst="rect">
            <a:avLst/>
          </a:prstGeom>
          <a:solidFill>
            <a:srgbClr val="121415"/>
          </a:solidFill>
          <a:ln w="9525">
            <a:noFill/>
            <a:miter lim="800000"/>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003" name="Rectangle 123"/>
          <p:cNvSpPr>
            <a:spLocks noChangeArrowheads="1"/>
          </p:cNvSpPr>
          <p:nvPr/>
        </p:nvSpPr>
        <p:spPr bwMode="auto">
          <a:xfrm>
            <a:off x="4370388" y="3175000"/>
            <a:ext cx="7938" cy="7938"/>
          </a:xfrm>
          <a:prstGeom prst="rect">
            <a:avLst/>
          </a:prstGeom>
          <a:solidFill>
            <a:srgbClr val="121415"/>
          </a:solidFill>
          <a:ln w="9525">
            <a:noFill/>
            <a:miter lim="800000"/>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004" name="Rectangle 124"/>
          <p:cNvSpPr>
            <a:spLocks noChangeArrowheads="1"/>
          </p:cNvSpPr>
          <p:nvPr/>
        </p:nvSpPr>
        <p:spPr bwMode="auto">
          <a:xfrm>
            <a:off x="4370388" y="3203575"/>
            <a:ext cx="7938" cy="7938"/>
          </a:xfrm>
          <a:prstGeom prst="rect">
            <a:avLst/>
          </a:prstGeom>
          <a:solidFill>
            <a:srgbClr val="121415"/>
          </a:solidFill>
          <a:ln w="9525">
            <a:noFill/>
            <a:miter lim="800000"/>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005" name="Rectangle 125"/>
          <p:cNvSpPr>
            <a:spLocks noChangeArrowheads="1"/>
          </p:cNvSpPr>
          <p:nvPr/>
        </p:nvSpPr>
        <p:spPr bwMode="auto">
          <a:xfrm>
            <a:off x="4370388" y="3232150"/>
            <a:ext cx="7938" cy="7938"/>
          </a:xfrm>
          <a:prstGeom prst="rect">
            <a:avLst/>
          </a:prstGeom>
          <a:solidFill>
            <a:srgbClr val="121415"/>
          </a:solidFill>
          <a:ln w="9525">
            <a:noFill/>
            <a:miter lim="800000"/>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006" name="Rectangle 126"/>
          <p:cNvSpPr>
            <a:spLocks noChangeArrowheads="1"/>
          </p:cNvSpPr>
          <p:nvPr/>
        </p:nvSpPr>
        <p:spPr bwMode="auto">
          <a:xfrm>
            <a:off x="4370388" y="3260725"/>
            <a:ext cx="7938" cy="7938"/>
          </a:xfrm>
          <a:prstGeom prst="rect">
            <a:avLst/>
          </a:prstGeom>
          <a:solidFill>
            <a:srgbClr val="121415"/>
          </a:solidFill>
          <a:ln w="9525">
            <a:noFill/>
            <a:miter lim="800000"/>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007" name="Rectangle 127"/>
          <p:cNvSpPr>
            <a:spLocks noChangeArrowheads="1"/>
          </p:cNvSpPr>
          <p:nvPr/>
        </p:nvSpPr>
        <p:spPr bwMode="auto">
          <a:xfrm>
            <a:off x="4370388" y="3289300"/>
            <a:ext cx="7938" cy="6350"/>
          </a:xfrm>
          <a:prstGeom prst="rect">
            <a:avLst/>
          </a:prstGeom>
          <a:solidFill>
            <a:srgbClr val="121415"/>
          </a:solidFill>
          <a:ln w="9525">
            <a:noFill/>
            <a:miter lim="800000"/>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008" name="Rectangle 128"/>
          <p:cNvSpPr>
            <a:spLocks noChangeArrowheads="1"/>
          </p:cNvSpPr>
          <p:nvPr/>
        </p:nvSpPr>
        <p:spPr bwMode="auto">
          <a:xfrm>
            <a:off x="4370388" y="3317875"/>
            <a:ext cx="7938" cy="6350"/>
          </a:xfrm>
          <a:prstGeom prst="rect">
            <a:avLst/>
          </a:prstGeom>
          <a:solidFill>
            <a:srgbClr val="121415"/>
          </a:solidFill>
          <a:ln w="9525">
            <a:noFill/>
            <a:miter lim="800000"/>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009" name="Rectangle 129"/>
          <p:cNvSpPr>
            <a:spLocks noChangeArrowheads="1"/>
          </p:cNvSpPr>
          <p:nvPr/>
        </p:nvSpPr>
        <p:spPr bwMode="auto">
          <a:xfrm>
            <a:off x="4370388" y="3346450"/>
            <a:ext cx="7938" cy="6350"/>
          </a:xfrm>
          <a:prstGeom prst="rect">
            <a:avLst/>
          </a:prstGeom>
          <a:solidFill>
            <a:srgbClr val="121415"/>
          </a:solidFill>
          <a:ln w="9525">
            <a:noFill/>
            <a:miter lim="800000"/>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010" name="Rectangle 130"/>
          <p:cNvSpPr>
            <a:spLocks noChangeArrowheads="1"/>
          </p:cNvSpPr>
          <p:nvPr/>
        </p:nvSpPr>
        <p:spPr bwMode="auto">
          <a:xfrm>
            <a:off x="4370388" y="3373438"/>
            <a:ext cx="7938" cy="7938"/>
          </a:xfrm>
          <a:prstGeom prst="rect">
            <a:avLst/>
          </a:prstGeom>
          <a:solidFill>
            <a:srgbClr val="121415"/>
          </a:solidFill>
          <a:ln w="9525">
            <a:noFill/>
            <a:miter lim="800000"/>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011" name="Rectangle 131"/>
          <p:cNvSpPr>
            <a:spLocks noChangeArrowheads="1"/>
          </p:cNvSpPr>
          <p:nvPr/>
        </p:nvSpPr>
        <p:spPr bwMode="auto">
          <a:xfrm>
            <a:off x="4370388" y="3402013"/>
            <a:ext cx="7938" cy="7938"/>
          </a:xfrm>
          <a:prstGeom prst="rect">
            <a:avLst/>
          </a:prstGeom>
          <a:solidFill>
            <a:srgbClr val="121415"/>
          </a:solidFill>
          <a:ln w="9525">
            <a:noFill/>
            <a:miter lim="800000"/>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012" name="Rectangle 132"/>
          <p:cNvSpPr>
            <a:spLocks noChangeArrowheads="1"/>
          </p:cNvSpPr>
          <p:nvPr/>
        </p:nvSpPr>
        <p:spPr bwMode="auto">
          <a:xfrm>
            <a:off x="4370388" y="3430588"/>
            <a:ext cx="7938" cy="7938"/>
          </a:xfrm>
          <a:prstGeom prst="rect">
            <a:avLst/>
          </a:prstGeom>
          <a:solidFill>
            <a:srgbClr val="121415"/>
          </a:solidFill>
          <a:ln w="9525">
            <a:noFill/>
            <a:miter lim="800000"/>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013" name="Rectangle 133"/>
          <p:cNvSpPr>
            <a:spLocks noChangeArrowheads="1"/>
          </p:cNvSpPr>
          <p:nvPr/>
        </p:nvSpPr>
        <p:spPr bwMode="auto">
          <a:xfrm>
            <a:off x="4370388" y="3459163"/>
            <a:ext cx="7938" cy="7938"/>
          </a:xfrm>
          <a:prstGeom prst="rect">
            <a:avLst/>
          </a:prstGeom>
          <a:solidFill>
            <a:srgbClr val="121415"/>
          </a:solidFill>
          <a:ln w="9525">
            <a:noFill/>
            <a:miter lim="800000"/>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014" name="Rectangle 134"/>
          <p:cNvSpPr>
            <a:spLocks noChangeArrowheads="1"/>
          </p:cNvSpPr>
          <p:nvPr/>
        </p:nvSpPr>
        <p:spPr bwMode="auto">
          <a:xfrm>
            <a:off x="4370388" y="3487738"/>
            <a:ext cx="7938" cy="6350"/>
          </a:xfrm>
          <a:prstGeom prst="rect">
            <a:avLst/>
          </a:prstGeom>
          <a:solidFill>
            <a:srgbClr val="121415"/>
          </a:solidFill>
          <a:ln w="9525">
            <a:noFill/>
            <a:miter lim="800000"/>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015" name="Rectangle 135"/>
          <p:cNvSpPr>
            <a:spLocks noChangeArrowheads="1"/>
          </p:cNvSpPr>
          <p:nvPr/>
        </p:nvSpPr>
        <p:spPr bwMode="auto">
          <a:xfrm>
            <a:off x="4370388" y="3516313"/>
            <a:ext cx="7938" cy="6350"/>
          </a:xfrm>
          <a:prstGeom prst="rect">
            <a:avLst/>
          </a:prstGeom>
          <a:solidFill>
            <a:srgbClr val="121415"/>
          </a:solidFill>
          <a:ln w="9525">
            <a:noFill/>
            <a:miter lim="800000"/>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016" name="Rectangle 136"/>
          <p:cNvSpPr>
            <a:spLocks noChangeArrowheads="1"/>
          </p:cNvSpPr>
          <p:nvPr/>
        </p:nvSpPr>
        <p:spPr bwMode="auto">
          <a:xfrm>
            <a:off x="4370388" y="3544888"/>
            <a:ext cx="7938" cy="6350"/>
          </a:xfrm>
          <a:prstGeom prst="rect">
            <a:avLst/>
          </a:prstGeom>
          <a:solidFill>
            <a:srgbClr val="121415"/>
          </a:solidFill>
          <a:ln w="9525">
            <a:noFill/>
            <a:miter lim="800000"/>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017" name="Rectangle 137"/>
          <p:cNvSpPr>
            <a:spLocks noChangeArrowheads="1"/>
          </p:cNvSpPr>
          <p:nvPr/>
        </p:nvSpPr>
        <p:spPr bwMode="auto">
          <a:xfrm>
            <a:off x="4370388" y="3573463"/>
            <a:ext cx="7938" cy="6350"/>
          </a:xfrm>
          <a:prstGeom prst="rect">
            <a:avLst/>
          </a:prstGeom>
          <a:solidFill>
            <a:srgbClr val="121415"/>
          </a:solidFill>
          <a:ln w="9525">
            <a:noFill/>
            <a:miter lim="800000"/>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018" name="Rectangle 138"/>
          <p:cNvSpPr>
            <a:spLocks noChangeArrowheads="1"/>
          </p:cNvSpPr>
          <p:nvPr/>
        </p:nvSpPr>
        <p:spPr bwMode="auto">
          <a:xfrm>
            <a:off x="4370388" y="3600450"/>
            <a:ext cx="7938" cy="7938"/>
          </a:xfrm>
          <a:prstGeom prst="rect">
            <a:avLst/>
          </a:prstGeom>
          <a:solidFill>
            <a:srgbClr val="121415"/>
          </a:solidFill>
          <a:ln w="9525">
            <a:noFill/>
            <a:miter lim="800000"/>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019" name="Rectangle 139"/>
          <p:cNvSpPr>
            <a:spLocks noChangeArrowheads="1"/>
          </p:cNvSpPr>
          <p:nvPr/>
        </p:nvSpPr>
        <p:spPr bwMode="auto">
          <a:xfrm>
            <a:off x="4370388" y="3629025"/>
            <a:ext cx="7938" cy="7938"/>
          </a:xfrm>
          <a:prstGeom prst="rect">
            <a:avLst/>
          </a:prstGeom>
          <a:solidFill>
            <a:srgbClr val="121415"/>
          </a:solidFill>
          <a:ln w="9525">
            <a:noFill/>
            <a:miter lim="800000"/>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020" name="Rectangle 140"/>
          <p:cNvSpPr>
            <a:spLocks noChangeArrowheads="1"/>
          </p:cNvSpPr>
          <p:nvPr/>
        </p:nvSpPr>
        <p:spPr bwMode="auto">
          <a:xfrm>
            <a:off x="4370388" y="3657600"/>
            <a:ext cx="7938" cy="7938"/>
          </a:xfrm>
          <a:prstGeom prst="rect">
            <a:avLst/>
          </a:prstGeom>
          <a:solidFill>
            <a:srgbClr val="121415"/>
          </a:solidFill>
          <a:ln w="9525">
            <a:noFill/>
            <a:miter lim="800000"/>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021" name="Rectangle 141"/>
          <p:cNvSpPr>
            <a:spLocks noChangeArrowheads="1"/>
          </p:cNvSpPr>
          <p:nvPr/>
        </p:nvSpPr>
        <p:spPr bwMode="auto">
          <a:xfrm>
            <a:off x="4370388" y="3686175"/>
            <a:ext cx="7938" cy="6350"/>
          </a:xfrm>
          <a:prstGeom prst="rect">
            <a:avLst/>
          </a:prstGeom>
          <a:solidFill>
            <a:srgbClr val="121415"/>
          </a:solidFill>
          <a:ln w="9525">
            <a:noFill/>
            <a:miter lim="800000"/>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022" name="Rectangle 142"/>
          <p:cNvSpPr>
            <a:spLocks noChangeArrowheads="1"/>
          </p:cNvSpPr>
          <p:nvPr/>
        </p:nvSpPr>
        <p:spPr bwMode="auto">
          <a:xfrm>
            <a:off x="4370388" y="3714750"/>
            <a:ext cx="7938" cy="6350"/>
          </a:xfrm>
          <a:prstGeom prst="rect">
            <a:avLst/>
          </a:prstGeom>
          <a:solidFill>
            <a:srgbClr val="121415"/>
          </a:solidFill>
          <a:ln w="9525">
            <a:noFill/>
            <a:miter lim="800000"/>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023" name="Rectangle 143"/>
          <p:cNvSpPr>
            <a:spLocks noChangeArrowheads="1"/>
          </p:cNvSpPr>
          <p:nvPr/>
        </p:nvSpPr>
        <p:spPr bwMode="auto">
          <a:xfrm>
            <a:off x="4370388" y="3743325"/>
            <a:ext cx="7938" cy="6350"/>
          </a:xfrm>
          <a:prstGeom prst="rect">
            <a:avLst/>
          </a:prstGeom>
          <a:solidFill>
            <a:srgbClr val="121415"/>
          </a:solidFill>
          <a:ln w="9525">
            <a:noFill/>
            <a:miter lim="800000"/>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024" name="Rectangle 144"/>
          <p:cNvSpPr>
            <a:spLocks noChangeArrowheads="1"/>
          </p:cNvSpPr>
          <p:nvPr/>
        </p:nvSpPr>
        <p:spPr bwMode="auto">
          <a:xfrm>
            <a:off x="4370388" y="3771900"/>
            <a:ext cx="7938" cy="6350"/>
          </a:xfrm>
          <a:prstGeom prst="rect">
            <a:avLst/>
          </a:prstGeom>
          <a:solidFill>
            <a:srgbClr val="121415"/>
          </a:solidFill>
          <a:ln w="9525">
            <a:noFill/>
            <a:miter lim="800000"/>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025" name="Rectangle 145"/>
          <p:cNvSpPr>
            <a:spLocks noChangeArrowheads="1"/>
          </p:cNvSpPr>
          <p:nvPr/>
        </p:nvSpPr>
        <p:spPr bwMode="auto">
          <a:xfrm>
            <a:off x="4370388" y="3800475"/>
            <a:ext cx="7938" cy="6350"/>
          </a:xfrm>
          <a:prstGeom prst="rect">
            <a:avLst/>
          </a:prstGeom>
          <a:solidFill>
            <a:srgbClr val="121415"/>
          </a:solidFill>
          <a:ln w="9525">
            <a:noFill/>
            <a:miter lim="800000"/>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026" name="Rectangle 146"/>
          <p:cNvSpPr>
            <a:spLocks noChangeArrowheads="1"/>
          </p:cNvSpPr>
          <p:nvPr/>
        </p:nvSpPr>
        <p:spPr bwMode="auto">
          <a:xfrm>
            <a:off x="4370388" y="3827463"/>
            <a:ext cx="7938" cy="7938"/>
          </a:xfrm>
          <a:prstGeom prst="rect">
            <a:avLst/>
          </a:prstGeom>
          <a:solidFill>
            <a:srgbClr val="121415"/>
          </a:solidFill>
          <a:ln w="9525">
            <a:noFill/>
            <a:miter lim="800000"/>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027" name="Rectangle 147"/>
          <p:cNvSpPr>
            <a:spLocks noChangeArrowheads="1"/>
          </p:cNvSpPr>
          <p:nvPr/>
        </p:nvSpPr>
        <p:spPr bwMode="auto">
          <a:xfrm>
            <a:off x="4370388" y="3856038"/>
            <a:ext cx="7938" cy="7938"/>
          </a:xfrm>
          <a:prstGeom prst="rect">
            <a:avLst/>
          </a:prstGeom>
          <a:solidFill>
            <a:srgbClr val="121415"/>
          </a:solidFill>
          <a:ln w="9525">
            <a:noFill/>
            <a:miter lim="800000"/>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63635" name="Rectangle 148"/>
          <p:cNvSpPr/>
          <p:nvPr/>
        </p:nvSpPr>
        <p:spPr>
          <a:xfrm>
            <a:off x="4800600" y="3810000"/>
            <a:ext cx="495300" cy="198438"/>
          </a:xfrm>
          <a:prstGeom prst="rect">
            <a:avLst/>
          </a:prstGeom>
          <a:noFill/>
          <a:ln w="9525">
            <a:noFill/>
          </a:ln>
        </p:spPr>
        <p:txBody>
          <a:bodyPr wrap="none" lIns="0" tIns="0" rIns="0" bIns="0" anchor="t">
            <a:spAutoFit/>
          </a:bodyPr>
          <a:p>
            <a:pPr eaLnBrk="0" hangingPunct="0"/>
            <a:r>
              <a:rPr lang="zh-CN" altLang="en-US" sz="1300" dirty="0">
                <a:solidFill>
                  <a:srgbClr val="121415"/>
                </a:solidFill>
                <a:latin typeface="Arial" panose="020B0604020202020204" pitchFamily="34" charset="0"/>
                <a:ea typeface="宋体" panose="02010600030101010101" pitchFamily="2" charset="-122"/>
              </a:rPr>
              <a:t>被实现</a:t>
            </a:r>
            <a:endParaRPr lang="zh-CN" altLang="en-US" sz="1000" dirty="0">
              <a:latin typeface="Arial" panose="020B0604020202020204" pitchFamily="34" charset="0"/>
              <a:ea typeface="宋体" panose="02010600030101010101" pitchFamily="2" charset="-122"/>
            </a:endParaRPr>
          </a:p>
        </p:txBody>
      </p:sp>
      <p:sp>
        <p:nvSpPr>
          <p:cNvPr id="763029" name="Rectangle 149"/>
          <p:cNvSpPr>
            <a:spLocks noChangeArrowheads="1"/>
          </p:cNvSpPr>
          <p:nvPr/>
        </p:nvSpPr>
        <p:spPr bwMode="auto">
          <a:xfrm>
            <a:off x="5786438" y="3657600"/>
            <a:ext cx="995363" cy="285750"/>
          </a:xfrm>
          <a:prstGeom prst="rect">
            <a:avLst/>
          </a:prstGeom>
          <a:solidFill>
            <a:srgbClr val="FFFFFF"/>
          </a:solidFill>
          <a:ln w="9525">
            <a:noFill/>
            <a:miter lim="800000"/>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030" name="Rectangle 150"/>
          <p:cNvSpPr>
            <a:spLocks noChangeArrowheads="1"/>
          </p:cNvSpPr>
          <p:nvPr/>
        </p:nvSpPr>
        <p:spPr bwMode="auto">
          <a:xfrm>
            <a:off x="5786438" y="3600450"/>
            <a:ext cx="957263" cy="342900"/>
          </a:xfrm>
          <a:prstGeom prst="rect">
            <a:avLst/>
          </a:prstGeom>
          <a:noFill/>
          <a:ln w="3175">
            <a:solidFill>
              <a:srgbClr val="FFFFFF"/>
            </a:solidFill>
            <a:miter lim="800000"/>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63638" name="Rectangle 151"/>
          <p:cNvSpPr/>
          <p:nvPr/>
        </p:nvSpPr>
        <p:spPr>
          <a:xfrm>
            <a:off x="6019800" y="3733800"/>
            <a:ext cx="495300" cy="198438"/>
          </a:xfrm>
          <a:prstGeom prst="rect">
            <a:avLst/>
          </a:prstGeom>
          <a:noFill/>
          <a:ln w="9525">
            <a:noFill/>
          </a:ln>
        </p:spPr>
        <p:txBody>
          <a:bodyPr wrap="none" lIns="0" tIns="0" rIns="0" bIns="0" anchor="t">
            <a:spAutoFit/>
          </a:bodyPr>
          <a:p>
            <a:pPr eaLnBrk="0" hangingPunct="0"/>
            <a:r>
              <a:rPr lang="zh-CN" altLang="en-US" sz="1300" dirty="0">
                <a:solidFill>
                  <a:srgbClr val="121415"/>
                </a:solidFill>
                <a:latin typeface="Arial" panose="020B0604020202020204" pitchFamily="34" charset="0"/>
                <a:ea typeface="宋体" panose="02010600030101010101" pitchFamily="2" charset="-122"/>
              </a:rPr>
              <a:t>被实施</a:t>
            </a:r>
            <a:endParaRPr lang="zh-CN" altLang="en-US" sz="1000" dirty="0">
              <a:latin typeface="Arial" panose="020B0604020202020204" pitchFamily="34" charset="0"/>
              <a:ea typeface="宋体" panose="02010600030101010101" pitchFamily="2" charset="-122"/>
            </a:endParaRPr>
          </a:p>
        </p:txBody>
      </p:sp>
      <p:sp>
        <p:nvSpPr>
          <p:cNvPr id="763032" name="Rectangle 152"/>
          <p:cNvSpPr>
            <a:spLocks noChangeArrowheads="1"/>
          </p:cNvSpPr>
          <p:nvPr/>
        </p:nvSpPr>
        <p:spPr bwMode="auto">
          <a:xfrm>
            <a:off x="7038975" y="3568700"/>
            <a:ext cx="957263" cy="195263"/>
          </a:xfrm>
          <a:prstGeom prst="rect">
            <a:avLst/>
          </a:prstGeom>
          <a:solidFill>
            <a:srgbClr val="FFFFFF"/>
          </a:solidFill>
          <a:ln w="9525">
            <a:noFill/>
            <a:miter lim="800000"/>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033" name="Rectangle 153"/>
          <p:cNvSpPr>
            <a:spLocks noChangeArrowheads="1"/>
          </p:cNvSpPr>
          <p:nvPr/>
        </p:nvSpPr>
        <p:spPr bwMode="auto">
          <a:xfrm>
            <a:off x="7038975" y="3568700"/>
            <a:ext cx="957263" cy="195263"/>
          </a:xfrm>
          <a:prstGeom prst="rect">
            <a:avLst/>
          </a:prstGeom>
          <a:noFill/>
          <a:ln w="3175">
            <a:solidFill>
              <a:srgbClr val="FFFFFF"/>
            </a:solidFill>
            <a:miter lim="800000"/>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63641" name="Rectangle 154"/>
          <p:cNvSpPr/>
          <p:nvPr/>
        </p:nvSpPr>
        <p:spPr>
          <a:xfrm>
            <a:off x="7239000" y="3581400"/>
            <a:ext cx="495300" cy="198438"/>
          </a:xfrm>
          <a:prstGeom prst="rect">
            <a:avLst/>
          </a:prstGeom>
          <a:noFill/>
          <a:ln w="9525">
            <a:noFill/>
          </a:ln>
        </p:spPr>
        <p:txBody>
          <a:bodyPr wrap="none" lIns="0" tIns="0" rIns="0" bIns="0" anchor="t">
            <a:spAutoFit/>
          </a:bodyPr>
          <a:p>
            <a:pPr eaLnBrk="0" hangingPunct="0"/>
            <a:r>
              <a:rPr lang="zh-CN" altLang="en-US" sz="1300" dirty="0">
                <a:solidFill>
                  <a:srgbClr val="121415"/>
                </a:solidFill>
                <a:latin typeface="Arial" panose="020B0604020202020204" pitchFamily="34" charset="0"/>
                <a:ea typeface="宋体" panose="02010600030101010101" pitchFamily="2" charset="-122"/>
              </a:rPr>
              <a:t>被验证</a:t>
            </a:r>
            <a:endParaRPr lang="zh-CN" altLang="en-US" sz="1000" dirty="0">
              <a:latin typeface="Arial" panose="020B0604020202020204" pitchFamily="34" charset="0"/>
              <a:ea typeface="宋体" panose="02010600030101010101" pitchFamily="2" charset="-122"/>
            </a:endParaRPr>
          </a:p>
        </p:txBody>
      </p:sp>
      <p:sp>
        <p:nvSpPr>
          <p:cNvPr id="63642" name="Rectangle 155"/>
          <p:cNvSpPr/>
          <p:nvPr/>
        </p:nvSpPr>
        <p:spPr>
          <a:xfrm>
            <a:off x="5867400" y="4876800"/>
            <a:ext cx="660400" cy="198438"/>
          </a:xfrm>
          <a:prstGeom prst="rect">
            <a:avLst/>
          </a:prstGeom>
          <a:noFill/>
          <a:ln w="9525">
            <a:noFill/>
          </a:ln>
        </p:spPr>
        <p:txBody>
          <a:bodyPr wrap="none" lIns="0" tIns="0" rIns="0" bIns="0" anchor="t">
            <a:spAutoFit/>
          </a:bodyPr>
          <a:p>
            <a:pPr eaLnBrk="0" hangingPunct="0"/>
            <a:r>
              <a:rPr lang="zh-CN" altLang="en-US" sz="1300" dirty="0">
                <a:solidFill>
                  <a:srgbClr val="121415"/>
                </a:solidFill>
                <a:latin typeface="Arial" panose="020B0604020202020204" pitchFamily="34" charset="0"/>
                <a:ea typeface="宋体" panose="02010600030101010101" pitchFamily="2" charset="-122"/>
              </a:rPr>
              <a:t>实施模型</a:t>
            </a:r>
            <a:endParaRPr lang="zh-CN" altLang="en-US" sz="1000" dirty="0">
              <a:latin typeface="Arial" panose="020B0604020202020204" pitchFamily="34" charset="0"/>
              <a:ea typeface="宋体" panose="02010600030101010101" pitchFamily="2" charset="-122"/>
            </a:endParaRPr>
          </a:p>
        </p:txBody>
      </p:sp>
      <p:sp>
        <p:nvSpPr>
          <p:cNvPr id="63643" name="Rectangle 156"/>
          <p:cNvSpPr/>
          <p:nvPr/>
        </p:nvSpPr>
        <p:spPr>
          <a:xfrm>
            <a:off x="7116763" y="4897438"/>
            <a:ext cx="660400" cy="198437"/>
          </a:xfrm>
          <a:prstGeom prst="rect">
            <a:avLst/>
          </a:prstGeom>
          <a:noFill/>
          <a:ln w="9525">
            <a:noFill/>
          </a:ln>
        </p:spPr>
        <p:txBody>
          <a:bodyPr wrap="none" lIns="0" tIns="0" rIns="0" bIns="0" anchor="t">
            <a:spAutoFit/>
          </a:bodyPr>
          <a:p>
            <a:pPr eaLnBrk="0" hangingPunct="0"/>
            <a:r>
              <a:rPr lang="zh-CN" altLang="en-US" sz="1300" dirty="0">
                <a:solidFill>
                  <a:srgbClr val="121415"/>
                </a:solidFill>
                <a:latin typeface="Arial" panose="020B0604020202020204" pitchFamily="34" charset="0"/>
                <a:ea typeface="宋体" panose="02010600030101010101" pitchFamily="2" charset="-122"/>
              </a:rPr>
              <a:t>测试模型</a:t>
            </a:r>
            <a:endParaRPr lang="zh-CN" altLang="en-US" sz="1000" dirty="0">
              <a:latin typeface="Arial" panose="020B0604020202020204" pitchFamily="34" charset="0"/>
              <a:ea typeface="宋体" panose="02010600030101010101" pitchFamily="2" charset="-122"/>
            </a:endParaRPr>
          </a:p>
        </p:txBody>
      </p:sp>
      <p:sp>
        <p:nvSpPr>
          <p:cNvPr id="63644" name="Rectangle 157"/>
          <p:cNvSpPr/>
          <p:nvPr/>
        </p:nvSpPr>
        <p:spPr>
          <a:xfrm>
            <a:off x="4800600" y="4876800"/>
            <a:ext cx="687388" cy="198438"/>
          </a:xfrm>
          <a:prstGeom prst="rect">
            <a:avLst/>
          </a:prstGeom>
          <a:noFill/>
          <a:ln w="9525">
            <a:noFill/>
          </a:ln>
        </p:spPr>
        <p:txBody>
          <a:bodyPr lIns="0" tIns="0" rIns="0" bIns="0" anchor="t">
            <a:spAutoFit/>
          </a:bodyPr>
          <a:p>
            <a:pPr eaLnBrk="0" hangingPunct="0"/>
            <a:r>
              <a:rPr lang="zh-CN" altLang="en-US" sz="1300" dirty="0">
                <a:solidFill>
                  <a:srgbClr val="121415"/>
                </a:solidFill>
                <a:latin typeface="Arial" panose="020B0604020202020204" pitchFamily="34" charset="0"/>
                <a:ea typeface="宋体" panose="02010600030101010101" pitchFamily="2" charset="-122"/>
              </a:rPr>
              <a:t>设计模型</a:t>
            </a:r>
            <a:endParaRPr lang="zh-CN" altLang="en-US" sz="1000" dirty="0">
              <a:latin typeface="Arial" panose="020B0604020202020204" pitchFamily="34" charset="0"/>
              <a:ea typeface="宋体" panose="02010600030101010101" pitchFamily="2" charset="-122"/>
            </a:endParaRPr>
          </a:p>
        </p:txBody>
      </p:sp>
      <p:sp>
        <p:nvSpPr>
          <p:cNvPr id="763038" name="Rectangle 158"/>
          <p:cNvSpPr>
            <a:spLocks noChangeArrowheads="1"/>
          </p:cNvSpPr>
          <p:nvPr/>
        </p:nvSpPr>
        <p:spPr bwMode="auto">
          <a:xfrm>
            <a:off x="4621213" y="4319588"/>
            <a:ext cx="935038" cy="558800"/>
          </a:xfrm>
          <a:prstGeom prst="rect">
            <a:avLst/>
          </a:prstGeom>
          <a:solidFill>
            <a:srgbClr val="121415"/>
          </a:solidFill>
          <a:ln w="9525">
            <a:noFill/>
            <a:miter lim="800000"/>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039" name="Rectangle 159"/>
          <p:cNvSpPr>
            <a:spLocks noChangeArrowheads="1"/>
          </p:cNvSpPr>
          <p:nvPr/>
        </p:nvSpPr>
        <p:spPr bwMode="auto">
          <a:xfrm>
            <a:off x="4605338" y="4298950"/>
            <a:ext cx="933450" cy="557213"/>
          </a:xfrm>
          <a:prstGeom prst="rect">
            <a:avLst/>
          </a:prstGeom>
          <a:solidFill>
            <a:srgbClr val="96AFA1"/>
          </a:solidFill>
          <a:ln w="9525">
            <a:noFill/>
            <a:miter lim="800000"/>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040" name="Freeform 160"/>
          <p:cNvSpPr/>
          <p:nvPr/>
        </p:nvSpPr>
        <p:spPr bwMode="auto">
          <a:xfrm>
            <a:off x="4600575" y="4294188"/>
            <a:ext cx="7938" cy="561975"/>
          </a:xfrm>
          <a:custGeom>
            <a:avLst/>
            <a:gdLst/>
            <a:ahLst/>
            <a:cxnLst>
              <a:cxn ang="0">
                <a:pos x="10" y="0"/>
              </a:cxn>
              <a:cxn ang="0">
                <a:pos x="0" y="12"/>
              </a:cxn>
              <a:cxn ang="0">
                <a:pos x="0" y="1417"/>
              </a:cxn>
              <a:cxn ang="0">
                <a:pos x="20" y="1417"/>
              </a:cxn>
              <a:cxn ang="0">
                <a:pos x="20" y="12"/>
              </a:cxn>
              <a:cxn ang="0">
                <a:pos x="10" y="0"/>
              </a:cxn>
              <a:cxn ang="0">
                <a:pos x="10" y="0"/>
              </a:cxn>
              <a:cxn ang="0">
                <a:pos x="0" y="0"/>
              </a:cxn>
              <a:cxn ang="0">
                <a:pos x="0" y="12"/>
              </a:cxn>
              <a:cxn ang="0">
                <a:pos x="10" y="0"/>
              </a:cxn>
            </a:cxnLst>
            <a:rect l="0" t="0" r="r" b="b"/>
            <a:pathLst>
              <a:path w="20" h="1417">
                <a:moveTo>
                  <a:pt x="10" y="0"/>
                </a:moveTo>
                <a:lnTo>
                  <a:pt x="0" y="12"/>
                </a:lnTo>
                <a:lnTo>
                  <a:pt x="0" y="1417"/>
                </a:lnTo>
                <a:lnTo>
                  <a:pt x="20" y="1417"/>
                </a:lnTo>
                <a:lnTo>
                  <a:pt x="20" y="12"/>
                </a:lnTo>
                <a:lnTo>
                  <a:pt x="10" y="0"/>
                </a:lnTo>
                <a:lnTo>
                  <a:pt x="10" y="0"/>
                </a:lnTo>
                <a:lnTo>
                  <a:pt x="0" y="0"/>
                </a:lnTo>
                <a:lnTo>
                  <a:pt x="0" y="12"/>
                </a:lnTo>
                <a:lnTo>
                  <a:pt x="10" y="0"/>
                </a:lnTo>
                <a:close/>
              </a:path>
            </a:pathLst>
          </a:custGeom>
          <a:solidFill>
            <a:srgbClr val="121415"/>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041" name="Freeform 161"/>
          <p:cNvSpPr/>
          <p:nvPr/>
        </p:nvSpPr>
        <p:spPr bwMode="auto">
          <a:xfrm>
            <a:off x="4605338" y="4294188"/>
            <a:ext cx="936625" cy="9525"/>
          </a:xfrm>
          <a:custGeom>
            <a:avLst/>
            <a:gdLst/>
            <a:ahLst/>
            <a:cxnLst>
              <a:cxn ang="0">
                <a:pos x="2364" y="12"/>
              </a:cxn>
              <a:cxn ang="0">
                <a:pos x="2353" y="0"/>
              </a:cxn>
              <a:cxn ang="0">
                <a:pos x="0" y="0"/>
              </a:cxn>
              <a:cxn ang="0">
                <a:pos x="0" y="26"/>
              </a:cxn>
              <a:cxn ang="0">
                <a:pos x="2353" y="26"/>
              </a:cxn>
              <a:cxn ang="0">
                <a:pos x="2364" y="12"/>
              </a:cxn>
              <a:cxn ang="0">
                <a:pos x="2364" y="12"/>
              </a:cxn>
              <a:cxn ang="0">
                <a:pos x="2364" y="0"/>
              </a:cxn>
              <a:cxn ang="0">
                <a:pos x="2353" y="0"/>
              </a:cxn>
              <a:cxn ang="0">
                <a:pos x="2364" y="12"/>
              </a:cxn>
            </a:cxnLst>
            <a:rect l="0" t="0" r="r" b="b"/>
            <a:pathLst>
              <a:path w="2364" h="26">
                <a:moveTo>
                  <a:pt x="2364" y="12"/>
                </a:moveTo>
                <a:lnTo>
                  <a:pt x="2353" y="0"/>
                </a:lnTo>
                <a:lnTo>
                  <a:pt x="0" y="0"/>
                </a:lnTo>
                <a:lnTo>
                  <a:pt x="0" y="26"/>
                </a:lnTo>
                <a:lnTo>
                  <a:pt x="2353" y="26"/>
                </a:lnTo>
                <a:lnTo>
                  <a:pt x="2364" y="12"/>
                </a:lnTo>
                <a:lnTo>
                  <a:pt x="2364" y="12"/>
                </a:lnTo>
                <a:lnTo>
                  <a:pt x="2364" y="0"/>
                </a:lnTo>
                <a:lnTo>
                  <a:pt x="2353" y="0"/>
                </a:lnTo>
                <a:lnTo>
                  <a:pt x="2364" y="12"/>
                </a:lnTo>
                <a:close/>
              </a:path>
            </a:pathLst>
          </a:custGeom>
          <a:solidFill>
            <a:srgbClr val="121415"/>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042" name="Freeform 162"/>
          <p:cNvSpPr/>
          <p:nvPr/>
        </p:nvSpPr>
        <p:spPr bwMode="auto">
          <a:xfrm>
            <a:off x="5534025" y="4298950"/>
            <a:ext cx="7938" cy="561975"/>
          </a:xfrm>
          <a:custGeom>
            <a:avLst/>
            <a:gdLst/>
            <a:ahLst/>
            <a:cxnLst>
              <a:cxn ang="0">
                <a:pos x="11" y="1418"/>
              </a:cxn>
              <a:cxn ang="0">
                <a:pos x="22" y="1405"/>
              </a:cxn>
              <a:cxn ang="0">
                <a:pos x="22" y="0"/>
              </a:cxn>
              <a:cxn ang="0">
                <a:pos x="0" y="0"/>
              </a:cxn>
              <a:cxn ang="0">
                <a:pos x="0" y="1405"/>
              </a:cxn>
              <a:cxn ang="0">
                <a:pos x="11" y="1418"/>
              </a:cxn>
              <a:cxn ang="0">
                <a:pos x="11" y="1418"/>
              </a:cxn>
              <a:cxn ang="0">
                <a:pos x="22" y="1418"/>
              </a:cxn>
              <a:cxn ang="0">
                <a:pos x="22" y="1405"/>
              </a:cxn>
              <a:cxn ang="0">
                <a:pos x="11" y="1418"/>
              </a:cxn>
            </a:cxnLst>
            <a:rect l="0" t="0" r="r" b="b"/>
            <a:pathLst>
              <a:path w="22" h="1418">
                <a:moveTo>
                  <a:pt x="11" y="1418"/>
                </a:moveTo>
                <a:lnTo>
                  <a:pt x="22" y="1405"/>
                </a:lnTo>
                <a:lnTo>
                  <a:pt x="22" y="0"/>
                </a:lnTo>
                <a:lnTo>
                  <a:pt x="0" y="0"/>
                </a:lnTo>
                <a:lnTo>
                  <a:pt x="0" y="1405"/>
                </a:lnTo>
                <a:lnTo>
                  <a:pt x="11" y="1418"/>
                </a:lnTo>
                <a:lnTo>
                  <a:pt x="11" y="1418"/>
                </a:lnTo>
                <a:lnTo>
                  <a:pt x="22" y="1418"/>
                </a:lnTo>
                <a:lnTo>
                  <a:pt x="22" y="1405"/>
                </a:lnTo>
                <a:lnTo>
                  <a:pt x="11" y="1418"/>
                </a:lnTo>
                <a:close/>
              </a:path>
            </a:pathLst>
          </a:custGeom>
          <a:solidFill>
            <a:srgbClr val="121415"/>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043" name="Freeform 163"/>
          <p:cNvSpPr/>
          <p:nvPr/>
        </p:nvSpPr>
        <p:spPr bwMode="auto">
          <a:xfrm>
            <a:off x="4600575" y="4851400"/>
            <a:ext cx="938213" cy="9525"/>
          </a:xfrm>
          <a:custGeom>
            <a:avLst/>
            <a:gdLst/>
            <a:ahLst/>
            <a:cxnLst>
              <a:cxn ang="0">
                <a:pos x="0" y="14"/>
              </a:cxn>
              <a:cxn ang="0">
                <a:pos x="10" y="27"/>
              </a:cxn>
              <a:cxn ang="0">
                <a:pos x="2363" y="27"/>
              </a:cxn>
              <a:cxn ang="0">
                <a:pos x="2363" y="0"/>
              </a:cxn>
              <a:cxn ang="0">
                <a:pos x="10" y="0"/>
              </a:cxn>
              <a:cxn ang="0">
                <a:pos x="0" y="14"/>
              </a:cxn>
              <a:cxn ang="0">
                <a:pos x="0" y="14"/>
              </a:cxn>
              <a:cxn ang="0">
                <a:pos x="0" y="27"/>
              </a:cxn>
              <a:cxn ang="0">
                <a:pos x="10" y="27"/>
              </a:cxn>
              <a:cxn ang="0">
                <a:pos x="0" y="14"/>
              </a:cxn>
            </a:cxnLst>
            <a:rect l="0" t="0" r="r" b="b"/>
            <a:pathLst>
              <a:path w="2363" h="27">
                <a:moveTo>
                  <a:pt x="0" y="14"/>
                </a:moveTo>
                <a:lnTo>
                  <a:pt x="10" y="27"/>
                </a:lnTo>
                <a:lnTo>
                  <a:pt x="2363" y="27"/>
                </a:lnTo>
                <a:lnTo>
                  <a:pt x="2363" y="0"/>
                </a:lnTo>
                <a:lnTo>
                  <a:pt x="10" y="0"/>
                </a:lnTo>
                <a:lnTo>
                  <a:pt x="0" y="14"/>
                </a:lnTo>
                <a:lnTo>
                  <a:pt x="0" y="14"/>
                </a:lnTo>
                <a:lnTo>
                  <a:pt x="0" y="27"/>
                </a:lnTo>
                <a:lnTo>
                  <a:pt x="10" y="27"/>
                </a:lnTo>
                <a:lnTo>
                  <a:pt x="0" y="14"/>
                </a:lnTo>
                <a:close/>
              </a:path>
            </a:pathLst>
          </a:custGeom>
          <a:solidFill>
            <a:srgbClr val="121415"/>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044" name="Rectangle 164"/>
          <p:cNvSpPr>
            <a:spLocks noChangeArrowheads="1"/>
          </p:cNvSpPr>
          <p:nvPr/>
        </p:nvSpPr>
        <p:spPr bwMode="auto">
          <a:xfrm>
            <a:off x="4659313" y="4365625"/>
            <a:ext cx="84138" cy="103188"/>
          </a:xfrm>
          <a:prstGeom prst="rect">
            <a:avLst/>
          </a:prstGeom>
          <a:solidFill>
            <a:srgbClr val="F2CDBE"/>
          </a:solidFill>
          <a:ln w="9525">
            <a:noFill/>
            <a:miter lim="800000"/>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045" name="Freeform 165"/>
          <p:cNvSpPr/>
          <p:nvPr/>
        </p:nvSpPr>
        <p:spPr bwMode="auto">
          <a:xfrm>
            <a:off x="4654550" y="4360863"/>
            <a:ext cx="7938" cy="107950"/>
          </a:xfrm>
          <a:custGeom>
            <a:avLst/>
            <a:gdLst/>
            <a:ahLst/>
            <a:cxnLst>
              <a:cxn ang="0">
                <a:pos x="11" y="0"/>
              </a:cxn>
              <a:cxn ang="0">
                <a:pos x="0" y="12"/>
              </a:cxn>
              <a:cxn ang="0">
                <a:pos x="0" y="272"/>
              </a:cxn>
              <a:cxn ang="0">
                <a:pos x="22" y="272"/>
              </a:cxn>
              <a:cxn ang="0">
                <a:pos x="22" y="12"/>
              </a:cxn>
              <a:cxn ang="0">
                <a:pos x="11" y="0"/>
              </a:cxn>
              <a:cxn ang="0">
                <a:pos x="11" y="0"/>
              </a:cxn>
              <a:cxn ang="0">
                <a:pos x="0" y="0"/>
              </a:cxn>
              <a:cxn ang="0">
                <a:pos x="0" y="12"/>
              </a:cxn>
              <a:cxn ang="0">
                <a:pos x="11" y="0"/>
              </a:cxn>
            </a:cxnLst>
            <a:rect l="0" t="0" r="r" b="b"/>
            <a:pathLst>
              <a:path w="22" h="272">
                <a:moveTo>
                  <a:pt x="11" y="0"/>
                </a:moveTo>
                <a:lnTo>
                  <a:pt x="0" y="12"/>
                </a:lnTo>
                <a:lnTo>
                  <a:pt x="0" y="272"/>
                </a:lnTo>
                <a:lnTo>
                  <a:pt x="22" y="272"/>
                </a:lnTo>
                <a:lnTo>
                  <a:pt x="22" y="12"/>
                </a:lnTo>
                <a:lnTo>
                  <a:pt x="11" y="0"/>
                </a:lnTo>
                <a:lnTo>
                  <a:pt x="11" y="0"/>
                </a:lnTo>
                <a:lnTo>
                  <a:pt x="0" y="0"/>
                </a:lnTo>
                <a:lnTo>
                  <a:pt x="0" y="12"/>
                </a:lnTo>
                <a:lnTo>
                  <a:pt x="11" y="0"/>
                </a:lnTo>
                <a:close/>
              </a:path>
            </a:pathLst>
          </a:custGeom>
          <a:solidFill>
            <a:srgbClr val="121415"/>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046" name="Freeform 166"/>
          <p:cNvSpPr/>
          <p:nvPr/>
        </p:nvSpPr>
        <p:spPr bwMode="auto">
          <a:xfrm>
            <a:off x="4659313" y="4360863"/>
            <a:ext cx="88900" cy="9525"/>
          </a:xfrm>
          <a:custGeom>
            <a:avLst/>
            <a:gdLst/>
            <a:ahLst/>
            <a:cxnLst>
              <a:cxn ang="0">
                <a:pos x="225" y="12"/>
              </a:cxn>
              <a:cxn ang="0">
                <a:pos x="215" y="0"/>
              </a:cxn>
              <a:cxn ang="0">
                <a:pos x="0" y="0"/>
              </a:cxn>
              <a:cxn ang="0">
                <a:pos x="0" y="25"/>
              </a:cxn>
              <a:cxn ang="0">
                <a:pos x="215" y="25"/>
              </a:cxn>
              <a:cxn ang="0">
                <a:pos x="225" y="12"/>
              </a:cxn>
              <a:cxn ang="0">
                <a:pos x="225" y="12"/>
              </a:cxn>
              <a:cxn ang="0">
                <a:pos x="225" y="0"/>
              </a:cxn>
              <a:cxn ang="0">
                <a:pos x="215" y="0"/>
              </a:cxn>
              <a:cxn ang="0">
                <a:pos x="225" y="12"/>
              </a:cxn>
            </a:cxnLst>
            <a:rect l="0" t="0" r="r" b="b"/>
            <a:pathLst>
              <a:path w="225" h="25">
                <a:moveTo>
                  <a:pt x="225" y="12"/>
                </a:moveTo>
                <a:lnTo>
                  <a:pt x="215" y="0"/>
                </a:lnTo>
                <a:lnTo>
                  <a:pt x="0" y="0"/>
                </a:lnTo>
                <a:lnTo>
                  <a:pt x="0" y="25"/>
                </a:lnTo>
                <a:lnTo>
                  <a:pt x="215" y="25"/>
                </a:lnTo>
                <a:lnTo>
                  <a:pt x="225" y="12"/>
                </a:lnTo>
                <a:lnTo>
                  <a:pt x="225" y="12"/>
                </a:lnTo>
                <a:lnTo>
                  <a:pt x="225" y="0"/>
                </a:lnTo>
                <a:lnTo>
                  <a:pt x="215" y="0"/>
                </a:lnTo>
                <a:lnTo>
                  <a:pt x="225" y="12"/>
                </a:lnTo>
                <a:close/>
              </a:path>
            </a:pathLst>
          </a:custGeom>
          <a:solidFill>
            <a:srgbClr val="121415"/>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047" name="Freeform 167"/>
          <p:cNvSpPr/>
          <p:nvPr/>
        </p:nvSpPr>
        <p:spPr bwMode="auto">
          <a:xfrm>
            <a:off x="4740275" y="4365625"/>
            <a:ext cx="7938" cy="107950"/>
          </a:xfrm>
          <a:custGeom>
            <a:avLst/>
            <a:gdLst/>
            <a:ahLst/>
            <a:cxnLst>
              <a:cxn ang="0">
                <a:pos x="10" y="272"/>
              </a:cxn>
              <a:cxn ang="0">
                <a:pos x="20" y="260"/>
              </a:cxn>
              <a:cxn ang="0">
                <a:pos x="20" y="0"/>
              </a:cxn>
              <a:cxn ang="0">
                <a:pos x="0" y="0"/>
              </a:cxn>
              <a:cxn ang="0">
                <a:pos x="0" y="260"/>
              </a:cxn>
              <a:cxn ang="0">
                <a:pos x="10" y="272"/>
              </a:cxn>
              <a:cxn ang="0">
                <a:pos x="10" y="272"/>
              </a:cxn>
              <a:cxn ang="0">
                <a:pos x="20" y="272"/>
              </a:cxn>
              <a:cxn ang="0">
                <a:pos x="20" y="260"/>
              </a:cxn>
              <a:cxn ang="0">
                <a:pos x="10" y="272"/>
              </a:cxn>
            </a:cxnLst>
            <a:rect l="0" t="0" r="r" b="b"/>
            <a:pathLst>
              <a:path w="20" h="272">
                <a:moveTo>
                  <a:pt x="10" y="272"/>
                </a:moveTo>
                <a:lnTo>
                  <a:pt x="20" y="260"/>
                </a:lnTo>
                <a:lnTo>
                  <a:pt x="20" y="0"/>
                </a:lnTo>
                <a:lnTo>
                  <a:pt x="0" y="0"/>
                </a:lnTo>
                <a:lnTo>
                  <a:pt x="0" y="260"/>
                </a:lnTo>
                <a:lnTo>
                  <a:pt x="10" y="272"/>
                </a:lnTo>
                <a:lnTo>
                  <a:pt x="10" y="272"/>
                </a:lnTo>
                <a:lnTo>
                  <a:pt x="20" y="272"/>
                </a:lnTo>
                <a:lnTo>
                  <a:pt x="20" y="260"/>
                </a:lnTo>
                <a:lnTo>
                  <a:pt x="10" y="272"/>
                </a:lnTo>
                <a:close/>
              </a:path>
            </a:pathLst>
          </a:custGeom>
          <a:solidFill>
            <a:srgbClr val="121415"/>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048" name="Freeform 168"/>
          <p:cNvSpPr/>
          <p:nvPr/>
        </p:nvSpPr>
        <p:spPr bwMode="auto">
          <a:xfrm>
            <a:off x="4654550" y="4464050"/>
            <a:ext cx="88900" cy="9525"/>
          </a:xfrm>
          <a:custGeom>
            <a:avLst/>
            <a:gdLst/>
            <a:ahLst/>
            <a:cxnLst>
              <a:cxn ang="0">
                <a:pos x="0" y="13"/>
              </a:cxn>
              <a:cxn ang="0">
                <a:pos x="11" y="25"/>
              </a:cxn>
              <a:cxn ang="0">
                <a:pos x="226" y="25"/>
              </a:cxn>
              <a:cxn ang="0">
                <a:pos x="226" y="0"/>
              </a:cxn>
              <a:cxn ang="0">
                <a:pos x="11" y="0"/>
              </a:cxn>
              <a:cxn ang="0">
                <a:pos x="0" y="13"/>
              </a:cxn>
              <a:cxn ang="0">
                <a:pos x="0" y="13"/>
              </a:cxn>
              <a:cxn ang="0">
                <a:pos x="0" y="25"/>
              </a:cxn>
              <a:cxn ang="0">
                <a:pos x="11" y="25"/>
              </a:cxn>
              <a:cxn ang="0">
                <a:pos x="0" y="13"/>
              </a:cxn>
            </a:cxnLst>
            <a:rect l="0" t="0" r="r" b="b"/>
            <a:pathLst>
              <a:path w="226" h="25">
                <a:moveTo>
                  <a:pt x="0" y="13"/>
                </a:moveTo>
                <a:lnTo>
                  <a:pt x="11" y="25"/>
                </a:lnTo>
                <a:lnTo>
                  <a:pt x="226" y="25"/>
                </a:lnTo>
                <a:lnTo>
                  <a:pt x="226" y="0"/>
                </a:lnTo>
                <a:lnTo>
                  <a:pt x="11" y="0"/>
                </a:lnTo>
                <a:lnTo>
                  <a:pt x="0" y="13"/>
                </a:lnTo>
                <a:lnTo>
                  <a:pt x="0" y="13"/>
                </a:lnTo>
                <a:lnTo>
                  <a:pt x="0" y="25"/>
                </a:lnTo>
                <a:lnTo>
                  <a:pt x="11" y="25"/>
                </a:lnTo>
                <a:lnTo>
                  <a:pt x="0" y="13"/>
                </a:lnTo>
                <a:close/>
              </a:path>
            </a:pathLst>
          </a:custGeom>
          <a:solidFill>
            <a:srgbClr val="121415"/>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049" name="Rectangle 169"/>
          <p:cNvSpPr>
            <a:spLocks noChangeArrowheads="1"/>
          </p:cNvSpPr>
          <p:nvPr/>
        </p:nvSpPr>
        <p:spPr bwMode="auto">
          <a:xfrm>
            <a:off x="4649788" y="4664075"/>
            <a:ext cx="85725" cy="103188"/>
          </a:xfrm>
          <a:prstGeom prst="rect">
            <a:avLst/>
          </a:prstGeom>
          <a:solidFill>
            <a:srgbClr val="F2CDBE"/>
          </a:solidFill>
          <a:ln w="9525">
            <a:noFill/>
            <a:miter lim="800000"/>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050" name="Freeform 170"/>
          <p:cNvSpPr/>
          <p:nvPr/>
        </p:nvSpPr>
        <p:spPr bwMode="auto">
          <a:xfrm>
            <a:off x="4645025" y="4659313"/>
            <a:ext cx="7938" cy="107950"/>
          </a:xfrm>
          <a:custGeom>
            <a:avLst/>
            <a:gdLst/>
            <a:ahLst/>
            <a:cxnLst>
              <a:cxn ang="0">
                <a:pos x="11" y="0"/>
              </a:cxn>
              <a:cxn ang="0">
                <a:pos x="0" y="12"/>
              </a:cxn>
              <a:cxn ang="0">
                <a:pos x="0" y="272"/>
              </a:cxn>
              <a:cxn ang="0">
                <a:pos x="21" y="272"/>
              </a:cxn>
              <a:cxn ang="0">
                <a:pos x="21" y="12"/>
              </a:cxn>
              <a:cxn ang="0">
                <a:pos x="11" y="0"/>
              </a:cxn>
              <a:cxn ang="0">
                <a:pos x="11" y="0"/>
              </a:cxn>
              <a:cxn ang="0">
                <a:pos x="0" y="0"/>
              </a:cxn>
              <a:cxn ang="0">
                <a:pos x="0" y="12"/>
              </a:cxn>
              <a:cxn ang="0">
                <a:pos x="11" y="0"/>
              </a:cxn>
            </a:cxnLst>
            <a:rect l="0" t="0" r="r" b="b"/>
            <a:pathLst>
              <a:path w="21" h="272">
                <a:moveTo>
                  <a:pt x="11" y="0"/>
                </a:moveTo>
                <a:lnTo>
                  <a:pt x="0" y="12"/>
                </a:lnTo>
                <a:lnTo>
                  <a:pt x="0" y="272"/>
                </a:lnTo>
                <a:lnTo>
                  <a:pt x="21" y="272"/>
                </a:lnTo>
                <a:lnTo>
                  <a:pt x="21" y="12"/>
                </a:lnTo>
                <a:lnTo>
                  <a:pt x="11" y="0"/>
                </a:lnTo>
                <a:lnTo>
                  <a:pt x="11" y="0"/>
                </a:lnTo>
                <a:lnTo>
                  <a:pt x="0" y="0"/>
                </a:lnTo>
                <a:lnTo>
                  <a:pt x="0" y="12"/>
                </a:lnTo>
                <a:lnTo>
                  <a:pt x="11" y="0"/>
                </a:lnTo>
                <a:close/>
              </a:path>
            </a:pathLst>
          </a:custGeom>
          <a:solidFill>
            <a:srgbClr val="121415"/>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051" name="Freeform 171"/>
          <p:cNvSpPr/>
          <p:nvPr/>
        </p:nvSpPr>
        <p:spPr bwMode="auto">
          <a:xfrm>
            <a:off x="4649788" y="4659313"/>
            <a:ext cx="88900" cy="9525"/>
          </a:xfrm>
          <a:custGeom>
            <a:avLst/>
            <a:gdLst/>
            <a:ahLst/>
            <a:cxnLst>
              <a:cxn ang="0">
                <a:pos x="225" y="12"/>
              </a:cxn>
              <a:cxn ang="0">
                <a:pos x="215" y="0"/>
              </a:cxn>
              <a:cxn ang="0">
                <a:pos x="0" y="0"/>
              </a:cxn>
              <a:cxn ang="0">
                <a:pos x="0" y="25"/>
              </a:cxn>
              <a:cxn ang="0">
                <a:pos x="215" y="25"/>
              </a:cxn>
              <a:cxn ang="0">
                <a:pos x="225" y="12"/>
              </a:cxn>
              <a:cxn ang="0">
                <a:pos x="225" y="12"/>
              </a:cxn>
              <a:cxn ang="0">
                <a:pos x="225" y="0"/>
              </a:cxn>
              <a:cxn ang="0">
                <a:pos x="215" y="0"/>
              </a:cxn>
              <a:cxn ang="0">
                <a:pos x="225" y="12"/>
              </a:cxn>
            </a:cxnLst>
            <a:rect l="0" t="0" r="r" b="b"/>
            <a:pathLst>
              <a:path w="225" h="25">
                <a:moveTo>
                  <a:pt x="225" y="12"/>
                </a:moveTo>
                <a:lnTo>
                  <a:pt x="215" y="0"/>
                </a:lnTo>
                <a:lnTo>
                  <a:pt x="0" y="0"/>
                </a:lnTo>
                <a:lnTo>
                  <a:pt x="0" y="25"/>
                </a:lnTo>
                <a:lnTo>
                  <a:pt x="215" y="25"/>
                </a:lnTo>
                <a:lnTo>
                  <a:pt x="225" y="12"/>
                </a:lnTo>
                <a:lnTo>
                  <a:pt x="225" y="12"/>
                </a:lnTo>
                <a:lnTo>
                  <a:pt x="225" y="0"/>
                </a:lnTo>
                <a:lnTo>
                  <a:pt x="215" y="0"/>
                </a:lnTo>
                <a:lnTo>
                  <a:pt x="225" y="12"/>
                </a:lnTo>
                <a:close/>
              </a:path>
            </a:pathLst>
          </a:custGeom>
          <a:solidFill>
            <a:srgbClr val="121415"/>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052" name="Freeform 172"/>
          <p:cNvSpPr/>
          <p:nvPr/>
        </p:nvSpPr>
        <p:spPr bwMode="auto">
          <a:xfrm>
            <a:off x="4730750" y="4664075"/>
            <a:ext cx="7938" cy="107950"/>
          </a:xfrm>
          <a:custGeom>
            <a:avLst/>
            <a:gdLst/>
            <a:ahLst/>
            <a:cxnLst>
              <a:cxn ang="0">
                <a:pos x="11" y="272"/>
              </a:cxn>
              <a:cxn ang="0">
                <a:pos x="21" y="260"/>
              </a:cxn>
              <a:cxn ang="0">
                <a:pos x="21" y="0"/>
              </a:cxn>
              <a:cxn ang="0">
                <a:pos x="0" y="0"/>
              </a:cxn>
              <a:cxn ang="0">
                <a:pos x="0" y="260"/>
              </a:cxn>
              <a:cxn ang="0">
                <a:pos x="11" y="272"/>
              </a:cxn>
              <a:cxn ang="0">
                <a:pos x="11" y="272"/>
              </a:cxn>
              <a:cxn ang="0">
                <a:pos x="21" y="272"/>
              </a:cxn>
              <a:cxn ang="0">
                <a:pos x="21" y="260"/>
              </a:cxn>
              <a:cxn ang="0">
                <a:pos x="11" y="272"/>
              </a:cxn>
            </a:cxnLst>
            <a:rect l="0" t="0" r="r" b="b"/>
            <a:pathLst>
              <a:path w="21" h="272">
                <a:moveTo>
                  <a:pt x="11" y="272"/>
                </a:moveTo>
                <a:lnTo>
                  <a:pt x="21" y="260"/>
                </a:lnTo>
                <a:lnTo>
                  <a:pt x="21" y="0"/>
                </a:lnTo>
                <a:lnTo>
                  <a:pt x="0" y="0"/>
                </a:lnTo>
                <a:lnTo>
                  <a:pt x="0" y="260"/>
                </a:lnTo>
                <a:lnTo>
                  <a:pt x="11" y="272"/>
                </a:lnTo>
                <a:lnTo>
                  <a:pt x="11" y="272"/>
                </a:lnTo>
                <a:lnTo>
                  <a:pt x="21" y="272"/>
                </a:lnTo>
                <a:lnTo>
                  <a:pt x="21" y="260"/>
                </a:lnTo>
                <a:lnTo>
                  <a:pt x="11" y="272"/>
                </a:lnTo>
                <a:close/>
              </a:path>
            </a:pathLst>
          </a:custGeom>
          <a:solidFill>
            <a:srgbClr val="121415"/>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053" name="Freeform 173"/>
          <p:cNvSpPr/>
          <p:nvPr/>
        </p:nvSpPr>
        <p:spPr bwMode="auto">
          <a:xfrm>
            <a:off x="4645025" y="4762500"/>
            <a:ext cx="90488" cy="9525"/>
          </a:xfrm>
          <a:custGeom>
            <a:avLst/>
            <a:gdLst/>
            <a:ahLst/>
            <a:cxnLst>
              <a:cxn ang="0">
                <a:pos x="0" y="13"/>
              </a:cxn>
              <a:cxn ang="0">
                <a:pos x="11" y="25"/>
              </a:cxn>
              <a:cxn ang="0">
                <a:pos x="226" y="25"/>
              </a:cxn>
              <a:cxn ang="0">
                <a:pos x="226" y="0"/>
              </a:cxn>
              <a:cxn ang="0">
                <a:pos x="11" y="0"/>
              </a:cxn>
              <a:cxn ang="0">
                <a:pos x="0" y="13"/>
              </a:cxn>
              <a:cxn ang="0">
                <a:pos x="0" y="13"/>
              </a:cxn>
              <a:cxn ang="0">
                <a:pos x="0" y="25"/>
              </a:cxn>
              <a:cxn ang="0">
                <a:pos x="11" y="25"/>
              </a:cxn>
              <a:cxn ang="0">
                <a:pos x="0" y="13"/>
              </a:cxn>
            </a:cxnLst>
            <a:rect l="0" t="0" r="r" b="b"/>
            <a:pathLst>
              <a:path w="226" h="25">
                <a:moveTo>
                  <a:pt x="0" y="13"/>
                </a:moveTo>
                <a:lnTo>
                  <a:pt x="11" y="25"/>
                </a:lnTo>
                <a:lnTo>
                  <a:pt x="226" y="25"/>
                </a:lnTo>
                <a:lnTo>
                  <a:pt x="226" y="0"/>
                </a:lnTo>
                <a:lnTo>
                  <a:pt x="11" y="0"/>
                </a:lnTo>
                <a:lnTo>
                  <a:pt x="0" y="13"/>
                </a:lnTo>
                <a:lnTo>
                  <a:pt x="0" y="13"/>
                </a:lnTo>
                <a:lnTo>
                  <a:pt x="0" y="25"/>
                </a:lnTo>
                <a:lnTo>
                  <a:pt x="11" y="25"/>
                </a:lnTo>
                <a:lnTo>
                  <a:pt x="0" y="13"/>
                </a:lnTo>
                <a:close/>
              </a:path>
            </a:pathLst>
          </a:custGeom>
          <a:solidFill>
            <a:srgbClr val="121415"/>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054" name="Rectangle 174"/>
          <p:cNvSpPr>
            <a:spLocks noChangeArrowheads="1"/>
          </p:cNvSpPr>
          <p:nvPr/>
        </p:nvSpPr>
        <p:spPr bwMode="auto">
          <a:xfrm>
            <a:off x="5370513" y="4365625"/>
            <a:ext cx="85725" cy="103188"/>
          </a:xfrm>
          <a:prstGeom prst="rect">
            <a:avLst/>
          </a:prstGeom>
          <a:solidFill>
            <a:srgbClr val="F2CDBE"/>
          </a:solidFill>
          <a:ln w="9525">
            <a:noFill/>
            <a:miter lim="800000"/>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055" name="Freeform 175"/>
          <p:cNvSpPr/>
          <p:nvPr/>
        </p:nvSpPr>
        <p:spPr bwMode="auto">
          <a:xfrm>
            <a:off x="5367338" y="4360863"/>
            <a:ext cx="7938" cy="107950"/>
          </a:xfrm>
          <a:custGeom>
            <a:avLst/>
            <a:gdLst/>
            <a:ahLst/>
            <a:cxnLst>
              <a:cxn ang="0">
                <a:pos x="10" y="0"/>
              </a:cxn>
              <a:cxn ang="0">
                <a:pos x="0" y="12"/>
              </a:cxn>
              <a:cxn ang="0">
                <a:pos x="0" y="272"/>
              </a:cxn>
              <a:cxn ang="0">
                <a:pos x="22" y="272"/>
              </a:cxn>
              <a:cxn ang="0">
                <a:pos x="22" y="12"/>
              </a:cxn>
              <a:cxn ang="0">
                <a:pos x="10" y="0"/>
              </a:cxn>
              <a:cxn ang="0">
                <a:pos x="10" y="0"/>
              </a:cxn>
              <a:cxn ang="0">
                <a:pos x="0" y="0"/>
              </a:cxn>
              <a:cxn ang="0">
                <a:pos x="0" y="12"/>
              </a:cxn>
              <a:cxn ang="0">
                <a:pos x="10" y="0"/>
              </a:cxn>
            </a:cxnLst>
            <a:rect l="0" t="0" r="r" b="b"/>
            <a:pathLst>
              <a:path w="22" h="272">
                <a:moveTo>
                  <a:pt x="10" y="0"/>
                </a:moveTo>
                <a:lnTo>
                  <a:pt x="0" y="12"/>
                </a:lnTo>
                <a:lnTo>
                  <a:pt x="0" y="272"/>
                </a:lnTo>
                <a:lnTo>
                  <a:pt x="22" y="272"/>
                </a:lnTo>
                <a:lnTo>
                  <a:pt x="22" y="12"/>
                </a:lnTo>
                <a:lnTo>
                  <a:pt x="10" y="0"/>
                </a:lnTo>
                <a:lnTo>
                  <a:pt x="10" y="0"/>
                </a:lnTo>
                <a:lnTo>
                  <a:pt x="0" y="0"/>
                </a:lnTo>
                <a:lnTo>
                  <a:pt x="0" y="12"/>
                </a:lnTo>
                <a:lnTo>
                  <a:pt x="10" y="0"/>
                </a:lnTo>
                <a:close/>
              </a:path>
            </a:pathLst>
          </a:custGeom>
          <a:solidFill>
            <a:srgbClr val="121415"/>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056" name="Freeform 176"/>
          <p:cNvSpPr/>
          <p:nvPr/>
        </p:nvSpPr>
        <p:spPr bwMode="auto">
          <a:xfrm>
            <a:off x="5370513" y="4360863"/>
            <a:ext cx="90488" cy="9525"/>
          </a:xfrm>
          <a:custGeom>
            <a:avLst/>
            <a:gdLst/>
            <a:ahLst/>
            <a:cxnLst>
              <a:cxn ang="0">
                <a:pos x="226" y="12"/>
              </a:cxn>
              <a:cxn ang="0">
                <a:pos x="216" y="0"/>
              </a:cxn>
              <a:cxn ang="0">
                <a:pos x="0" y="0"/>
              </a:cxn>
              <a:cxn ang="0">
                <a:pos x="0" y="25"/>
              </a:cxn>
              <a:cxn ang="0">
                <a:pos x="216" y="25"/>
              </a:cxn>
              <a:cxn ang="0">
                <a:pos x="226" y="12"/>
              </a:cxn>
              <a:cxn ang="0">
                <a:pos x="226" y="12"/>
              </a:cxn>
              <a:cxn ang="0">
                <a:pos x="226" y="0"/>
              </a:cxn>
              <a:cxn ang="0">
                <a:pos x="216" y="0"/>
              </a:cxn>
              <a:cxn ang="0">
                <a:pos x="226" y="12"/>
              </a:cxn>
            </a:cxnLst>
            <a:rect l="0" t="0" r="r" b="b"/>
            <a:pathLst>
              <a:path w="226" h="25">
                <a:moveTo>
                  <a:pt x="226" y="12"/>
                </a:moveTo>
                <a:lnTo>
                  <a:pt x="216" y="0"/>
                </a:lnTo>
                <a:lnTo>
                  <a:pt x="0" y="0"/>
                </a:lnTo>
                <a:lnTo>
                  <a:pt x="0" y="25"/>
                </a:lnTo>
                <a:lnTo>
                  <a:pt x="216" y="25"/>
                </a:lnTo>
                <a:lnTo>
                  <a:pt x="226" y="12"/>
                </a:lnTo>
                <a:lnTo>
                  <a:pt x="226" y="12"/>
                </a:lnTo>
                <a:lnTo>
                  <a:pt x="226" y="0"/>
                </a:lnTo>
                <a:lnTo>
                  <a:pt x="216" y="0"/>
                </a:lnTo>
                <a:lnTo>
                  <a:pt x="226" y="12"/>
                </a:lnTo>
                <a:close/>
              </a:path>
            </a:pathLst>
          </a:custGeom>
          <a:solidFill>
            <a:srgbClr val="121415"/>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057" name="Freeform 177"/>
          <p:cNvSpPr/>
          <p:nvPr/>
        </p:nvSpPr>
        <p:spPr bwMode="auto">
          <a:xfrm>
            <a:off x="5451475" y="4365625"/>
            <a:ext cx="9525" cy="107950"/>
          </a:xfrm>
          <a:custGeom>
            <a:avLst/>
            <a:gdLst/>
            <a:ahLst/>
            <a:cxnLst>
              <a:cxn ang="0">
                <a:pos x="10" y="272"/>
              </a:cxn>
              <a:cxn ang="0">
                <a:pos x="20" y="260"/>
              </a:cxn>
              <a:cxn ang="0">
                <a:pos x="20" y="0"/>
              </a:cxn>
              <a:cxn ang="0">
                <a:pos x="0" y="0"/>
              </a:cxn>
              <a:cxn ang="0">
                <a:pos x="0" y="260"/>
              </a:cxn>
              <a:cxn ang="0">
                <a:pos x="10" y="272"/>
              </a:cxn>
              <a:cxn ang="0">
                <a:pos x="10" y="272"/>
              </a:cxn>
              <a:cxn ang="0">
                <a:pos x="20" y="272"/>
              </a:cxn>
              <a:cxn ang="0">
                <a:pos x="20" y="260"/>
              </a:cxn>
              <a:cxn ang="0">
                <a:pos x="10" y="272"/>
              </a:cxn>
            </a:cxnLst>
            <a:rect l="0" t="0" r="r" b="b"/>
            <a:pathLst>
              <a:path w="20" h="272">
                <a:moveTo>
                  <a:pt x="10" y="272"/>
                </a:moveTo>
                <a:lnTo>
                  <a:pt x="20" y="260"/>
                </a:lnTo>
                <a:lnTo>
                  <a:pt x="20" y="0"/>
                </a:lnTo>
                <a:lnTo>
                  <a:pt x="0" y="0"/>
                </a:lnTo>
                <a:lnTo>
                  <a:pt x="0" y="260"/>
                </a:lnTo>
                <a:lnTo>
                  <a:pt x="10" y="272"/>
                </a:lnTo>
                <a:lnTo>
                  <a:pt x="10" y="272"/>
                </a:lnTo>
                <a:lnTo>
                  <a:pt x="20" y="272"/>
                </a:lnTo>
                <a:lnTo>
                  <a:pt x="20" y="260"/>
                </a:lnTo>
                <a:lnTo>
                  <a:pt x="10" y="272"/>
                </a:lnTo>
                <a:close/>
              </a:path>
            </a:pathLst>
          </a:custGeom>
          <a:solidFill>
            <a:srgbClr val="121415"/>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058" name="Freeform 178"/>
          <p:cNvSpPr/>
          <p:nvPr/>
        </p:nvSpPr>
        <p:spPr bwMode="auto">
          <a:xfrm>
            <a:off x="5367338" y="4464050"/>
            <a:ext cx="88900" cy="9525"/>
          </a:xfrm>
          <a:custGeom>
            <a:avLst/>
            <a:gdLst/>
            <a:ahLst/>
            <a:cxnLst>
              <a:cxn ang="0">
                <a:pos x="0" y="13"/>
              </a:cxn>
              <a:cxn ang="0">
                <a:pos x="10" y="25"/>
              </a:cxn>
              <a:cxn ang="0">
                <a:pos x="226" y="25"/>
              </a:cxn>
              <a:cxn ang="0">
                <a:pos x="226" y="0"/>
              </a:cxn>
              <a:cxn ang="0">
                <a:pos x="10" y="0"/>
              </a:cxn>
              <a:cxn ang="0">
                <a:pos x="0" y="13"/>
              </a:cxn>
              <a:cxn ang="0">
                <a:pos x="0" y="13"/>
              </a:cxn>
              <a:cxn ang="0">
                <a:pos x="0" y="25"/>
              </a:cxn>
              <a:cxn ang="0">
                <a:pos x="10" y="25"/>
              </a:cxn>
              <a:cxn ang="0">
                <a:pos x="0" y="13"/>
              </a:cxn>
            </a:cxnLst>
            <a:rect l="0" t="0" r="r" b="b"/>
            <a:pathLst>
              <a:path w="226" h="25">
                <a:moveTo>
                  <a:pt x="0" y="13"/>
                </a:moveTo>
                <a:lnTo>
                  <a:pt x="10" y="25"/>
                </a:lnTo>
                <a:lnTo>
                  <a:pt x="226" y="25"/>
                </a:lnTo>
                <a:lnTo>
                  <a:pt x="226" y="0"/>
                </a:lnTo>
                <a:lnTo>
                  <a:pt x="10" y="0"/>
                </a:lnTo>
                <a:lnTo>
                  <a:pt x="0" y="13"/>
                </a:lnTo>
                <a:lnTo>
                  <a:pt x="0" y="13"/>
                </a:lnTo>
                <a:lnTo>
                  <a:pt x="0" y="25"/>
                </a:lnTo>
                <a:lnTo>
                  <a:pt x="10" y="25"/>
                </a:lnTo>
                <a:lnTo>
                  <a:pt x="0" y="13"/>
                </a:lnTo>
                <a:close/>
              </a:path>
            </a:pathLst>
          </a:custGeom>
          <a:solidFill>
            <a:srgbClr val="121415"/>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059" name="Rectangle 179"/>
          <p:cNvSpPr>
            <a:spLocks noChangeArrowheads="1"/>
          </p:cNvSpPr>
          <p:nvPr/>
        </p:nvSpPr>
        <p:spPr bwMode="auto">
          <a:xfrm>
            <a:off x="4913313" y="4510088"/>
            <a:ext cx="84138" cy="103188"/>
          </a:xfrm>
          <a:prstGeom prst="rect">
            <a:avLst/>
          </a:prstGeom>
          <a:solidFill>
            <a:srgbClr val="F2CDBE"/>
          </a:solidFill>
          <a:ln w="9525">
            <a:noFill/>
            <a:miter lim="800000"/>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060" name="Freeform 180"/>
          <p:cNvSpPr/>
          <p:nvPr/>
        </p:nvSpPr>
        <p:spPr bwMode="auto">
          <a:xfrm>
            <a:off x="4908550" y="4505325"/>
            <a:ext cx="7938" cy="107950"/>
          </a:xfrm>
          <a:custGeom>
            <a:avLst/>
            <a:gdLst/>
            <a:ahLst/>
            <a:cxnLst>
              <a:cxn ang="0">
                <a:pos x="10" y="0"/>
              </a:cxn>
              <a:cxn ang="0">
                <a:pos x="0" y="13"/>
              </a:cxn>
              <a:cxn ang="0">
                <a:pos x="0" y="273"/>
              </a:cxn>
              <a:cxn ang="0">
                <a:pos x="20" y="273"/>
              </a:cxn>
              <a:cxn ang="0">
                <a:pos x="20" y="13"/>
              </a:cxn>
              <a:cxn ang="0">
                <a:pos x="10" y="0"/>
              </a:cxn>
              <a:cxn ang="0">
                <a:pos x="10" y="0"/>
              </a:cxn>
              <a:cxn ang="0">
                <a:pos x="0" y="0"/>
              </a:cxn>
              <a:cxn ang="0">
                <a:pos x="0" y="13"/>
              </a:cxn>
              <a:cxn ang="0">
                <a:pos x="10" y="0"/>
              </a:cxn>
            </a:cxnLst>
            <a:rect l="0" t="0" r="r" b="b"/>
            <a:pathLst>
              <a:path w="20" h="273">
                <a:moveTo>
                  <a:pt x="10" y="0"/>
                </a:moveTo>
                <a:lnTo>
                  <a:pt x="0" y="13"/>
                </a:lnTo>
                <a:lnTo>
                  <a:pt x="0" y="273"/>
                </a:lnTo>
                <a:lnTo>
                  <a:pt x="20" y="273"/>
                </a:lnTo>
                <a:lnTo>
                  <a:pt x="20" y="13"/>
                </a:lnTo>
                <a:lnTo>
                  <a:pt x="10" y="0"/>
                </a:lnTo>
                <a:lnTo>
                  <a:pt x="10" y="0"/>
                </a:lnTo>
                <a:lnTo>
                  <a:pt x="0" y="0"/>
                </a:lnTo>
                <a:lnTo>
                  <a:pt x="0" y="13"/>
                </a:lnTo>
                <a:lnTo>
                  <a:pt x="10" y="0"/>
                </a:lnTo>
                <a:close/>
              </a:path>
            </a:pathLst>
          </a:custGeom>
          <a:solidFill>
            <a:srgbClr val="121415"/>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061" name="Freeform 181"/>
          <p:cNvSpPr/>
          <p:nvPr/>
        </p:nvSpPr>
        <p:spPr bwMode="auto">
          <a:xfrm>
            <a:off x="4913313" y="4505325"/>
            <a:ext cx="88900" cy="9525"/>
          </a:xfrm>
          <a:custGeom>
            <a:avLst/>
            <a:gdLst/>
            <a:ahLst/>
            <a:cxnLst>
              <a:cxn ang="0">
                <a:pos x="226" y="13"/>
              </a:cxn>
              <a:cxn ang="0">
                <a:pos x="216" y="0"/>
              </a:cxn>
              <a:cxn ang="0">
                <a:pos x="0" y="0"/>
              </a:cxn>
              <a:cxn ang="0">
                <a:pos x="0" y="27"/>
              </a:cxn>
              <a:cxn ang="0">
                <a:pos x="216" y="27"/>
              </a:cxn>
              <a:cxn ang="0">
                <a:pos x="226" y="13"/>
              </a:cxn>
              <a:cxn ang="0">
                <a:pos x="226" y="13"/>
              </a:cxn>
              <a:cxn ang="0">
                <a:pos x="226" y="0"/>
              </a:cxn>
              <a:cxn ang="0">
                <a:pos x="216" y="0"/>
              </a:cxn>
              <a:cxn ang="0">
                <a:pos x="226" y="13"/>
              </a:cxn>
            </a:cxnLst>
            <a:rect l="0" t="0" r="r" b="b"/>
            <a:pathLst>
              <a:path w="226" h="27">
                <a:moveTo>
                  <a:pt x="226" y="13"/>
                </a:moveTo>
                <a:lnTo>
                  <a:pt x="216" y="0"/>
                </a:lnTo>
                <a:lnTo>
                  <a:pt x="0" y="0"/>
                </a:lnTo>
                <a:lnTo>
                  <a:pt x="0" y="27"/>
                </a:lnTo>
                <a:lnTo>
                  <a:pt x="216" y="27"/>
                </a:lnTo>
                <a:lnTo>
                  <a:pt x="226" y="13"/>
                </a:lnTo>
                <a:lnTo>
                  <a:pt x="226" y="13"/>
                </a:lnTo>
                <a:lnTo>
                  <a:pt x="226" y="0"/>
                </a:lnTo>
                <a:lnTo>
                  <a:pt x="216" y="0"/>
                </a:lnTo>
                <a:lnTo>
                  <a:pt x="226" y="13"/>
                </a:lnTo>
                <a:close/>
              </a:path>
            </a:pathLst>
          </a:custGeom>
          <a:solidFill>
            <a:srgbClr val="121415"/>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062" name="Freeform 182"/>
          <p:cNvSpPr/>
          <p:nvPr/>
        </p:nvSpPr>
        <p:spPr bwMode="auto">
          <a:xfrm>
            <a:off x="4994275" y="4510088"/>
            <a:ext cx="7938" cy="107950"/>
          </a:xfrm>
          <a:custGeom>
            <a:avLst/>
            <a:gdLst/>
            <a:ahLst/>
            <a:cxnLst>
              <a:cxn ang="0">
                <a:pos x="12" y="273"/>
              </a:cxn>
              <a:cxn ang="0">
                <a:pos x="22" y="260"/>
              </a:cxn>
              <a:cxn ang="0">
                <a:pos x="22" y="0"/>
              </a:cxn>
              <a:cxn ang="0">
                <a:pos x="0" y="0"/>
              </a:cxn>
              <a:cxn ang="0">
                <a:pos x="0" y="260"/>
              </a:cxn>
              <a:cxn ang="0">
                <a:pos x="12" y="273"/>
              </a:cxn>
              <a:cxn ang="0">
                <a:pos x="12" y="273"/>
              </a:cxn>
              <a:cxn ang="0">
                <a:pos x="22" y="273"/>
              </a:cxn>
              <a:cxn ang="0">
                <a:pos x="22" y="260"/>
              </a:cxn>
              <a:cxn ang="0">
                <a:pos x="12" y="273"/>
              </a:cxn>
            </a:cxnLst>
            <a:rect l="0" t="0" r="r" b="b"/>
            <a:pathLst>
              <a:path w="22" h="273">
                <a:moveTo>
                  <a:pt x="12" y="273"/>
                </a:moveTo>
                <a:lnTo>
                  <a:pt x="22" y="260"/>
                </a:lnTo>
                <a:lnTo>
                  <a:pt x="22" y="0"/>
                </a:lnTo>
                <a:lnTo>
                  <a:pt x="0" y="0"/>
                </a:lnTo>
                <a:lnTo>
                  <a:pt x="0" y="260"/>
                </a:lnTo>
                <a:lnTo>
                  <a:pt x="12" y="273"/>
                </a:lnTo>
                <a:lnTo>
                  <a:pt x="12" y="273"/>
                </a:lnTo>
                <a:lnTo>
                  <a:pt x="22" y="273"/>
                </a:lnTo>
                <a:lnTo>
                  <a:pt x="22" y="260"/>
                </a:lnTo>
                <a:lnTo>
                  <a:pt x="12" y="273"/>
                </a:lnTo>
                <a:close/>
              </a:path>
            </a:pathLst>
          </a:custGeom>
          <a:solidFill>
            <a:srgbClr val="121415"/>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063" name="Freeform 183"/>
          <p:cNvSpPr/>
          <p:nvPr/>
        </p:nvSpPr>
        <p:spPr bwMode="auto">
          <a:xfrm>
            <a:off x="4908550" y="4606925"/>
            <a:ext cx="88900" cy="11113"/>
          </a:xfrm>
          <a:custGeom>
            <a:avLst/>
            <a:gdLst/>
            <a:ahLst/>
            <a:cxnLst>
              <a:cxn ang="0">
                <a:pos x="0" y="13"/>
              </a:cxn>
              <a:cxn ang="0">
                <a:pos x="10" y="26"/>
              </a:cxn>
              <a:cxn ang="0">
                <a:pos x="226" y="26"/>
              </a:cxn>
              <a:cxn ang="0">
                <a:pos x="226" y="0"/>
              </a:cxn>
              <a:cxn ang="0">
                <a:pos x="10" y="0"/>
              </a:cxn>
              <a:cxn ang="0">
                <a:pos x="0" y="13"/>
              </a:cxn>
              <a:cxn ang="0">
                <a:pos x="0" y="13"/>
              </a:cxn>
              <a:cxn ang="0">
                <a:pos x="0" y="26"/>
              </a:cxn>
              <a:cxn ang="0">
                <a:pos x="10" y="26"/>
              </a:cxn>
              <a:cxn ang="0">
                <a:pos x="0" y="13"/>
              </a:cxn>
            </a:cxnLst>
            <a:rect l="0" t="0" r="r" b="b"/>
            <a:pathLst>
              <a:path w="226" h="26">
                <a:moveTo>
                  <a:pt x="0" y="13"/>
                </a:moveTo>
                <a:lnTo>
                  <a:pt x="10" y="26"/>
                </a:lnTo>
                <a:lnTo>
                  <a:pt x="226" y="26"/>
                </a:lnTo>
                <a:lnTo>
                  <a:pt x="226" y="0"/>
                </a:lnTo>
                <a:lnTo>
                  <a:pt x="10" y="0"/>
                </a:lnTo>
                <a:lnTo>
                  <a:pt x="0" y="13"/>
                </a:lnTo>
                <a:lnTo>
                  <a:pt x="0" y="13"/>
                </a:lnTo>
                <a:lnTo>
                  <a:pt x="0" y="26"/>
                </a:lnTo>
                <a:lnTo>
                  <a:pt x="10" y="26"/>
                </a:lnTo>
                <a:lnTo>
                  <a:pt x="0" y="13"/>
                </a:lnTo>
                <a:close/>
              </a:path>
            </a:pathLst>
          </a:custGeom>
          <a:solidFill>
            <a:srgbClr val="121415"/>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064" name="Rectangle 184"/>
          <p:cNvSpPr>
            <a:spLocks noChangeArrowheads="1"/>
          </p:cNvSpPr>
          <p:nvPr/>
        </p:nvSpPr>
        <p:spPr bwMode="auto">
          <a:xfrm>
            <a:off x="5243513" y="4519613"/>
            <a:ext cx="85725" cy="103188"/>
          </a:xfrm>
          <a:prstGeom prst="rect">
            <a:avLst/>
          </a:prstGeom>
          <a:solidFill>
            <a:srgbClr val="F2CDBE"/>
          </a:solidFill>
          <a:ln w="9525">
            <a:noFill/>
            <a:miter lim="800000"/>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065" name="Freeform 185"/>
          <p:cNvSpPr/>
          <p:nvPr/>
        </p:nvSpPr>
        <p:spPr bwMode="auto">
          <a:xfrm>
            <a:off x="5238750" y="4514850"/>
            <a:ext cx="9525" cy="107950"/>
          </a:xfrm>
          <a:custGeom>
            <a:avLst/>
            <a:gdLst/>
            <a:ahLst/>
            <a:cxnLst>
              <a:cxn ang="0">
                <a:pos x="11" y="0"/>
              </a:cxn>
              <a:cxn ang="0">
                <a:pos x="0" y="13"/>
              </a:cxn>
              <a:cxn ang="0">
                <a:pos x="0" y="272"/>
              </a:cxn>
              <a:cxn ang="0">
                <a:pos x="22" y="272"/>
              </a:cxn>
              <a:cxn ang="0">
                <a:pos x="22" y="13"/>
              </a:cxn>
              <a:cxn ang="0">
                <a:pos x="11" y="0"/>
              </a:cxn>
              <a:cxn ang="0">
                <a:pos x="11" y="0"/>
              </a:cxn>
              <a:cxn ang="0">
                <a:pos x="0" y="0"/>
              </a:cxn>
              <a:cxn ang="0">
                <a:pos x="0" y="13"/>
              </a:cxn>
              <a:cxn ang="0">
                <a:pos x="11" y="0"/>
              </a:cxn>
            </a:cxnLst>
            <a:rect l="0" t="0" r="r" b="b"/>
            <a:pathLst>
              <a:path w="22" h="272">
                <a:moveTo>
                  <a:pt x="11" y="0"/>
                </a:moveTo>
                <a:lnTo>
                  <a:pt x="0" y="13"/>
                </a:lnTo>
                <a:lnTo>
                  <a:pt x="0" y="272"/>
                </a:lnTo>
                <a:lnTo>
                  <a:pt x="22" y="272"/>
                </a:lnTo>
                <a:lnTo>
                  <a:pt x="22" y="13"/>
                </a:lnTo>
                <a:lnTo>
                  <a:pt x="11" y="0"/>
                </a:lnTo>
                <a:lnTo>
                  <a:pt x="11" y="0"/>
                </a:lnTo>
                <a:lnTo>
                  <a:pt x="0" y="0"/>
                </a:lnTo>
                <a:lnTo>
                  <a:pt x="0" y="13"/>
                </a:lnTo>
                <a:lnTo>
                  <a:pt x="11" y="0"/>
                </a:lnTo>
                <a:close/>
              </a:path>
            </a:pathLst>
          </a:custGeom>
          <a:solidFill>
            <a:srgbClr val="121415"/>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066" name="Freeform 186"/>
          <p:cNvSpPr/>
          <p:nvPr/>
        </p:nvSpPr>
        <p:spPr bwMode="auto">
          <a:xfrm>
            <a:off x="5243513" y="4514850"/>
            <a:ext cx="88900" cy="11113"/>
          </a:xfrm>
          <a:custGeom>
            <a:avLst/>
            <a:gdLst/>
            <a:ahLst/>
            <a:cxnLst>
              <a:cxn ang="0">
                <a:pos x="225" y="13"/>
              </a:cxn>
              <a:cxn ang="0">
                <a:pos x="215" y="0"/>
              </a:cxn>
              <a:cxn ang="0">
                <a:pos x="0" y="0"/>
              </a:cxn>
              <a:cxn ang="0">
                <a:pos x="0" y="25"/>
              </a:cxn>
              <a:cxn ang="0">
                <a:pos x="215" y="25"/>
              </a:cxn>
              <a:cxn ang="0">
                <a:pos x="225" y="13"/>
              </a:cxn>
              <a:cxn ang="0">
                <a:pos x="225" y="13"/>
              </a:cxn>
              <a:cxn ang="0">
                <a:pos x="225" y="0"/>
              </a:cxn>
              <a:cxn ang="0">
                <a:pos x="215" y="0"/>
              </a:cxn>
              <a:cxn ang="0">
                <a:pos x="225" y="13"/>
              </a:cxn>
            </a:cxnLst>
            <a:rect l="0" t="0" r="r" b="b"/>
            <a:pathLst>
              <a:path w="225" h="25">
                <a:moveTo>
                  <a:pt x="225" y="13"/>
                </a:moveTo>
                <a:lnTo>
                  <a:pt x="215" y="0"/>
                </a:lnTo>
                <a:lnTo>
                  <a:pt x="0" y="0"/>
                </a:lnTo>
                <a:lnTo>
                  <a:pt x="0" y="25"/>
                </a:lnTo>
                <a:lnTo>
                  <a:pt x="215" y="25"/>
                </a:lnTo>
                <a:lnTo>
                  <a:pt x="225" y="13"/>
                </a:lnTo>
                <a:lnTo>
                  <a:pt x="225" y="13"/>
                </a:lnTo>
                <a:lnTo>
                  <a:pt x="225" y="0"/>
                </a:lnTo>
                <a:lnTo>
                  <a:pt x="215" y="0"/>
                </a:lnTo>
                <a:lnTo>
                  <a:pt x="225" y="13"/>
                </a:lnTo>
                <a:close/>
              </a:path>
            </a:pathLst>
          </a:custGeom>
          <a:solidFill>
            <a:srgbClr val="121415"/>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067" name="Freeform 187"/>
          <p:cNvSpPr/>
          <p:nvPr/>
        </p:nvSpPr>
        <p:spPr bwMode="auto">
          <a:xfrm>
            <a:off x="5324475" y="4519613"/>
            <a:ext cx="7938" cy="107950"/>
          </a:xfrm>
          <a:custGeom>
            <a:avLst/>
            <a:gdLst/>
            <a:ahLst/>
            <a:cxnLst>
              <a:cxn ang="0">
                <a:pos x="10" y="272"/>
              </a:cxn>
              <a:cxn ang="0">
                <a:pos x="20" y="259"/>
              </a:cxn>
              <a:cxn ang="0">
                <a:pos x="20" y="0"/>
              </a:cxn>
              <a:cxn ang="0">
                <a:pos x="0" y="0"/>
              </a:cxn>
              <a:cxn ang="0">
                <a:pos x="0" y="259"/>
              </a:cxn>
              <a:cxn ang="0">
                <a:pos x="10" y="272"/>
              </a:cxn>
              <a:cxn ang="0">
                <a:pos x="10" y="272"/>
              </a:cxn>
              <a:cxn ang="0">
                <a:pos x="20" y="272"/>
              </a:cxn>
              <a:cxn ang="0">
                <a:pos x="20" y="259"/>
              </a:cxn>
              <a:cxn ang="0">
                <a:pos x="10" y="272"/>
              </a:cxn>
            </a:cxnLst>
            <a:rect l="0" t="0" r="r" b="b"/>
            <a:pathLst>
              <a:path w="20" h="272">
                <a:moveTo>
                  <a:pt x="10" y="272"/>
                </a:moveTo>
                <a:lnTo>
                  <a:pt x="20" y="259"/>
                </a:lnTo>
                <a:lnTo>
                  <a:pt x="20" y="0"/>
                </a:lnTo>
                <a:lnTo>
                  <a:pt x="0" y="0"/>
                </a:lnTo>
                <a:lnTo>
                  <a:pt x="0" y="259"/>
                </a:lnTo>
                <a:lnTo>
                  <a:pt x="10" y="272"/>
                </a:lnTo>
                <a:lnTo>
                  <a:pt x="10" y="272"/>
                </a:lnTo>
                <a:lnTo>
                  <a:pt x="20" y="272"/>
                </a:lnTo>
                <a:lnTo>
                  <a:pt x="20" y="259"/>
                </a:lnTo>
                <a:lnTo>
                  <a:pt x="10" y="272"/>
                </a:lnTo>
                <a:close/>
              </a:path>
            </a:pathLst>
          </a:custGeom>
          <a:solidFill>
            <a:srgbClr val="121415"/>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068" name="Freeform 188"/>
          <p:cNvSpPr/>
          <p:nvPr/>
        </p:nvSpPr>
        <p:spPr bwMode="auto">
          <a:xfrm>
            <a:off x="5238750" y="4618038"/>
            <a:ext cx="90488" cy="9525"/>
          </a:xfrm>
          <a:custGeom>
            <a:avLst/>
            <a:gdLst/>
            <a:ahLst/>
            <a:cxnLst>
              <a:cxn ang="0">
                <a:pos x="0" y="13"/>
              </a:cxn>
              <a:cxn ang="0">
                <a:pos x="11" y="26"/>
              </a:cxn>
              <a:cxn ang="0">
                <a:pos x="226" y="26"/>
              </a:cxn>
              <a:cxn ang="0">
                <a:pos x="226" y="0"/>
              </a:cxn>
              <a:cxn ang="0">
                <a:pos x="11" y="0"/>
              </a:cxn>
              <a:cxn ang="0">
                <a:pos x="0" y="13"/>
              </a:cxn>
              <a:cxn ang="0">
                <a:pos x="0" y="13"/>
              </a:cxn>
              <a:cxn ang="0">
                <a:pos x="0" y="26"/>
              </a:cxn>
              <a:cxn ang="0">
                <a:pos x="11" y="26"/>
              </a:cxn>
              <a:cxn ang="0">
                <a:pos x="0" y="13"/>
              </a:cxn>
            </a:cxnLst>
            <a:rect l="0" t="0" r="r" b="b"/>
            <a:pathLst>
              <a:path w="226" h="26">
                <a:moveTo>
                  <a:pt x="0" y="13"/>
                </a:moveTo>
                <a:lnTo>
                  <a:pt x="11" y="26"/>
                </a:lnTo>
                <a:lnTo>
                  <a:pt x="226" y="26"/>
                </a:lnTo>
                <a:lnTo>
                  <a:pt x="226" y="0"/>
                </a:lnTo>
                <a:lnTo>
                  <a:pt x="11" y="0"/>
                </a:lnTo>
                <a:lnTo>
                  <a:pt x="0" y="13"/>
                </a:lnTo>
                <a:lnTo>
                  <a:pt x="0" y="13"/>
                </a:lnTo>
                <a:lnTo>
                  <a:pt x="0" y="26"/>
                </a:lnTo>
                <a:lnTo>
                  <a:pt x="11" y="26"/>
                </a:lnTo>
                <a:lnTo>
                  <a:pt x="0" y="13"/>
                </a:lnTo>
                <a:close/>
              </a:path>
            </a:pathLst>
          </a:custGeom>
          <a:solidFill>
            <a:srgbClr val="121415"/>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069" name="Rectangle 189"/>
          <p:cNvSpPr>
            <a:spLocks noChangeArrowheads="1"/>
          </p:cNvSpPr>
          <p:nvPr/>
        </p:nvSpPr>
        <p:spPr bwMode="auto">
          <a:xfrm>
            <a:off x="5133975" y="4705350"/>
            <a:ext cx="84138" cy="103188"/>
          </a:xfrm>
          <a:prstGeom prst="rect">
            <a:avLst/>
          </a:prstGeom>
          <a:solidFill>
            <a:srgbClr val="F2CDBE"/>
          </a:solidFill>
          <a:ln w="9525">
            <a:noFill/>
            <a:miter lim="800000"/>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070" name="Freeform 190"/>
          <p:cNvSpPr/>
          <p:nvPr/>
        </p:nvSpPr>
        <p:spPr bwMode="auto">
          <a:xfrm>
            <a:off x="5129213" y="4700588"/>
            <a:ext cx="7938" cy="107950"/>
          </a:xfrm>
          <a:custGeom>
            <a:avLst/>
            <a:gdLst/>
            <a:ahLst/>
            <a:cxnLst>
              <a:cxn ang="0">
                <a:pos x="10" y="0"/>
              </a:cxn>
              <a:cxn ang="0">
                <a:pos x="0" y="14"/>
              </a:cxn>
              <a:cxn ang="0">
                <a:pos x="0" y="272"/>
              </a:cxn>
              <a:cxn ang="0">
                <a:pos x="20" y="272"/>
              </a:cxn>
              <a:cxn ang="0">
                <a:pos x="20" y="14"/>
              </a:cxn>
              <a:cxn ang="0">
                <a:pos x="10" y="0"/>
              </a:cxn>
              <a:cxn ang="0">
                <a:pos x="10" y="0"/>
              </a:cxn>
              <a:cxn ang="0">
                <a:pos x="0" y="0"/>
              </a:cxn>
              <a:cxn ang="0">
                <a:pos x="0" y="14"/>
              </a:cxn>
              <a:cxn ang="0">
                <a:pos x="10" y="0"/>
              </a:cxn>
            </a:cxnLst>
            <a:rect l="0" t="0" r="r" b="b"/>
            <a:pathLst>
              <a:path w="20" h="272">
                <a:moveTo>
                  <a:pt x="10" y="0"/>
                </a:moveTo>
                <a:lnTo>
                  <a:pt x="0" y="14"/>
                </a:lnTo>
                <a:lnTo>
                  <a:pt x="0" y="272"/>
                </a:lnTo>
                <a:lnTo>
                  <a:pt x="20" y="272"/>
                </a:lnTo>
                <a:lnTo>
                  <a:pt x="20" y="14"/>
                </a:lnTo>
                <a:lnTo>
                  <a:pt x="10" y="0"/>
                </a:lnTo>
                <a:lnTo>
                  <a:pt x="10" y="0"/>
                </a:lnTo>
                <a:lnTo>
                  <a:pt x="0" y="0"/>
                </a:lnTo>
                <a:lnTo>
                  <a:pt x="0" y="14"/>
                </a:lnTo>
                <a:lnTo>
                  <a:pt x="10" y="0"/>
                </a:lnTo>
                <a:close/>
              </a:path>
            </a:pathLst>
          </a:custGeom>
          <a:solidFill>
            <a:srgbClr val="121415"/>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071" name="Freeform 191"/>
          <p:cNvSpPr/>
          <p:nvPr/>
        </p:nvSpPr>
        <p:spPr bwMode="auto">
          <a:xfrm>
            <a:off x="5133975" y="4700588"/>
            <a:ext cx="88900" cy="9525"/>
          </a:xfrm>
          <a:custGeom>
            <a:avLst/>
            <a:gdLst/>
            <a:ahLst/>
            <a:cxnLst>
              <a:cxn ang="0">
                <a:pos x="226" y="14"/>
              </a:cxn>
              <a:cxn ang="0">
                <a:pos x="214" y="0"/>
              </a:cxn>
              <a:cxn ang="0">
                <a:pos x="0" y="0"/>
              </a:cxn>
              <a:cxn ang="0">
                <a:pos x="0" y="27"/>
              </a:cxn>
              <a:cxn ang="0">
                <a:pos x="214" y="27"/>
              </a:cxn>
              <a:cxn ang="0">
                <a:pos x="226" y="14"/>
              </a:cxn>
              <a:cxn ang="0">
                <a:pos x="226" y="14"/>
              </a:cxn>
              <a:cxn ang="0">
                <a:pos x="226" y="0"/>
              </a:cxn>
              <a:cxn ang="0">
                <a:pos x="214" y="0"/>
              </a:cxn>
              <a:cxn ang="0">
                <a:pos x="226" y="14"/>
              </a:cxn>
            </a:cxnLst>
            <a:rect l="0" t="0" r="r" b="b"/>
            <a:pathLst>
              <a:path w="226" h="27">
                <a:moveTo>
                  <a:pt x="226" y="14"/>
                </a:moveTo>
                <a:lnTo>
                  <a:pt x="214" y="0"/>
                </a:lnTo>
                <a:lnTo>
                  <a:pt x="0" y="0"/>
                </a:lnTo>
                <a:lnTo>
                  <a:pt x="0" y="27"/>
                </a:lnTo>
                <a:lnTo>
                  <a:pt x="214" y="27"/>
                </a:lnTo>
                <a:lnTo>
                  <a:pt x="226" y="14"/>
                </a:lnTo>
                <a:lnTo>
                  <a:pt x="226" y="14"/>
                </a:lnTo>
                <a:lnTo>
                  <a:pt x="226" y="0"/>
                </a:lnTo>
                <a:lnTo>
                  <a:pt x="214" y="0"/>
                </a:lnTo>
                <a:lnTo>
                  <a:pt x="226" y="14"/>
                </a:lnTo>
                <a:close/>
              </a:path>
            </a:pathLst>
          </a:custGeom>
          <a:solidFill>
            <a:srgbClr val="121415"/>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072" name="Freeform 192"/>
          <p:cNvSpPr/>
          <p:nvPr/>
        </p:nvSpPr>
        <p:spPr bwMode="auto">
          <a:xfrm>
            <a:off x="5214938" y="4705350"/>
            <a:ext cx="7938" cy="107950"/>
          </a:xfrm>
          <a:custGeom>
            <a:avLst/>
            <a:gdLst/>
            <a:ahLst/>
            <a:cxnLst>
              <a:cxn ang="0">
                <a:pos x="10" y="272"/>
              </a:cxn>
              <a:cxn ang="0">
                <a:pos x="22" y="258"/>
              </a:cxn>
              <a:cxn ang="0">
                <a:pos x="22" y="0"/>
              </a:cxn>
              <a:cxn ang="0">
                <a:pos x="0" y="0"/>
              </a:cxn>
              <a:cxn ang="0">
                <a:pos x="0" y="258"/>
              </a:cxn>
              <a:cxn ang="0">
                <a:pos x="10" y="272"/>
              </a:cxn>
              <a:cxn ang="0">
                <a:pos x="10" y="272"/>
              </a:cxn>
              <a:cxn ang="0">
                <a:pos x="22" y="272"/>
              </a:cxn>
              <a:cxn ang="0">
                <a:pos x="22" y="258"/>
              </a:cxn>
              <a:cxn ang="0">
                <a:pos x="10" y="272"/>
              </a:cxn>
            </a:cxnLst>
            <a:rect l="0" t="0" r="r" b="b"/>
            <a:pathLst>
              <a:path w="22" h="272">
                <a:moveTo>
                  <a:pt x="10" y="272"/>
                </a:moveTo>
                <a:lnTo>
                  <a:pt x="22" y="258"/>
                </a:lnTo>
                <a:lnTo>
                  <a:pt x="22" y="0"/>
                </a:lnTo>
                <a:lnTo>
                  <a:pt x="0" y="0"/>
                </a:lnTo>
                <a:lnTo>
                  <a:pt x="0" y="258"/>
                </a:lnTo>
                <a:lnTo>
                  <a:pt x="10" y="272"/>
                </a:lnTo>
                <a:lnTo>
                  <a:pt x="10" y="272"/>
                </a:lnTo>
                <a:lnTo>
                  <a:pt x="22" y="272"/>
                </a:lnTo>
                <a:lnTo>
                  <a:pt x="22" y="258"/>
                </a:lnTo>
                <a:lnTo>
                  <a:pt x="10" y="272"/>
                </a:lnTo>
                <a:close/>
              </a:path>
            </a:pathLst>
          </a:custGeom>
          <a:solidFill>
            <a:srgbClr val="121415"/>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073" name="Freeform 193"/>
          <p:cNvSpPr/>
          <p:nvPr/>
        </p:nvSpPr>
        <p:spPr bwMode="auto">
          <a:xfrm>
            <a:off x="5129213" y="4803775"/>
            <a:ext cx="88900" cy="9525"/>
          </a:xfrm>
          <a:custGeom>
            <a:avLst/>
            <a:gdLst/>
            <a:ahLst/>
            <a:cxnLst>
              <a:cxn ang="0">
                <a:pos x="0" y="12"/>
              </a:cxn>
              <a:cxn ang="0">
                <a:pos x="10" y="26"/>
              </a:cxn>
              <a:cxn ang="0">
                <a:pos x="224" y="26"/>
              </a:cxn>
              <a:cxn ang="0">
                <a:pos x="224" y="0"/>
              </a:cxn>
              <a:cxn ang="0">
                <a:pos x="10" y="0"/>
              </a:cxn>
              <a:cxn ang="0">
                <a:pos x="0" y="12"/>
              </a:cxn>
              <a:cxn ang="0">
                <a:pos x="0" y="12"/>
              </a:cxn>
              <a:cxn ang="0">
                <a:pos x="0" y="26"/>
              </a:cxn>
              <a:cxn ang="0">
                <a:pos x="10" y="26"/>
              </a:cxn>
              <a:cxn ang="0">
                <a:pos x="0" y="12"/>
              </a:cxn>
            </a:cxnLst>
            <a:rect l="0" t="0" r="r" b="b"/>
            <a:pathLst>
              <a:path w="224" h="26">
                <a:moveTo>
                  <a:pt x="0" y="12"/>
                </a:moveTo>
                <a:lnTo>
                  <a:pt x="10" y="26"/>
                </a:lnTo>
                <a:lnTo>
                  <a:pt x="224" y="26"/>
                </a:lnTo>
                <a:lnTo>
                  <a:pt x="224" y="0"/>
                </a:lnTo>
                <a:lnTo>
                  <a:pt x="10" y="0"/>
                </a:lnTo>
                <a:lnTo>
                  <a:pt x="0" y="12"/>
                </a:lnTo>
                <a:lnTo>
                  <a:pt x="0" y="12"/>
                </a:lnTo>
                <a:lnTo>
                  <a:pt x="0" y="26"/>
                </a:lnTo>
                <a:lnTo>
                  <a:pt x="10" y="26"/>
                </a:lnTo>
                <a:lnTo>
                  <a:pt x="0" y="12"/>
                </a:lnTo>
                <a:close/>
              </a:path>
            </a:pathLst>
          </a:custGeom>
          <a:solidFill>
            <a:srgbClr val="121415"/>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074" name="Rectangle 194"/>
          <p:cNvSpPr>
            <a:spLocks noChangeArrowheads="1"/>
          </p:cNvSpPr>
          <p:nvPr/>
        </p:nvSpPr>
        <p:spPr bwMode="auto">
          <a:xfrm>
            <a:off x="5378450" y="4705350"/>
            <a:ext cx="84138" cy="103188"/>
          </a:xfrm>
          <a:prstGeom prst="rect">
            <a:avLst/>
          </a:prstGeom>
          <a:solidFill>
            <a:srgbClr val="F2CDBE"/>
          </a:solidFill>
          <a:ln w="9525">
            <a:noFill/>
            <a:miter lim="800000"/>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075" name="Freeform 195"/>
          <p:cNvSpPr/>
          <p:nvPr/>
        </p:nvSpPr>
        <p:spPr bwMode="auto">
          <a:xfrm>
            <a:off x="5375275" y="4700588"/>
            <a:ext cx="7938" cy="107950"/>
          </a:xfrm>
          <a:custGeom>
            <a:avLst/>
            <a:gdLst/>
            <a:ahLst/>
            <a:cxnLst>
              <a:cxn ang="0">
                <a:pos x="10" y="0"/>
              </a:cxn>
              <a:cxn ang="0">
                <a:pos x="0" y="14"/>
              </a:cxn>
              <a:cxn ang="0">
                <a:pos x="0" y="272"/>
              </a:cxn>
              <a:cxn ang="0">
                <a:pos x="20" y="272"/>
              </a:cxn>
              <a:cxn ang="0">
                <a:pos x="20" y="14"/>
              </a:cxn>
              <a:cxn ang="0">
                <a:pos x="10" y="0"/>
              </a:cxn>
              <a:cxn ang="0">
                <a:pos x="10" y="0"/>
              </a:cxn>
              <a:cxn ang="0">
                <a:pos x="0" y="0"/>
              </a:cxn>
              <a:cxn ang="0">
                <a:pos x="0" y="14"/>
              </a:cxn>
              <a:cxn ang="0">
                <a:pos x="10" y="0"/>
              </a:cxn>
            </a:cxnLst>
            <a:rect l="0" t="0" r="r" b="b"/>
            <a:pathLst>
              <a:path w="20" h="272">
                <a:moveTo>
                  <a:pt x="10" y="0"/>
                </a:moveTo>
                <a:lnTo>
                  <a:pt x="0" y="14"/>
                </a:lnTo>
                <a:lnTo>
                  <a:pt x="0" y="272"/>
                </a:lnTo>
                <a:lnTo>
                  <a:pt x="20" y="272"/>
                </a:lnTo>
                <a:lnTo>
                  <a:pt x="20" y="14"/>
                </a:lnTo>
                <a:lnTo>
                  <a:pt x="10" y="0"/>
                </a:lnTo>
                <a:lnTo>
                  <a:pt x="10" y="0"/>
                </a:lnTo>
                <a:lnTo>
                  <a:pt x="0" y="0"/>
                </a:lnTo>
                <a:lnTo>
                  <a:pt x="0" y="14"/>
                </a:lnTo>
                <a:lnTo>
                  <a:pt x="10" y="0"/>
                </a:lnTo>
                <a:close/>
              </a:path>
            </a:pathLst>
          </a:custGeom>
          <a:solidFill>
            <a:srgbClr val="121415"/>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076" name="Freeform 196"/>
          <p:cNvSpPr/>
          <p:nvPr/>
        </p:nvSpPr>
        <p:spPr bwMode="auto">
          <a:xfrm>
            <a:off x="5378450" y="4700588"/>
            <a:ext cx="88900" cy="9525"/>
          </a:xfrm>
          <a:custGeom>
            <a:avLst/>
            <a:gdLst/>
            <a:ahLst/>
            <a:cxnLst>
              <a:cxn ang="0">
                <a:pos x="223" y="14"/>
              </a:cxn>
              <a:cxn ang="0">
                <a:pos x="212" y="0"/>
              </a:cxn>
              <a:cxn ang="0">
                <a:pos x="0" y="0"/>
              </a:cxn>
              <a:cxn ang="0">
                <a:pos x="0" y="27"/>
              </a:cxn>
              <a:cxn ang="0">
                <a:pos x="212" y="27"/>
              </a:cxn>
              <a:cxn ang="0">
                <a:pos x="223" y="14"/>
              </a:cxn>
              <a:cxn ang="0">
                <a:pos x="223" y="14"/>
              </a:cxn>
              <a:cxn ang="0">
                <a:pos x="223" y="0"/>
              </a:cxn>
              <a:cxn ang="0">
                <a:pos x="212" y="0"/>
              </a:cxn>
              <a:cxn ang="0">
                <a:pos x="223" y="14"/>
              </a:cxn>
            </a:cxnLst>
            <a:rect l="0" t="0" r="r" b="b"/>
            <a:pathLst>
              <a:path w="223" h="27">
                <a:moveTo>
                  <a:pt x="223" y="14"/>
                </a:moveTo>
                <a:lnTo>
                  <a:pt x="212" y="0"/>
                </a:lnTo>
                <a:lnTo>
                  <a:pt x="0" y="0"/>
                </a:lnTo>
                <a:lnTo>
                  <a:pt x="0" y="27"/>
                </a:lnTo>
                <a:lnTo>
                  <a:pt x="212" y="27"/>
                </a:lnTo>
                <a:lnTo>
                  <a:pt x="223" y="14"/>
                </a:lnTo>
                <a:lnTo>
                  <a:pt x="223" y="14"/>
                </a:lnTo>
                <a:lnTo>
                  <a:pt x="223" y="0"/>
                </a:lnTo>
                <a:lnTo>
                  <a:pt x="212" y="0"/>
                </a:lnTo>
                <a:lnTo>
                  <a:pt x="223" y="14"/>
                </a:lnTo>
                <a:close/>
              </a:path>
            </a:pathLst>
          </a:custGeom>
          <a:solidFill>
            <a:srgbClr val="121415"/>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077" name="Freeform 197"/>
          <p:cNvSpPr/>
          <p:nvPr/>
        </p:nvSpPr>
        <p:spPr bwMode="auto">
          <a:xfrm>
            <a:off x="5459413" y="4705350"/>
            <a:ext cx="7938" cy="107950"/>
          </a:xfrm>
          <a:custGeom>
            <a:avLst/>
            <a:gdLst/>
            <a:ahLst/>
            <a:cxnLst>
              <a:cxn ang="0">
                <a:pos x="11" y="272"/>
              </a:cxn>
              <a:cxn ang="0">
                <a:pos x="22" y="258"/>
              </a:cxn>
              <a:cxn ang="0">
                <a:pos x="22" y="0"/>
              </a:cxn>
              <a:cxn ang="0">
                <a:pos x="0" y="0"/>
              </a:cxn>
              <a:cxn ang="0">
                <a:pos x="0" y="258"/>
              </a:cxn>
              <a:cxn ang="0">
                <a:pos x="11" y="272"/>
              </a:cxn>
              <a:cxn ang="0">
                <a:pos x="11" y="272"/>
              </a:cxn>
              <a:cxn ang="0">
                <a:pos x="22" y="272"/>
              </a:cxn>
              <a:cxn ang="0">
                <a:pos x="22" y="258"/>
              </a:cxn>
              <a:cxn ang="0">
                <a:pos x="11" y="272"/>
              </a:cxn>
            </a:cxnLst>
            <a:rect l="0" t="0" r="r" b="b"/>
            <a:pathLst>
              <a:path w="22" h="272">
                <a:moveTo>
                  <a:pt x="11" y="272"/>
                </a:moveTo>
                <a:lnTo>
                  <a:pt x="22" y="258"/>
                </a:lnTo>
                <a:lnTo>
                  <a:pt x="22" y="0"/>
                </a:lnTo>
                <a:lnTo>
                  <a:pt x="0" y="0"/>
                </a:lnTo>
                <a:lnTo>
                  <a:pt x="0" y="258"/>
                </a:lnTo>
                <a:lnTo>
                  <a:pt x="11" y="272"/>
                </a:lnTo>
                <a:lnTo>
                  <a:pt x="11" y="272"/>
                </a:lnTo>
                <a:lnTo>
                  <a:pt x="22" y="272"/>
                </a:lnTo>
                <a:lnTo>
                  <a:pt x="22" y="258"/>
                </a:lnTo>
                <a:lnTo>
                  <a:pt x="11" y="272"/>
                </a:lnTo>
                <a:close/>
              </a:path>
            </a:pathLst>
          </a:custGeom>
          <a:solidFill>
            <a:srgbClr val="121415"/>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078" name="Freeform 198"/>
          <p:cNvSpPr/>
          <p:nvPr/>
        </p:nvSpPr>
        <p:spPr bwMode="auto">
          <a:xfrm>
            <a:off x="5375275" y="4803775"/>
            <a:ext cx="87313" cy="9525"/>
          </a:xfrm>
          <a:custGeom>
            <a:avLst/>
            <a:gdLst/>
            <a:ahLst/>
            <a:cxnLst>
              <a:cxn ang="0">
                <a:pos x="0" y="12"/>
              </a:cxn>
              <a:cxn ang="0">
                <a:pos x="10" y="26"/>
              </a:cxn>
              <a:cxn ang="0">
                <a:pos x="222" y="26"/>
              </a:cxn>
              <a:cxn ang="0">
                <a:pos x="222" y="0"/>
              </a:cxn>
              <a:cxn ang="0">
                <a:pos x="10" y="0"/>
              </a:cxn>
              <a:cxn ang="0">
                <a:pos x="0" y="12"/>
              </a:cxn>
              <a:cxn ang="0">
                <a:pos x="0" y="12"/>
              </a:cxn>
              <a:cxn ang="0">
                <a:pos x="0" y="26"/>
              </a:cxn>
              <a:cxn ang="0">
                <a:pos x="10" y="26"/>
              </a:cxn>
              <a:cxn ang="0">
                <a:pos x="0" y="12"/>
              </a:cxn>
            </a:cxnLst>
            <a:rect l="0" t="0" r="r" b="b"/>
            <a:pathLst>
              <a:path w="222" h="26">
                <a:moveTo>
                  <a:pt x="0" y="12"/>
                </a:moveTo>
                <a:lnTo>
                  <a:pt x="10" y="26"/>
                </a:lnTo>
                <a:lnTo>
                  <a:pt x="222" y="26"/>
                </a:lnTo>
                <a:lnTo>
                  <a:pt x="222" y="0"/>
                </a:lnTo>
                <a:lnTo>
                  <a:pt x="10" y="0"/>
                </a:lnTo>
                <a:lnTo>
                  <a:pt x="0" y="12"/>
                </a:lnTo>
                <a:lnTo>
                  <a:pt x="0" y="12"/>
                </a:lnTo>
                <a:lnTo>
                  <a:pt x="0" y="26"/>
                </a:lnTo>
                <a:lnTo>
                  <a:pt x="10" y="26"/>
                </a:lnTo>
                <a:lnTo>
                  <a:pt x="0" y="12"/>
                </a:lnTo>
                <a:close/>
              </a:path>
            </a:pathLst>
          </a:custGeom>
          <a:solidFill>
            <a:srgbClr val="121415"/>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079" name="Rectangle 199"/>
          <p:cNvSpPr>
            <a:spLocks noChangeArrowheads="1"/>
          </p:cNvSpPr>
          <p:nvPr/>
        </p:nvSpPr>
        <p:spPr bwMode="auto">
          <a:xfrm>
            <a:off x="4762500" y="4406900"/>
            <a:ext cx="571500" cy="9525"/>
          </a:xfrm>
          <a:prstGeom prst="rect">
            <a:avLst/>
          </a:prstGeom>
          <a:solidFill>
            <a:srgbClr val="121415"/>
          </a:solidFill>
          <a:ln w="9525">
            <a:noFill/>
            <a:miter lim="800000"/>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080" name="Freeform 200"/>
          <p:cNvSpPr/>
          <p:nvPr/>
        </p:nvSpPr>
        <p:spPr bwMode="auto">
          <a:xfrm>
            <a:off x="4779963" y="4603750"/>
            <a:ext cx="130175" cy="80963"/>
          </a:xfrm>
          <a:custGeom>
            <a:avLst/>
            <a:gdLst/>
            <a:ahLst/>
            <a:cxnLst>
              <a:cxn ang="0">
                <a:pos x="317" y="0"/>
              </a:cxn>
              <a:cxn ang="0">
                <a:pos x="0" y="181"/>
              </a:cxn>
              <a:cxn ang="0">
                <a:pos x="8" y="204"/>
              </a:cxn>
              <a:cxn ang="0">
                <a:pos x="326" y="22"/>
              </a:cxn>
              <a:cxn ang="0">
                <a:pos x="317" y="0"/>
              </a:cxn>
            </a:cxnLst>
            <a:rect l="0" t="0" r="r" b="b"/>
            <a:pathLst>
              <a:path w="326" h="204">
                <a:moveTo>
                  <a:pt x="317" y="0"/>
                </a:moveTo>
                <a:lnTo>
                  <a:pt x="0" y="181"/>
                </a:lnTo>
                <a:lnTo>
                  <a:pt x="8" y="204"/>
                </a:lnTo>
                <a:lnTo>
                  <a:pt x="326" y="22"/>
                </a:lnTo>
                <a:lnTo>
                  <a:pt x="317" y="0"/>
                </a:lnTo>
                <a:close/>
              </a:path>
            </a:pathLst>
          </a:custGeom>
          <a:solidFill>
            <a:srgbClr val="121415"/>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grpSp>
        <p:nvGrpSpPr>
          <p:cNvPr id="63688" name="Group 201"/>
          <p:cNvGrpSpPr/>
          <p:nvPr/>
        </p:nvGrpSpPr>
        <p:grpSpPr>
          <a:xfrm>
            <a:off x="4743450" y="4281488"/>
            <a:ext cx="1955800" cy="608012"/>
            <a:chOff x="2988" y="2697"/>
            <a:chExt cx="1232" cy="383"/>
          </a:xfrm>
        </p:grpSpPr>
        <p:sp>
          <p:nvSpPr>
            <p:cNvPr id="763082" name="Freeform 202"/>
            <p:cNvSpPr/>
            <p:nvPr/>
          </p:nvSpPr>
          <p:spPr bwMode="auto">
            <a:xfrm>
              <a:off x="3066" y="2896"/>
              <a:ext cx="21" cy="32"/>
            </a:xfrm>
            <a:custGeom>
              <a:avLst/>
              <a:gdLst/>
              <a:ahLst/>
              <a:cxnLst>
                <a:cxn ang="0">
                  <a:pos x="0" y="0"/>
                </a:cxn>
                <a:cxn ang="0">
                  <a:pos x="41" y="129"/>
                </a:cxn>
                <a:cxn ang="0">
                  <a:pos x="82" y="0"/>
                </a:cxn>
                <a:cxn ang="0">
                  <a:pos x="0" y="0"/>
                </a:cxn>
              </a:cxnLst>
              <a:rect l="0" t="0" r="r" b="b"/>
              <a:pathLst>
                <a:path w="82" h="129">
                  <a:moveTo>
                    <a:pt x="0" y="0"/>
                  </a:moveTo>
                  <a:lnTo>
                    <a:pt x="41" y="129"/>
                  </a:lnTo>
                  <a:lnTo>
                    <a:pt x="82" y="0"/>
                  </a:lnTo>
                  <a:lnTo>
                    <a:pt x="0" y="0"/>
                  </a:lnTo>
                  <a:close/>
                </a:path>
              </a:pathLst>
            </a:custGeom>
            <a:solidFill>
              <a:srgbClr val="121415"/>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083" name="Freeform 203"/>
            <p:cNvSpPr/>
            <p:nvPr/>
          </p:nvSpPr>
          <p:spPr bwMode="auto">
            <a:xfrm>
              <a:off x="3064" y="2895"/>
              <a:ext cx="15" cy="42"/>
            </a:xfrm>
            <a:custGeom>
              <a:avLst/>
              <a:gdLst/>
              <a:ahLst/>
              <a:cxnLst>
                <a:cxn ang="0">
                  <a:pos x="60" y="138"/>
                </a:cxn>
                <a:cxn ang="0">
                  <a:pos x="60" y="128"/>
                </a:cxn>
                <a:cxn ang="0">
                  <a:pos x="19" y="0"/>
                </a:cxn>
                <a:cxn ang="0">
                  <a:pos x="0" y="9"/>
                </a:cxn>
                <a:cxn ang="0">
                  <a:pos x="41" y="138"/>
                </a:cxn>
                <a:cxn ang="0">
                  <a:pos x="60" y="138"/>
                </a:cxn>
                <a:cxn ang="0">
                  <a:pos x="41" y="138"/>
                </a:cxn>
                <a:cxn ang="0">
                  <a:pos x="51" y="169"/>
                </a:cxn>
                <a:cxn ang="0">
                  <a:pos x="60" y="138"/>
                </a:cxn>
              </a:cxnLst>
              <a:rect l="0" t="0" r="r" b="b"/>
              <a:pathLst>
                <a:path w="60" h="169">
                  <a:moveTo>
                    <a:pt x="60" y="138"/>
                  </a:moveTo>
                  <a:lnTo>
                    <a:pt x="60" y="128"/>
                  </a:lnTo>
                  <a:lnTo>
                    <a:pt x="19" y="0"/>
                  </a:lnTo>
                  <a:lnTo>
                    <a:pt x="0" y="9"/>
                  </a:lnTo>
                  <a:lnTo>
                    <a:pt x="41" y="138"/>
                  </a:lnTo>
                  <a:lnTo>
                    <a:pt x="60" y="138"/>
                  </a:lnTo>
                  <a:lnTo>
                    <a:pt x="41" y="138"/>
                  </a:lnTo>
                  <a:lnTo>
                    <a:pt x="51" y="169"/>
                  </a:lnTo>
                  <a:lnTo>
                    <a:pt x="60" y="138"/>
                  </a:lnTo>
                  <a:close/>
                </a:path>
              </a:pathLst>
            </a:custGeom>
            <a:solidFill>
              <a:srgbClr val="121415"/>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084" name="Freeform 204"/>
            <p:cNvSpPr/>
            <p:nvPr/>
          </p:nvSpPr>
          <p:spPr bwMode="auto">
            <a:xfrm>
              <a:off x="3074" y="2895"/>
              <a:ext cx="15" cy="35"/>
            </a:xfrm>
            <a:custGeom>
              <a:avLst/>
              <a:gdLst/>
              <a:ahLst/>
              <a:cxnLst>
                <a:cxn ang="0">
                  <a:pos x="42" y="0"/>
                </a:cxn>
                <a:cxn ang="0">
                  <a:pos x="42" y="0"/>
                </a:cxn>
                <a:cxn ang="0">
                  <a:pos x="0" y="128"/>
                </a:cxn>
                <a:cxn ang="0">
                  <a:pos x="19" y="138"/>
                </a:cxn>
                <a:cxn ang="0">
                  <a:pos x="61" y="9"/>
                </a:cxn>
                <a:cxn ang="0">
                  <a:pos x="42" y="0"/>
                </a:cxn>
                <a:cxn ang="0">
                  <a:pos x="61" y="9"/>
                </a:cxn>
                <a:cxn ang="0">
                  <a:pos x="51" y="4"/>
                </a:cxn>
                <a:cxn ang="0">
                  <a:pos x="42" y="0"/>
                </a:cxn>
              </a:cxnLst>
              <a:rect l="0" t="0" r="r" b="b"/>
              <a:pathLst>
                <a:path w="61" h="138">
                  <a:moveTo>
                    <a:pt x="42" y="0"/>
                  </a:moveTo>
                  <a:lnTo>
                    <a:pt x="42" y="0"/>
                  </a:lnTo>
                  <a:lnTo>
                    <a:pt x="0" y="128"/>
                  </a:lnTo>
                  <a:lnTo>
                    <a:pt x="19" y="138"/>
                  </a:lnTo>
                  <a:lnTo>
                    <a:pt x="61" y="9"/>
                  </a:lnTo>
                  <a:lnTo>
                    <a:pt x="42" y="0"/>
                  </a:lnTo>
                  <a:lnTo>
                    <a:pt x="61" y="9"/>
                  </a:lnTo>
                  <a:lnTo>
                    <a:pt x="51" y="4"/>
                  </a:lnTo>
                  <a:lnTo>
                    <a:pt x="42" y="0"/>
                  </a:lnTo>
                  <a:close/>
                </a:path>
              </a:pathLst>
            </a:custGeom>
            <a:solidFill>
              <a:srgbClr val="121415"/>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085" name="Freeform 205"/>
            <p:cNvSpPr/>
            <p:nvPr/>
          </p:nvSpPr>
          <p:spPr bwMode="auto">
            <a:xfrm>
              <a:off x="2990" y="2935"/>
              <a:ext cx="22" cy="32"/>
            </a:xfrm>
            <a:custGeom>
              <a:avLst/>
              <a:gdLst/>
              <a:ahLst/>
              <a:cxnLst>
                <a:cxn ang="0">
                  <a:pos x="0" y="130"/>
                </a:cxn>
                <a:cxn ang="0">
                  <a:pos x="44" y="0"/>
                </a:cxn>
                <a:cxn ang="0">
                  <a:pos x="88" y="130"/>
                </a:cxn>
                <a:cxn ang="0">
                  <a:pos x="0" y="130"/>
                </a:cxn>
              </a:cxnLst>
              <a:rect l="0" t="0" r="r" b="b"/>
              <a:pathLst>
                <a:path w="88" h="130">
                  <a:moveTo>
                    <a:pt x="0" y="130"/>
                  </a:moveTo>
                  <a:lnTo>
                    <a:pt x="44" y="0"/>
                  </a:lnTo>
                  <a:lnTo>
                    <a:pt x="88" y="130"/>
                  </a:lnTo>
                  <a:lnTo>
                    <a:pt x="0" y="130"/>
                  </a:lnTo>
                  <a:close/>
                </a:path>
              </a:pathLst>
            </a:custGeom>
            <a:solidFill>
              <a:srgbClr val="121415"/>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086" name="Freeform 206"/>
            <p:cNvSpPr/>
            <p:nvPr/>
          </p:nvSpPr>
          <p:spPr bwMode="auto">
            <a:xfrm>
              <a:off x="2988" y="2927"/>
              <a:ext cx="16" cy="42"/>
            </a:xfrm>
            <a:custGeom>
              <a:avLst/>
              <a:gdLst/>
              <a:ahLst/>
              <a:cxnLst>
                <a:cxn ang="0">
                  <a:pos x="63" y="28"/>
                </a:cxn>
                <a:cxn ang="0">
                  <a:pos x="45" y="28"/>
                </a:cxn>
                <a:cxn ang="0">
                  <a:pos x="0" y="157"/>
                </a:cxn>
                <a:cxn ang="0">
                  <a:pos x="19" y="168"/>
                </a:cxn>
                <a:cxn ang="0">
                  <a:pos x="63" y="38"/>
                </a:cxn>
                <a:cxn ang="0">
                  <a:pos x="63" y="28"/>
                </a:cxn>
                <a:cxn ang="0">
                  <a:pos x="63" y="28"/>
                </a:cxn>
                <a:cxn ang="0">
                  <a:pos x="53" y="0"/>
                </a:cxn>
                <a:cxn ang="0">
                  <a:pos x="45" y="28"/>
                </a:cxn>
                <a:cxn ang="0">
                  <a:pos x="63" y="28"/>
                </a:cxn>
              </a:cxnLst>
              <a:rect l="0" t="0" r="r" b="b"/>
              <a:pathLst>
                <a:path w="63" h="168">
                  <a:moveTo>
                    <a:pt x="63" y="28"/>
                  </a:moveTo>
                  <a:lnTo>
                    <a:pt x="45" y="28"/>
                  </a:lnTo>
                  <a:lnTo>
                    <a:pt x="0" y="157"/>
                  </a:lnTo>
                  <a:lnTo>
                    <a:pt x="19" y="168"/>
                  </a:lnTo>
                  <a:lnTo>
                    <a:pt x="63" y="38"/>
                  </a:lnTo>
                  <a:lnTo>
                    <a:pt x="63" y="28"/>
                  </a:lnTo>
                  <a:lnTo>
                    <a:pt x="63" y="28"/>
                  </a:lnTo>
                  <a:lnTo>
                    <a:pt x="53" y="0"/>
                  </a:lnTo>
                  <a:lnTo>
                    <a:pt x="45" y="28"/>
                  </a:lnTo>
                  <a:lnTo>
                    <a:pt x="63" y="28"/>
                  </a:lnTo>
                  <a:close/>
                </a:path>
              </a:pathLst>
            </a:custGeom>
            <a:solidFill>
              <a:srgbClr val="121415"/>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087" name="Freeform 207"/>
            <p:cNvSpPr/>
            <p:nvPr/>
          </p:nvSpPr>
          <p:spPr bwMode="auto">
            <a:xfrm>
              <a:off x="2999" y="2934"/>
              <a:ext cx="16" cy="35"/>
            </a:xfrm>
            <a:custGeom>
              <a:avLst/>
              <a:gdLst/>
              <a:ahLst/>
              <a:cxnLst>
                <a:cxn ang="0">
                  <a:pos x="63" y="129"/>
                </a:cxn>
                <a:cxn ang="0">
                  <a:pos x="63" y="129"/>
                </a:cxn>
                <a:cxn ang="0">
                  <a:pos x="18" y="0"/>
                </a:cxn>
                <a:cxn ang="0">
                  <a:pos x="0" y="10"/>
                </a:cxn>
                <a:cxn ang="0">
                  <a:pos x="44" y="140"/>
                </a:cxn>
                <a:cxn ang="0">
                  <a:pos x="63" y="129"/>
                </a:cxn>
                <a:cxn ang="0">
                  <a:pos x="44" y="140"/>
                </a:cxn>
                <a:cxn ang="0">
                  <a:pos x="52" y="135"/>
                </a:cxn>
                <a:cxn ang="0">
                  <a:pos x="63" y="129"/>
                </a:cxn>
              </a:cxnLst>
              <a:rect l="0" t="0" r="r" b="b"/>
              <a:pathLst>
                <a:path w="63" h="140">
                  <a:moveTo>
                    <a:pt x="63" y="129"/>
                  </a:moveTo>
                  <a:lnTo>
                    <a:pt x="63" y="129"/>
                  </a:lnTo>
                  <a:lnTo>
                    <a:pt x="18" y="0"/>
                  </a:lnTo>
                  <a:lnTo>
                    <a:pt x="0" y="10"/>
                  </a:lnTo>
                  <a:lnTo>
                    <a:pt x="44" y="140"/>
                  </a:lnTo>
                  <a:lnTo>
                    <a:pt x="63" y="129"/>
                  </a:lnTo>
                  <a:lnTo>
                    <a:pt x="44" y="140"/>
                  </a:lnTo>
                  <a:lnTo>
                    <a:pt x="52" y="135"/>
                  </a:lnTo>
                  <a:lnTo>
                    <a:pt x="63" y="129"/>
                  </a:lnTo>
                  <a:close/>
                </a:path>
              </a:pathLst>
            </a:custGeom>
            <a:solidFill>
              <a:srgbClr val="121415"/>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088" name="Freeform 208"/>
            <p:cNvSpPr/>
            <p:nvPr/>
          </p:nvSpPr>
          <p:spPr bwMode="auto">
            <a:xfrm>
              <a:off x="3145" y="2906"/>
              <a:ext cx="82" cy="51"/>
            </a:xfrm>
            <a:custGeom>
              <a:avLst/>
              <a:gdLst/>
              <a:ahLst/>
              <a:cxnLst>
                <a:cxn ang="0">
                  <a:pos x="327" y="181"/>
                </a:cxn>
                <a:cxn ang="0">
                  <a:pos x="8" y="0"/>
                </a:cxn>
                <a:cxn ang="0">
                  <a:pos x="0" y="24"/>
                </a:cxn>
                <a:cxn ang="0">
                  <a:pos x="318" y="205"/>
                </a:cxn>
                <a:cxn ang="0">
                  <a:pos x="327" y="181"/>
                </a:cxn>
              </a:cxnLst>
              <a:rect l="0" t="0" r="r" b="b"/>
              <a:pathLst>
                <a:path w="327" h="205">
                  <a:moveTo>
                    <a:pt x="327" y="181"/>
                  </a:moveTo>
                  <a:lnTo>
                    <a:pt x="8" y="0"/>
                  </a:lnTo>
                  <a:lnTo>
                    <a:pt x="0" y="24"/>
                  </a:lnTo>
                  <a:lnTo>
                    <a:pt x="318" y="205"/>
                  </a:lnTo>
                  <a:lnTo>
                    <a:pt x="327" y="181"/>
                  </a:lnTo>
                  <a:close/>
                </a:path>
              </a:pathLst>
            </a:custGeom>
            <a:solidFill>
              <a:srgbClr val="121415"/>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089" name="Freeform 209"/>
            <p:cNvSpPr/>
            <p:nvPr/>
          </p:nvSpPr>
          <p:spPr bwMode="auto">
            <a:xfrm>
              <a:off x="3199" y="2928"/>
              <a:ext cx="22" cy="33"/>
            </a:xfrm>
            <a:custGeom>
              <a:avLst/>
              <a:gdLst/>
              <a:ahLst/>
              <a:cxnLst>
                <a:cxn ang="0">
                  <a:pos x="0" y="130"/>
                </a:cxn>
                <a:cxn ang="0">
                  <a:pos x="44" y="0"/>
                </a:cxn>
                <a:cxn ang="0">
                  <a:pos x="86" y="130"/>
                </a:cxn>
                <a:cxn ang="0">
                  <a:pos x="0" y="130"/>
                </a:cxn>
              </a:cxnLst>
              <a:rect l="0" t="0" r="r" b="b"/>
              <a:pathLst>
                <a:path w="86" h="130">
                  <a:moveTo>
                    <a:pt x="0" y="130"/>
                  </a:moveTo>
                  <a:lnTo>
                    <a:pt x="44" y="0"/>
                  </a:lnTo>
                  <a:lnTo>
                    <a:pt x="86" y="130"/>
                  </a:lnTo>
                  <a:lnTo>
                    <a:pt x="0" y="130"/>
                  </a:lnTo>
                  <a:close/>
                </a:path>
              </a:pathLst>
            </a:custGeom>
            <a:solidFill>
              <a:srgbClr val="121415"/>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090" name="Freeform 210"/>
            <p:cNvSpPr/>
            <p:nvPr/>
          </p:nvSpPr>
          <p:spPr bwMode="auto">
            <a:xfrm>
              <a:off x="3197" y="2920"/>
              <a:ext cx="16" cy="42"/>
            </a:xfrm>
            <a:custGeom>
              <a:avLst/>
              <a:gdLst/>
              <a:ahLst/>
              <a:cxnLst>
                <a:cxn ang="0">
                  <a:pos x="63" y="27"/>
                </a:cxn>
                <a:cxn ang="0">
                  <a:pos x="44" y="27"/>
                </a:cxn>
                <a:cxn ang="0">
                  <a:pos x="0" y="157"/>
                </a:cxn>
                <a:cxn ang="0">
                  <a:pos x="19" y="167"/>
                </a:cxn>
                <a:cxn ang="0">
                  <a:pos x="63" y="37"/>
                </a:cxn>
                <a:cxn ang="0">
                  <a:pos x="63" y="27"/>
                </a:cxn>
                <a:cxn ang="0">
                  <a:pos x="63" y="27"/>
                </a:cxn>
                <a:cxn ang="0">
                  <a:pos x="54" y="0"/>
                </a:cxn>
                <a:cxn ang="0">
                  <a:pos x="44" y="27"/>
                </a:cxn>
                <a:cxn ang="0">
                  <a:pos x="63" y="27"/>
                </a:cxn>
              </a:cxnLst>
              <a:rect l="0" t="0" r="r" b="b"/>
              <a:pathLst>
                <a:path w="63" h="167">
                  <a:moveTo>
                    <a:pt x="63" y="27"/>
                  </a:moveTo>
                  <a:lnTo>
                    <a:pt x="44" y="27"/>
                  </a:lnTo>
                  <a:lnTo>
                    <a:pt x="0" y="157"/>
                  </a:lnTo>
                  <a:lnTo>
                    <a:pt x="19" y="167"/>
                  </a:lnTo>
                  <a:lnTo>
                    <a:pt x="63" y="37"/>
                  </a:lnTo>
                  <a:lnTo>
                    <a:pt x="63" y="27"/>
                  </a:lnTo>
                  <a:lnTo>
                    <a:pt x="63" y="27"/>
                  </a:lnTo>
                  <a:lnTo>
                    <a:pt x="54" y="0"/>
                  </a:lnTo>
                  <a:lnTo>
                    <a:pt x="44" y="27"/>
                  </a:lnTo>
                  <a:lnTo>
                    <a:pt x="63" y="27"/>
                  </a:lnTo>
                  <a:close/>
                </a:path>
              </a:pathLst>
            </a:custGeom>
            <a:solidFill>
              <a:srgbClr val="121415"/>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091" name="Freeform 211"/>
            <p:cNvSpPr/>
            <p:nvPr/>
          </p:nvSpPr>
          <p:spPr bwMode="auto">
            <a:xfrm>
              <a:off x="3208" y="2927"/>
              <a:ext cx="15" cy="35"/>
            </a:xfrm>
            <a:custGeom>
              <a:avLst/>
              <a:gdLst/>
              <a:ahLst/>
              <a:cxnLst>
                <a:cxn ang="0">
                  <a:pos x="60" y="130"/>
                </a:cxn>
                <a:cxn ang="0">
                  <a:pos x="60" y="130"/>
                </a:cxn>
                <a:cxn ang="0">
                  <a:pos x="19" y="0"/>
                </a:cxn>
                <a:cxn ang="0">
                  <a:pos x="0" y="10"/>
                </a:cxn>
                <a:cxn ang="0">
                  <a:pos x="41" y="140"/>
                </a:cxn>
                <a:cxn ang="0">
                  <a:pos x="60" y="130"/>
                </a:cxn>
                <a:cxn ang="0">
                  <a:pos x="41" y="140"/>
                </a:cxn>
                <a:cxn ang="0">
                  <a:pos x="52" y="135"/>
                </a:cxn>
                <a:cxn ang="0">
                  <a:pos x="60" y="130"/>
                </a:cxn>
              </a:cxnLst>
              <a:rect l="0" t="0" r="r" b="b"/>
              <a:pathLst>
                <a:path w="60" h="140">
                  <a:moveTo>
                    <a:pt x="60" y="130"/>
                  </a:moveTo>
                  <a:lnTo>
                    <a:pt x="60" y="130"/>
                  </a:lnTo>
                  <a:lnTo>
                    <a:pt x="19" y="0"/>
                  </a:lnTo>
                  <a:lnTo>
                    <a:pt x="0" y="10"/>
                  </a:lnTo>
                  <a:lnTo>
                    <a:pt x="41" y="140"/>
                  </a:lnTo>
                  <a:lnTo>
                    <a:pt x="60" y="130"/>
                  </a:lnTo>
                  <a:lnTo>
                    <a:pt x="41" y="140"/>
                  </a:lnTo>
                  <a:lnTo>
                    <a:pt x="52" y="135"/>
                  </a:lnTo>
                  <a:lnTo>
                    <a:pt x="60" y="130"/>
                  </a:lnTo>
                  <a:close/>
                </a:path>
              </a:pathLst>
            </a:custGeom>
            <a:solidFill>
              <a:srgbClr val="121415"/>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092" name="Freeform 212"/>
            <p:cNvSpPr/>
            <p:nvPr/>
          </p:nvSpPr>
          <p:spPr bwMode="auto">
            <a:xfrm>
              <a:off x="3283" y="2913"/>
              <a:ext cx="41" cy="44"/>
            </a:xfrm>
            <a:custGeom>
              <a:avLst/>
              <a:gdLst/>
              <a:ahLst/>
              <a:cxnLst>
                <a:cxn ang="0">
                  <a:pos x="12" y="176"/>
                </a:cxn>
                <a:cxn ang="0">
                  <a:pos x="165" y="20"/>
                </a:cxn>
                <a:cxn ang="0">
                  <a:pos x="152" y="0"/>
                </a:cxn>
                <a:cxn ang="0">
                  <a:pos x="0" y="156"/>
                </a:cxn>
                <a:cxn ang="0">
                  <a:pos x="12" y="176"/>
                </a:cxn>
              </a:cxnLst>
              <a:rect l="0" t="0" r="r" b="b"/>
              <a:pathLst>
                <a:path w="165" h="176">
                  <a:moveTo>
                    <a:pt x="12" y="176"/>
                  </a:moveTo>
                  <a:lnTo>
                    <a:pt x="165" y="20"/>
                  </a:lnTo>
                  <a:lnTo>
                    <a:pt x="152" y="0"/>
                  </a:lnTo>
                  <a:lnTo>
                    <a:pt x="0" y="156"/>
                  </a:lnTo>
                  <a:lnTo>
                    <a:pt x="12" y="176"/>
                  </a:lnTo>
                  <a:close/>
                </a:path>
              </a:pathLst>
            </a:custGeom>
            <a:solidFill>
              <a:srgbClr val="121415"/>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093" name="Freeform 213"/>
            <p:cNvSpPr/>
            <p:nvPr/>
          </p:nvSpPr>
          <p:spPr bwMode="auto">
            <a:xfrm>
              <a:off x="3352" y="2907"/>
              <a:ext cx="42" cy="62"/>
            </a:xfrm>
            <a:custGeom>
              <a:avLst/>
              <a:gdLst/>
              <a:ahLst/>
              <a:cxnLst>
                <a:cxn ang="0">
                  <a:pos x="165" y="233"/>
                </a:cxn>
                <a:cxn ang="0">
                  <a:pos x="15" y="0"/>
                </a:cxn>
                <a:cxn ang="0">
                  <a:pos x="0" y="16"/>
                </a:cxn>
                <a:cxn ang="0">
                  <a:pos x="150" y="249"/>
                </a:cxn>
                <a:cxn ang="0">
                  <a:pos x="165" y="233"/>
                </a:cxn>
              </a:cxnLst>
              <a:rect l="0" t="0" r="r" b="b"/>
              <a:pathLst>
                <a:path w="165" h="249">
                  <a:moveTo>
                    <a:pt x="165" y="233"/>
                  </a:moveTo>
                  <a:lnTo>
                    <a:pt x="15" y="0"/>
                  </a:lnTo>
                  <a:lnTo>
                    <a:pt x="0" y="16"/>
                  </a:lnTo>
                  <a:lnTo>
                    <a:pt x="150" y="249"/>
                  </a:lnTo>
                  <a:lnTo>
                    <a:pt x="165" y="233"/>
                  </a:lnTo>
                  <a:close/>
                </a:path>
              </a:pathLst>
            </a:custGeom>
            <a:solidFill>
              <a:srgbClr val="121415"/>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094" name="Freeform 214"/>
            <p:cNvSpPr/>
            <p:nvPr/>
          </p:nvSpPr>
          <p:spPr bwMode="auto">
            <a:xfrm>
              <a:off x="3352" y="2764"/>
              <a:ext cx="18" cy="44"/>
            </a:xfrm>
            <a:custGeom>
              <a:avLst/>
              <a:gdLst/>
              <a:ahLst/>
              <a:cxnLst>
                <a:cxn ang="0">
                  <a:pos x="0" y="0"/>
                </a:cxn>
                <a:cxn ang="0">
                  <a:pos x="0" y="175"/>
                </a:cxn>
                <a:cxn ang="0">
                  <a:pos x="72" y="87"/>
                </a:cxn>
                <a:cxn ang="0">
                  <a:pos x="0" y="0"/>
                </a:cxn>
              </a:cxnLst>
              <a:rect l="0" t="0" r="r" b="b"/>
              <a:pathLst>
                <a:path w="72" h="175">
                  <a:moveTo>
                    <a:pt x="0" y="0"/>
                  </a:moveTo>
                  <a:lnTo>
                    <a:pt x="0" y="175"/>
                  </a:lnTo>
                  <a:lnTo>
                    <a:pt x="72" y="87"/>
                  </a:lnTo>
                  <a:lnTo>
                    <a:pt x="0" y="0"/>
                  </a:lnTo>
                  <a:close/>
                </a:path>
              </a:pathLst>
            </a:custGeom>
            <a:solidFill>
              <a:srgbClr val="121415"/>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095" name="Freeform 215"/>
            <p:cNvSpPr/>
            <p:nvPr/>
          </p:nvSpPr>
          <p:spPr bwMode="auto">
            <a:xfrm>
              <a:off x="3350" y="2764"/>
              <a:ext cx="5" cy="51"/>
            </a:xfrm>
            <a:custGeom>
              <a:avLst/>
              <a:gdLst/>
              <a:ahLst/>
              <a:cxnLst>
                <a:cxn ang="0">
                  <a:pos x="16" y="184"/>
                </a:cxn>
                <a:cxn ang="0">
                  <a:pos x="20" y="175"/>
                </a:cxn>
                <a:cxn ang="0">
                  <a:pos x="20" y="0"/>
                </a:cxn>
                <a:cxn ang="0">
                  <a:pos x="0" y="0"/>
                </a:cxn>
                <a:cxn ang="0">
                  <a:pos x="0" y="175"/>
                </a:cxn>
                <a:cxn ang="0">
                  <a:pos x="16" y="184"/>
                </a:cxn>
                <a:cxn ang="0">
                  <a:pos x="0" y="175"/>
                </a:cxn>
                <a:cxn ang="0">
                  <a:pos x="0" y="205"/>
                </a:cxn>
                <a:cxn ang="0">
                  <a:pos x="16" y="184"/>
                </a:cxn>
              </a:cxnLst>
              <a:rect l="0" t="0" r="r" b="b"/>
              <a:pathLst>
                <a:path w="20" h="205">
                  <a:moveTo>
                    <a:pt x="16" y="184"/>
                  </a:moveTo>
                  <a:lnTo>
                    <a:pt x="20" y="175"/>
                  </a:lnTo>
                  <a:lnTo>
                    <a:pt x="20" y="0"/>
                  </a:lnTo>
                  <a:lnTo>
                    <a:pt x="0" y="0"/>
                  </a:lnTo>
                  <a:lnTo>
                    <a:pt x="0" y="175"/>
                  </a:lnTo>
                  <a:lnTo>
                    <a:pt x="16" y="184"/>
                  </a:lnTo>
                  <a:lnTo>
                    <a:pt x="0" y="175"/>
                  </a:lnTo>
                  <a:lnTo>
                    <a:pt x="0" y="205"/>
                  </a:lnTo>
                  <a:lnTo>
                    <a:pt x="16" y="184"/>
                  </a:lnTo>
                  <a:close/>
                </a:path>
              </a:pathLst>
            </a:custGeom>
            <a:solidFill>
              <a:srgbClr val="121415"/>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096" name="Freeform 216"/>
            <p:cNvSpPr/>
            <p:nvPr/>
          </p:nvSpPr>
          <p:spPr bwMode="auto">
            <a:xfrm>
              <a:off x="3350" y="2783"/>
              <a:ext cx="22" cy="27"/>
            </a:xfrm>
            <a:custGeom>
              <a:avLst/>
              <a:gdLst/>
              <a:ahLst/>
              <a:cxnLst>
                <a:cxn ang="0">
                  <a:pos x="74" y="0"/>
                </a:cxn>
                <a:cxn ang="0">
                  <a:pos x="74" y="0"/>
                </a:cxn>
                <a:cxn ang="0">
                  <a:pos x="0" y="87"/>
                </a:cxn>
                <a:cxn ang="0">
                  <a:pos x="14" y="106"/>
                </a:cxn>
                <a:cxn ang="0">
                  <a:pos x="87" y="19"/>
                </a:cxn>
                <a:cxn ang="0">
                  <a:pos x="74" y="0"/>
                </a:cxn>
                <a:cxn ang="0">
                  <a:pos x="87" y="19"/>
                </a:cxn>
                <a:cxn ang="0">
                  <a:pos x="80" y="9"/>
                </a:cxn>
                <a:cxn ang="0">
                  <a:pos x="74" y="0"/>
                </a:cxn>
              </a:cxnLst>
              <a:rect l="0" t="0" r="r" b="b"/>
              <a:pathLst>
                <a:path w="87" h="106">
                  <a:moveTo>
                    <a:pt x="74" y="0"/>
                  </a:moveTo>
                  <a:lnTo>
                    <a:pt x="74" y="0"/>
                  </a:lnTo>
                  <a:lnTo>
                    <a:pt x="0" y="87"/>
                  </a:lnTo>
                  <a:lnTo>
                    <a:pt x="14" y="106"/>
                  </a:lnTo>
                  <a:lnTo>
                    <a:pt x="87" y="19"/>
                  </a:lnTo>
                  <a:lnTo>
                    <a:pt x="74" y="0"/>
                  </a:lnTo>
                  <a:lnTo>
                    <a:pt x="87" y="19"/>
                  </a:lnTo>
                  <a:lnTo>
                    <a:pt x="80" y="9"/>
                  </a:lnTo>
                  <a:lnTo>
                    <a:pt x="74" y="0"/>
                  </a:lnTo>
                  <a:close/>
                </a:path>
              </a:pathLst>
            </a:custGeom>
            <a:solidFill>
              <a:srgbClr val="121415"/>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097" name="Freeform 217"/>
            <p:cNvSpPr/>
            <p:nvPr/>
          </p:nvSpPr>
          <p:spPr bwMode="auto">
            <a:xfrm>
              <a:off x="3005" y="2764"/>
              <a:ext cx="18" cy="44"/>
            </a:xfrm>
            <a:custGeom>
              <a:avLst/>
              <a:gdLst/>
              <a:ahLst/>
              <a:cxnLst>
                <a:cxn ang="0">
                  <a:pos x="72" y="0"/>
                </a:cxn>
                <a:cxn ang="0">
                  <a:pos x="72" y="175"/>
                </a:cxn>
                <a:cxn ang="0">
                  <a:pos x="0" y="87"/>
                </a:cxn>
                <a:cxn ang="0">
                  <a:pos x="72" y="0"/>
                </a:cxn>
              </a:cxnLst>
              <a:rect l="0" t="0" r="r" b="b"/>
              <a:pathLst>
                <a:path w="72" h="175">
                  <a:moveTo>
                    <a:pt x="72" y="0"/>
                  </a:moveTo>
                  <a:lnTo>
                    <a:pt x="72" y="175"/>
                  </a:lnTo>
                  <a:lnTo>
                    <a:pt x="0" y="87"/>
                  </a:lnTo>
                  <a:lnTo>
                    <a:pt x="72" y="0"/>
                  </a:lnTo>
                  <a:close/>
                </a:path>
              </a:pathLst>
            </a:custGeom>
            <a:solidFill>
              <a:srgbClr val="121415"/>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098" name="Freeform 218"/>
            <p:cNvSpPr/>
            <p:nvPr/>
          </p:nvSpPr>
          <p:spPr bwMode="auto">
            <a:xfrm>
              <a:off x="3020" y="2764"/>
              <a:ext cx="5" cy="51"/>
            </a:xfrm>
            <a:custGeom>
              <a:avLst/>
              <a:gdLst/>
              <a:ahLst/>
              <a:cxnLst>
                <a:cxn ang="0">
                  <a:pos x="2" y="184"/>
                </a:cxn>
                <a:cxn ang="0">
                  <a:pos x="20" y="175"/>
                </a:cxn>
                <a:cxn ang="0">
                  <a:pos x="20" y="0"/>
                </a:cxn>
                <a:cxn ang="0">
                  <a:pos x="0" y="0"/>
                </a:cxn>
                <a:cxn ang="0">
                  <a:pos x="0" y="175"/>
                </a:cxn>
                <a:cxn ang="0">
                  <a:pos x="2" y="184"/>
                </a:cxn>
                <a:cxn ang="0">
                  <a:pos x="2" y="184"/>
                </a:cxn>
                <a:cxn ang="0">
                  <a:pos x="20" y="205"/>
                </a:cxn>
                <a:cxn ang="0">
                  <a:pos x="20" y="175"/>
                </a:cxn>
                <a:cxn ang="0">
                  <a:pos x="2" y="184"/>
                </a:cxn>
              </a:cxnLst>
              <a:rect l="0" t="0" r="r" b="b"/>
              <a:pathLst>
                <a:path w="20" h="205">
                  <a:moveTo>
                    <a:pt x="2" y="184"/>
                  </a:moveTo>
                  <a:lnTo>
                    <a:pt x="20" y="175"/>
                  </a:lnTo>
                  <a:lnTo>
                    <a:pt x="20" y="0"/>
                  </a:lnTo>
                  <a:lnTo>
                    <a:pt x="0" y="0"/>
                  </a:lnTo>
                  <a:lnTo>
                    <a:pt x="0" y="175"/>
                  </a:lnTo>
                  <a:lnTo>
                    <a:pt x="2" y="184"/>
                  </a:lnTo>
                  <a:lnTo>
                    <a:pt x="2" y="184"/>
                  </a:lnTo>
                  <a:lnTo>
                    <a:pt x="20" y="205"/>
                  </a:lnTo>
                  <a:lnTo>
                    <a:pt x="20" y="175"/>
                  </a:lnTo>
                  <a:lnTo>
                    <a:pt x="2" y="184"/>
                  </a:lnTo>
                  <a:close/>
                </a:path>
              </a:pathLst>
            </a:custGeom>
            <a:solidFill>
              <a:srgbClr val="121415"/>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099" name="Freeform 219"/>
            <p:cNvSpPr/>
            <p:nvPr/>
          </p:nvSpPr>
          <p:spPr bwMode="auto">
            <a:xfrm>
              <a:off x="3003" y="2783"/>
              <a:ext cx="22" cy="27"/>
            </a:xfrm>
            <a:custGeom>
              <a:avLst/>
              <a:gdLst/>
              <a:ahLst/>
              <a:cxnLst>
                <a:cxn ang="0">
                  <a:pos x="0" y="19"/>
                </a:cxn>
                <a:cxn ang="0">
                  <a:pos x="0" y="19"/>
                </a:cxn>
                <a:cxn ang="0">
                  <a:pos x="71" y="106"/>
                </a:cxn>
                <a:cxn ang="0">
                  <a:pos x="87" y="87"/>
                </a:cxn>
                <a:cxn ang="0">
                  <a:pos x="14" y="0"/>
                </a:cxn>
                <a:cxn ang="0">
                  <a:pos x="0" y="19"/>
                </a:cxn>
                <a:cxn ang="0">
                  <a:pos x="14" y="0"/>
                </a:cxn>
                <a:cxn ang="0">
                  <a:pos x="7" y="9"/>
                </a:cxn>
                <a:cxn ang="0">
                  <a:pos x="0" y="19"/>
                </a:cxn>
              </a:cxnLst>
              <a:rect l="0" t="0" r="r" b="b"/>
              <a:pathLst>
                <a:path w="87" h="106">
                  <a:moveTo>
                    <a:pt x="0" y="19"/>
                  </a:moveTo>
                  <a:lnTo>
                    <a:pt x="0" y="19"/>
                  </a:lnTo>
                  <a:lnTo>
                    <a:pt x="71" y="106"/>
                  </a:lnTo>
                  <a:lnTo>
                    <a:pt x="87" y="87"/>
                  </a:lnTo>
                  <a:lnTo>
                    <a:pt x="14" y="0"/>
                  </a:lnTo>
                  <a:lnTo>
                    <a:pt x="0" y="19"/>
                  </a:lnTo>
                  <a:lnTo>
                    <a:pt x="14" y="0"/>
                  </a:lnTo>
                  <a:lnTo>
                    <a:pt x="7" y="9"/>
                  </a:lnTo>
                  <a:lnTo>
                    <a:pt x="0" y="19"/>
                  </a:lnTo>
                  <a:close/>
                </a:path>
              </a:pathLst>
            </a:custGeom>
            <a:solidFill>
              <a:srgbClr val="121415"/>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100" name="Freeform 220"/>
            <p:cNvSpPr/>
            <p:nvPr/>
          </p:nvSpPr>
          <p:spPr bwMode="auto">
            <a:xfrm>
              <a:off x="3370" y="2941"/>
              <a:ext cx="22" cy="33"/>
            </a:xfrm>
            <a:custGeom>
              <a:avLst/>
              <a:gdLst/>
              <a:ahLst/>
              <a:cxnLst>
                <a:cxn ang="0">
                  <a:pos x="0" y="107"/>
                </a:cxn>
                <a:cxn ang="0">
                  <a:pos x="88" y="0"/>
                </a:cxn>
                <a:cxn ang="0">
                  <a:pos x="63" y="130"/>
                </a:cxn>
                <a:cxn ang="0">
                  <a:pos x="0" y="107"/>
                </a:cxn>
              </a:cxnLst>
              <a:rect l="0" t="0" r="r" b="b"/>
              <a:pathLst>
                <a:path w="88" h="130">
                  <a:moveTo>
                    <a:pt x="0" y="107"/>
                  </a:moveTo>
                  <a:lnTo>
                    <a:pt x="88" y="0"/>
                  </a:lnTo>
                  <a:lnTo>
                    <a:pt x="63" y="130"/>
                  </a:lnTo>
                  <a:lnTo>
                    <a:pt x="0" y="107"/>
                  </a:lnTo>
                  <a:close/>
                </a:path>
              </a:pathLst>
            </a:custGeom>
            <a:solidFill>
              <a:srgbClr val="121415"/>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101" name="Freeform 221"/>
            <p:cNvSpPr/>
            <p:nvPr/>
          </p:nvSpPr>
          <p:spPr bwMode="auto">
            <a:xfrm>
              <a:off x="3368" y="2931"/>
              <a:ext cx="28" cy="40"/>
            </a:xfrm>
            <a:custGeom>
              <a:avLst/>
              <a:gdLst/>
              <a:ahLst/>
              <a:cxnLst>
                <a:cxn ang="0">
                  <a:pos x="105" y="43"/>
                </a:cxn>
                <a:cxn ang="0">
                  <a:pos x="87" y="30"/>
                </a:cxn>
                <a:cxn ang="0">
                  <a:pos x="0" y="137"/>
                </a:cxn>
                <a:cxn ang="0">
                  <a:pos x="14" y="156"/>
                </a:cxn>
                <a:cxn ang="0">
                  <a:pos x="102" y="49"/>
                </a:cxn>
                <a:cxn ang="0">
                  <a:pos x="105" y="43"/>
                </a:cxn>
                <a:cxn ang="0">
                  <a:pos x="105" y="43"/>
                </a:cxn>
                <a:cxn ang="0">
                  <a:pos x="113" y="0"/>
                </a:cxn>
                <a:cxn ang="0">
                  <a:pos x="87" y="30"/>
                </a:cxn>
                <a:cxn ang="0">
                  <a:pos x="105" y="43"/>
                </a:cxn>
              </a:cxnLst>
              <a:rect l="0" t="0" r="r" b="b"/>
              <a:pathLst>
                <a:path w="113" h="156">
                  <a:moveTo>
                    <a:pt x="105" y="43"/>
                  </a:moveTo>
                  <a:lnTo>
                    <a:pt x="87" y="30"/>
                  </a:lnTo>
                  <a:lnTo>
                    <a:pt x="0" y="137"/>
                  </a:lnTo>
                  <a:lnTo>
                    <a:pt x="14" y="156"/>
                  </a:lnTo>
                  <a:lnTo>
                    <a:pt x="102" y="49"/>
                  </a:lnTo>
                  <a:lnTo>
                    <a:pt x="105" y="43"/>
                  </a:lnTo>
                  <a:lnTo>
                    <a:pt x="105" y="43"/>
                  </a:lnTo>
                  <a:lnTo>
                    <a:pt x="113" y="0"/>
                  </a:lnTo>
                  <a:lnTo>
                    <a:pt x="87" y="30"/>
                  </a:lnTo>
                  <a:lnTo>
                    <a:pt x="105" y="43"/>
                  </a:lnTo>
                  <a:close/>
                </a:path>
              </a:pathLst>
            </a:custGeom>
            <a:solidFill>
              <a:srgbClr val="121415"/>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102" name="Freeform 222"/>
            <p:cNvSpPr/>
            <p:nvPr/>
          </p:nvSpPr>
          <p:spPr bwMode="auto">
            <a:xfrm>
              <a:off x="3383" y="2941"/>
              <a:ext cx="11" cy="34"/>
            </a:xfrm>
            <a:custGeom>
              <a:avLst/>
              <a:gdLst/>
              <a:ahLst/>
              <a:cxnLst>
                <a:cxn ang="0">
                  <a:pos x="20" y="136"/>
                </a:cxn>
                <a:cxn ang="0">
                  <a:pos x="20" y="136"/>
                </a:cxn>
                <a:cxn ang="0">
                  <a:pos x="46" y="7"/>
                </a:cxn>
                <a:cxn ang="0">
                  <a:pos x="25" y="0"/>
                </a:cxn>
                <a:cxn ang="0">
                  <a:pos x="0" y="130"/>
                </a:cxn>
                <a:cxn ang="0">
                  <a:pos x="20" y="136"/>
                </a:cxn>
                <a:cxn ang="0">
                  <a:pos x="0" y="130"/>
                </a:cxn>
                <a:cxn ang="0">
                  <a:pos x="10" y="133"/>
                </a:cxn>
                <a:cxn ang="0">
                  <a:pos x="20" y="136"/>
                </a:cxn>
              </a:cxnLst>
              <a:rect l="0" t="0" r="r" b="b"/>
              <a:pathLst>
                <a:path w="46" h="136">
                  <a:moveTo>
                    <a:pt x="20" y="136"/>
                  </a:moveTo>
                  <a:lnTo>
                    <a:pt x="20" y="136"/>
                  </a:lnTo>
                  <a:lnTo>
                    <a:pt x="46" y="7"/>
                  </a:lnTo>
                  <a:lnTo>
                    <a:pt x="25" y="0"/>
                  </a:lnTo>
                  <a:lnTo>
                    <a:pt x="0" y="130"/>
                  </a:lnTo>
                  <a:lnTo>
                    <a:pt x="20" y="136"/>
                  </a:lnTo>
                  <a:lnTo>
                    <a:pt x="0" y="130"/>
                  </a:lnTo>
                  <a:lnTo>
                    <a:pt x="10" y="133"/>
                  </a:lnTo>
                  <a:lnTo>
                    <a:pt x="20" y="136"/>
                  </a:lnTo>
                  <a:close/>
                </a:path>
              </a:pathLst>
            </a:custGeom>
            <a:solidFill>
              <a:srgbClr val="121415"/>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103" name="Freeform 223"/>
            <p:cNvSpPr/>
            <p:nvPr/>
          </p:nvSpPr>
          <p:spPr bwMode="auto">
            <a:xfrm>
              <a:off x="3279" y="2935"/>
              <a:ext cx="21" cy="32"/>
            </a:xfrm>
            <a:custGeom>
              <a:avLst/>
              <a:gdLst/>
              <a:ahLst/>
              <a:cxnLst>
                <a:cxn ang="0">
                  <a:pos x="84" y="107"/>
                </a:cxn>
                <a:cxn ang="0">
                  <a:pos x="0" y="0"/>
                </a:cxn>
                <a:cxn ang="0">
                  <a:pos x="22" y="130"/>
                </a:cxn>
                <a:cxn ang="0">
                  <a:pos x="84" y="107"/>
                </a:cxn>
              </a:cxnLst>
              <a:rect l="0" t="0" r="r" b="b"/>
              <a:pathLst>
                <a:path w="84" h="130">
                  <a:moveTo>
                    <a:pt x="84" y="107"/>
                  </a:moveTo>
                  <a:lnTo>
                    <a:pt x="0" y="0"/>
                  </a:lnTo>
                  <a:lnTo>
                    <a:pt x="22" y="130"/>
                  </a:lnTo>
                  <a:lnTo>
                    <a:pt x="84" y="107"/>
                  </a:lnTo>
                  <a:close/>
                </a:path>
              </a:pathLst>
            </a:custGeom>
            <a:solidFill>
              <a:srgbClr val="121415"/>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104" name="Freeform 224"/>
            <p:cNvSpPr/>
            <p:nvPr/>
          </p:nvSpPr>
          <p:spPr bwMode="auto">
            <a:xfrm>
              <a:off x="3275" y="2925"/>
              <a:ext cx="27" cy="39"/>
            </a:xfrm>
            <a:custGeom>
              <a:avLst/>
              <a:gdLst/>
              <a:ahLst/>
              <a:cxnLst>
                <a:cxn ang="0">
                  <a:pos x="8" y="43"/>
                </a:cxn>
                <a:cxn ang="0">
                  <a:pos x="10" y="50"/>
                </a:cxn>
                <a:cxn ang="0">
                  <a:pos x="96" y="157"/>
                </a:cxn>
                <a:cxn ang="0">
                  <a:pos x="110" y="139"/>
                </a:cxn>
                <a:cxn ang="0">
                  <a:pos x="24" y="32"/>
                </a:cxn>
                <a:cxn ang="0">
                  <a:pos x="8" y="43"/>
                </a:cxn>
                <a:cxn ang="0">
                  <a:pos x="24" y="32"/>
                </a:cxn>
                <a:cxn ang="0">
                  <a:pos x="0" y="0"/>
                </a:cxn>
                <a:cxn ang="0">
                  <a:pos x="8" y="43"/>
                </a:cxn>
              </a:cxnLst>
              <a:rect l="0" t="0" r="r" b="b"/>
              <a:pathLst>
                <a:path w="110" h="157">
                  <a:moveTo>
                    <a:pt x="8" y="43"/>
                  </a:moveTo>
                  <a:lnTo>
                    <a:pt x="10" y="50"/>
                  </a:lnTo>
                  <a:lnTo>
                    <a:pt x="96" y="157"/>
                  </a:lnTo>
                  <a:lnTo>
                    <a:pt x="110" y="139"/>
                  </a:lnTo>
                  <a:lnTo>
                    <a:pt x="24" y="32"/>
                  </a:lnTo>
                  <a:lnTo>
                    <a:pt x="8" y="43"/>
                  </a:lnTo>
                  <a:lnTo>
                    <a:pt x="24" y="32"/>
                  </a:lnTo>
                  <a:lnTo>
                    <a:pt x="0" y="0"/>
                  </a:lnTo>
                  <a:lnTo>
                    <a:pt x="8" y="43"/>
                  </a:lnTo>
                  <a:close/>
                </a:path>
              </a:pathLst>
            </a:custGeom>
            <a:solidFill>
              <a:srgbClr val="121415"/>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105" name="Freeform 225"/>
            <p:cNvSpPr/>
            <p:nvPr/>
          </p:nvSpPr>
          <p:spPr bwMode="auto">
            <a:xfrm>
              <a:off x="3277" y="2934"/>
              <a:ext cx="10" cy="34"/>
            </a:xfrm>
            <a:custGeom>
              <a:avLst/>
              <a:gdLst/>
              <a:ahLst/>
              <a:cxnLst>
                <a:cxn ang="0">
                  <a:pos x="42" y="130"/>
                </a:cxn>
                <a:cxn ang="0">
                  <a:pos x="42" y="130"/>
                </a:cxn>
                <a:cxn ang="0">
                  <a:pos x="20" y="0"/>
                </a:cxn>
                <a:cxn ang="0">
                  <a:pos x="0" y="5"/>
                </a:cxn>
                <a:cxn ang="0">
                  <a:pos x="22" y="135"/>
                </a:cxn>
                <a:cxn ang="0">
                  <a:pos x="42" y="130"/>
                </a:cxn>
                <a:cxn ang="0">
                  <a:pos x="22" y="135"/>
                </a:cxn>
                <a:cxn ang="0">
                  <a:pos x="32" y="133"/>
                </a:cxn>
                <a:cxn ang="0">
                  <a:pos x="42" y="130"/>
                </a:cxn>
              </a:cxnLst>
              <a:rect l="0" t="0" r="r" b="b"/>
              <a:pathLst>
                <a:path w="42" h="135">
                  <a:moveTo>
                    <a:pt x="42" y="130"/>
                  </a:moveTo>
                  <a:lnTo>
                    <a:pt x="42" y="130"/>
                  </a:lnTo>
                  <a:lnTo>
                    <a:pt x="20" y="0"/>
                  </a:lnTo>
                  <a:lnTo>
                    <a:pt x="0" y="5"/>
                  </a:lnTo>
                  <a:lnTo>
                    <a:pt x="22" y="135"/>
                  </a:lnTo>
                  <a:lnTo>
                    <a:pt x="42" y="130"/>
                  </a:lnTo>
                  <a:lnTo>
                    <a:pt x="22" y="135"/>
                  </a:lnTo>
                  <a:lnTo>
                    <a:pt x="32" y="133"/>
                  </a:lnTo>
                  <a:lnTo>
                    <a:pt x="42" y="130"/>
                  </a:lnTo>
                  <a:close/>
                </a:path>
              </a:pathLst>
            </a:custGeom>
            <a:solidFill>
              <a:srgbClr val="121415"/>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106" name="Freeform 226"/>
            <p:cNvSpPr/>
            <p:nvPr/>
          </p:nvSpPr>
          <p:spPr bwMode="auto">
            <a:xfrm>
              <a:off x="3368" y="2816"/>
              <a:ext cx="41" cy="44"/>
            </a:xfrm>
            <a:custGeom>
              <a:avLst/>
              <a:gdLst/>
              <a:ahLst/>
              <a:cxnLst>
                <a:cxn ang="0">
                  <a:pos x="13" y="177"/>
                </a:cxn>
                <a:cxn ang="0">
                  <a:pos x="164" y="20"/>
                </a:cxn>
                <a:cxn ang="0">
                  <a:pos x="150" y="0"/>
                </a:cxn>
                <a:cxn ang="0">
                  <a:pos x="0" y="156"/>
                </a:cxn>
                <a:cxn ang="0">
                  <a:pos x="13" y="177"/>
                </a:cxn>
              </a:cxnLst>
              <a:rect l="0" t="0" r="r" b="b"/>
              <a:pathLst>
                <a:path w="164" h="177">
                  <a:moveTo>
                    <a:pt x="13" y="177"/>
                  </a:moveTo>
                  <a:lnTo>
                    <a:pt x="164" y="20"/>
                  </a:lnTo>
                  <a:lnTo>
                    <a:pt x="150" y="0"/>
                  </a:lnTo>
                  <a:lnTo>
                    <a:pt x="0" y="156"/>
                  </a:lnTo>
                  <a:lnTo>
                    <a:pt x="13" y="177"/>
                  </a:lnTo>
                  <a:close/>
                </a:path>
              </a:pathLst>
            </a:custGeom>
            <a:solidFill>
              <a:srgbClr val="121415"/>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107" name="Freeform 227"/>
            <p:cNvSpPr/>
            <p:nvPr/>
          </p:nvSpPr>
          <p:spPr bwMode="auto">
            <a:xfrm>
              <a:off x="3365" y="2838"/>
              <a:ext cx="21" cy="32"/>
            </a:xfrm>
            <a:custGeom>
              <a:avLst/>
              <a:gdLst/>
              <a:ahLst/>
              <a:cxnLst>
                <a:cxn ang="0">
                  <a:pos x="83" y="108"/>
                </a:cxn>
                <a:cxn ang="0">
                  <a:pos x="0" y="0"/>
                </a:cxn>
                <a:cxn ang="0">
                  <a:pos x="22" y="130"/>
                </a:cxn>
                <a:cxn ang="0">
                  <a:pos x="83" y="108"/>
                </a:cxn>
              </a:cxnLst>
              <a:rect l="0" t="0" r="r" b="b"/>
              <a:pathLst>
                <a:path w="83" h="130">
                  <a:moveTo>
                    <a:pt x="83" y="108"/>
                  </a:moveTo>
                  <a:lnTo>
                    <a:pt x="0" y="0"/>
                  </a:lnTo>
                  <a:lnTo>
                    <a:pt x="22" y="130"/>
                  </a:lnTo>
                  <a:lnTo>
                    <a:pt x="83" y="108"/>
                  </a:lnTo>
                  <a:close/>
                </a:path>
              </a:pathLst>
            </a:custGeom>
            <a:solidFill>
              <a:srgbClr val="F2CDBE"/>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108" name="Freeform 228"/>
            <p:cNvSpPr/>
            <p:nvPr/>
          </p:nvSpPr>
          <p:spPr bwMode="auto">
            <a:xfrm>
              <a:off x="3361" y="2828"/>
              <a:ext cx="27" cy="39"/>
            </a:xfrm>
            <a:custGeom>
              <a:avLst/>
              <a:gdLst/>
              <a:ahLst/>
              <a:cxnLst>
                <a:cxn ang="0">
                  <a:pos x="8" y="43"/>
                </a:cxn>
                <a:cxn ang="0">
                  <a:pos x="10" y="49"/>
                </a:cxn>
                <a:cxn ang="0">
                  <a:pos x="93" y="156"/>
                </a:cxn>
                <a:cxn ang="0">
                  <a:pos x="107" y="139"/>
                </a:cxn>
                <a:cxn ang="0">
                  <a:pos x="25" y="32"/>
                </a:cxn>
                <a:cxn ang="0">
                  <a:pos x="8" y="43"/>
                </a:cxn>
                <a:cxn ang="0">
                  <a:pos x="25" y="32"/>
                </a:cxn>
                <a:cxn ang="0">
                  <a:pos x="0" y="0"/>
                </a:cxn>
                <a:cxn ang="0">
                  <a:pos x="8" y="43"/>
                </a:cxn>
              </a:cxnLst>
              <a:rect l="0" t="0" r="r" b="b"/>
              <a:pathLst>
                <a:path w="107" h="156">
                  <a:moveTo>
                    <a:pt x="8" y="43"/>
                  </a:moveTo>
                  <a:lnTo>
                    <a:pt x="10" y="49"/>
                  </a:lnTo>
                  <a:lnTo>
                    <a:pt x="93" y="156"/>
                  </a:lnTo>
                  <a:lnTo>
                    <a:pt x="107" y="139"/>
                  </a:lnTo>
                  <a:lnTo>
                    <a:pt x="25" y="32"/>
                  </a:lnTo>
                  <a:lnTo>
                    <a:pt x="8" y="43"/>
                  </a:lnTo>
                  <a:lnTo>
                    <a:pt x="25" y="32"/>
                  </a:lnTo>
                  <a:lnTo>
                    <a:pt x="0" y="0"/>
                  </a:lnTo>
                  <a:lnTo>
                    <a:pt x="8" y="43"/>
                  </a:lnTo>
                  <a:close/>
                </a:path>
              </a:pathLst>
            </a:custGeom>
            <a:solidFill>
              <a:srgbClr val="121415"/>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109" name="Freeform 229"/>
            <p:cNvSpPr/>
            <p:nvPr/>
          </p:nvSpPr>
          <p:spPr bwMode="auto">
            <a:xfrm>
              <a:off x="3363" y="2837"/>
              <a:ext cx="10" cy="34"/>
            </a:xfrm>
            <a:custGeom>
              <a:avLst/>
              <a:gdLst/>
              <a:ahLst/>
              <a:cxnLst>
                <a:cxn ang="0">
                  <a:pos x="42" y="130"/>
                </a:cxn>
                <a:cxn ang="0">
                  <a:pos x="42" y="130"/>
                </a:cxn>
                <a:cxn ang="0">
                  <a:pos x="20" y="0"/>
                </a:cxn>
                <a:cxn ang="0">
                  <a:pos x="0" y="5"/>
                </a:cxn>
                <a:cxn ang="0">
                  <a:pos x="22" y="135"/>
                </a:cxn>
                <a:cxn ang="0">
                  <a:pos x="42" y="130"/>
                </a:cxn>
                <a:cxn ang="0">
                  <a:pos x="22" y="135"/>
                </a:cxn>
                <a:cxn ang="0">
                  <a:pos x="32" y="132"/>
                </a:cxn>
                <a:cxn ang="0">
                  <a:pos x="42" y="130"/>
                </a:cxn>
              </a:cxnLst>
              <a:rect l="0" t="0" r="r" b="b"/>
              <a:pathLst>
                <a:path w="42" h="135">
                  <a:moveTo>
                    <a:pt x="42" y="130"/>
                  </a:moveTo>
                  <a:lnTo>
                    <a:pt x="42" y="130"/>
                  </a:lnTo>
                  <a:lnTo>
                    <a:pt x="20" y="0"/>
                  </a:lnTo>
                  <a:lnTo>
                    <a:pt x="0" y="5"/>
                  </a:lnTo>
                  <a:lnTo>
                    <a:pt x="22" y="135"/>
                  </a:lnTo>
                  <a:lnTo>
                    <a:pt x="42" y="130"/>
                  </a:lnTo>
                  <a:lnTo>
                    <a:pt x="22" y="135"/>
                  </a:lnTo>
                  <a:lnTo>
                    <a:pt x="32" y="132"/>
                  </a:lnTo>
                  <a:lnTo>
                    <a:pt x="42" y="130"/>
                  </a:lnTo>
                  <a:close/>
                </a:path>
              </a:pathLst>
            </a:custGeom>
            <a:solidFill>
              <a:srgbClr val="121415"/>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110" name="Rectangle 230"/>
            <p:cNvSpPr>
              <a:spLocks noChangeArrowheads="1"/>
            </p:cNvSpPr>
            <p:nvPr/>
          </p:nvSpPr>
          <p:spPr bwMode="auto">
            <a:xfrm>
              <a:off x="3651" y="2714"/>
              <a:ext cx="569" cy="366"/>
            </a:xfrm>
            <a:prstGeom prst="rect">
              <a:avLst/>
            </a:prstGeom>
            <a:solidFill>
              <a:srgbClr val="121415"/>
            </a:solidFill>
            <a:ln w="9525">
              <a:noFill/>
              <a:miter lim="800000"/>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111" name="Rectangle 231"/>
            <p:cNvSpPr>
              <a:spLocks noChangeArrowheads="1"/>
            </p:cNvSpPr>
            <p:nvPr/>
          </p:nvSpPr>
          <p:spPr bwMode="auto">
            <a:xfrm>
              <a:off x="3640" y="2700"/>
              <a:ext cx="568" cy="365"/>
            </a:xfrm>
            <a:prstGeom prst="rect">
              <a:avLst/>
            </a:prstGeom>
            <a:solidFill>
              <a:srgbClr val="96AFA1"/>
            </a:solidFill>
            <a:ln w="9525">
              <a:noFill/>
              <a:miter lim="800000"/>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112" name="Freeform 232"/>
            <p:cNvSpPr/>
            <p:nvPr/>
          </p:nvSpPr>
          <p:spPr bwMode="auto">
            <a:xfrm>
              <a:off x="3638" y="2697"/>
              <a:ext cx="5" cy="368"/>
            </a:xfrm>
            <a:custGeom>
              <a:avLst/>
              <a:gdLst/>
              <a:ahLst/>
              <a:cxnLst>
                <a:cxn ang="0">
                  <a:pos x="10" y="0"/>
                </a:cxn>
                <a:cxn ang="0">
                  <a:pos x="0" y="12"/>
                </a:cxn>
                <a:cxn ang="0">
                  <a:pos x="0" y="1472"/>
                </a:cxn>
                <a:cxn ang="0">
                  <a:pos x="21" y="1472"/>
                </a:cxn>
                <a:cxn ang="0">
                  <a:pos x="21" y="12"/>
                </a:cxn>
                <a:cxn ang="0">
                  <a:pos x="10" y="0"/>
                </a:cxn>
                <a:cxn ang="0">
                  <a:pos x="10" y="0"/>
                </a:cxn>
                <a:cxn ang="0">
                  <a:pos x="0" y="0"/>
                </a:cxn>
                <a:cxn ang="0">
                  <a:pos x="0" y="12"/>
                </a:cxn>
                <a:cxn ang="0">
                  <a:pos x="10" y="0"/>
                </a:cxn>
              </a:cxnLst>
              <a:rect l="0" t="0" r="r" b="b"/>
              <a:pathLst>
                <a:path w="21" h="1472">
                  <a:moveTo>
                    <a:pt x="10" y="0"/>
                  </a:moveTo>
                  <a:lnTo>
                    <a:pt x="0" y="12"/>
                  </a:lnTo>
                  <a:lnTo>
                    <a:pt x="0" y="1472"/>
                  </a:lnTo>
                  <a:lnTo>
                    <a:pt x="21" y="1472"/>
                  </a:lnTo>
                  <a:lnTo>
                    <a:pt x="21" y="12"/>
                  </a:lnTo>
                  <a:lnTo>
                    <a:pt x="10" y="0"/>
                  </a:lnTo>
                  <a:lnTo>
                    <a:pt x="10" y="0"/>
                  </a:lnTo>
                  <a:lnTo>
                    <a:pt x="0" y="0"/>
                  </a:lnTo>
                  <a:lnTo>
                    <a:pt x="0" y="12"/>
                  </a:lnTo>
                  <a:lnTo>
                    <a:pt x="10" y="0"/>
                  </a:lnTo>
                  <a:close/>
                </a:path>
              </a:pathLst>
            </a:custGeom>
            <a:solidFill>
              <a:srgbClr val="121415"/>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113" name="Freeform 233"/>
            <p:cNvSpPr/>
            <p:nvPr/>
          </p:nvSpPr>
          <p:spPr bwMode="auto">
            <a:xfrm>
              <a:off x="3640" y="2697"/>
              <a:ext cx="571" cy="7"/>
            </a:xfrm>
            <a:custGeom>
              <a:avLst/>
              <a:gdLst/>
              <a:ahLst/>
              <a:cxnLst>
                <a:cxn ang="0">
                  <a:pos x="2283" y="12"/>
                </a:cxn>
                <a:cxn ang="0">
                  <a:pos x="2272" y="0"/>
                </a:cxn>
                <a:cxn ang="0">
                  <a:pos x="0" y="0"/>
                </a:cxn>
                <a:cxn ang="0">
                  <a:pos x="0" y="26"/>
                </a:cxn>
                <a:cxn ang="0">
                  <a:pos x="2272" y="26"/>
                </a:cxn>
                <a:cxn ang="0">
                  <a:pos x="2283" y="12"/>
                </a:cxn>
                <a:cxn ang="0">
                  <a:pos x="2283" y="12"/>
                </a:cxn>
                <a:cxn ang="0">
                  <a:pos x="2283" y="0"/>
                </a:cxn>
                <a:cxn ang="0">
                  <a:pos x="2272" y="0"/>
                </a:cxn>
                <a:cxn ang="0">
                  <a:pos x="2283" y="12"/>
                </a:cxn>
              </a:cxnLst>
              <a:rect l="0" t="0" r="r" b="b"/>
              <a:pathLst>
                <a:path w="2283" h="26">
                  <a:moveTo>
                    <a:pt x="2283" y="12"/>
                  </a:moveTo>
                  <a:lnTo>
                    <a:pt x="2272" y="0"/>
                  </a:lnTo>
                  <a:lnTo>
                    <a:pt x="0" y="0"/>
                  </a:lnTo>
                  <a:lnTo>
                    <a:pt x="0" y="26"/>
                  </a:lnTo>
                  <a:lnTo>
                    <a:pt x="2272" y="26"/>
                  </a:lnTo>
                  <a:lnTo>
                    <a:pt x="2283" y="12"/>
                  </a:lnTo>
                  <a:lnTo>
                    <a:pt x="2283" y="12"/>
                  </a:lnTo>
                  <a:lnTo>
                    <a:pt x="2283" y="0"/>
                  </a:lnTo>
                  <a:lnTo>
                    <a:pt x="2272" y="0"/>
                  </a:lnTo>
                  <a:lnTo>
                    <a:pt x="2283" y="12"/>
                  </a:lnTo>
                  <a:close/>
                </a:path>
              </a:pathLst>
            </a:custGeom>
            <a:solidFill>
              <a:srgbClr val="121415"/>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114" name="Freeform 234"/>
            <p:cNvSpPr/>
            <p:nvPr/>
          </p:nvSpPr>
          <p:spPr bwMode="auto">
            <a:xfrm>
              <a:off x="4206" y="2700"/>
              <a:ext cx="5" cy="369"/>
            </a:xfrm>
            <a:custGeom>
              <a:avLst/>
              <a:gdLst/>
              <a:ahLst/>
              <a:cxnLst>
                <a:cxn ang="0">
                  <a:pos x="10" y="1474"/>
                </a:cxn>
                <a:cxn ang="0">
                  <a:pos x="21" y="1460"/>
                </a:cxn>
                <a:cxn ang="0">
                  <a:pos x="21" y="0"/>
                </a:cxn>
                <a:cxn ang="0">
                  <a:pos x="0" y="0"/>
                </a:cxn>
                <a:cxn ang="0">
                  <a:pos x="0" y="1460"/>
                </a:cxn>
                <a:cxn ang="0">
                  <a:pos x="10" y="1474"/>
                </a:cxn>
                <a:cxn ang="0">
                  <a:pos x="10" y="1474"/>
                </a:cxn>
                <a:cxn ang="0">
                  <a:pos x="21" y="1474"/>
                </a:cxn>
                <a:cxn ang="0">
                  <a:pos x="21" y="1460"/>
                </a:cxn>
                <a:cxn ang="0">
                  <a:pos x="10" y="1474"/>
                </a:cxn>
              </a:cxnLst>
              <a:rect l="0" t="0" r="r" b="b"/>
              <a:pathLst>
                <a:path w="21" h="1474">
                  <a:moveTo>
                    <a:pt x="10" y="1474"/>
                  </a:moveTo>
                  <a:lnTo>
                    <a:pt x="21" y="1460"/>
                  </a:lnTo>
                  <a:lnTo>
                    <a:pt x="21" y="0"/>
                  </a:lnTo>
                  <a:lnTo>
                    <a:pt x="0" y="0"/>
                  </a:lnTo>
                  <a:lnTo>
                    <a:pt x="0" y="1460"/>
                  </a:lnTo>
                  <a:lnTo>
                    <a:pt x="10" y="1474"/>
                  </a:lnTo>
                  <a:lnTo>
                    <a:pt x="10" y="1474"/>
                  </a:lnTo>
                  <a:lnTo>
                    <a:pt x="21" y="1474"/>
                  </a:lnTo>
                  <a:lnTo>
                    <a:pt x="21" y="1460"/>
                  </a:lnTo>
                  <a:lnTo>
                    <a:pt x="10" y="1474"/>
                  </a:lnTo>
                  <a:close/>
                </a:path>
              </a:pathLst>
            </a:custGeom>
            <a:solidFill>
              <a:srgbClr val="121415"/>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115" name="Freeform 235"/>
            <p:cNvSpPr/>
            <p:nvPr/>
          </p:nvSpPr>
          <p:spPr bwMode="auto">
            <a:xfrm>
              <a:off x="3638" y="3062"/>
              <a:ext cx="570" cy="7"/>
            </a:xfrm>
            <a:custGeom>
              <a:avLst/>
              <a:gdLst/>
              <a:ahLst/>
              <a:cxnLst>
                <a:cxn ang="0">
                  <a:pos x="0" y="12"/>
                </a:cxn>
                <a:cxn ang="0">
                  <a:pos x="10" y="26"/>
                </a:cxn>
                <a:cxn ang="0">
                  <a:pos x="2282" y="26"/>
                </a:cxn>
                <a:cxn ang="0">
                  <a:pos x="2282" y="0"/>
                </a:cxn>
                <a:cxn ang="0">
                  <a:pos x="10" y="0"/>
                </a:cxn>
                <a:cxn ang="0">
                  <a:pos x="0" y="12"/>
                </a:cxn>
                <a:cxn ang="0">
                  <a:pos x="0" y="12"/>
                </a:cxn>
                <a:cxn ang="0">
                  <a:pos x="0" y="26"/>
                </a:cxn>
                <a:cxn ang="0">
                  <a:pos x="10" y="26"/>
                </a:cxn>
                <a:cxn ang="0">
                  <a:pos x="0" y="12"/>
                </a:cxn>
              </a:cxnLst>
              <a:rect l="0" t="0" r="r" b="b"/>
              <a:pathLst>
                <a:path w="2282" h="26">
                  <a:moveTo>
                    <a:pt x="0" y="12"/>
                  </a:moveTo>
                  <a:lnTo>
                    <a:pt x="10" y="26"/>
                  </a:lnTo>
                  <a:lnTo>
                    <a:pt x="2282" y="26"/>
                  </a:lnTo>
                  <a:lnTo>
                    <a:pt x="2282" y="0"/>
                  </a:lnTo>
                  <a:lnTo>
                    <a:pt x="10" y="0"/>
                  </a:lnTo>
                  <a:lnTo>
                    <a:pt x="0" y="12"/>
                  </a:lnTo>
                  <a:lnTo>
                    <a:pt x="0" y="12"/>
                  </a:lnTo>
                  <a:lnTo>
                    <a:pt x="0" y="26"/>
                  </a:lnTo>
                  <a:lnTo>
                    <a:pt x="10" y="26"/>
                  </a:lnTo>
                  <a:lnTo>
                    <a:pt x="0" y="12"/>
                  </a:lnTo>
                  <a:close/>
                </a:path>
              </a:pathLst>
            </a:custGeom>
            <a:solidFill>
              <a:srgbClr val="121415"/>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116" name="Freeform 236"/>
            <p:cNvSpPr/>
            <p:nvPr/>
          </p:nvSpPr>
          <p:spPr bwMode="auto">
            <a:xfrm>
              <a:off x="3757" y="2954"/>
              <a:ext cx="28" cy="39"/>
            </a:xfrm>
            <a:custGeom>
              <a:avLst/>
              <a:gdLst/>
              <a:ahLst/>
              <a:cxnLst>
                <a:cxn ang="0">
                  <a:pos x="81" y="50"/>
                </a:cxn>
                <a:cxn ang="0">
                  <a:pos x="77" y="43"/>
                </a:cxn>
                <a:cxn ang="0">
                  <a:pos x="74" y="38"/>
                </a:cxn>
                <a:cxn ang="0">
                  <a:pos x="71" y="34"/>
                </a:cxn>
                <a:cxn ang="0">
                  <a:pos x="66" y="33"/>
                </a:cxn>
                <a:cxn ang="0">
                  <a:pos x="59" y="33"/>
                </a:cxn>
                <a:cxn ang="0">
                  <a:pos x="52" y="34"/>
                </a:cxn>
                <a:cxn ang="0">
                  <a:pos x="45" y="38"/>
                </a:cxn>
                <a:cxn ang="0">
                  <a:pos x="39" y="43"/>
                </a:cxn>
                <a:cxn ang="0">
                  <a:pos x="35" y="54"/>
                </a:cxn>
                <a:cxn ang="0">
                  <a:pos x="33" y="68"/>
                </a:cxn>
                <a:cxn ang="0">
                  <a:pos x="33" y="86"/>
                </a:cxn>
                <a:cxn ang="0">
                  <a:pos x="37" y="99"/>
                </a:cxn>
                <a:cxn ang="0">
                  <a:pos x="42" y="109"/>
                </a:cxn>
                <a:cxn ang="0">
                  <a:pos x="47" y="117"/>
                </a:cxn>
                <a:cxn ang="0">
                  <a:pos x="54" y="122"/>
                </a:cxn>
                <a:cxn ang="0">
                  <a:pos x="62" y="122"/>
                </a:cxn>
                <a:cxn ang="0">
                  <a:pos x="68" y="121"/>
                </a:cxn>
                <a:cxn ang="0">
                  <a:pos x="72" y="117"/>
                </a:cxn>
                <a:cxn ang="0">
                  <a:pos x="77" y="111"/>
                </a:cxn>
                <a:cxn ang="0">
                  <a:pos x="81" y="102"/>
                </a:cxn>
                <a:cxn ang="0">
                  <a:pos x="82" y="93"/>
                </a:cxn>
                <a:cxn ang="0">
                  <a:pos x="110" y="111"/>
                </a:cxn>
                <a:cxn ang="0">
                  <a:pos x="103" y="126"/>
                </a:cxn>
                <a:cxn ang="0">
                  <a:pos x="95" y="138"/>
                </a:cxn>
                <a:cxn ang="0">
                  <a:pos x="82" y="147"/>
                </a:cxn>
                <a:cxn ang="0">
                  <a:pos x="68" y="151"/>
                </a:cxn>
                <a:cxn ang="0">
                  <a:pos x="52" y="152"/>
                </a:cxn>
                <a:cxn ang="0">
                  <a:pos x="35" y="147"/>
                </a:cxn>
                <a:cxn ang="0">
                  <a:pos x="22" y="137"/>
                </a:cxn>
                <a:cxn ang="0">
                  <a:pos x="10" y="121"/>
                </a:cxn>
                <a:cxn ang="0">
                  <a:pos x="3" y="101"/>
                </a:cxn>
                <a:cxn ang="0">
                  <a:pos x="0" y="75"/>
                </a:cxn>
                <a:cxn ang="0">
                  <a:pos x="3" y="52"/>
                </a:cxn>
                <a:cxn ang="0">
                  <a:pos x="10" y="31"/>
                </a:cxn>
                <a:cxn ang="0">
                  <a:pos x="22" y="15"/>
                </a:cxn>
                <a:cxn ang="0">
                  <a:pos x="35" y="5"/>
                </a:cxn>
                <a:cxn ang="0">
                  <a:pos x="53" y="0"/>
                </a:cxn>
                <a:cxn ang="0">
                  <a:pos x="69" y="1"/>
                </a:cxn>
                <a:cxn ang="0">
                  <a:pos x="82" y="6"/>
                </a:cxn>
                <a:cxn ang="0">
                  <a:pos x="92" y="12"/>
                </a:cxn>
                <a:cxn ang="0">
                  <a:pos x="101" y="23"/>
                </a:cxn>
                <a:cxn ang="0">
                  <a:pos x="108" y="36"/>
                </a:cxn>
              </a:cxnLst>
              <a:rect l="0" t="0" r="r" b="b"/>
              <a:pathLst>
                <a:path w="113" h="152">
                  <a:moveTo>
                    <a:pt x="111" y="46"/>
                  </a:moveTo>
                  <a:lnTo>
                    <a:pt x="82" y="53"/>
                  </a:lnTo>
                  <a:lnTo>
                    <a:pt x="81" y="50"/>
                  </a:lnTo>
                  <a:lnTo>
                    <a:pt x="79" y="48"/>
                  </a:lnTo>
                  <a:lnTo>
                    <a:pt x="78" y="45"/>
                  </a:lnTo>
                  <a:lnTo>
                    <a:pt x="77" y="43"/>
                  </a:lnTo>
                  <a:lnTo>
                    <a:pt x="77" y="41"/>
                  </a:lnTo>
                  <a:lnTo>
                    <a:pt x="76" y="39"/>
                  </a:lnTo>
                  <a:lnTo>
                    <a:pt x="74" y="38"/>
                  </a:lnTo>
                  <a:lnTo>
                    <a:pt x="73" y="36"/>
                  </a:lnTo>
                  <a:lnTo>
                    <a:pt x="72" y="35"/>
                  </a:lnTo>
                  <a:lnTo>
                    <a:pt x="71" y="34"/>
                  </a:lnTo>
                  <a:lnTo>
                    <a:pt x="69" y="34"/>
                  </a:lnTo>
                  <a:lnTo>
                    <a:pt x="68" y="34"/>
                  </a:lnTo>
                  <a:lnTo>
                    <a:pt x="66" y="33"/>
                  </a:lnTo>
                  <a:lnTo>
                    <a:pt x="64" y="33"/>
                  </a:lnTo>
                  <a:lnTo>
                    <a:pt x="62" y="33"/>
                  </a:lnTo>
                  <a:lnTo>
                    <a:pt x="59" y="33"/>
                  </a:lnTo>
                  <a:lnTo>
                    <a:pt x="57" y="33"/>
                  </a:lnTo>
                  <a:lnTo>
                    <a:pt x="54" y="34"/>
                  </a:lnTo>
                  <a:lnTo>
                    <a:pt x="52" y="34"/>
                  </a:lnTo>
                  <a:lnTo>
                    <a:pt x="49" y="35"/>
                  </a:lnTo>
                  <a:lnTo>
                    <a:pt x="47" y="36"/>
                  </a:lnTo>
                  <a:lnTo>
                    <a:pt x="45" y="38"/>
                  </a:lnTo>
                  <a:lnTo>
                    <a:pt x="43" y="39"/>
                  </a:lnTo>
                  <a:lnTo>
                    <a:pt x="42" y="40"/>
                  </a:lnTo>
                  <a:lnTo>
                    <a:pt x="39" y="43"/>
                  </a:lnTo>
                  <a:lnTo>
                    <a:pt x="38" y="45"/>
                  </a:lnTo>
                  <a:lnTo>
                    <a:pt x="37" y="49"/>
                  </a:lnTo>
                  <a:lnTo>
                    <a:pt x="35" y="54"/>
                  </a:lnTo>
                  <a:lnTo>
                    <a:pt x="34" y="58"/>
                  </a:lnTo>
                  <a:lnTo>
                    <a:pt x="33" y="63"/>
                  </a:lnTo>
                  <a:lnTo>
                    <a:pt x="33" y="68"/>
                  </a:lnTo>
                  <a:lnTo>
                    <a:pt x="33" y="73"/>
                  </a:lnTo>
                  <a:lnTo>
                    <a:pt x="33" y="79"/>
                  </a:lnTo>
                  <a:lnTo>
                    <a:pt x="33" y="86"/>
                  </a:lnTo>
                  <a:lnTo>
                    <a:pt x="34" y="91"/>
                  </a:lnTo>
                  <a:lnTo>
                    <a:pt x="35" y="96"/>
                  </a:lnTo>
                  <a:lnTo>
                    <a:pt x="37" y="99"/>
                  </a:lnTo>
                  <a:lnTo>
                    <a:pt x="38" y="103"/>
                  </a:lnTo>
                  <a:lnTo>
                    <a:pt x="39" y="107"/>
                  </a:lnTo>
                  <a:lnTo>
                    <a:pt x="42" y="109"/>
                  </a:lnTo>
                  <a:lnTo>
                    <a:pt x="43" y="112"/>
                  </a:lnTo>
                  <a:lnTo>
                    <a:pt x="45" y="116"/>
                  </a:lnTo>
                  <a:lnTo>
                    <a:pt x="47" y="117"/>
                  </a:lnTo>
                  <a:lnTo>
                    <a:pt x="49" y="120"/>
                  </a:lnTo>
                  <a:lnTo>
                    <a:pt x="52" y="121"/>
                  </a:lnTo>
                  <a:lnTo>
                    <a:pt x="54" y="122"/>
                  </a:lnTo>
                  <a:lnTo>
                    <a:pt x="57" y="122"/>
                  </a:lnTo>
                  <a:lnTo>
                    <a:pt x="59" y="122"/>
                  </a:lnTo>
                  <a:lnTo>
                    <a:pt x="62" y="122"/>
                  </a:lnTo>
                  <a:lnTo>
                    <a:pt x="64" y="122"/>
                  </a:lnTo>
                  <a:lnTo>
                    <a:pt x="66" y="121"/>
                  </a:lnTo>
                  <a:lnTo>
                    <a:pt x="68" y="121"/>
                  </a:lnTo>
                  <a:lnTo>
                    <a:pt x="69" y="120"/>
                  </a:lnTo>
                  <a:lnTo>
                    <a:pt x="71" y="118"/>
                  </a:lnTo>
                  <a:lnTo>
                    <a:pt x="72" y="117"/>
                  </a:lnTo>
                  <a:lnTo>
                    <a:pt x="73" y="116"/>
                  </a:lnTo>
                  <a:lnTo>
                    <a:pt x="76" y="113"/>
                  </a:lnTo>
                  <a:lnTo>
                    <a:pt x="77" y="111"/>
                  </a:lnTo>
                  <a:lnTo>
                    <a:pt x="78" y="108"/>
                  </a:lnTo>
                  <a:lnTo>
                    <a:pt x="79" y="106"/>
                  </a:lnTo>
                  <a:lnTo>
                    <a:pt x="81" y="102"/>
                  </a:lnTo>
                  <a:lnTo>
                    <a:pt x="81" y="99"/>
                  </a:lnTo>
                  <a:lnTo>
                    <a:pt x="81" y="96"/>
                  </a:lnTo>
                  <a:lnTo>
                    <a:pt x="82" y="93"/>
                  </a:lnTo>
                  <a:lnTo>
                    <a:pt x="113" y="99"/>
                  </a:lnTo>
                  <a:lnTo>
                    <a:pt x="112" y="106"/>
                  </a:lnTo>
                  <a:lnTo>
                    <a:pt x="110" y="111"/>
                  </a:lnTo>
                  <a:lnTo>
                    <a:pt x="107" y="116"/>
                  </a:lnTo>
                  <a:lnTo>
                    <a:pt x="106" y="122"/>
                  </a:lnTo>
                  <a:lnTo>
                    <a:pt x="103" y="126"/>
                  </a:lnTo>
                  <a:lnTo>
                    <a:pt x="101" y="131"/>
                  </a:lnTo>
                  <a:lnTo>
                    <a:pt x="98" y="135"/>
                  </a:lnTo>
                  <a:lnTo>
                    <a:pt x="95" y="138"/>
                  </a:lnTo>
                  <a:lnTo>
                    <a:pt x="91" y="142"/>
                  </a:lnTo>
                  <a:lnTo>
                    <a:pt x="87" y="145"/>
                  </a:lnTo>
                  <a:lnTo>
                    <a:pt x="82" y="147"/>
                  </a:lnTo>
                  <a:lnTo>
                    <a:pt x="78" y="150"/>
                  </a:lnTo>
                  <a:lnTo>
                    <a:pt x="73" y="151"/>
                  </a:lnTo>
                  <a:lnTo>
                    <a:pt x="68" y="151"/>
                  </a:lnTo>
                  <a:lnTo>
                    <a:pt x="63" y="152"/>
                  </a:lnTo>
                  <a:lnTo>
                    <a:pt x="57" y="152"/>
                  </a:lnTo>
                  <a:lnTo>
                    <a:pt x="52" y="152"/>
                  </a:lnTo>
                  <a:lnTo>
                    <a:pt x="45" y="151"/>
                  </a:lnTo>
                  <a:lnTo>
                    <a:pt x="40" y="150"/>
                  </a:lnTo>
                  <a:lnTo>
                    <a:pt x="35" y="147"/>
                  </a:lnTo>
                  <a:lnTo>
                    <a:pt x="30" y="145"/>
                  </a:lnTo>
                  <a:lnTo>
                    <a:pt x="25" y="141"/>
                  </a:lnTo>
                  <a:lnTo>
                    <a:pt x="22" y="137"/>
                  </a:lnTo>
                  <a:lnTo>
                    <a:pt x="16" y="132"/>
                  </a:lnTo>
                  <a:lnTo>
                    <a:pt x="13" y="127"/>
                  </a:lnTo>
                  <a:lnTo>
                    <a:pt x="10" y="121"/>
                  </a:lnTo>
                  <a:lnTo>
                    <a:pt x="6" y="114"/>
                  </a:lnTo>
                  <a:lnTo>
                    <a:pt x="5" y="108"/>
                  </a:lnTo>
                  <a:lnTo>
                    <a:pt x="3" y="101"/>
                  </a:lnTo>
                  <a:lnTo>
                    <a:pt x="1" y="93"/>
                  </a:lnTo>
                  <a:lnTo>
                    <a:pt x="1" y="84"/>
                  </a:lnTo>
                  <a:lnTo>
                    <a:pt x="0" y="75"/>
                  </a:lnTo>
                  <a:lnTo>
                    <a:pt x="1" y="68"/>
                  </a:lnTo>
                  <a:lnTo>
                    <a:pt x="1" y="59"/>
                  </a:lnTo>
                  <a:lnTo>
                    <a:pt x="3" y="52"/>
                  </a:lnTo>
                  <a:lnTo>
                    <a:pt x="5" y="44"/>
                  </a:lnTo>
                  <a:lnTo>
                    <a:pt x="6" y="38"/>
                  </a:lnTo>
                  <a:lnTo>
                    <a:pt x="10" y="31"/>
                  </a:lnTo>
                  <a:lnTo>
                    <a:pt x="13" y="25"/>
                  </a:lnTo>
                  <a:lnTo>
                    <a:pt x="16" y="20"/>
                  </a:lnTo>
                  <a:lnTo>
                    <a:pt x="22" y="15"/>
                  </a:lnTo>
                  <a:lnTo>
                    <a:pt x="25" y="11"/>
                  </a:lnTo>
                  <a:lnTo>
                    <a:pt x="30" y="7"/>
                  </a:lnTo>
                  <a:lnTo>
                    <a:pt x="35" y="5"/>
                  </a:lnTo>
                  <a:lnTo>
                    <a:pt x="40" y="2"/>
                  </a:lnTo>
                  <a:lnTo>
                    <a:pt x="47" y="1"/>
                  </a:lnTo>
                  <a:lnTo>
                    <a:pt x="53" y="0"/>
                  </a:lnTo>
                  <a:lnTo>
                    <a:pt x="59" y="0"/>
                  </a:lnTo>
                  <a:lnTo>
                    <a:pt x="64" y="0"/>
                  </a:lnTo>
                  <a:lnTo>
                    <a:pt x="69" y="1"/>
                  </a:lnTo>
                  <a:lnTo>
                    <a:pt x="74" y="2"/>
                  </a:lnTo>
                  <a:lnTo>
                    <a:pt x="78" y="4"/>
                  </a:lnTo>
                  <a:lnTo>
                    <a:pt x="82" y="6"/>
                  </a:lnTo>
                  <a:lnTo>
                    <a:pt x="86" y="9"/>
                  </a:lnTo>
                  <a:lnTo>
                    <a:pt x="90" y="11"/>
                  </a:lnTo>
                  <a:lnTo>
                    <a:pt x="92" y="12"/>
                  </a:lnTo>
                  <a:lnTo>
                    <a:pt x="96" y="16"/>
                  </a:lnTo>
                  <a:lnTo>
                    <a:pt x="98" y="19"/>
                  </a:lnTo>
                  <a:lnTo>
                    <a:pt x="101" y="23"/>
                  </a:lnTo>
                  <a:lnTo>
                    <a:pt x="103" y="28"/>
                  </a:lnTo>
                  <a:lnTo>
                    <a:pt x="106" y="31"/>
                  </a:lnTo>
                  <a:lnTo>
                    <a:pt x="108" y="36"/>
                  </a:lnTo>
                  <a:lnTo>
                    <a:pt x="110" y="41"/>
                  </a:lnTo>
                  <a:lnTo>
                    <a:pt x="111" y="46"/>
                  </a:lnTo>
                  <a:close/>
                </a:path>
              </a:pathLst>
            </a:custGeom>
            <a:solidFill>
              <a:srgbClr val="121415"/>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117" name="Rectangle 237"/>
            <p:cNvSpPr>
              <a:spLocks noChangeArrowheads="1"/>
            </p:cNvSpPr>
            <p:nvPr/>
          </p:nvSpPr>
          <p:spPr bwMode="auto">
            <a:xfrm>
              <a:off x="3791" y="2942"/>
              <a:ext cx="8" cy="50"/>
            </a:xfrm>
            <a:prstGeom prst="rect">
              <a:avLst/>
            </a:prstGeom>
            <a:solidFill>
              <a:srgbClr val="121415"/>
            </a:solidFill>
            <a:ln w="9525">
              <a:noFill/>
              <a:miter lim="800000"/>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118" name="Freeform 238"/>
            <p:cNvSpPr>
              <a:spLocks noEditPoints="1"/>
            </p:cNvSpPr>
            <p:nvPr/>
          </p:nvSpPr>
          <p:spPr bwMode="auto">
            <a:xfrm>
              <a:off x="3804" y="2954"/>
              <a:ext cx="28" cy="39"/>
            </a:xfrm>
            <a:custGeom>
              <a:avLst/>
              <a:gdLst/>
              <a:ahLst/>
              <a:cxnLst>
                <a:cxn ang="0">
                  <a:pos x="5" y="34"/>
                </a:cxn>
                <a:cxn ang="0">
                  <a:pos x="14" y="17"/>
                </a:cxn>
                <a:cxn ang="0">
                  <a:pos x="25" y="5"/>
                </a:cxn>
                <a:cxn ang="0">
                  <a:pos x="43" y="0"/>
                </a:cxn>
                <a:cxn ang="0">
                  <a:pos x="64" y="0"/>
                </a:cxn>
                <a:cxn ang="0">
                  <a:pos x="79" y="4"/>
                </a:cxn>
                <a:cxn ang="0">
                  <a:pos x="91" y="11"/>
                </a:cxn>
                <a:cxn ang="0">
                  <a:pos x="97" y="19"/>
                </a:cxn>
                <a:cxn ang="0">
                  <a:pos x="102" y="29"/>
                </a:cxn>
                <a:cxn ang="0">
                  <a:pos x="102" y="45"/>
                </a:cxn>
                <a:cxn ang="0">
                  <a:pos x="102" y="107"/>
                </a:cxn>
                <a:cxn ang="0">
                  <a:pos x="103" y="121"/>
                </a:cxn>
                <a:cxn ang="0">
                  <a:pos x="106" y="131"/>
                </a:cxn>
                <a:cxn ang="0">
                  <a:pos x="108" y="141"/>
                </a:cxn>
                <a:cxn ang="0">
                  <a:pos x="78" y="149"/>
                </a:cxn>
                <a:cxn ang="0">
                  <a:pos x="78" y="143"/>
                </a:cxn>
                <a:cxn ang="0">
                  <a:pos x="76" y="138"/>
                </a:cxn>
                <a:cxn ang="0">
                  <a:pos x="76" y="135"/>
                </a:cxn>
                <a:cxn ang="0">
                  <a:pos x="76" y="132"/>
                </a:cxn>
                <a:cxn ang="0">
                  <a:pos x="68" y="142"/>
                </a:cxn>
                <a:cxn ang="0">
                  <a:pos x="59" y="149"/>
                </a:cxn>
                <a:cxn ang="0">
                  <a:pos x="49" y="152"/>
                </a:cxn>
                <a:cxn ang="0">
                  <a:pos x="38" y="152"/>
                </a:cxn>
                <a:cxn ang="0">
                  <a:pos x="23" y="150"/>
                </a:cxn>
                <a:cxn ang="0">
                  <a:pos x="11" y="138"/>
                </a:cxn>
                <a:cxn ang="0">
                  <a:pos x="3" y="126"/>
                </a:cxn>
                <a:cxn ang="0">
                  <a:pos x="0" y="109"/>
                </a:cxn>
                <a:cxn ang="0">
                  <a:pos x="1" y="98"/>
                </a:cxn>
                <a:cxn ang="0">
                  <a:pos x="5" y="89"/>
                </a:cxn>
                <a:cxn ang="0">
                  <a:pos x="11" y="79"/>
                </a:cxn>
                <a:cxn ang="0">
                  <a:pos x="19" y="73"/>
                </a:cxn>
                <a:cxn ang="0">
                  <a:pos x="29" y="68"/>
                </a:cxn>
                <a:cxn ang="0">
                  <a:pos x="43" y="63"/>
                </a:cxn>
                <a:cxn ang="0">
                  <a:pos x="62" y="58"/>
                </a:cxn>
                <a:cxn ang="0">
                  <a:pos x="73" y="57"/>
                </a:cxn>
                <a:cxn ang="0">
                  <a:pos x="73" y="43"/>
                </a:cxn>
                <a:cxn ang="0">
                  <a:pos x="69" y="38"/>
                </a:cxn>
                <a:cxn ang="0">
                  <a:pos x="63" y="33"/>
                </a:cxn>
                <a:cxn ang="0">
                  <a:pos x="54" y="30"/>
                </a:cxn>
                <a:cxn ang="0">
                  <a:pos x="47" y="30"/>
                </a:cxn>
                <a:cxn ang="0">
                  <a:pos x="40" y="33"/>
                </a:cxn>
                <a:cxn ang="0">
                  <a:pos x="35" y="38"/>
                </a:cxn>
                <a:cxn ang="0">
                  <a:pos x="33" y="46"/>
                </a:cxn>
                <a:cxn ang="0">
                  <a:pos x="71" y="82"/>
                </a:cxn>
                <a:cxn ang="0">
                  <a:pos x="61" y="84"/>
                </a:cxn>
                <a:cxn ang="0">
                  <a:pos x="48" y="88"/>
                </a:cxn>
                <a:cxn ang="0">
                  <a:pos x="40" y="91"/>
                </a:cxn>
                <a:cxn ang="0">
                  <a:pos x="35" y="96"/>
                </a:cxn>
                <a:cxn ang="0">
                  <a:pos x="33" y="102"/>
                </a:cxn>
                <a:cxn ang="0">
                  <a:pos x="33" y="111"/>
                </a:cxn>
                <a:cxn ang="0">
                  <a:pos x="34" y="117"/>
                </a:cxn>
                <a:cxn ang="0">
                  <a:pos x="39" y="122"/>
                </a:cxn>
                <a:cxn ang="0">
                  <a:pos x="45" y="125"/>
                </a:cxn>
                <a:cxn ang="0">
                  <a:pos x="53" y="125"/>
                </a:cxn>
                <a:cxn ang="0">
                  <a:pos x="61" y="122"/>
                </a:cxn>
                <a:cxn ang="0">
                  <a:pos x="67" y="117"/>
                </a:cxn>
                <a:cxn ang="0">
                  <a:pos x="71" y="111"/>
                </a:cxn>
                <a:cxn ang="0">
                  <a:pos x="73" y="103"/>
                </a:cxn>
                <a:cxn ang="0">
                  <a:pos x="73" y="93"/>
                </a:cxn>
              </a:cxnLst>
              <a:rect l="0" t="0" r="r" b="b"/>
              <a:pathLst>
                <a:path w="111" h="152">
                  <a:moveTo>
                    <a:pt x="33" y="49"/>
                  </a:moveTo>
                  <a:lnTo>
                    <a:pt x="3" y="43"/>
                  </a:lnTo>
                  <a:lnTo>
                    <a:pt x="4" y="38"/>
                  </a:lnTo>
                  <a:lnTo>
                    <a:pt x="5" y="34"/>
                  </a:lnTo>
                  <a:lnTo>
                    <a:pt x="8" y="29"/>
                  </a:lnTo>
                  <a:lnTo>
                    <a:pt x="9" y="25"/>
                  </a:lnTo>
                  <a:lnTo>
                    <a:pt x="11" y="21"/>
                  </a:lnTo>
                  <a:lnTo>
                    <a:pt x="14" y="17"/>
                  </a:lnTo>
                  <a:lnTo>
                    <a:pt x="16" y="14"/>
                  </a:lnTo>
                  <a:lnTo>
                    <a:pt x="19" y="10"/>
                  </a:lnTo>
                  <a:lnTo>
                    <a:pt x="23" y="7"/>
                  </a:lnTo>
                  <a:lnTo>
                    <a:pt x="25" y="5"/>
                  </a:lnTo>
                  <a:lnTo>
                    <a:pt x="29" y="4"/>
                  </a:lnTo>
                  <a:lnTo>
                    <a:pt x="34" y="2"/>
                  </a:lnTo>
                  <a:lnTo>
                    <a:pt x="38" y="1"/>
                  </a:lnTo>
                  <a:lnTo>
                    <a:pt x="43" y="0"/>
                  </a:lnTo>
                  <a:lnTo>
                    <a:pt x="48" y="0"/>
                  </a:lnTo>
                  <a:lnTo>
                    <a:pt x="54" y="0"/>
                  </a:lnTo>
                  <a:lnTo>
                    <a:pt x="59" y="0"/>
                  </a:lnTo>
                  <a:lnTo>
                    <a:pt x="64" y="0"/>
                  </a:lnTo>
                  <a:lnTo>
                    <a:pt x="68" y="1"/>
                  </a:lnTo>
                  <a:lnTo>
                    <a:pt x="72" y="2"/>
                  </a:lnTo>
                  <a:lnTo>
                    <a:pt x="76" y="2"/>
                  </a:lnTo>
                  <a:lnTo>
                    <a:pt x="79" y="4"/>
                  </a:lnTo>
                  <a:lnTo>
                    <a:pt x="83" y="5"/>
                  </a:lnTo>
                  <a:lnTo>
                    <a:pt x="87" y="6"/>
                  </a:lnTo>
                  <a:lnTo>
                    <a:pt x="88" y="9"/>
                  </a:lnTo>
                  <a:lnTo>
                    <a:pt x="91" y="11"/>
                  </a:lnTo>
                  <a:lnTo>
                    <a:pt x="92" y="12"/>
                  </a:lnTo>
                  <a:lnTo>
                    <a:pt x="95" y="15"/>
                  </a:lnTo>
                  <a:lnTo>
                    <a:pt x="96" y="16"/>
                  </a:lnTo>
                  <a:lnTo>
                    <a:pt x="97" y="19"/>
                  </a:lnTo>
                  <a:lnTo>
                    <a:pt x="98" y="21"/>
                  </a:lnTo>
                  <a:lnTo>
                    <a:pt x="100" y="23"/>
                  </a:lnTo>
                  <a:lnTo>
                    <a:pt x="101" y="25"/>
                  </a:lnTo>
                  <a:lnTo>
                    <a:pt x="102" y="29"/>
                  </a:lnTo>
                  <a:lnTo>
                    <a:pt x="102" y="33"/>
                  </a:lnTo>
                  <a:lnTo>
                    <a:pt x="102" y="36"/>
                  </a:lnTo>
                  <a:lnTo>
                    <a:pt x="102" y="40"/>
                  </a:lnTo>
                  <a:lnTo>
                    <a:pt x="102" y="45"/>
                  </a:lnTo>
                  <a:lnTo>
                    <a:pt x="102" y="50"/>
                  </a:lnTo>
                  <a:lnTo>
                    <a:pt x="102" y="57"/>
                  </a:lnTo>
                  <a:lnTo>
                    <a:pt x="102" y="102"/>
                  </a:lnTo>
                  <a:lnTo>
                    <a:pt x="102" y="107"/>
                  </a:lnTo>
                  <a:lnTo>
                    <a:pt x="102" y="111"/>
                  </a:lnTo>
                  <a:lnTo>
                    <a:pt x="103" y="114"/>
                  </a:lnTo>
                  <a:lnTo>
                    <a:pt x="103" y="118"/>
                  </a:lnTo>
                  <a:lnTo>
                    <a:pt x="103" y="121"/>
                  </a:lnTo>
                  <a:lnTo>
                    <a:pt x="103" y="123"/>
                  </a:lnTo>
                  <a:lnTo>
                    <a:pt x="105" y="126"/>
                  </a:lnTo>
                  <a:lnTo>
                    <a:pt x="106" y="128"/>
                  </a:lnTo>
                  <a:lnTo>
                    <a:pt x="106" y="131"/>
                  </a:lnTo>
                  <a:lnTo>
                    <a:pt x="106" y="133"/>
                  </a:lnTo>
                  <a:lnTo>
                    <a:pt x="106" y="136"/>
                  </a:lnTo>
                  <a:lnTo>
                    <a:pt x="107" y="138"/>
                  </a:lnTo>
                  <a:lnTo>
                    <a:pt x="108" y="141"/>
                  </a:lnTo>
                  <a:lnTo>
                    <a:pt x="108" y="143"/>
                  </a:lnTo>
                  <a:lnTo>
                    <a:pt x="110" y="146"/>
                  </a:lnTo>
                  <a:lnTo>
                    <a:pt x="111" y="149"/>
                  </a:lnTo>
                  <a:lnTo>
                    <a:pt x="78" y="149"/>
                  </a:lnTo>
                  <a:lnTo>
                    <a:pt x="78" y="147"/>
                  </a:lnTo>
                  <a:lnTo>
                    <a:pt x="78" y="146"/>
                  </a:lnTo>
                  <a:lnTo>
                    <a:pt x="78" y="145"/>
                  </a:lnTo>
                  <a:lnTo>
                    <a:pt x="78" y="143"/>
                  </a:lnTo>
                  <a:lnTo>
                    <a:pt x="78" y="142"/>
                  </a:lnTo>
                  <a:lnTo>
                    <a:pt x="77" y="141"/>
                  </a:lnTo>
                  <a:lnTo>
                    <a:pt x="77" y="140"/>
                  </a:lnTo>
                  <a:lnTo>
                    <a:pt x="76" y="138"/>
                  </a:lnTo>
                  <a:lnTo>
                    <a:pt x="76" y="137"/>
                  </a:lnTo>
                  <a:lnTo>
                    <a:pt x="76" y="136"/>
                  </a:lnTo>
                  <a:lnTo>
                    <a:pt x="76" y="136"/>
                  </a:lnTo>
                  <a:lnTo>
                    <a:pt x="76" y="135"/>
                  </a:lnTo>
                  <a:lnTo>
                    <a:pt x="76" y="133"/>
                  </a:lnTo>
                  <a:lnTo>
                    <a:pt x="76" y="133"/>
                  </a:lnTo>
                  <a:lnTo>
                    <a:pt x="76" y="132"/>
                  </a:lnTo>
                  <a:lnTo>
                    <a:pt x="76" y="132"/>
                  </a:lnTo>
                  <a:lnTo>
                    <a:pt x="73" y="135"/>
                  </a:lnTo>
                  <a:lnTo>
                    <a:pt x="72" y="137"/>
                  </a:lnTo>
                  <a:lnTo>
                    <a:pt x="69" y="140"/>
                  </a:lnTo>
                  <a:lnTo>
                    <a:pt x="68" y="142"/>
                  </a:lnTo>
                  <a:lnTo>
                    <a:pt x="66" y="143"/>
                  </a:lnTo>
                  <a:lnTo>
                    <a:pt x="63" y="146"/>
                  </a:lnTo>
                  <a:lnTo>
                    <a:pt x="62" y="147"/>
                  </a:lnTo>
                  <a:lnTo>
                    <a:pt x="59" y="149"/>
                  </a:lnTo>
                  <a:lnTo>
                    <a:pt x="57" y="150"/>
                  </a:lnTo>
                  <a:lnTo>
                    <a:pt x="54" y="151"/>
                  </a:lnTo>
                  <a:lnTo>
                    <a:pt x="52" y="151"/>
                  </a:lnTo>
                  <a:lnTo>
                    <a:pt x="49" y="152"/>
                  </a:lnTo>
                  <a:lnTo>
                    <a:pt x="47" y="152"/>
                  </a:lnTo>
                  <a:lnTo>
                    <a:pt x="44" y="152"/>
                  </a:lnTo>
                  <a:lnTo>
                    <a:pt x="40" y="152"/>
                  </a:lnTo>
                  <a:lnTo>
                    <a:pt x="38" y="152"/>
                  </a:lnTo>
                  <a:lnTo>
                    <a:pt x="34" y="152"/>
                  </a:lnTo>
                  <a:lnTo>
                    <a:pt x="30" y="151"/>
                  </a:lnTo>
                  <a:lnTo>
                    <a:pt x="27" y="151"/>
                  </a:lnTo>
                  <a:lnTo>
                    <a:pt x="23" y="150"/>
                  </a:lnTo>
                  <a:lnTo>
                    <a:pt x="19" y="147"/>
                  </a:lnTo>
                  <a:lnTo>
                    <a:pt x="16" y="145"/>
                  </a:lnTo>
                  <a:lnTo>
                    <a:pt x="13" y="142"/>
                  </a:lnTo>
                  <a:lnTo>
                    <a:pt x="11" y="138"/>
                  </a:lnTo>
                  <a:lnTo>
                    <a:pt x="8" y="136"/>
                  </a:lnTo>
                  <a:lnTo>
                    <a:pt x="6" y="133"/>
                  </a:lnTo>
                  <a:lnTo>
                    <a:pt x="4" y="130"/>
                  </a:lnTo>
                  <a:lnTo>
                    <a:pt x="3" y="126"/>
                  </a:lnTo>
                  <a:lnTo>
                    <a:pt x="1" y="122"/>
                  </a:lnTo>
                  <a:lnTo>
                    <a:pt x="1" y="118"/>
                  </a:lnTo>
                  <a:lnTo>
                    <a:pt x="0" y="114"/>
                  </a:lnTo>
                  <a:lnTo>
                    <a:pt x="0" y="109"/>
                  </a:lnTo>
                  <a:lnTo>
                    <a:pt x="0" y="107"/>
                  </a:lnTo>
                  <a:lnTo>
                    <a:pt x="1" y="103"/>
                  </a:lnTo>
                  <a:lnTo>
                    <a:pt x="1" y="101"/>
                  </a:lnTo>
                  <a:lnTo>
                    <a:pt x="1" y="98"/>
                  </a:lnTo>
                  <a:lnTo>
                    <a:pt x="3" y="96"/>
                  </a:lnTo>
                  <a:lnTo>
                    <a:pt x="4" y="93"/>
                  </a:lnTo>
                  <a:lnTo>
                    <a:pt x="5" y="91"/>
                  </a:lnTo>
                  <a:lnTo>
                    <a:pt x="5" y="89"/>
                  </a:lnTo>
                  <a:lnTo>
                    <a:pt x="6" y="87"/>
                  </a:lnTo>
                  <a:lnTo>
                    <a:pt x="8" y="84"/>
                  </a:lnTo>
                  <a:lnTo>
                    <a:pt x="10" y="82"/>
                  </a:lnTo>
                  <a:lnTo>
                    <a:pt x="11" y="79"/>
                  </a:lnTo>
                  <a:lnTo>
                    <a:pt x="13" y="78"/>
                  </a:lnTo>
                  <a:lnTo>
                    <a:pt x="15" y="75"/>
                  </a:lnTo>
                  <a:lnTo>
                    <a:pt x="18" y="74"/>
                  </a:lnTo>
                  <a:lnTo>
                    <a:pt x="19" y="73"/>
                  </a:lnTo>
                  <a:lnTo>
                    <a:pt x="22" y="72"/>
                  </a:lnTo>
                  <a:lnTo>
                    <a:pt x="24" y="70"/>
                  </a:lnTo>
                  <a:lnTo>
                    <a:pt x="27" y="69"/>
                  </a:lnTo>
                  <a:lnTo>
                    <a:pt x="29" y="68"/>
                  </a:lnTo>
                  <a:lnTo>
                    <a:pt x="33" y="67"/>
                  </a:lnTo>
                  <a:lnTo>
                    <a:pt x="35" y="65"/>
                  </a:lnTo>
                  <a:lnTo>
                    <a:pt x="39" y="64"/>
                  </a:lnTo>
                  <a:lnTo>
                    <a:pt x="43" y="63"/>
                  </a:lnTo>
                  <a:lnTo>
                    <a:pt x="48" y="62"/>
                  </a:lnTo>
                  <a:lnTo>
                    <a:pt x="53" y="60"/>
                  </a:lnTo>
                  <a:lnTo>
                    <a:pt x="57" y="59"/>
                  </a:lnTo>
                  <a:lnTo>
                    <a:pt x="62" y="58"/>
                  </a:lnTo>
                  <a:lnTo>
                    <a:pt x="64" y="58"/>
                  </a:lnTo>
                  <a:lnTo>
                    <a:pt x="68" y="57"/>
                  </a:lnTo>
                  <a:lnTo>
                    <a:pt x="71" y="57"/>
                  </a:lnTo>
                  <a:lnTo>
                    <a:pt x="73" y="57"/>
                  </a:lnTo>
                  <a:lnTo>
                    <a:pt x="73" y="49"/>
                  </a:lnTo>
                  <a:lnTo>
                    <a:pt x="73" y="48"/>
                  </a:lnTo>
                  <a:lnTo>
                    <a:pt x="73" y="45"/>
                  </a:lnTo>
                  <a:lnTo>
                    <a:pt x="73" y="43"/>
                  </a:lnTo>
                  <a:lnTo>
                    <a:pt x="72" y="41"/>
                  </a:lnTo>
                  <a:lnTo>
                    <a:pt x="72" y="40"/>
                  </a:lnTo>
                  <a:lnTo>
                    <a:pt x="71" y="39"/>
                  </a:lnTo>
                  <a:lnTo>
                    <a:pt x="69" y="38"/>
                  </a:lnTo>
                  <a:lnTo>
                    <a:pt x="68" y="36"/>
                  </a:lnTo>
                  <a:lnTo>
                    <a:pt x="67" y="35"/>
                  </a:lnTo>
                  <a:lnTo>
                    <a:pt x="66" y="34"/>
                  </a:lnTo>
                  <a:lnTo>
                    <a:pt x="63" y="33"/>
                  </a:lnTo>
                  <a:lnTo>
                    <a:pt x="62" y="31"/>
                  </a:lnTo>
                  <a:lnTo>
                    <a:pt x="59" y="31"/>
                  </a:lnTo>
                  <a:lnTo>
                    <a:pt x="57" y="30"/>
                  </a:lnTo>
                  <a:lnTo>
                    <a:pt x="54" y="30"/>
                  </a:lnTo>
                  <a:lnTo>
                    <a:pt x="52" y="30"/>
                  </a:lnTo>
                  <a:lnTo>
                    <a:pt x="49" y="30"/>
                  </a:lnTo>
                  <a:lnTo>
                    <a:pt x="48" y="30"/>
                  </a:lnTo>
                  <a:lnTo>
                    <a:pt x="47" y="30"/>
                  </a:lnTo>
                  <a:lnTo>
                    <a:pt x="44" y="31"/>
                  </a:lnTo>
                  <a:lnTo>
                    <a:pt x="43" y="31"/>
                  </a:lnTo>
                  <a:lnTo>
                    <a:pt x="42" y="33"/>
                  </a:lnTo>
                  <a:lnTo>
                    <a:pt x="40" y="33"/>
                  </a:lnTo>
                  <a:lnTo>
                    <a:pt x="38" y="33"/>
                  </a:lnTo>
                  <a:lnTo>
                    <a:pt x="37" y="34"/>
                  </a:lnTo>
                  <a:lnTo>
                    <a:pt x="37" y="36"/>
                  </a:lnTo>
                  <a:lnTo>
                    <a:pt x="35" y="38"/>
                  </a:lnTo>
                  <a:lnTo>
                    <a:pt x="34" y="40"/>
                  </a:lnTo>
                  <a:lnTo>
                    <a:pt x="34" y="43"/>
                  </a:lnTo>
                  <a:lnTo>
                    <a:pt x="33" y="45"/>
                  </a:lnTo>
                  <a:lnTo>
                    <a:pt x="33" y="46"/>
                  </a:lnTo>
                  <a:lnTo>
                    <a:pt x="33" y="49"/>
                  </a:lnTo>
                  <a:close/>
                  <a:moveTo>
                    <a:pt x="73" y="79"/>
                  </a:moveTo>
                  <a:lnTo>
                    <a:pt x="72" y="80"/>
                  </a:lnTo>
                  <a:lnTo>
                    <a:pt x="71" y="82"/>
                  </a:lnTo>
                  <a:lnTo>
                    <a:pt x="68" y="82"/>
                  </a:lnTo>
                  <a:lnTo>
                    <a:pt x="66" y="83"/>
                  </a:lnTo>
                  <a:lnTo>
                    <a:pt x="63" y="83"/>
                  </a:lnTo>
                  <a:lnTo>
                    <a:pt x="61" y="84"/>
                  </a:lnTo>
                  <a:lnTo>
                    <a:pt x="57" y="84"/>
                  </a:lnTo>
                  <a:lnTo>
                    <a:pt x="54" y="86"/>
                  </a:lnTo>
                  <a:lnTo>
                    <a:pt x="52" y="87"/>
                  </a:lnTo>
                  <a:lnTo>
                    <a:pt x="48" y="88"/>
                  </a:lnTo>
                  <a:lnTo>
                    <a:pt x="47" y="88"/>
                  </a:lnTo>
                  <a:lnTo>
                    <a:pt x="44" y="89"/>
                  </a:lnTo>
                  <a:lnTo>
                    <a:pt x="42" y="89"/>
                  </a:lnTo>
                  <a:lnTo>
                    <a:pt x="40" y="91"/>
                  </a:lnTo>
                  <a:lnTo>
                    <a:pt x="39" y="92"/>
                  </a:lnTo>
                  <a:lnTo>
                    <a:pt x="38" y="93"/>
                  </a:lnTo>
                  <a:lnTo>
                    <a:pt x="37" y="94"/>
                  </a:lnTo>
                  <a:lnTo>
                    <a:pt x="35" y="96"/>
                  </a:lnTo>
                  <a:lnTo>
                    <a:pt x="34" y="97"/>
                  </a:lnTo>
                  <a:lnTo>
                    <a:pt x="33" y="98"/>
                  </a:lnTo>
                  <a:lnTo>
                    <a:pt x="33" y="99"/>
                  </a:lnTo>
                  <a:lnTo>
                    <a:pt x="33" y="102"/>
                  </a:lnTo>
                  <a:lnTo>
                    <a:pt x="33" y="103"/>
                  </a:lnTo>
                  <a:lnTo>
                    <a:pt x="33" y="106"/>
                  </a:lnTo>
                  <a:lnTo>
                    <a:pt x="33" y="108"/>
                  </a:lnTo>
                  <a:lnTo>
                    <a:pt x="33" y="111"/>
                  </a:lnTo>
                  <a:lnTo>
                    <a:pt x="33" y="112"/>
                  </a:lnTo>
                  <a:lnTo>
                    <a:pt x="33" y="113"/>
                  </a:lnTo>
                  <a:lnTo>
                    <a:pt x="33" y="114"/>
                  </a:lnTo>
                  <a:lnTo>
                    <a:pt x="34" y="117"/>
                  </a:lnTo>
                  <a:lnTo>
                    <a:pt x="34" y="118"/>
                  </a:lnTo>
                  <a:lnTo>
                    <a:pt x="35" y="120"/>
                  </a:lnTo>
                  <a:lnTo>
                    <a:pt x="37" y="121"/>
                  </a:lnTo>
                  <a:lnTo>
                    <a:pt x="39" y="122"/>
                  </a:lnTo>
                  <a:lnTo>
                    <a:pt x="40" y="122"/>
                  </a:lnTo>
                  <a:lnTo>
                    <a:pt x="42" y="123"/>
                  </a:lnTo>
                  <a:lnTo>
                    <a:pt x="43" y="125"/>
                  </a:lnTo>
                  <a:lnTo>
                    <a:pt x="45" y="125"/>
                  </a:lnTo>
                  <a:lnTo>
                    <a:pt x="47" y="126"/>
                  </a:lnTo>
                  <a:lnTo>
                    <a:pt x="49" y="126"/>
                  </a:lnTo>
                  <a:lnTo>
                    <a:pt x="50" y="126"/>
                  </a:lnTo>
                  <a:lnTo>
                    <a:pt x="53" y="125"/>
                  </a:lnTo>
                  <a:lnTo>
                    <a:pt x="54" y="125"/>
                  </a:lnTo>
                  <a:lnTo>
                    <a:pt x="57" y="123"/>
                  </a:lnTo>
                  <a:lnTo>
                    <a:pt x="59" y="122"/>
                  </a:lnTo>
                  <a:lnTo>
                    <a:pt x="61" y="122"/>
                  </a:lnTo>
                  <a:lnTo>
                    <a:pt x="63" y="121"/>
                  </a:lnTo>
                  <a:lnTo>
                    <a:pt x="64" y="120"/>
                  </a:lnTo>
                  <a:lnTo>
                    <a:pt x="66" y="118"/>
                  </a:lnTo>
                  <a:lnTo>
                    <a:pt x="67" y="117"/>
                  </a:lnTo>
                  <a:lnTo>
                    <a:pt x="68" y="114"/>
                  </a:lnTo>
                  <a:lnTo>
                    <a:pt x="69" y="113"/>
                  </a:lnTo>
                  <a:lnTo>
                    <a:pt x="69" y="112"/>
                  </a:lnTo>
                  <a:lnTo>
                    <a:pt x="71" y="111"/>
                  </a:lnTo>
                  <a:lnTo>
                    <a:pt x="72" y="108"/>
                  </a:lnTo>
                  <a:lnTo>
                    <a:pt x="73" y="106"/>
                  </a:lnTo>
                  <a:lnTo>
                    <a:pt x="73" y="104"/>
                  </a:lnTo>
                  <a:lnTo>
                    <a:pt x="73" y="103"/>
                  </a:lnTo>
                  <a:lnTo>
                    <a:pt x="73" y="101"/>
                  </a:lnTo>
                  <a:lnTo>
                    <a:pt x="73" y="98"/>
                  </a:lnTo>
                  <a:lnTo>
                    <a:pt x="73" y="96"/>
                  </a:lnTo>
                  <a:lnTo>
                    <a:pt x="73" y="93"/>
                  </a:lnTo>
                  <a:lnTo>
                    <a:pt x="73" y="89"/>
                  </a:lnTo>
                  <a:lnTo>
                    <a:pt x="73" y="86"/>
                  </a:lnTo>
                  <a:lnTo>
                    <a:pt x="73" y="79"/>
                  </a:lnTo>
                  <a:close/>
                </a:path>
              </a:pathLst>
            </a:custGeom>
            <a:solidFill>
              <a:srgbClr val="121415"/>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119" name="Freeform 239"/>
            <p:cNvSpPr/>
            <p:nvPr/>
          </p:nvSpPr>
          <p:spPr bwMode="auto">
            <a:xfrm>
              <a:off x="3835" y="2954"/>
              <a:ext cx="28" cy="39"/>
            </a:xfrm>
            <a:custGeom>
              <a:avLst/>
              <a:gdLst/>
              <a:ahLst/>
              <a:cxnLst>
                <a:cxn ang="0">
                  <a:pos x="33" y="107"/>
                </a:cxn>
                <a:cxn ang="0">
                  <a:pos x="36" y="116"/>
                </a:cxn>
                <a:cxn ang="0">
                  <a:pos x="43" y="122"/>
                </a:cxn>
                <a:cxn ang="0">
                  <a:pos x="50" y="125"/>
                </a:cxn>
                <a:cxn ang="0">
                  <a:pos x="62" y="125"/>
                </a:cxn>
                <a:cxn ang="0">
                  <a:pos x="70" y="122"/>
                </a:cxn>
                <a:cxn ang="0">
                  <a:pos x="77" y="117"/>
                </a:cxn>
                <a:cxn ang="0">
                  <a:pos x="78" y="112"/>
                </a:cxn>
                <a:cxn ang="0">
                  <a:pos x="78" y="107"/>
                </a:cxn>
                <a:cxn ang="0">
                  <a:pos x="77" y="103"/>
                </a:cxn>
                <a:cxn ang="0">
                  <a:pos x="74" y="101"/>
                </a:cxn>
                <a:cxn ang="0">
                  <a:pos x="68" y="98"/>
                </a:cxn>
                <a:cxn ang="0">
                  <a:pos x="48" y="91"/>
                </a:cxn>
                <a:cxn ang="0">
                  <a:pos x="24" y="82"/>
                </a:cxn>
                <a:cxn ang="0">
                  <a:pos x="11" y="72"/>
                </a:cxn>
                <a:cxn ang="0">
                  <a:pos x="5" y="55"/>
                </a:cxn>
                <a:cxn ang="0">
                  <a:pos x="5" y="36"/>
                </a:cxn>
                <a:cxn ang="0">
                  <a:pos x="10" y="20"/>
                </a:cxn>
                <a:cxn ang="0">
                  <a:pos x="23" y="9"/>
                </a:cxn>
                <a:cxn ang="0">
                  <a:pos x="41" y="1"/>
                </a:cxn>
                <a:cxn ang="0">
                  <a:pos x="64" y="0"/>
                </a:cxn>
                <a:cxn ang="0">
                  <a:pos x="82" y="5"/>
                </a:cxn>
                <a:cxn ang="0">
                  <a:pos x="94" y="15"/>
                </a:cxn>
                <a:cxn ang="0">
                  <a:pos x="102" y="30"/>
                </a:cxn>
                <a:cxn ang="0">
                  <a:pos x="74" y="44"/>
                </a:cxn>
                <a:cxn ang="0">
                  <a:pos x="72" y="36"/>
                </a:cxn>
                <a:cxn ang="0">
                  <a:pos x="68" y="31"/>
                </a:cxn>
                <a:cxn ang="0">
                  <a:pos x="60" y="30"/>
                </a:cxn>
                <a:cxn ang="0">
                  <a:pos x="50" y="30"/>
                </a:cxn>
                <a:cxn ang="0">
                  <a:pos x="41" y="30"/>
                </a:cxn>
                <a:cxn ang="0">
                  <a:pos x="36" y="34"/>
                </a:cxn>
                <a:cxn ang="0">
                  <a:pos x="33" y="36"/>
                </a:cxn>
                <a:cxn ang="0">
                  <a:pos x="31" y="41"/>
                </a:cxn>
                <a:cxn ang="0">
                  <a:pos x="34" y="45"/>
                </a:cxn>
                <a:cxn ang="0">
                  <a:pos x="35" y="48"/>
                </a:cxn>
                <a:cxn ang="0">
                  <a:pos x="48" y="53"/>
                </a:cxn>
                <a:cxn ang="0">
                  <a:pos x="70" y="60"/>
                </a:cxn>
                <a:cxn ang="0">
                  <a:pos x="89" y="69"/>
                </a:cxn>
                <a:cxn ang="0">
                  <a:pos x="101" y="79"/>
                </a:cxn>
                <a:cxn ang="0">
                  <a:pos x="108" y="92"/>
                </a:cxn>
                <a:cxn ang="0">
                  <a:pos x="109" y="107"/>
                </a:cxn>
                <a:cxn ang="0">
                  <a:pos x="104" y="127"/>
                </a:cxn>
                <a:cxn ang="0">
                  <a:pos x="92" y="142"/>
                </a:cxn>
                <a:cxn ang="0">
                  <a:pos x="73" y="151"/>
                </a:cxn>
                <a:cxn ang="0">
                  <a:pos x="50" y="152"/>
                </a:cxn>
                <a:cxn ang="0">
                  <a:pos x="29" y="147"/>
                </a:cxn>
                <a:cxn ang="0">
                  <a:pos x="14" y="136"/>
                </a:cxn>
                <a:cxn ang="0">
                  <a:pos x="4" y="122"/>
                </a:cxn>
              </a:cxnLst>
              <a:rect l="0" t="0" r="r" b="b"/>
              <a:pathLst>
                <a:path w="109" h="152">
                  <a:moveTo>
                    <a:pt x="0" y="109"/>
                  </a:moveTo>
                  <a:lnTo>
                    <a:pt x="31" y="102"/>
                  </a:lnTo>
                  <a:lnTo>
                    <a:pt x="31" y="104"/>
                  </a:lnTo>
                  <a:lnTo>
                    <a:pt x="33" y="107"/>
                  </a:lnTo>
                  <a:lnTo>
                    <a:pt x="33" y="109"/>
                  </a:lnTo>
                  <a:lnTo>
                    <a:pt x="34" y="112"/>
                  </a:lnTo>
                  <a:lnTo>
                    <a:pt x="35" y="114"/>
                  </a:lnTo>
                  <a:lnTo>
                    <a:pt x="36" y="116"/>
                  </a:lnTo>
                  <a:lnTo>
                    <a:pt x="38" y="117"/>
                  </a:lnTo>
                  <a:lnTo>
                    <a:pt x="40" y="120"/>
                  </a:lnTo>
                  <a:lnTo>
                    <a:pt x="40" y="121"/>
                  </a:lnTo>
                  <a:lnTo>
                    <a:pt x="43" y="122"/>
                  </a:lnTo>
                  <a:lnTo>
                    <a:pt x="44" y="122"/>
                  </a:lnTo>
                  <a:lnTo>
                    <a:pt x="45" y="123"/>
                  </a:lnTo>
                  <a:lnTo>
                    <a:pt x="48" y="125"/>
                  </a:lnTo>
                  <a:lnTo>
                    <a:pt x="50" y="125"/>
                  </a:lnTo>
                  <a:lnTo>
                    <a:pt x="53" y="126"/>
                  </a:lnTo>
                  <a:lnTo>
                    <a:pt x="55" y="126"/>
                  </a:lnTo>
                  <a:lnTo>
                    <a:pt x="59" y="126"/>
                  </a:lnTo>
                  <a:lnTo>
                    <a:pt x="62" y="125"/>
                  </a:lnTo>
                  <a:lnTo>
                    <a:pt x="64" y="125"/>
                  </a:lnTo>
                  <a:lnTo>
                    <a:pt x="67" y="123"/>
                  </a:lnTo>
                  <a:lnTo>
                    <a:pt x="68" y="122"/>
                  </a:lnTo>
                  <a:lnTo>
                    <a:pt x="70" y="122"/>
                  </a:lnTo>
                  <a:lnTo>
                    <a:pt x="73" y="121"/>
                  </a:lnTo>
                  <a:lnTo>
                    <a:pt x="74" y="120"/>
                  </a:lnTo>
                  <a:lnTo>
                    <a:pt x="75" y="118"/>
                  </a:lnTo>
                  <a:lnTo>
                    <a:pt x="77" y="117"/>
                  </a:lnTo>
                  <a:lnTo>
                    <a:pt x="77" y="116"/>
                  </a:lnTo>
                  <a:lnTo>
                    <a:pt x="77" y="114"/>
                  </a:lnTo>
                  <a:lnTo>
                    <a:pt x="77" y="113"/>
                  </a:lnTo>
                  <a:lnTo>
                    <a:pt x="78" y="112"/>
                  </a:lnTo>
                  <a:lnTo>
                    <a:pt x="78" y="111"/>
                  </a:lnTo>
                  <a:lnTo>
                    <a:pt x="78" y="109"/>
                  </a:lnTo>
                  <a:lnTo>
                    <a:pt x="78" y="108"/>
                  </a:lnTo>
                  <a:lnTo>
                    <a:pt x="78" y="107"/>
                  </a:lnTo>
                  <a:lnTo>
                    <a:pt x="77" y="106"/>
                  </a:lnTo>
                  <a:lnTo>
                    <a:pt x="77" y="104"/>
                  </a:lnTo>
                  <a:lnTo>
                    <a:pt x="77" y="103"/>
                  </a:lnTo>
                  <a:lnTo>
                    <a:pt x="77" y="103"/>
                  </a:lnTo>
                  <a:lnTo>
                    <a:pt x="75" y="103"/>
                  </a:lnTo>
                  <a:lnTo>
                    <a:pt x="74" y="102"/>
                  </a:lnTo>
                  <a:lnTo>
                    <a:pt x="74" y="102"/>
                  </a:lnTo>
                  <a:lnTo>
                    <a:pt x="74" y="101"/>
                  </a:lnTo>
                  <a:lnTo>
                    <a:pt x="73" y="99"/>
                  </a:lnTo>
                  <a:lnTo>
                    <a:pt x="72" y="99"/>
                  </a:lnTo>
                  <a:lnTo>
                    <a:pt x="69" y="98"/>
                  </a:lnTo>
                  <a:lnTo>
                    <a:pt x="68" y="98"/>
                  </a:lnTo>
                  <a:lnTo>
                    <a:pt x="65" y="97"/>
                  </a:lnTo>
                  <a:lnTo>
                    <a:pt x="64" y="96"/>
                  </a:lnTo>
                  <a:lnTo>
                    <a:pt x="55" y="93"/>
                  </a:lnTo>
                  <a:lnTo>
                    <a:pt x="48" y="91"/>
                  </a:lnTo>
                  <a:lnTo>
                    <a:pt x="40" y="88"/>
                  </a:lnTo>
                  <a:lnTo>
                    <a:pt x="34" y="87"/>
                  </a:lnTo>
                  <a:lnTo>
                    <a:pt x="29" y="84"/>
                  </a:lnTo>
                  <a:lnTo>
                    <a:pt x="24" y="82"/>
                  </a:lnTo>
                  <a:lnTo>
                    <a:pt x="20" y="80"/>
                  </a:lnTo>
                  <a:lnTo>
                    <a:pt x="17" y="79"/>
                  </a:lnTo>
                  <a:lnTo>
                    <a:pt x="15" y="75"/>
                  </a:lnTo>
                  <a:lnTo>
                    <a:pt x="11" y="72"/>
                  </a:lnTo>
                  <a:lnTo>
                    <a:pt x="9" y="68"/>
                  </a:lnTo>
                  <a:lnTo>
                    <a:pt x="7" y="64"/>
                  </a:lnTo>
                  <a:lnTo>
                    <a:pt x="6" y="60"/>
                  </a:lnTo>
                  <a:lnTo>
                    <a:pt x="5" y="55"/>
                  </a:lnTo>
                  <a:lnTo>
                    <a:pt x="5" y="52"/>
                  </a:lnTo>
                  <a:lnTo>
                    <a:pt x="5" y="46"/>
                  </a:lnTo>
                  <a:lnTo>
                    <a:pt x="5" y="41"/>
                  </a:lnTo>
                  <a:lnTo>
                    <a:pt x="5" y="36"/>
                  </a:lnTo>
                  <a:lnTo>
                    <a:pt x="6" y="33"/>
                  </a:lnTo>
                  <a:lnTo>
                    <a:pt x="7" y="29"/>
                  </a:lnTo>
                  <a:lnTo>
                    <a:pt x="9" y="25"/>
                  </a:lnTo>
                  <a:lnTo>
                    <a:pt x="10" y="20"/>
                  </a:lnTo>
                  <a:lnTo>
                    <a:pt x="12" y="16"/>
                  </a:lnTo>
                  <a:lnTo>
                    <a:pt x="15" y="12"/>
                  </a:lnTo>
                  <a:lnTo>
                    <a:pt x="19" y="11"/>
                  </a:lnTo>
                  <a:lnTo>
                    <a:pt x="23" y="9"/>
                  </a:lnTo>
                  <a:lnTo>
                    <a:pt x="26" y="6"/>
                  </a:lnTo>
                  <a:lnTo>
                    <a:pt x="31" y="4"/>
                  </a:lnTo>
                  <a:lnTo>
                    <a:pt x="36" y="2"/>
                  </a:lnTo>
                  <a:lnTo>
                    <a:pt x="41" y="1"/>
                  </a:lnTo>
                  <a:lnTo>
                    <a:pt x="48" y="0"/>
                  </a:lnTo>
                  <a:lnTo>
                    <a:pt x="53" y="0"/>
                  </a:lnTo>
                  <a:lnTo>
                    <a:pt x="59" y="0"/>
                  </a:lnTo>
                  <a:lnTo>
                    <a:pt x="64" y="0"/>
                  </a:lnTo>
                  <a:lnTo>
                    <a:pt x="69" y="1"/>
                  </a:lnTo>
                  <a:lnTo>
                    <a:pt x="74" y="2"/>
                  </a:lnTo>
                  <a:lnTo>
                    <a:pt x="78" y="4"/>
                  </a:lnTo>
                  <a:lnTo>
                    <a:pt x="82" y="5"/>
                  </a:lnTo>
                  <a:lnTo>
                    <a:pt x="86" y="7"/>
                  </a:lnTo>
                  <a:lnTo>
                    <a:pt x="88" y="10"/>
                  </a:lnTo>
                  <a:lnTo>
                    <a:pt x="91" y="12"/>
                  </a:lnTo>
                  <a:lnTo>
                    <a:pt x="94" y="15"/>
                  </a:lnTo>
                  <a:lnTo>
                    <a:pt x="96" y="19"/>
                  </a:lnTo>
                  <a:lnTo>
                    <a:pt x="98" y="23"/>
                  </a:lnTo>
                  <a:lnTo>
                    <a:pt x="101" y="26"/>
                  </a:lnTo>
                  <a:lnTo>
                    <a:pt x="102" y="30"/>
                  </a:lnTo>
                  <a:lnTo>
                    <a:pt x="103" y="35"/>
                  </a:lnTo>
                  <a:lnTo>
                    <a:pt x="104" y="40"/>
                  </a:lnTo>
                  <a:lnTo>
                    <a:pt x="74" y="46"/>
                  </a:lnTo>
                  <a:lnTo>
                    <a:pt x="74" y="44"/>
                  </a:lnTo>
                  <a:lnTo>
                    <a:pt x="74" y="41"/>
                  </a:lnTo>
                  <a:lnTo>
                    <a:pt x="74" y="40"/>
                  </a:lnTo>
                  <a:lnTo>
                    <a:pt x="73" y="39"/>
                  </a:lnTo>
                  <a:lnTo>
                    <a:pt x="72" y="36"/>
                  </a:lnTo>
                  <a:lnTo>
                    <a:pt x="72" y="35"/>
                  </a:lnTo>
                  <a:lnTo>
                    <a:pt x="70" y="34"/>
                  </a:lnTo>
                  <a:lnTo>
                    <a:pt x="69" y="33"/>
                  </a:lnTo>
                  <a:lnTo>
                    <a:pt x="68" y="31"/>
                  </a:lnTo>
                  <a:lnTo>
                    <a:pt x="65" y="31"/>
                  </a:lnTo>
                  <a:lnTo>
                    <a:pt x="64" y="30"/>
                  </a:lnTo>
                  <a:lnTo>
                    <a:pt x="63" y="30"/>
                  </a:lnTo>
                  <a:lnTo>
                    <a:pt x="60" y="30"/>
                  </a:lnTo>
                  <a:lnTo>
                    <a:pt x="58" y="30"/>
                  </a:lnTo>
                  <a:lnTo>
                    <a:pt x="57" y="30"/>
                  </a:lnTo>
                  <a:lnTo>
                    <a:pt x="53" y="30"/>
                  </a:lnTo>
                  <a:lnTo>
                    <a:pt x="50" y="30"/>
                  </a:lnTo>
                  <a:lnTo>
                    <a:pt x="48" y="30"/>
                  </a:lnTo>
                  <a:lnTo>
                    <a:pt x="45" y="30"/>
                  </a:lnTo>
                  <a:lnTo>
                    <a:pt x="43" y="30"/>
                  </a:lnTo>
                  <a:lnTo>
                    <a:pt x="41" y="30"/>
                  </a:lnTo>
                  <a:lnTo>
                    <a:pt x="39" y="31"/>
                  </a:lnTo>
                  <a:lnTo>
                    <a:pt x="38" y="31"/>
                  </a:lnTo>
                  <a:lnTo>
                    <a:pt x="36" y="33"/>
                  </a:lnTo>
                  <a:lnTo>
                    <a:pt x="36" y="34"/>
                  </a:lnTo>
                  <a:lnTo>
                    <a:pt x="35" y="35"/>
                  </a:lnTo>
                  <a:lnTo>
                    <a:pt x="34" y="35"/>
                  </a:lnTo>
                  <a:lnTo>
                    <a:pt x="34" y="36"/>
                  </a:lnTo>
                  <a:lnTo>
                    <a:pt x="33" y="36"/>
                  </a:lnTo>
                  <a:lnTo>
                    <a:pt x="33" y="38"/>
                  </a:lnTo>
                  <a:lnTo>
                    <a:pt x="31" y="39"/>
                  </a:lnTo>
                  <a:lnTo>
                    <a:pt x="31" y="40"/>
                  </a:lnTo>
                  <a:lnTo>
                    <a:pt x="31" y="41"/>
                  </a:lnTo>
                  <a:lnTo>
                    <a:pt x="33" y="41"/>
                  </a:lnTo>
                  <a:lnTo>
                    <a:pt x="33" y="43"/>
                  </a:lnTo>
                  <a:lnTo>
                    <a:pt x="33" y="44"/>
                  </a:lnTo>
                  <a:lnTo>
                    <a:pt x="34" y="45"/>
                  </a:lnTo>
                  <a:lnTo>
                    <a:pt x="34" y="45"/>
                  </a:lnTo>
                  <a:lnTo>
                    <a:pt x="34" y="46"/>
                  </a:lnTo>
                  <a:lnTo>
                    <a:pt x="34" y="46"/>
                  </a:lnTo>
                  <a:lnTo>
                    <a:pt x="35" y="48"/>
                  </a:lnTo>
                  <a:lnTo>
                    <a:pt x="38" y="49"/>
                  </a:lnTo>
                  <a:lnTo>
                    <a:pt x="40" y="50"/>
                  </a:lnTo>
                  <a:lnTo>
                    <a:pt x="44" y="52"/>
                  </a:lnTo>
                  <a:lnTo>
                    <a:pt x="48" y="53"/>
                  </a:lnTo>
                  <a:lnTo>
                    <a:pt x="53" y="55"/>
                  </a:lnTo>
                  <a:lnTo>
                    <a:pt x="58" y="57"/>
                  </a:lnTo>
                  <a:lnTo>
                    <a:pt x="64" y="59"/>
                  </a:lnTo>
                  <a:lnTo>
                    <a:pt x="70" y="60"/>
                  </a:lnTo>
                  <a:lnTo>
                    <a:pt x="75" y="63"/>
                  </a:lnTo>
                  <a:lnTo>
                    <a:pt x="80" y="64"/>
                  </a:lnTo>
                  <a:lnTo>
                    <a:pt x="86" y="67"/>
                  </a:lnTo>
                  <a:lnTo>
                    <a:pt x="89" y="69"/>
                  </a:lnTo>
                  <a:lnTo>
                    <a:pt x="93" y="72"/>
                  </a:lnTo>
                  <a:lnTo>
                    <a:pt x="97" y="73"/>
                  </a:lnTo>
                  <a:lnTo>
                    <a:pt x="99" y="75"/>
                  </a:lnTo>
                  <a:lnTo>
                    <a:pt x="101" y="79"/>
                  </a:lnTo>
                  <a:lnTo>
                    <a:pt x="103" y="82"/>
                  </a:lnTo>
                  <a:lnTo>
                    <a:pt x="104" y="84"/>
                  </a:lnTo>
                  <a:lnTo>
                    <a:pt x="107" y="88"/>
                  </a:lnTo>
                  <a:lnTo>
                    <a:pt x="108" y="92"/>
                  </a:lnTo>
                  <a:lnTo>
                    <a:pt x="108" y="96"/>
                  </a:lnTo>
                  <a:lnTo>
                    <a:pt x="109" y="98"/>
                  </a:lnTo>
                  <a:lnTo>
                    <a:pt x="109" y="102"/>
                  </a:lnTo>
                  <a:lnTo>
                    <a:pt x="109" y="107"/>
                  </a:lnTo>
                  <a:lnTo>
                    <a:pt x="108" y="112"/>
                  </a:lnTo>
                  <a:lnTo>
                    <a:pt x="108" y="117"/>
                  </a:lnTo>
                  <a:lnTo>
                    <a:pt x="106" y="122"/>
                  </a:lnTo>
                  <a:lnTo>
                    <a:pt x="104" y="127"/>
                  </a:lnTo>
                  <a:lnTo>
                    <a:pt x="102" y="131"/>
                  </a:lnTo>
                  <a:lnTo>
                    <a:pt x="99" y="135"/>
                  </a:lnTo>
                  <a:lnTo>
                    <a:pt x="97" y="138"/>
                  </a:lnTo>
                  <a:lnTo>
                    <a:pt x="92" y="142"/>
                  </a:lnTo>
                  <a:lnTo>
                    <a:pt x="88" y="145"/>
                  </a:lnTo>
                  <a:lnTo>
                    <a:pt x="83" y="147"/>
                  </a:lnTo>
                  <a:lnTo>
                    <a:pt x="78" y="150"/>
                  </a:lnTo>
                  <a:lnTo>
                    <a:pt x="73" y="151"/>
                  </a:lnTo>
                  <a:lnTo>
                    <a:pt x="68" y="151"/>
                  </a:lnTo>
                  <a:lnTo>
                    <a:pt x="62" y="152"/>
                  </a:lnTo>
                  <a:lnTo>
                    <a:pt x="55" y="152"/>
                  </a:lnTo>
                  <a:lnTo>
                    <a:pt x="50" y="152"/>
                  </a:lnTo>
                  <a:lnTo>
                    <a:pt x="44" y="151"/>
                  </a:lnTo>
                  <a:lnTo>
                    <a:pt x="39" y="151"/>
                  </a:lnTo>
                  <a:lnTo>
                    <a:pt x="34" y="150"/>
                  </a:lnTo>
                  <a:lnTo>
                    <a:pt x="29" y="147"/>
                  </a:lnTo>
                  <a:lnTo>
                    <a:pt x="25" y="145"/>
                  </a:lnTo>
                  <a:lnTo>
                    <a:pt x="21" y="142"/>
                  </a:lnTo>
                  <a:lnTo>
                    <a:pt x="17" y="138"/>
                  </a:lnTo>
                  <a:lnTo>
                    <a:pt x="14" y="136"/>
                  </a:lnTo>
                  <a:lnTo>
                    <a:pt x="11" y="133"/>
                  </a:lnTo>
                  <a:lnTo>
                    <a:pt x="9" y="130"/>
                  </a:lnTo>
                  <a:lnTo>
                    <a:pt x="6" y="126"/>
                  </a:lnTo>
                  <a:lnTo>
                    <a:pt x="4" y="122"/>
                  </a:lnTo>
                  <a:lnTo>
                    <a:pt x="2" y="118"/>
                  </a:lnTo>
                  <a:lnTo>
                    <a:pt x="0" y="114"/>
                  </a:lnTo>
                  <a:lnTo>
                    <a:pt x="0" y="109"/>
                  </a:lnTo>
                  <a:close/>
                </a:path>
              </a:pathLst>
            </a:custGeom>
            <a:solidFill>
              <a:srgbClr val="121415"/>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120" name="Freeform 240"/>
            <p:cNvSpPr/>
            <p:nvPr/>
          </p:nvSpPr>
          <p:spPr bwMode="auto">
            <a:xfrm>
              <a:off x="3867" y="2954"/>
              <a:ext cx="28" cy="39"/>
            </a:xfrm>
            <a:custGeom>
              <a:avLst/>
              <a:gdLst/>
              <a:ahLst/>
              <a:cxnLst>
                <a:cxn ang="0">
                  <a:pos x="33" y="107"/>
                </a:cxn>
                <a:cxn ang="0">
                  <a:pos x="36" y="116"/>
                </a:cxn>
                <a:cxn ang="0">
                  <a:pos x="43" y="122"/>
                </a:cxn>
                <a:cxn ang="0">
                  <a:pos x="51" y="125"/>
                </a:cxn>
                <a:cxn ang="0">
                  <a:pos x="62" y="125"/>
                </a:cxn>
                <a:cxn ang="0">
                  <a:pos x="72" y="122"/>
                </a:cxn>
                <a:cxn ang="0">
                  <a:pos x="77" y="117"/>
                </a:cxn>
                <a:cxn ang="0">
                  <a:pos x="78" y="112"/>
                </a:cxn>
                <a:cxn ang="0">
                  <a:pos x="78" y="107"/>
                </a:cxn>
                <a:cxn ang="0">
                  <a:pos x="77" y="103"/>
                </a:cxn>
                <a:cxn ang="0">
                  <a:pos x="74" y="101"/>
                </a:cxn>
                <a:cxn ang="0">
                  <a:pos x="69" y="98"/>
                </a:cxn>
                <a:cxn ang="0">
                  <a:pos x="48" y="91"/>
                </a:cxn>
                <a:cxn ang="0">
                  <a:pos x="25" y="82"/>
                </a:cxn>
                <a:cxn ang="0">
                  <a:pos x="12" y="72"/>
                </a:cxn>
                <a:cxn ang="0">
                  <a:pos x="6" y="55"/>
                </a:cxn>
                <a:cxn ang="0">
                  <a:pos x="6" y="36"/>
                </a:cxn>
                <a:cxn ang="0">
                  <a:pos x="11" y="20"/>
                </a:cxn>
                <a:cxn ang="0">
                  <a:pos x="23" y="9"/>
                </a:cxn>
                <a:cxn ang="0">
                  <a:pos x="43" y="1"/>
                </a:cxn>
                <a:cxn ang="0">
                  <a:pos x="65" y="0"/>
                </a:cxn>
                <a:cxn ang="0">
                  <a:pos x="82" y="5"/>
                </a:cxn>
                <a:cxn ang="0">
                  <a:pos x="94" y="15"/>
                </a:cxn>
                <a:cxn ang="0">
                  <a:pos x="102" y="30"/>
                </a:cxn>
                <a:cxn ang="0">
                  <a:pos x="75" y="44"/>
                </a:cxn>
                <a:cxn ang="0">
                  <a:pos x="73" y="36"/>
                </a:cxn>
                <a:cxn ang="0">
                  <a:pos x="68" y="31"/>
                </a:cxn>
                <a:cxn ang="0">
                  <a:pos x="62" y="30"/>
                </a:cxn>
                <a:cxn ang="0">
                  <a:pos x="51" y="30"/>
                </a:cxn>
                <a:cxn ang="0">
                  <a:pos x="41" y="30"/>
                </a:cxn>
                <a:cxn ang="0">
                  <a:pos x="36" y="34"/>
                </a:cxn>
                <a:cxn ang="0">
                  <a:pos x="33" y="36"/>
                </a:cxn>
                <a:cxn ang="0">
                  <a:pos x="33" y="41"/>
                </a:cxn>
                <a:cxn ang="0">
                  <a:pos x="34" y="45"/>
                </a:cxn>
                <a:cxn ang="0">
                  <a:pos x="36" y="48"/>
                </a:cxn>
                <a:cxn ang="0">
                  <a:pos x="49" y="53"/>
                </a:cxn>
                <a:cxn ang="0">
                  <a:pos x="70" y="60"/>
                </a:cxn>
                <a:cxn ang="0">
                  <a:pos x="91" y="69"/>
                </a:cxn>
                <a:cxn ang="0">
                  <a:pos x="102" y="79"/>
                </a:cxn>
                <a:cxn ang="0">
                  <a:pos x="108" y="92"/>
                </a:cxn>
                <a:cxn ang="0">
                  <a:pos x="111" y="107"/>
                </a:cxn>
                <a:cxn ang="0">
                  <a:pos x="104" y="127"/>
                </a:cxn>
                <a:cxn ang="0">
                  <a:pos x="93" y="142"/>
                </a:cxn>
                <a:cxn ang="0">
                  <a:pos x="73" y="151"/>
                </a:cxn>
                <a:cxn ang="0">
                  <a:pos x="50" y="152"/>
                </a:cxn>
                <a:cxn ang="0">
                  <a:pos x="30" y="147"/>
                </a:cxn>
                <a:cxn ang="0">
                  <a:pos x="15" y="136"/>
                </a:cxn>
                <a:cxn ang="0">
                  <a:pos x="4" y="122"/>
                </a:cxn>
              </a:cxnLst>
              <a:rect l="0" t="0" r="r" b="b"/>
              <a:pathLst>
                <a:path w="111" h="152">
                  <a:moveTo>
                    <a:pt x="0" y="109"/>
                  </a:moveTo>
                  <a:lnTo>
                    <a:pt x="33" y="102"/>
                  </a:lnTo>
                  <a:lnTo>
                    <a:pt x="33" y="104"/>
                  </a:lnTo>
                  <a:lnTo>
                    <a:pt x="33" y="107"/>
                  </a:lnTo>
                  <a:lnTo>
                    <a:pt x="34" y="109"/>
                  </a:lnTo>
                  <a:lnTo>
                    <a:pt x="34" y="112"/>
                  </a:lnTo>
                  <a:lnTo>
                    <a:pt x="35" y="114"/>
                  </a:lnTo>
                  <a:lnTo>
                    <a:pt x="36" y="116"/>
                  </a:lnTo>
                  <a:lnTo>
                    <a:pt x="39" y="117"/>
                  </a:lnTo>
                  <a:lnTo>
                    <a:pt x="40" y="120"/>
                  </a:lnTo>
                  <a:lnTo>
                    <a:pt x="41" y="121"/>
                  </a:lnTo>
                  <a:lnTo>
                    <a:pt x="43" y="122"/>
                  </a:lnTo>
                  <a:lnTo>
                    <a:pt x="44" y="122"/>
                  </a:lnTo>
                  <a:lnTo>
                    <a:pt x="46" y="123"/>
                  </a:lnTo>
                  <a:lnTo>
                    <a:pt x="49" y="125"/>
                  </a:lnTo>
                  <a:lnTo>
                    <a:pt x="51" y="125"/>
                  </a:lnTo>
                  <a:lnTo>
                    <a:pt x="54" y="126"/>
                  </a:lnTo>
                  <a:lnTo>
                    <a:pt x="57" y="126"/>
                  </a:lnTo>
                  <a:lnTo>
                    <a:pt x="59" y="126"/>
                  </a:lnTo>
                  <a:lnTo>
                    <a:pt x="62" y="125"/>
                  </a:lnTo>
                  <a:lnTo>
                    <a:pt x="64" y="125"/>
                  </a:lnTo>
                  <a:lnTo>
                    <a:pt x="67" y="123"/>
                  </a:lnTo>
                  <a:lnTo>
                    <a:pt x="69" y="122"/>
                  </a:lnTo>
                  <a:lnTo>
                    <a:pt x="72" y="122"/>
                  </a:lnTo>
                  <a:lnTo>
                    <a:pt x="73" y="121"/>
                  </a:lnTo>
                  <a:lnTo>
                    <a:pt x="75" y="120"/>
                  </a:lnTo>
                  <a:lnTo>
                    <a:pt x="77" y="118"/>
                  </a:lnTo>
                  <a:lnTo>
                    <a:pt x="77" y="117"/>
                  </a:lnTo>
                  <a:lnTo>
                    <a:pt x="78" y="116"/>
                  </a:lnTo>
                  <a:lnTo>
                    <a:pt x="78" y="114"/>
                  </a:lnTo>
                  <a:lnTo>
                    <a:pt x="78" y="113"/>
                  </a:lnTo>
                  <a:lnTo>
                    <a:pt x="78" y="112"/>
                  </a:lnTo>
                  <a:lnTo>
                    <a:pt x="78" y="111"/>
                  </a:lnTo>
                  <a:lnTo>
                    <a:pt x="78" y="109"/>
                  </a:lnTo>
                  <a:lnTo>
                    <a:pt x="78" y="108"/>
                  </a:lnTo>
                  <a:lnTo>
                    <a:pt x="78" y="107"/>
                  </a:lnTo>
                  <a:lnTo>
                    <a:pt x="78" y="106"/>
                  </a:lnTo>
                  <a:lnTo>
                    <a:pt x="78" y="104"/>
                  </a:lnTo>
                  <a:lnTo>
                    <a:pt x="78" y="103"/>
                  </a:lnTo>
                  <a:lnTo>
                    <a:pt x="77" y="103"/>
                  </a:lnTo>
                  <a:lnTo>
                    <a:pt x="77" y="103"/>
                  </a:lnTo>
                  <a:lnTo>
                    <a:pt x="75" y="102"/>
                  </a:lnTo>
                  <a:lnTo>
                    <a:pt x="75" y="102"/>
                  </a:lnTo>
                  <a:lnTo>
                    <a:pt x="74" y="101"/>
                  </a:lnTo>
                  <a:lnTo>
                    <a:pt x="73" y="99"/>
                  </a:lnTo>
                  <a:lnTo>
                    <a:pt x="72" y="99"/>
                  </a:lnTo>
                  <a:lnTo>
                    <a:pt x="70" y="98"/>
                  </a:lnTo>
                  <a:lnTo>
                    <a:pt x="69" y="98"/>
                  </a:lnTo>
                  <a:lnTo>
                    <a:pt x="67" y="97"/>
                  </a:lnTo>
                  <a:lnTo>
                    <a:pt x="64" y="96"/>
                  </a:lnTo>
                  <a:lnTo>
                    <a:pt x="55" y="93"/>
                  </a:lnTo>
                  <a:lnTo>
                    <a:pt x="48" y="91"/>
                  </a:lnTo>
                  <a:lnTo>
                    <a:pt x="41" y="88"/>
                  </a:lnTo>
                  <a:lnTo>
                    <a:pt x="35" y="87"/>
                  </a:lnTo>
                  <a:lnTo>
                    <a:pt x="29" y="84"/>
                  </a:lnTo>
                  <a:lnTo>
                    <a:pt x="25" y="82"/>
                  </a:lnTo>
                  <a:lnTo>
                    <a:pt x="21" y="80"/>
                  </a:lnTo>
                  <a:lnTo>
                    <a:pt x="19" y="79"/>
                  </a:lnTo>
                  <a:lnTo>
                    <a:pt x="15" y="75"/>
                  </a:lnTo>
                  <a:lnTo>
                    <a:pt x="12" y="72"/>
                  </a:lnTo>
                  <a:lnTo>
                    <a:pt x="10" y="68"/>
                  </a:lnTo>
                  <a:lnTo>
                    <a:pt x="7" y="64"/>
                  </a:lnTo>
                  <a:lnTo>
                    <a:pt x="6" y="60"/>
                  </a:lnTo>
                  <a:lnTo>
                    <a:pt x="6" y="55"/>
                  </a:lnTo>
                  <a:lnTo>
                    <a:pt x="5" y="52"/>
                  </a:lnTo>
                  <a:lnTo>
                    <a:pt x="5" y="46"/>
                  </a:lnTo>
                  <a:lnTo>
                    <a:pt x="5" y="41"/>
                  </a:lnTo>
                  <a:lnTo>
                    <a:pt x="6" y="36"/>
                  </a:lnTo>
                  <a:lnTo>
                    <a:pt x="6" y="33"/>
                  </a:lnTo>
                  <a:lnTo>
                    <a:pt x="7" y="29"/>
                  </a:lnTo>
                  <a:lnTo>
                    <a:pt x="9" y="25"/>
                  </a:lnTo>
                  <a:lnTo>
                    <a:pt x="11" y="20"/>
                  </a:lnTo>
                  <a:lnTo>
                    <a:pt x="14" y="16"/>
                  </a:lnTo>
                  <a:lnTo>
                    <a:pt x="16" y="12"/>
                  </a:lnTo>
                  <a:lnTo>
                    <a:pt x="19" y="11"/>
                  </a:lnTo>
                  <a:lnTo>
                    <a:pt x="23" y="9"/>
                  </a:lnTo>
                  <a:lnTo>
                    <a:pt x="28" y="6"/>
                  </a:lnTo>
                  <a:lnTo>
                    <a:pt x="31" y="4"/>
                  </a:lnTo>
                  <a:lnTo>
                    <a:pt x="36" y="2"/>
                  </a:lnTo>
                  <a:lnTo>
                    <a:pt x="43" y="1"/>
                  </a:lnTo>
                  <a:lnTo>
                    <a:pt x="48" y="0"/>
                  </a:lnTo>
                  <a:lnTo>
                    <a:pt x="54" y="0"/>
                  </a:lnTo>
                  <a:lnTo>
                    <a:pt x="59" y="0"/>
                  </a:lnTo>
                  <a:lnTo>
                    <a:pt x="65" y="0"/>
                  </a:lnTo>
                  <a:lnTo>
                    <a:pt x="70" y="1"/>
                  </a:lnTo>
                  <a:lnTo>
                    <a:pt x="74" y="2"/>
                  </a:lnTo>
                  <a:lnTo>
                    <a:pt x="78" y="4"/>
                  </a:lnTo>
                  <a:lnTo>
                    <a:pt x="82" y="5"/>
                  </a:lnTo>
                  <a:lnTo>
                    <a:pt x="86" y="7"/>
                  </a:lnTo>
                  <a:lnTo>
                    <a:pt x="89" y="10"/>
                  </a:lnTo>
                  <a:lnTo>
                    <a:pt x="92" y="12"/>
                  </a:lnTo>
                  <a:lnTo>
                    <a:pt x="94" y="15"/>
                  </a:lnTo>
                  <a:lnTo>
                    <a:pt x="97" y="19"/>
                  </a:lnTo>
                  <a:lnTo>
                    <a:pt x="99" y="23"/>
                  </a:lnTo>
                  <a:lnTo>
                    <a:pt x="101" y="26"/>
                  </a:lnTo>
                  <a:lnTo>
                    <a:pt x="102" y="30"/>
                  </a:lnTo>
                  <a:lnTo>
                    <a:pt x="104" y="35"/>
                  </a:lnTo>
                  <a:lnTo>
                    <a:pt x="104" y="40"/>
                  </a:lnTo>
                  <a:lnTo>
                    <a:pt x="75" y="46"/>
                  </a:lnTo>
                  <a:lnTo>
                    <a:pt x="75" y="44"/>
                  </a:lnTo>
                  <a:lnTo>
                    <a:pt x="75" y="41"/>
                  </a:lnTo>
                  <a:lnTo>
                    <a:pt x="74" y="40"/>
                  </a:lnTo>
                  <a:lnTo>
                    <a:pt x="74" y="39"/>
                  </a:lnTo>
                  <a:lnTo>
                    <a:pt x="73" y="36"/>
                  </a:lnTo>
                  <a:lnTo>
                    <a:pt x="72" y="35"/>
                  </a:lnTo>
                  <a:lnTo>
                    <a:pt x="70" y="34"/>
                  </a:lnTo>
                  <a:lnTo>
                    <a:pt x="70" y="33"/>
                  </a:lnTo>
                  <a:lnTo>
                    <a:pt x="68" y="31"/>
                  </a:lnTo>
                  <a:lnTo>
                    <a:pt x="67" y="31"/>
                  </a:lnTo>
                  <a:lnTo>
                    <a:pt x="64" y="30"/>
                  </a:lnTo>
                  <a:lnTo>
                    <a:pt x="63" y="30"/>
                  </a:lnTo>
                  <a:lnTo>
                    <a:pt x="62" y="30"/>
                  </a:lnTo>
                  <a:lnTo>
                    <a:pt x="59" y="30"/>
                  </a:lnTo>
                  <a:lnTo>
                    <a:pt x="57" y="30"/>
                  </a:lnTo>
                  <a:lnTo>
                    <a:pt x="54" y="30"/>
                  </a:lnTo>
                  <a:lnTo>
                    <a:pt x="51" y="30"/>
                  </a:lnTo>
                  <a:lnTo>
                    <a:pt x="48" y="30"/>
                  </a:lnTo>
                  <a:lnTo>
                    <a:pt x="45" y="30"/>
                  </a:lnTo>
                  <a:lnTo>
                    <a:pt x="44" y="30"/>
                  </a:lnTo>
                  <a:lnTo>
                    <a:pt x="41" y="30"/>
                  </a:lnTo>
                  <a:lnTo>
                    <a:pt x="40" y="31"/>
                  </a:lnTo>
                  <a:lnTo>
                    <a:pt x="39" y="31"/>
                  </a:lnTo>
                  <a:lnTo>
                    <a:pt x="38" y="33"/>
                  </a:lnTo>
                  <a:lnTo>
                    <a:pt x="36" y="34"/>
                  </a:lnTo>
                  <a:lnTo>
                    <a:pt x="35" y="35"/>
                  </a:lnTo>
                  <a:lnTo>
                    <a:pt x="35" y="35"/>
                  </a:lnTo>
                  <a:lnTo>
                    <a:pt x="34" y="36"/>
                  </a:lnTo>
                  <a:lnTo>
                    <a:pt x="33" y="36"/>
                  </a:lnTo>
                  <a:lnTo>
                    <a:pt x="33" y="38"/>
                  </a:lnTo>
                  <a:lnTo>
                    <a:pt x="33" y="39"/>
                  </a:lnTo>
                  <a:lnTo>
                    <a:pt x="33" y="40"/>
                  </a:lnTo>
                  <a:lnTo>
                    <a:pt x="33" y="41"/>
                  </a:lnTo>
                  <a:lnTo>
                    <a:pt x="33" y="41"/>
                  </a:lnTo>
                  <a:lnTo>
                    <a:pt x="33" y="43"/>
                  </a:lnTo>
                  <a:lnTo>
                    <a:pt x="34" y="44"/>
                  </a:lnTo>
                  <a:lnTo>
                    <a:pt x="34" y="45"/>
                  </a:lnTo>
                  <a:lnTo>
                    <a:pt x="35" y="45"/>
                  </a:lnTo>
                  <a:lnTo>
                    <a:pt x="35" y="46"/>
                  </a:lnTo>
                  <a:lnTo>
                    <a:pt x="35" y="46"/>
                  </a:lnTo>
                  <a:lnTo>
                    <a:pt x="36" y="48"/>
                  </a:lnTo>
                  <a:lnTo>
                    <a:pt x="39" y="49"/>
                  </a:lnTo>
                  <a:lnTo>
                    <a:pt x="41" y="50"/>
                  </a:lnTo>
                  <a:lnTo>
                    <a:pt x="45" y="52"/>
                  </a:lnTo>
                  <a:lnTo>
                    <a:pt x="49" y="53"/>
                  </a:lnTo>
                  <a:lnTo>
                    <a:pt x="54" y="55"/>
                  </a:lnTo>
                  <a:lnTo>
                    <a:pt x="59" y="57"/>
                  </a:lnTo>
                  <a:lnTo>
                    <a:pt x="64" y="59"/>
                  </a:lnTo>
                  <a:lnTo>
                    <a:pt x="70" y="60"/>
                  </a:lnTo>
                  <a:lnTo>
                    <a:pt x="77" y="63"/>
                  </a:lnTo>
                  <a:lnTo>
                    <a:pt x="82" y="64"/>
                  </a:lnTo>
                  <a:lnTo>
                    <a:pt x="86" y="67"/>
                  </a:lnTo>
                  <a:lnTo>
                    <a:pt x="91" y="69"/>
                  </a:lnTo>
                  <a:lnTo>
                    <a:pt x="94" y="72"/>
                  </a:lnTo>
                  <a:lnTo>
                    <a:pt x="97" y="73"/>
                  </a:lnTo>
                  <a:lnTo>
                    <a:pt x="99" y="75"/>
                  </a:lnTo>
                  <a:lnTo>
                    <a:pt x="102" y="79"/>
                  </a:lnTo>
                  <a:lnTo>
                    <a:pt x="103" y="82"/>
                  </a:lnTo>
                  <a:lnTo>
                    <a:pt x="106" y="84"/>
                  </a:lnTo>
                  <a:lnTo>
                    <a:pt x="107" y="88"/>
                  </a:lnTo>
                  <a:lnTo>
                    <a:pt x="108" y="92"/>
                  </a:lnTo>
                  <a:lnTo>
                    <a:pt x="109" y="96"/>
                  </a:lnTo>
                  <a:lnTo>
                    <a:pt x="111" y="98"/>
                  </a:lnTo>
                  <a:lnTo>
                    <a:pt x="111" y="102"/>
                  </a:lnTo>
                  <a:lnTo>
                    <a:pt x="111" y="107"/>
                  </a:lnTo>
                  <a:lnTo>
                    <a:pt x="109" y="112"/>
                  </a:lnTo>
                  <a:lnTo>
                    <a:pt x="108" y="117"/>
                  </a:lnTo>
                  <a:lnTo>
                    <a:pt x="107" y="122"/>
                  </a:lnTo>
                  <a:lnTo>
                    <a:pt x="104" y="127"/>
                  </a:lnTo>
                  <a:lnTo>
                    <a:pt x="102" y="131"/>
                  </a:lnTo>
                  <a:lnTo>
                    <a:pt x="99" y="135"/>
                  </a:lnTo>
                  <a:lnTo>
                    <a:pt x="97" y="138"/>
                  </a:lnTo>
                  <a:lnTo>
                    <a:pt x="93" y="142"/>
                  </a:lnTo>
                  <a:lnTo>
                    <a:pt x="88" y="145"/>
                  </a:lnTo>
                  <a:lnTo>
                    <a:pt x="84" y="147"/>
                  </a:lnTo>
                  <a:lnTo>
                    <a:pt x="79" y="150"/>
                  </a:lnTo>
                  <a:lnTo>
                    <a:pt x="73" y="151"/>
                  </a:lnTo>
                  <a:lnTo>
                    <a:pt x="68" y="151"/>
                  </a:lnTo>
                  <a:lnTo>
                    <a:pt x="63" y="152"/>
                  </a:lnTo>
                  <a:lnTo>
                    <a:pt x="57" y="152"/>
                  </a:lnTo>
                  <a:lnTo>
                    <a:pt x="50" y="152"/>
                  </a:lnTo>
                  <a:lnTo>
                    <a:pt x="45" y="151"/>
                  </a:lnTo>
                  <a:lnTo>
                    <a:pt x="40" y="151"/>
                  </a:lnTo>
                  <a:lnTo>
                    <a:pt x="35" y="150"/>
                  </a:lnTo>
                  <a:lnTo>
                    <a:pt x="30" y="147"/>
                  </a:lnTo>
                  <a:lnTo>
                    <a:pt x="26" y="145"/>
                  </a:lnTo>
                  <a:lnTo>
                    <a:pt x="23" y="142"/>
                  </a:lnTo>
                  <a:lnTo>
                    <a:pt x="19" y="138"/>
                  </a:lnTo>
                  <a:lnTo>
                    <a:pt x="15" y="136"/>
                  </a:lnTo>
                  <a:lnTo>
                    <a:pt x="11" y="133"/>
                  </a:lnTo>
                  <a:lnTo>
                    <a:pt x="9" y="130"/>
                  </a:lnTo>
                  <a:lnTo>
                    <a:pt x="6" y="126"/>
                  </a:lnTo>
                  <a:lnTo>
                    <a:pt x="4" y="122"/>
                  </a:lnTo>
                  <a:lnTo>
                    <a:pt x="2" y="118"/>
                  </a:lnTo>
                  <a:lnTo>
                    <a:pt x="1" y="114"/>
                  </a:lnTo>
                  <a:lnTo>
                    <a:pt x="0" y="109"/>
                  </a:lnTo>
                  <a:close/>
                </a:path>
              </a:pathLst>
            </a:custGeom>
            <a:solidFill>
              <a:srgbClr val="121415"/>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121" name="Freeform 241"/>
            <p:cNvSpPr>
              <a:spLocks noEditPoints="1"/>
            </p:cNvSpPr>
            <p:nvPr/>
          </p:nvSpPr>
          <p:spPr bwMode="auto">
            <a:xfrm>
              <a:off x="3899" y="2954"/>
              <a:ext cx="27" cy="39"/>
            </a:xfrm>
            <a:custGeom>
              <a:avLst/>
              <a:gdLst/>
              <a:ahLst/>
              <a:cxnLst>
                <a:cxn ang="0">
                  <a:pos x="105" y="114"/>
                </a:cxn>
                <a:cxn ang="0">
                  <a:pos x="99" y="127"/>
                </a:cxn>
                <a:cxn ang="0">
                  <a:pos x="92" y="138"/>
                </a:cxn>
                <a:cxn ang="0">
                  <a:pos x="82" y="146"/>
                </a:cxn>
                <a:cxn ang="0">
                  <a:pos x="70" y="151"/>
                </a:cxn>
                <a:cxn ang="0">
                  <a:pos x="56" y="152"/>
                </a:cxn>
                <a:cxn ang="0">
                  <a:pos x="35" y="149"/>
                </a:cxn>
                <a:cxn ang="0">
                  <a:pos x="19" y="140"/>
                </a:cxn>
                <a:cxn ang="0">
                  <a:pos x="7" y="123"/>
                </a:cxn>
                <a:cxn ang="0">
                  <a:pos x="2" y="107"/>
                </a:cxn>
                <a:cxn ang="0">
                  <a:pos x="0" y="87"/>
                </a:cxn>
                <a:cxn ang="0">
                  <a:pos x="0" y="62"/>
                </a:cxn>
                <a:cxn ang="0">
                  <a:pos x="5" y="40"/>
                </a:cxn>
                <a:cxn ang="0">
                  <a:pos x="12" y="23"/>
                </a:cxn>
                <a:cxn ang="0">
                  <a:pos x="26" y="9"/>
                </a:cxn>
                <a:cxn ang="0">
                  <a:pos x="41" y="1"/>
                </a:cxn>
                <a:cxn ang="0">
                  <a:pos x="59" y="0"/>
                </a:cxn>
                <a:cxn ang="0">
                  <a:pos x="75" y="6"/>
                </a:cxn>
                <a:cxn ang="0">
                  <a:pos x="89" y="19"/>
                </a:cxn>
                <a:cxn ang="0">
                  <a:pos x="100" y="35"/>
                </a:cxn>
                <a:cxn ang="0">
                  <a:pos x="107" y="59"/>
                </a:cxn>
                <a:cxn ang="0">
                  <a:pos x="107" y="89"/>
                </a:cxn>
                <a:cxn ang="0">
                  <a:pos x="31" y="97"/>
                </a:cxn>
                <a:cxn ang="0">
                  <a:pos x="32" y="107"/>
                </a:cxn>
                <a:cxn ang="0">
                  <a:pos x="37" y="116"/>
                </a:cxn>
                <a:cxn ang="0">
                  <a:pos x="44" y="120"/>
                </a:cxn>
                <a:cxn ang="0">
                  <a:pos x="50" y="122"/>
                </a:cxn>
                <a:cxn ang="0">
                  <a:pos x="58" y="122"/>
                </a:cxn>
                <a:cxn ang="0">
                  <a:pos x="63" y="122"/>
                </a:cxn>
                <a:cxn ang="0">
                  <a:pos x="65" y="120"/>
                </a:cxn>
                <a:cxn ang="0">
                  <a:pos x="70" y="116"/>
                </a:cxn>
                <a:cxn ang="0">
                  <a:pos x="74" y="109"/>
                </a:cxn>
                <a:cxn ang="0">
                  <a:pos x="75" y="102"/>
                </a:cxn>
                <a:cxn ang="0">
                  <a:pos x="76" y="55"/>
                </a:cxn>
                <a:cxn ang="0">
                  <a:pos x="74" y="48"/>
                </a:cxn>
                <a:cxn ang="0">
                  <a:pos x="69" y="40"/>
                </a:cxn>
                <a:cxn ang="0">
                  <a:pos x="65" y="34"/>
                </a:cxn>
                <a:cxn ang="0">
                  <a:pos x="59" y="30"/>
                </a:cxn>
                <a:cxn ang="0">
                  <a:pos x="51" y="30"/>
                </a:cxn>
                <a:cxn ang="0">
                  <a:pos x="45" y="33"/>
                </a:cxn>
                <a:cxn ang="0">
                  <a:pos x="39" y="38"/>
                </a:cxn>
                <a:cxn ang="0">
                  <a:pos x="34" y="45"/>
                </a:cxn>
                <a:cxn ang="0">
                  <a:pos x="32" y="53"/>
                </a:cxn>
                <a:cxn ang="0">
                  <a:pos x="31" y="63"/>
                </a:cxn>
              </a:cxnLst>
              <a:rect l="0" t="0" r="r" b="b"/>
              <a:pathLst>
                <a:path w="108" h="152">
                  <a:moveTo>
                    <a:pt x="75" y="102"/>
                  </a:moveTo>
                  <a:lnTo>
                    <a:pt x="107" y="109"/>
                  </a:lnTo>
                  <a:lnTo>
                    <a:pt x="105" y="114"/>
                  </a:lnTo>
                  <a:lnTo>
                    <a:pt x="103" y="118"/>
                  </a:lnTo>
                  <a:lnTo>
                    <a:pt x="100" y="123"/>
                  </a:lnTo>
                  <a:lnTo>
                    <a:pt x="99" y="127"/>
                  </a:lnTo>
                  <a:lnTo>
                    <a:pt x="97" y="131"/>
                  </a:lnTo>
                  <a:lnTo>
                    <a:pt x="94" y="135"/>
                  </a:lnTo>
                  <a:lnTo>
                    <a:pt x="92" y="138"/>
                  </a:lnTo>
                  <a:lnTo>
                    <a:pt x="88" y="142"/>
                  </a:lnTo>
                  <a:lnTo>
                    <a:pt x="85" y="145"/>
                  </a:lnTo>
                  <a:lnTo>
                    <a:pt x="82" y="146"/>
                  </a:lnTo>
                  <a:lnTo>
                    <a:pt x="78" y="149"/>
                  </a:lnTo>
                  <a:lnTo>
                    <a:pt x="74" y="150"/>
                  </a:lnTo>
                  <a:lnTo>
                    <a:pt x="70" y="151"/>
                  </a:lnTo>
                  <a:lnTo>
                    <a:pt x="65" y="151"/>
                  </a:lnTo>
                  <a:lnTo>
                    <a:pt x="61" y="152"/>
                  </a:lnTo>
                  <a:lnTo>
                    <a:pt x="56" y="152"/>
                  </a:lnTo>
                  <a:lnTo>
                    <a:pt x="47" y="152"/>
                  </a:lnTo>
                  <a:lnTo>
                    <a:pt x="41" y="151"/>
                  </a:lnTo>
                  <a:lnTo>
                    <a:pt x="35" y="149"/>
                  </a:lnTo>
                  <a:lnTo>
                    <a:pt x="29" y="147"/>
                  </a:lnTo>
                  <a:lnTo>
                    <a:pt x="24" y="143"/>
                  </a:lnTo>
                  <a:lnTo>
                    <a:pt x="19" y="140"/>
                  </a:lnTo>
                  <a:lnTo>
                    <a:pt x="15" y="135"/>
                  </a:lnTo>
                  <a:lnTo>
                    <a:pt x="10" y="128"/>
                  </a:lnTo>
                  <a:lnTo>
                    <a:pt x="7" y="123"/>
                  </a:lnTo>
                  <a:lnTo>
                    <a:pt x="5" y="118"/>
                  </a:lnTo>
                  <a:lnTo>
                    <a:pt x="3" y="113"/>
                  </a:lnTo>
                  <a:lnTo>
                    <a:pt x="2" y="107"/>
                  </a:lnTo>
                  <a:lnTo>
                    <a:pt x="1" y="101"/>
                  </a:lnTo>
                  <a:lnTo>
                    <a:pt x="0" y="93"/>
                  </a:lnTo>
                  <a:lnTo>
                    <a:pt x="0" y="87"/>
                  </a:lnTo>
                  <a:lnTo>
                    <a:pt x="0" y="79"/>
                  </a:lnTo>
                  <a:lnTo>
                    <a:pt x="0" y="70"/>
                  </a:lnTo>
                  <a:lnTo>
                    <a:pt x="0" y="62"/>
                  </a:lnTo>
                  <a:lnTo>
                    <a:pt x="1" y="53"/>
                  </a:lnTo>
                  <a:lnTo>
                    <a:pt x="3" y="46"/>
                  </a:lnTo>
                  <a:lnTo>
                    <a:pt x="5" y="40"/>
                  </a:lnTo>
                  <a:lnTo>
                    <a:pt x="7" y="34"/>
                  </a:lnTo>
                  <a:lnTo>
                    <a:pt x="10" y="28"/>
                  </a:lnTo>
                  <a:lnTo>
                    <a:pt x="12" y="23"/>
                  </a:lnTo>
                  <a:lnTo>
                    <a:pt x="17" y="17"/>
                  </a:lnTo>
                  <a:lnTo>
                    <a:pt x="21" y="12"/>
                  </a:lnTo>
                  <a:lnTo>
                    <a:pt x="26" y="9"/>
                  </a:lnTo>
                  <a:lnTo>
                    <a:pt x="31" y="5"/>
                  </a:lnTo>
                  <a:lnTo>
                    <a:pt x="36" y="2"/>
                  </a:lnTo>
                  <a:lnTo>
                    <a:pt x="41" y="1"/>
                  </a:lnTo>
                  <a:lnTo>
                    <a:pt x="47" y="0"/>
                  </a:lnTo>
                  <a:lnTo>
                    <a:pt x="53" y="0"/>
                  </a:lnTo>
                  <a:lnTo>
                    <a:pt x="59" y="0"/>
                  </a:lnTo>
                  <a:lnTo>
                    <a:pt x="65" y="1"/>
                  </a:lnTo>
                  <a:lnTo>
                    <a:pt x="70" y="4"/>
                  </a:lnTo>
                  <a:lnTo>
                    <a:pt x="75" y="6"/>
                  </a:lnTo>
                  <a:lnTo>
                    <a:pt x="80" y="10"/>
                  </a:lnTo>
                  <a:lnTo>
                    <a:pt x="85" y="14"/>
                  </a:lnTo>
                  <a:lnTo>
                    <a:pt x="89" y="19"/>
                  </a:lnTo>
                  <a:lnTo>
                    <a:pt x="94" y="23"/>
                  </a:lnTo>
                  <a:lnTo>
                    <a:pt x="98" y="29"/>
                  </a:lnTo>
                  <a:lnTo>
                    <a:pt x="100" y="35"/>
                  </a:lnTo>
                  <a:lnTo>
                    <a:pt x="103" y="41"/>
                  </a:lnTo>
                  <a:lnTo>
                    <a:pt x="105" y="50"/>
                  </a:lnTo>
                  <a:lnTo>
                    <a:pt x="107" y="59"/>
                  </a:lnTo>
                  <a:lnTo>
                    <a:pt x="108" y="68"/>
                  </a:lnTo>
                  <a:lnTo>
                    <a:pt x="108" y="78"/>
                  </a:lnTo>
                  <a:lnTo>
                    <a:pt x="107" y="89"/>
                  </a:lnTo>
                  <a:lnTo>
                    <a:pt x="29" y="89"/>
                  </a:lnTo>
                  <a:lnTo>
                    <a:pt x="30" y="93"/>
                  </a:lnTo>
                  <a:lnTo>
                    <a:pt x="31" y="97"/>
                  </a:lnTo>
                  <a:lnTo>
                    <a:pt x="31" y="101"/>
                  </a:lnTo>
                  <a:lnTo>
                    <a:pt x="32" y="103"/>
                  </a:lnTo>
                  <a:lnTo>
                    <a:pt x="32" y="107"/>
                  </a:lnTo>
                  <a:lnTo>
                    <a:pt x="34" y="111"/>
                  </a:lnTo>
                  <a:lnTo>
                    <a:pt x="35" y="113"/>
                  </a:lnTo>
                  <a:lnTo>
                    <a:pt x="37" y="116"/>
                  </a:lnTo>
                  <a:lnTo>
                    <a:pt x="39" y="117"/>
                  </a:lnTo>
                  <a:lnTo>
                    <a:pt x="41" y="118"/>
                  </a:lnTo>
                  <a:lnTo>
                    <a:pt x="44" y="120"/>
                  </a:lnTo>
                  <a:lnTo>
                    <a:pt x="45" y="121"/>
                  </a:lnTo>
                  <a:lnTo>
                    <a:pt x="47" y="121"/>
                  </a:lnTo>
                  <a:lnTo>
                    <a:pt x="50" y="122"/>
                  </a:lnTo>
                  <a:lnTo>
                    <a:pt x="53" y="122"/>
                  </a:lnTo>
                  <a:lnTo>
                    <a:pt x="56" y="122"/>
                  </a:lnTo>
                  <a:lnTo>
                    <a:pt x="58" y="122"/>
                  </a:lnTo>
                  <a:lnTo>
                    <a:pt x="59" y="122"/>
                  </a:lnTo>
                  <a:lnTo>
                    <a:pt x="61" y="122"/>
                  </a:lnTo>
                  <a:lnTo>
                    <a:pt x="63" y="122"/>
                  </a:lnTo>
                  <a:lnTo>
                    <a:pt x="64" y="122"/>
                  </a:lnTo>
                  <a:lnTo>
                    <a:pt x="65" y="121"/>
                  </a:lnTo>
                  <a:lnTo>
                    <a:pt x="65" y="120"/>
                  </a:lnTo>
                  <a:lnTo>
                    <a:pt x="66" y="120"/>
                  </a:lnTo>
                  <a:lnTo>
                    <a:pt x="69" y="117"/>
                  </a:lnTo>
                  <a:lnTo>
                    <a:pt x="70" y="116"/>
                  </a:lnTo>
                  <a:lnTo>
                    <a:pt x="71" y="114"/>
                  </a:lnTo>
                  <a:lnTo>
                    <a:pt x="73" y="112"/>
                  </a:lnTo>
                  <a:lnTo>
                    <a:pt x="74" y="109"/>
                  </a:lnTo>
                  <a:lnTo>
                    <a:pt x="74" y="107"/>
                  </a:lnTo>
                  <a:lnTo>
                    <a:pt x="74" y="104"/>
                  </a:lnTo>
                  <a:lnTo>
                    <a:pt x="75" y="102"/>
                  </a:lnTo>
                  <a:close/>
                  <a:moveTo>
                    <a:pt x="78" y="63"/>
                  </a:moveTo>
                  <a:lnTo>
                    <a:pt x="78" y="59"/>
                  </a:lnTo>
                  <a:lnTo>
                    <a:pt x="76" y="55"/>
                  </a:lnTo>
                  <a:lnTo>
                    <a:pt x="76" y="53"/>
                  </a:lnTo>
                  <a:lnTo>
                    <a:pt x="75" y="50"/>
                  </a:lnTo>
                  <a:lnTo>
                    <a:pt x="74" y="48"/>
                  </a:lnTo>
                  <a:lnTo>
                    <a:pt x="73" y="45"/>
                  </a:lnTo>
                  <a:lnTo>
                    <a:pt x="71" y="43"/>
                  </a:lnTo>
                  <a:lnTo>
                    <a:pt x="69" y="40"/>
                  </a:lnTo>
                  <a:lnTo>
                    <a:pt x="68" y="38"/>
                  </a:lnTo>
                  <a:lnTo>
                    <a:pt x="66" y="35"/>
                  </a:lnTo>
                  <a:lnTo>
                    <a:pt x="65" y="34"/>
                  </a:lnTo>
                  <a:lnTo>
                    <a:pt x="63" y="33"/>
                  </a:lnTo>
                  <a:lnTo>
                    <a:pt x="61" y="31"/>
                  </a:lnTo>
                  <a:lnTo>
                    <a:pt x="59" y="30"/>
                  </a:lnTo>
                  <a:lnTo>
                    <a:pt x="56" y="30"/>
                  </a:lnTo>
                  <a:lnTo>
                    <a:pt x="53" y="30"/>
                  </a:lnTo>
                  <a:lnTo>
                    <a:pt x="51" y="30"/>
                  </a:lnTo>
                  <a:lnTo>
                    <a:pt x="49" y="30"/>
                  </a:lnTo>
                  <a:lnTo>
                    <a:pt x="47" y="31"/>
                  </a:lnTo>
                  <a:lnTo>
                    <a:pt x="45" y="33"/>
                  </a:lnTo>
                  <a:lnTo>
                    <a:pt x="42" y="34"/>
                  </a:lnTo>
                  <a:lnTo>
                    <a:pt x="41" y="35"/>
                  </a:lnTo>
                  <a:lnTo>
                    <a:pt x="39" y="38"/>
                  </a:lnTo>
                  <a:lnTo>
                    <a:pt x="37" y="40"/>
                  </a:lnTo>
                  <a:lnTo>
                    <a:pt x="35" y="43"/>
                  </a:lnTo>
                  <a:lnTo>
                    <a:pt x="34" y="45"/>
                  </a:lnTo>
                  <a:lnTo>
                    <a:pt x="32" y="48"/>
                  </a:lnTo>
                  <a:lnTo>
                    <a:pt x="32" y="50"/>
                  </a:lnTo>
                  <a:lnTo>
                    <a:pt x="32" y="53"/>
                  </a:lnTo>
                  <a:lnTo>
                    <a:pt x="31" y="55"/>
                  </a:lnTo>
                  <a:lnTo>
                    <a:pt x="31" y="59"/>
                  </a:lnTo>
                  <a:lnTo>
                    <a:pt x="31" y="63"/>
                  </a:lnTo>
                  <a:lnTo>
                    <a:pt x="78" y="63"/>
                  </a:lnTo>
                  <a:close/>
                </a:path>
              </a:pathLst>
            </a:custGeom>
            <a:solidFill>
              <a:srgbClr val="121415"/>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122" name="Freeform 242"/>
            <p:cNvSpPr/>
            <p:nvPr/>
          </p:nvSpPr>
          <p:spPr bwMode="auto">
            <a:xfrm>
              <a:off x="3930" y="2954"/>
              <a:ext cx="28" cy="39"/>
            </a:xfrm>
            <a:custGeom>
              <a:avLst/>
              <a:gdLst/>
              <a:ahLst/>
              <a:cxnLst>
                <a:cxn ang="0">
                  <a:pos x="33" y="107"/>
                </a:cxn>
                <a:cxn ang="0">
                  <a:pos x="37" y="116"/>
                </a:cxn>
                <a:cxn ang="0">
                  <a:pos x="43" y="122"/>
                </a:cxn>
                <a:cxn ang="0">
                  <a:pos x="52" y="125"/>
                </a:cxn>
                <a:cxn ang="0">
                  <a:pos x="62" y="125"/>
                </a:cxn>
                <a:cxn ang="0">
                  <a:pos x="72" y="122"/>
                </a:cxn>
                <a:cxn ang="0">
                  <a:pos x="77" y="117"/>
                </a:cxn>
                <a:cxn ang="0">
                  <a:pos x="78" y="112"/>
                </a:cxn>
                <a:cxn ang="0">
                  <a:pos x="78" y="107"/>
                </a:cxn>
                <a:cxn ang="0">
                  <a:pos x="77" y="103"/>
                </a:cxn>
                <a:cxn ang="0">
                  <a:pos x="74" y="101"/>
                </a:cxn>
                <a:cxn ang="0">
                  <a:pos x="69" y="98"/>
                </a:cxn>
                <a:cxn ang="0">
                  <a:pos x="48" y="91"/>
                </a:cxn>
                <a:cxn ang="0">
                  <a:pos x="25" y="82"/>
                </a:cxn>
                <a:cxn ang="0">
                  <a:pos x="13" y="72"/>
                </a:cxn>
                <a:cxn ang="0">
                  <a:pos x="6" y="55"/>
                </a:cxn>
                <a:cxn ang="0">
                  <a:pos x="6" y="36"/>
                </a:cxn>
                <a:cxn ang="0">
                  <a:pos x="11" y="20"/>
                </a:cxn>
                <a:cxn ang="0">
                  <a:pos x="23" y="9"/>
                </a:cxn>
                <a:cxn ang="0">
                  <a:pos x="43" y="1"/>
                </a:cxn>
                <a:cxn ang="0">
                  <a:pos x="66" y="0"/>
                </a:cxn>
                <a:cxn ang="0">
                  <a:pos x="82" y="5"/>
                </a:cxn>
                <a:cxn ang="0">
                  <a:pos x="95" y="15"/>
                </a:cxn>
                <a:cxn ang="0">
                  <a:pos x="102" y="30"/>
                </a:cxn>
                <a:cxn ang="0">
                  <a:pos x="76" y="44"/>
                </a:cxn>
                <a:cxn ang="0">
                  <a:pos x="73" y="36"/>
                </a:cxn>
                <a:cxn ang="0">
                  <a:pos x="68" y="31"/>
                </a:cxn>
                <a:cxn ang="0">
                  <a:pos x="62" y="30"/>
                </a:cxn>
                <a:cxn ang="0">
                  <a:pos x="52" y="30"/>
                </a:cxn>
                <a:cxn ang="0">
                  <a:pos x="42" y="30"/>
                </a:cxn>
                <a:cxn ang="0">
                  <a:pos x="37" y="34"/>
                </a:cxn>
                <a:cxn ang="0">
                  <a:pos x="34" y="36"/>
                </a:cxn>
                <a:cxn ang="0">
                  <a:pos x="33" y="41"/>
                </a:cxn>
                <a:cxn ang="0">
                  <a:pos x="34" y="45"/>
                </a:cxn>
                <a:cxn ang="0">
                  <a:pos x="37" y="48"/>
                </a:cxn>
                <a:cxn ang="0">
                  <a:pos x="49" y="53"/>
                </a:cxn>
                <a:cxn ang="0">
                  <a:pos x="71" y="60"/>
                </a:cxn>
                <a:cxn ang="0">
                  <a:pos x="91" y="69"/>
                </a:cxn>
                <a:cxn ang="0">
                  <a:pos x="102" y="79"/>
                </a:cxn>
                <a:cxn ang="0">
                  <a:pos x="108" y="92"/>
                </a:cxn>
                <a:cxn ang="0">
                  <a:pos x="111" y="107"/>
                </a:cxn>
                <a:cxn ang="0">
                  <a:pos x="105" y="127"/>
                </a:cxn>
                <a:cxn ang="0">
                  <a:pos x="93" y="142"/>
                </a:cxn>
                <a:cxn ang="0">
                  <a:pos x="74" y="151"/>
                </a:cxn>
                <a:cxn ang="0">
                  <a:pos x="50" y="152"/>
                </a:cxn>
                <a:cxn ang="0">
                  <a:pos x="30" y="147"/>
                </a:cxn>
                <a:cxn ang="0">
                  <a:pos x="15" y="136"/>
                </a:cxn>
                <a:cxn ang="0">
                  <a:pos x="4" y="122"/>
                </a:cxn>
              </a:cxnLst>
              <a:rect l="0" t="0" r="r" b="b"/>
              <a:pathLst>
                <a:path w="111" h="152">
                  <a:moveTo>
                    <a:pt x="0" y="109"/>
                  </a:moveTo>
                  <a:lnTo>
                    <a:pt x="33" y="102"/>
                  </a:lnTo>
                  <a:lnTo>
                    <a:pt x="33" y="104"/>
                  </a:lnTo>
                  <a:lnTo>
                    <a:pt x="33" y="107"/>
                  </a:lnTo>
                  <a:lnTo>
                    <a:pt x="34" y="109"/>
                  </a:lnTo>
                  <a:lnTo>
                    <a:pt x="34" y="112"/>
                  </a:lnTo>
                  <a:lnTo>
                    <a:pt x="35" y="114"/>
                  </a:lnTo>
                  <a:lnTo>
                    <a:pt x="37" y="116"/>
                  </a:lnTo>
                  <a:lnTo>
                    <a:pt x="39" y="117"/>
                  </a:lnTo>
                  <a:lnTo>
                    <a:pt x="40" y="120"/>
                  </a:lnTo>
                  <a:lnTo>
                    <a:pt x="42" y="121"/>
                  </a:lnTo>
                  <a:lnTo>
                    <a:pt x="43" y="122"/>
                  </a:lnTo>
                  <a:lnTo>
                    <a:pt x="44" y="122"/>
                  </a:lnTo>
                  <a:lnTo>
                    <a:pt x="47" y="123"/>
                  </a:lnTo>
                  <a:lnTo>
                    <a:pt x="49" y="125"/>
                  </a:lnTo>
                  <a:lnTo>
                    <a:pt x="52" y="125"/>
                  </a:lnTo>
                  <a:lnTo>
                    <a:pt x="54" y="126"/>
                  </a:lnTo>
                  <a:lnTo>
                    <a:pt x="57" y="126"/>
                  </a:lnTo>
                  <a:lnTo>
                    <a:pt x="59" y="126"/>
                  </a:lnTo>
                  <a:lnTo>
                    <a:pt x="62" y="125"/>
                  </a:lnTo>
                  <a:lnTo>
                    <a:pt x="64" y="125"/>
                  </a:lnTo>
                  <a:lnTo>
                    <a:pt x="67" y="123"/>
                  </a:lnTo>
                  <a:lnTo>
                    <a:pt x="69" y="122"/>
                  </a:lnTo>
                  <a:lnTo>
                    <a:pt x="72" y="122"/>
                  </a:lnTo>
                  <a:lnTo>
                    <a:pt x="73" y="121"/>
                  </a:lnTo>
                  <a:lnTo>
                    <a:pt x="76" y="120"/>
                  </a:lnTo>
                  <a:lnTo>
                    <a:pt x="77" y="118"/>
                  </a:lnTo>
                  <a:lnTo>
                    <a:pt x="77" y="117"/>
                  </a:lnTo>
                  <a:lnTo>
                    <a:pt x="78" y="116"/>
                  </a:lnTo>
                  <a:lnTo>
                    <a:pt x="78" y="114"/>
                  </a:lnTo>
                  <a:lnTo>
                    <a:pt x="78" y="113"/>
                  </a:lnTo>
                  <a:lnTo>
                    <a:pt x="78" y="112"/>
                  </a:lnTo>
                  <a:lnTo>
                    <a:pt x="78" y="111"/>
                  </a:lnTo>
                  <a:lnTo>
                    <a:pt x="78" y="109"/>
                  </a:lnTo>
                  <a:lnTo>
                    <a:pt x="78" y="108"/>
                  </a:lnTo>
                  <a:lnTo>
                    <a:pt x="78" y="107"/>
                  </a:lnTo>
                  <a:lnTo>
                    <a:pt x="78" y="106"/>
                  </a:lnTo>
                  <a:lnTo>
                    <a:pt x="78" y="104"/>
                  </a:lnTo>
                  <a:lnTo>
                    <a:pt x="78" y="103"/>
                  </a:lnTo>
                  <a:lnTo>
                    <a:pt x="77" y="103"/>
                  </a:lnTo>
                  <a:lnTo>
                    <a:pt x="77" y="103"/>
                  </a:lnTo>
                  <a:lnTo>
                    <a:pt x="76" y="102"/>
                  </a:lnTo>
                  <a:lnTo>
                    <a:pt x="76" y="102"/>
                  </a:lnTo>
                  <a:lnTo>
                    <a:pt x="74" y="101"/>
                  </a:lnTo>
                  <a:lnTo>
                    <a:pt x="73" y="99"/>
                  </a:lnTo>
                  <a:lnTo>
                    <a:pt x="72" y="99"/>
                  </a:lnTo>
                  <a:lnTo>
                    <a:pt x="71" y="98"/>
                  </a:lnTo>
                  <a:lnTo>
                    <a:pt x="69" y="98"/>
                  </a:lnTo>
                  <a:lnTo>
                    <a:pt x="67" y="97"/>
                  </a:lnTo>
                  <a:lnTo>
                    <a:pt x="64" y="96"/>
                  </a:lnTo>
                  <a:lnTo>
                    <a:pt x="56" y="93"/>
                  </a:lnTo>
                  <a:lnTo>
                    <a:pt x="48" y="91"/>
                  </a:lnTo>
                  <a:lnTo>
                    <a:pt x="42" y="88"/>
                  </a:lnTo>
                  <a:lnTo>
                    <a:pt x="35" y="87"/>
                  </a:lnTo>
                  <a:lnTo>
                    <a:pt x="29" y="84"/>
                  </a:lnTo>
                  <a:lnTo>
                    <a:pt x="25" y="82"/>
                  </a:lnTo>
                  <a:lnTo>
                    <a:pt x="22" y="80"/>
                  </a:lnTo>
                  <a:lnTo>
                    <a:pt x="19" y="79"/>
                  </a:lnTo>
                  <a:lnTo>
                    <a:pt x="15" y="75"/>
                  </a:lnTo>
                  <a:lnTo>
                    <a:pt x="13" y="72"/>
                  </a:lnTo>
                  <a:lnTo>
                    <a:pt x="10" y="68"/>
                  </a:lnTo>
                  <a:lnTo>
                    <a:pt x="8" y="64"/>
                  </a:lnTo>
                  <a:lnTo>
                    <a:pt x="6" y="60"/>
                  </a:lnTo>
                  <a:lnTo>
                    <a:pt x="6" y="55"/>
                  </a:lnTo>
                  <a:lnTo>
                    <a:pt x="5" y="52"/>
                  </a:lnTo>
                  <a:lnTo>
                    <a:pt x="5" y="46"/>
                  </a:lnTo>
                  <a:lnTo>
                    <a:pt x="5" y="41"/>
                  </a:lnTo>
                  <a:lnTo>
                    <a:pt x="6" y="36"/>
                  </a:lnTo>
                  <a:lnTo>
                    <a:pt x="6" y="33"/>
                  </a:lnTo>
                  <a:lnTo>
                    <a:pt x="8" y="29"/>
                  </a:lnTo>
                  <a:lnTo>
                    <a:pt x="9" y="25"/>
                  </a:lnTo>
                  <a:lnTo>
                    <a:pt x="11" y="20"/>
                  </a:lnTo>
                  <a:lnTo>
                    <a:pt x="14" y="16"/>
                  </a:lnTo>
                  <a:lnTo>
                    <a:pt x="16" y="12"/>
                  </a:lnTo>
                  <a:lnTo>
                    <a:pt x="20" y="11"/>
                  </a:lnTo>
                  <a:lnTo>
                    <a:pt x="23" y="9"/>
                  </a:lnTo>
                  <a:lnTo>
                    <a:pt x="28" y="6"/>
                  </a:lnTo>
                  <a:lnTo>
                    <a:pt x="32" y="4"/>
                  </a:lnTo>
                  <a:lnTo>
                    <a:pt x="37" y="2"/>
                  </a:lnTo>
                  <a:lnTo>
                    <a:pt x="43" y="1"/>
                  </a:lnTo>
                  <a:lnTo>
                    <a:pt x="48" y="0"/>
                  </a:lnTo>
                  <a:lnTo>
                    <a:pt x="54" y="0"/>
                  </a:lnTo>
                  <a:lnTo>
                    <a:pt x="59" y="0"/>
                  </a:lnTo>
                  <a:lnTo>
                    <a:pt x="66" y="0"/>
                  </a:lnTo>
                  <a:lnTo>
                    <a:pt x="71" y="1"/>
                  </a:lnTo>
                  <a:lnTo>
                    <a:pt x="74" y="2"/>
                  </a:lnTo>
                  <a:lnTo>
                    <a:pt x="78" y="4"/>
                  </a:lnTo>
                  <a:lnTo>
                    <a:pt x="82" y="5"/>
                  </a:lnTo>
                  <a:lnTo>
                    <a:pt x="86" y="7"/>
                  </a:lnTo>
                  <a:lnTo>
                    <a:pt x="90" y="10"/>
                  </a:lnTo>
                  <a:lnTo>
                    <a:pt x="92" y="12"/>
                  </a:lnTo>
                  <a:lnTo>
                    <a:pt x="95" y="15"/>
                  </a:lnTo>
                  <a:lnTo>
                    <a:pt x="97" y="19"/>
                  </a:lnTo>
                  <a:lnTo>
                    <a:pt x="100" y="23"/>
                  </a:lnTo>
                  <a:lnTo>
                    <a:pt x="101" y="26"/>
                  </a:lnTo>
                  <a:lnTo>
                    <a:pt x="102" y="30"/>
                  </a:lnTo>
                  <a:lnTo>
                    <a:pt x="105" y="35"/>
                  </a:lnTo>
                  <a:lnTo>
                    <a:pt x="105" y="40"/>
                  </a:lnTo>
                  <a:lnTo>
                    <a:pt x="76" y="46"/>
                  </a:lnTo>
                  <a:lnTo>
                    <a:pt x="76" y="44"/>
                  </a:lnTo>
                  <a:lnTo>
                    <a:pt x="76" y="41"/>
                  </a:lnTo>
                  <a:lnTo>
                    <a:pt x="74" y="40"/>
                  </a:lnTo>
                  <a:lnTo>
                    <a:pt x="74" y="39"/>
                  </a:lnTo>
                  <a:lnTo>
                    <a:pt x="73" y="36"/>
                  </a:lnTo>
                  <a:lnTo>
                    <a:pt x="72" y="35"/>
                  </a:lnTo>
                  <a:lnTo>
                    <a:pt x="71" y="34"/>
                  </a:lnTo>
                  <a:lnTo>
                    <a:pt x="71" y="33"/>
                  </a:lnTo>
                  <a:lnTo>
                    <a:pt x="68" y="31"/>
                  </a:lnTo>
                  <a:lnTo>
                    <a:pt x="67" y="31"/>
                  </a:lnTo>
                  <a:lnTo>
                    <a:pt x="64" y="30"/>
                  </a:lnTo>
                  <a:lnTo>
                    <a:pt x="63" y="30"/>
                  </a:lnTo>
                  <a:lnTo>
                    <a:pt x="62" y="30"/>
                  </a:lnTo>
                  <a:lnTo>
                    <a:pt x="59" y="30"/>
                  </a:lnTo>
                  <a:lnTo>
                    <a:pt x="57" y="30"/>
                  </a:lnTo>
                  <a:lnTo>
                    <a:pt x="54" y="30"/>
                  </a:lnTo>
                  <a:lnTo>
                    <a:pt x="52" y="30"/>
                  </a:lnTo>
                  <a:lnTo>
                    <a:pt x="48" y="30"/>
                  </a:lnTo>
                  <a:lnTo>
                    <a:pt x="47" y="30"/>
                  </a:lnTo>
                  <a:lnTo>
                    <a:pt x="44" y="30"/>
                  </a:lnTo>
                  <a:lnTo>
                    <a:pt x="42" y="30"/>
                  </a:lnTo>
                  <a:lnTo>
                    <a:pt x="40" y="31"/>
                  </a:lnTo>
                  <a:lnTo>
                    <a:pt x="39" y="31"/>
                  </a:lnTo>
                  <a:lnTo>
                    <a:pt x="38" y="33"/>
                  </a:lnTo>
                  <a:lnTo>
                    <a:pt x="37" y="34"/>
                  </a:lnTo>
                  <a:lnTo>
                    <a:pt x="35" y="35"/>
                  </a:lnTo>
                  <a:lnTo>
                    <a:pt x="35" y="35"/>
                  </a:lnTo>
                  <a:lnTo>
                    <a:pt x="34" y="36"/>
                  </a:lnTo>
                  <a:lnTo>
                    <a:pt x="34" y="36"/>
                  </a:lnTo>
                  <a:lnTo>
                    <a:pt x="33" y="38"/>
                  </a:lnTo>
                  <a:lnTo>
                    <a:pt x="33" y="39"/>
                  </a:lnTo>
                  <a:lnTo>
                    <a:pt x="33" y="40"/>
                  </a:lnTo>
                  <a:lnTo>
                    <a:pt x="33" y="41"/>
                  </a:lnTo>
                  <a:lnTo>
                    <a:pt x="33" y="41"/>
                  </a:lnTo>
                  <a:lnTo>
                    <a:pt x="33" y="43"/>
                  </a:lnTo>
                  <a:lnTo>
                    <a:pt x="34" y="44"/>
                  </a:lnTo>
                  <a:lnTo>
                    <a:pt x="34" y="45"/>
                  </a:lnTo>
                  <a:lnTo>
                    <a:pt x="35" y="45"/>
                  </a:lnTo>
                  <a:lnTo>
                    <a:pt x="35" y="46"/>
                  </a:lnTo>
                  <a:lnTo>
                    <a:pt x="35" y="46"/>
                  </a:lnTo>
                  <a:lnTo>
                    <a:pt x="37" y="48"/>
                  </a:lnTo>
                  <a:lnTo>
                    <a:pt x="39" y="49"/>
                  </a:lnTo>
                  <a:lnTo>
                    <a:pt x="42" y="50"/>
                  </a:lnTo>
                  <a:lnTo>
                    <a:pt x="45" y="52"/>
                  </a:lnTo>
                  <a:lnTo>
                    <a:pt x="49" y="53"/>
                  </a:lnTo>
                  <a:lnTo>
                    <a:pt x="54" y="55"/>
                  </a:lnTo>
                  <a:lnTo>
                    <a:pt x="59" y="57"/>
                  </a:lnTo>
                  <a:lnTo>
                    <a:pt x="64" y="59"/>
                  </a:lnTo>
                  <a:lnTo>
                    <a:pt x="71" y="60"/>
                  </a:lnTo>
                  <a:lnTo>
                    <a:pt x="77" y="63"/>
                  </a:lnTo>
                  <a:lnTo>
                    <a:pt x="82" y="64"/>
                  </a:lnTo>
                  <a:lnTo>
                    <a:pt x="87" y="67"/>
                  </a:lnTo>
                  <a:lnTo>
                    <a:pt x="91" y="69"/>
                  </a:lnTo>
                  <a:lnTo>
                    <a:pt x="95" y="72"/>
                  </a:lnTo>
                  <a:lnTo>
                    <a:pt x="97" y="73"/>
                  </a:lnTo>
                  <a:lnTo>
                    <a:pt x="100" y="75"/>
                  </a:lnTo>
                  <a:lnTo>
                    <a:pt x="102" y="79"/>
                  </a:lnTo>
                  <a:lnTo>
                    <a:pt x="103" y="82"/>
                  </a:lnTo>
                  <a:lnTo>
                    <a:pt x="106" y="84"/>
                  </a:lnTo>
                  <a:lnTo>
                    <a:pt x="107" y="88"/>
                  </a:lnTo>
                  <a:lnTo>
                    <a:pt x="108" y="92"/>
                  </a:lnTo>
                  <a:lnTo>
                    <a:pt x="110" y="96"/>
                  </a:lnTo>
                  <a:lnTo>
                    <a:pt x="111" y="98"/>
                  </a:lnTo>
                  <a:lnTo>
                    <a:pt x="111" y="102"/>
                  </a:lnTo>
                  <a:lnTo>
                    <a:pt x="111" y="107"/>
                  </a:lnTo>
                  <a:lnTo>
                    <a:pt x="110" y="112"/>
                  </a:lnTo>
                  <a:lnTo>
                    <a:pt x="108" y="117"/>
                  </a:lnTo>
                  <a:lnTo>
                    <a:pt x="107" y="122"/>
                  </a:lnTo>
                  <a:lnTo>
                    <a:pt x="105" y="127"/>
                  </a:lnTo>
                  <a:lnTo>
                    <a:pt x="102" y="131"/>
                  </a:lnTo>
                  <a:lnTo>
                    <a:pt x="100" y="135"/>
                  </a:lnTo>
                  <a:lnTo>
                    <a:pt x="97" y="138"/>
                  </a:lnTo>
                  <a:lnTo>
                    <a:pt x="93" y="142"/>
                  </a:lnTo>
                  <a:lnTo>
                    <a:pt x="88" y="145"/>
                  </a:lnTo>
                  <a:lnTo>
                    <a:pt x="85" y="147"/>
                  </a:lnTo>
                  <a:lnTo>
                    <a:pt x="79" y="150"/>
                  </a:lnTo>
                  <a:lnTo>
                    <a:pt x="74" y="151"/>
                  </a:lnTo>
                  <a:lnTo>
                    <a:pt x="68" y="151"/>
                  </a:lnTo>
                  <a:lnTo>
                    <a:pt x="63" y="152"/>
                  </a:lnTo>
                  <a:lnTo>
                    <a:pt x="57" y="152"/>
                  </a:lnTo>
                  <a:lnTo>
                    <a:pt x="50" y="152"/>
                  </a:lnTo>
                  <a:lnTo>
                    <a:pt x="45" y="151"/>
                  </a:lnTo>
                  <a:lnTo>
                    <a:pt x="40" y="151"/>
                  </a:lnTo>
                  <a:lnTo>
                    <a:pt x="35" y="150"/>
                  </a:lnTo>
                  <a:lnTo>
                    <a:pt x="30" y="147"/>
                  </a:lnTo>
                  <a:lnTo>
                    <a:pt x="27" y="145"/>
                  </a:lnTo>
                  <a:lnTo>
                    <a:pt x="23" y="142"/>
                  </a:lnTo>
                  <a:lnTo>
                    <a:pt x="19" y="138"/>
                  </a:lnTo>
                  <a:lnTo>
                    <a:pt x="15" y="136"/>
                  </a:lnTo>
                  <a:lnTo>
                    <a:pt x="11" y="133"/>
                  </a:lnTo>
                  <a:lnTo>
                    <a:pt x="9" y="130"/>
                  </a:lnTo>
                  <a:lnTo>
                    <a:pt x="6" y="126"/>
                  </a:lnTo>
                  <a:lnTo>
                    <a:pt x="4" y="122"/>
                  </a:lnTo>
                  <a:lnTo>
                    <a:pt x="3" y="118"/>
                  </a:lnTo>
                  <a:lnTo>
                    <a:pt x="1" y="114"/>
                  </a:lnTo>
                  <a:lnTo>
                    <a:pt x="0" y="109"/>
                  </a:lnTo>
                  <a:close/>
                </a:path>
              </a:pathLst>
            </a:custGeom>
            <a:solidFill>
              <a:srgbClr val="121415"/>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123" name="Freeform 243"/>
            <p:cNvSpPr/>
            <p:nvPr/>
          </p:nvSpPr>
          <p:spPr bwMode="auto">
            <a:xfrm>
              <a:off x="3961" y="2941"/>
              <a:ext cx="15" cy="52"/>
            </a:xfrm>
            <a:custGeom>
              <a:avLst/>
              <a:gdLst/>
              <a:ahLst/>
              <a:cxnLst>
                <a:cxn ang="0">
                  <a:pos x="0" y="205"/>
                </a:cxn>
                <a:cxn ang="0">
                  <a:pos x="40" y="0"/>
                </a:cxn>
                <a:cxn ang="0">
                  <a:pos x="63" y="0"/>
                </a:cxn>
                <a:cxn ang="0">
                  <a:pos x="21" y="205"/>
                </a:cxn>
                <a:cxn ang="0">
                  <a:pos x="0" y="205"/>
                </a:cxn>
              </a:cxnLst>
              <a:rect l="0" t="0" r="r" b="b"/>
              <a:pathLst>
                <a:path w="63" h="205">
                  <a:moveTo>
                    <a:pt x="0" y="205"/>
                  </a:moveTo>
                  <a:lnTo>
                    <a:pt x="40" y="0"/>
                  </a:lnTo>
                  <a:lnTo>
                    <a:pt x="63" y="0"/>
                  </a:lnTo>
                  <a:lnTo>
                    <a:pt x="21" y="205"/>
                  </a:lnTo>
                  <a:lnTo>
                    <a:pt x="0" y="205"/>
                  </a:lnTo>
                  <a:close/>
                </a:path>
              </a:pathLst>
            </a:custGeom>
            <a:solidFill>
              <a:srgbClr val="121415"/>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124" name="Freeform 244"/>
            <p:cNvSpPr/>
            <p:nvPr/>
          </p:nvSpPr>
          <p:spPr bwMode="auto">
            <a:xfrm>
              <a:off x="3978" y="2954"/>
              <a:ext cx="29" cy="39"/>
            </a:xfrm>
            <a:custGeom>
              <a:avLst/>
              <a:gdLst/>
              <a:ahLst/>
              <a:cxnLst>
                <a:cxn ang="0">
                  <a:pos x="79" y="50"/>
                </a:cxn>
                <a:cxn ang="0">
                  <a:pos x="76" y="43"/>
                </a:cxn>
                <a:cxn ang="0">
                  <a:pos x="73" y="38"/>
                </a:cxn>
                <a:cxn ang="0">
                  <a:pos x="70" y="34"/>
                </a:cxn>
                <a:cxn ang="0">
                  <a:pos x="65" y="33"/>
                </a:cxn>
                <a:cxn ang="0">
                  <a:pos x="59" y="33"/>
                </a:cxn>
                <a:cxn ang="0">
                  <a:pos x="51" y="34"/>
                </a:cxn>
                <a:cxn ang="0">
                  <a:pos x="44" y="38"/>
                </a:cxn>
                <a:cxn ang="0">
                  <a:pos x="37" y="43"/>
                </a:cxn>
                <a:cxn ang="0">
                  <a:pos x="34" y="54"/>
                </a:cxn>
                <a:cxn ang="0">
                  <a:pos x="32" y="68"/>
                </a:cxn>
                <a:cxn ang="0">
                  <a:pos x="32" y="86"/>
                </a:cxn>
                <a:cxn ang="0">
                  <a:pos x="35" y="99"/>
                </a:cxn>
                <a:cxn ang="0">
                  <a:pos x="40" y="109"/>
                </a:cxn>
                <a:cxn ang="0">
                  <a:pos x="46" y="117"/>
                </a:cxn>
                <a:cxn ang="0">
                  <a:pos x="54" y="122"/>
                </a:cxn>
                <a:cxn ang="0">
                  <a:pos x="61" y="122"/>
                </a:cxn>
                <a:cxn ang="0">
                  <a:pos x="66" y="121"/>
                </a:cxn>
                <a:cxn ang="0">
                  <a:pos x="71" y="117"/>
                </a:cxn>
                <a:cxn ang="0">
                  <a:pos x="75" y="111"/>
                </a:cxn>
                <a:cxn ang="0">
                  <a:pos x="79" y="102"/>
                </a:cxn>
                <a:cxn ang="0">
                  <a:pos x="80" y="93"/>
                </a:cxn>
                <a:cxn ang="0">
                  <a:pos x="109" y="111"/>
                </a:cxn>
                <a:cxn ang="0">
                  <a:pos x="102" y="126"/>
                </a:cxn>
                <a:cxn ang="0">
                  <a:pos x="94" y="138"/>
                </a:cxn>
                <a:cxn ang="0">
                  <a:pos x="82" y="147"/>
                </a:cxn>
                <a:cxn ang="0">
                  <a:pos x="68" y="151"/>
                </a:cxn>
                <a:cxn ang="0">
                  <a:pos x="50" y="152"/>
                </a:cxn>
                <a:cxn ang="0">
                  <a:pos x="34" y="147"/>
                </a:cxn>
                <a:cxn ang="0">
                  <a:pos x="20" y="137"/>
                </a:cxn>
                <a:cxn ang="0">
                  <a:pos x="8" y="121"/>
                </a:cxn>
                <a:cxn ang="0">
                  <a:pos x="2" y="101"/>
                </a:cxn>
                <a:cxn ang="0">
                  <a:pos x="0" y="75"/>
                </a:cxn>
                <a:cxn ang="0">
                  <a:pos x="2" y="52"/>
                </a:cxn>
                <a:cxn ang="0">
                  <a:pos x="8" y="31"/>
                </a:cxn>
                <a:cxn ang="0">
                  <a:pos x="20" y="15"/>
                </a:cxn>
                <a:cxn ang="0">
                  <a:pos x="34" y="5"/>
                </a:cxn>
                <a:cxn ang="0">
                  <a:pos x="53" y="0"/>
                </a:cxn>
                <a:cxn ang="0">
                  <a:pos x="69" y="1"/>
                </a:cxn>
                <a:cxn ang="0">
                  <a:pos x="82" y="6"/>
                </a:cxn>
                <a:cxn ang="0">
                  <a:pos x="92" y="12"/>
                </a:cxn>
                <a:cxn ang="0">
                  <a:pos x="100" y="23"/>
                </a:cxn>
                <a:cxn ang="0">
                  <a:pos x="107" y="36"/>
                </a:cxn>
              </a:cxnLst>
              <a:rect l="0" t="0" r="r" b="b"/>
              <a:pathLst>
                <a:path w="113" h="152">
                  <a:moveTo>
                    <a:pt x="110" y="46"/>
                  </a:moveTo>
                  <a:lnTo>
                    <a:pt x="80" y="53"/>
                  </a:lnTo>
                  <a:lnTo>
                    <a:pt x="79" y="50"/>
                  </a:lnTo>
                  <a:lnTo>
                    <a:pt x="78" y="48"/>
                  </a:lnTo>
                  <a:lnTo>
                    <a:pt x="78" y="45"/>
                  </a:lnTo>
                  <a:lnTo>
                    <a:pt x="76" y="43"/>
                  </a:lnTo>
                  <a:lnTo>
                    <a:pt x="75" y="41"/>
                  </a:lnTo>
                  <a:lnTo>
                    <a:pt x="74" y="39"/>
                  </a:lnTo>
                  <a:lnTo>
                    <a:pt x="73" y="38"/>
                  </a:lnTo>
                  <a:lnTo>
                    <a:pt x="73" y="36"/>
                  </a:lnTo>
                  <a:lnTo>
                    <a:pt x="71" y="35"/>
                  </a:lnTo>
                  <a:lnTo>
                    <a:pt x="70" y="34"/>
                  </a:lnTo>
                  <a:lnTo>
                    <a:pt x="68" y="34"/>
                  </a:lnTo>
                  <a:lnTo>
                    <a:pt x="66" y="34"/>
                  </a:lnTo>
                  <a:lnTo>
                    <a:pt x="65" y="33"/>
                  </a:lnTo>
                  <a:lnTo>
                    <a:pt x="63" y="33"/>
                  </a:lnTo>
                  <a:lnTo>
                    <a:pt x="61" y="33"/>
                  </a:lnTo>
                  <a:lnTo>
                    <a:pt x="59" y="33"/>
                  </a:lnTo>
                  <a:lnTo>
                    <a:pt x="56" y="33"/>
                  </a:lnTo>
                  <a:lnTo>
                    <a:pt x="54" y="34"/>
                  </a:lnTo>
                  <a:lnTo>
                    <a:pt x="51" y="34"/>
                  </a:lnTo>
                  <a:lnTo>
                    <a:pt x="49" y="35"/>
                  </a:lnTo>
                  <a:lnTo>
                    <a:pt x="46" y="36"/>
                  </a:lnTo>
                  <a:lnTo>
                    <a:pt x="44" y="38"/>
                  </a:lnTo>
                  <a:lnTo>
                    <a:pt x="42" y="39"/>
                  </a:lnTo>
                  <a:lnTo>
                    <a:pt x="40" y="40"/>
                  </a:lnTo>
                  <a:lnTo>
                    <a:pt x="37" y="43"/>
                  </a:lnTo>
                  <a:lnTo>
                    <a:pt x="36" y="45"/>
                  </a:lnTo>
                  <a:lnTo>
                    <a:pt x="35" y="49"/>
                  </a:lnTo>
                  <a:lnTo>
                    <a:pt x="34" y="54"/>
                  </a:lnTo>
                  <a:lnTo>
                    <a:pt x="32" y="58"/>
                  </a:lnTo>
                  <a:lnTo>
                    <a:pt x="32" y="63"/>
                  </a:lnTo>
                  <a:lnTo>
                    <a:pt x="32" y="68"/>
                  </a:lnTo>
                  <a:lnTo>
                    <a:pt x="32" y="73"/>
                  </a:lnTo>
                  <a:lnTo>
                    <a:pt x="32" y="79"/>
                  </a:lnTo>
                  <a:lnTo>
                    <a:pt x="32" y="86"/>
                  </a:lnTo>
                  <a:lnTo>
                    <a:pt x="32" y="91"/>
                  </a:lnTo>
                  <a:lnTo>
                    <a:pt x="34" y="96"/>
                  </a:lnTo>
                  <a:lnTo>
                    <a:pt x="35" y="99"/>
                  </a:lnTo>
                  <a:lnTo>
                    <a:pt x="36" y="103"/>
                  </a:lnTo>
                  <a:lnTo>
                    <a:pt x="37" y="107"/>
                  </a:lnTo>
                  <a:lnTo>
                    <a:pt x="40" y="109"/>
                  </a:lnTo>
                  <a:lnTo>
                    <a:pt x="42" y="112"/>
                  </a:lnTo>
                  <a:lnTo>
                    <a:pt x="44" y="116"/>
                  </a:lnTo>
                  <a:lnTo>
                    <a:pt x="46" y="117"/>
                  </a:lnTo>
                  <a:lnTo>
                    <a:pt x="49" y="120"/>
                  </a:lnTo>
                  <a:lnTo>
                    <a:pt x="51" y="121"/>
                  </a:lnTo>
                  <a:lnTo>
                    <a:pt x="54" y="122"/>
                  </a:lnTo>
                  <a:lnTo>
                    <a:pt x="56" y="122"/>
                  </a:lnTo>
                  <a:lnTo>
                    <a:pt x="59" y="122"/>
                  </a:lnTo>
                  <a:lnTo>
                    <a:pt x="61" y="122"/>
                  </a:lnTo>
                  <a:lnTo>
                    <a:pt x="63" y="122"/>
                  </a:lnTo>
                  <a:lnTo>
                    <a:pt x="65" y="121"/>
                  </a:lnTo>
                  <a:lnTo>
                    <a:pt x="66" y="121"/>
                  </a:lnTo>
                  <a:lnTo>
                    <a:pt x="68" y="120"/>
                  </a:lnTo>
                  <a:lnTo>
                    <a:pt x="70" y="118"/>
                  </a:lnTo>
                  <a:lnTo>
                    <a:pt x="71" y="117"/>
                  </a:lnTo>
                  <a:lnTo>
                    <a:pt x="73" y="116"/>
                  </a:lnTo>
                  <a:lnTo>
                    <a:pt x="74" y="113"/>
                  </a:lnTo>
                  <a:lnTo>
                    <a:pt x="75" y="111"/>
                  </a:lnTo>
                  <a:lnTo>
                    <a:pt x="78" y="108"/>
                  </a:lnTo>
                  <a:lnTo>
                    <a:pt x="78" y="106"/>
                  </a:lnTo>
                  <a:lnTo>
                    <a:pt x="79" y="102"/>
                  </a:lnTo>
                  <a:lnTo>
                    <a:pt x="80" y="99"/>
                  </a:lnTo>
                  <a:lnTo>
                    <a:pt x="80" y="96"/>
                  </a:lnTo>
                  <a:lnTo>
                    <a:pt x="80" y="93"/>
                  </a:lnTo>
                  <a:lnTo>
                    <a:pt x="113" y="99"/>
                  </a:lnTo>
                  <a:lnTo>
                    <a:pt x="110" y="106"/>
                  </a:lnTo>
                  <a:lnTo>
                    <a:pt x="109" y="111"/>
                  </a:lnTo>
                  <a:lnTo>
                    <a:pt x="107" y="116"/>
                  </a:lnTo>
                  <a:lnTo>
                    <a:pt x="104" y="122"/>
                  </a:lnTo>
                  <a:lnTo>
                    <a:pt x="102" y="126"/>
                  </a:lnTo>
                  <a:lnTo>
                    <a:pt x="99" y="131"/>
                  </a:lnTo>
                  <a:lnTo>
                    <a:pt x="97" y="135"/>
                  </a:lnTo>
                  <a:lnTo>
                    <a:pt x="94" y="138"/>
                  </a:lnTo>
                  <a:lnTo>
                    <a:pt x="90" y="142"/>
                  </a:lnTo>
                  <a:lnTo>
                    <a:pt x="85" y="145"/>
                  </a:lnTo>
                  <a:lnTo>
                    <a:pt x="82" y="147"/>
                  </a:lnTo>
                  <a:lnTo>
                    <a:pt x="76" y="150"/>
                  </a:lnTo>
                  <a:lnTo>
                    <a:pt x="73" y="151"/>
                  </a:lnTo>
                  <a:lnTo>
                    <a:pt x="68" y="151"/>
                  </a:lnTo>
                  <a:lnTo>
                    <a:pt x="61" y="152"/>
                  </a:lnTo>
                  <a:lnTo>
                    <a:pt x="56" y="152"/>
                  </a:lnTo>
                  <a:lnTo>
                    <a:pt x="50" y="152"/>
                  </a:lnTo>
                  <a:lnTo>
                    <a:pt x="45" y="151"/>
                  </a:lnTo>
                  <a:lnTo>
                    <a:pt x="39" y="150"/>
                  </a:lnTo>
                  <a:lnTo>
                    <a:pt x="34" y="147"/>
                  </a:lnTo>
                  <a:lnTo>
                    <a:pt x="29" y="145"/>
                  </a:lnTo>
                  <a:lnTo>
                    <a:pt x="25" y="141"/>
                  </a:lnTo>
                  <a:lnTo>
                    <a:pt x="20" y="137"/>
                  </a:lnTo>
                  <a:lnTo>
                    <a:pt x="16" y="132"/>
                  </a:lnTo>
                  <a:lnTo>
                    <a:pt x="12" y="127"/>
                  </a:lnTo>
                  <a:lnTo>
                    <a:pt x="8" y="121"/>
                  </a:lnTo>
                  <a:lnTo>
                    <a:pt x="6" y="114"/>
                  </a:lnTo>
                  <a:lnTo>
                    <a:pt x="3" y="108"/>
                  </a:lnTo>
                  <a:lnTo>
                    <a:pt x="2" y="101"/>
                  </a:lnTo>
                  <a:lnTo>
                    <a:pt x="1" y="93"/>
                  </a:lnTo>
                  <a:lnTo>
                    <a:pt x="0" y="84"/>
                  </a:lnTo>
                  <a:lnTo>
                    <a:pt x="0" y="75"/>
                  </a:lnTo>
                  <a:lnTo>
                    <a:pt x="0" y="68"/>
                  </a:lnTo>
                  <a:lnTo>
                    <a:pt x="1" y="59"/>
                  </a:lnTo>
                  <a:lnTo>
                    <a:pt x="2" y="52"/>
                  </a:lnTo>
                  <a:lnTo>
                    <a:pt x="3" y="44"/>
                  </a:lnTo>
                  <a:lnTo>
                    <a:pt x="6" y="38"/>
                  </a:lnTo>
                  <a:lnTo>
                    <a:pt x="8" y="31"/>
                  </a:lnTo>
                  <a:lnTo>
                    <a:pt x="12" y="25"/>
                  </a:lnTo>
                  <a:lnTo>
                    <a:pt x="16" y="20"/>
                  </a:lnTo>
                  <a:lnTo>
                    <a:pt x="20" y="15"/>
                  </a:lnTo>
                  <a:lnTo>
                    <a:pt x="25" y="11"/>
                  </a:lnTo>
                  <a:lnTo>
                    <a:pt x="29" y="7"/>
                  </a:lnTo>
                  <a:lnTo>
                    <a:pt x="34" y="5"/>
                  </a:lnTo>
                  <a:lnTo>
                    <a:pt x="40" y="2"/>
                  </a:lnTo>
                  <a:lnTo>
                    <a:pt x="46" y="1"/>
                  </a:lnTo>
                  <a:lnTo>
                    <a:pt x="53" y="0"/>
                  </a:lnTo>
                  <a:lnTo>
                    <a:pt x="59" y="0"/>
                  </a:lnTo>
                  <a:lnTo>
                    <a:pt x="64" y="0"/>
                  </a:lnTo>
                  <a:lnTo>
                    <a:pt x="69" y="1"/>
                  </a:lnTo>
                  <a:lnTo>
                    <a:pt x="73" y="2"/>
                  </a:lnTo>
                  <a:lnTo>
                    <a:pt x="76" y="4"/>
                  </a:lnTo>
                  <a:lnTo>
                    <a:pt x="82" y="6"/>
                  </a:lnTo>
                  <a:lnTo>
                    <a:pt x="84" y="9"/>
                  </a:lnTo>
                  <a:lnTo>
                    <a:pt x="88" y="11"/>
                  </a:lnTo>
                  <a:lnTo>
                    <a:pt x="92" y="12"/>
                  </a:lnTo>
                  <a:lnTo>
                    <a:pt x="94" y="16"/>
                  </a:lnTo>
                  <a:lnTo>
                    <a:pt x="97" y="19"/>
                  </a:lnTo>
                  <a:lnTo>
                    <a:pt x="100" y="23"/>
                  </a:lnTo>
                  <a:lnTo>
                    <a:pt x="103" y="28"/>
                  </a:lnTo>
                  <a:lnTo>
                    <a:pt x="105" y="31"/>
                  </a:lnTo>
                  <a:lnTo>
                    <a:pt x="107" y="36"/>
                  </a:lnTo>
                  <a:lnTo>
                    <a:pt x="109" y="41"/>
                  </a:lnTo>
                  <a:lnTo>
                    <a:pt x="110" y="46"/>
                  </a:lnTo>
                  <a:close/>
                </a:path>
              </a:pathLst>
            </a:custGeom>
            <a:solidFill>
              <a:srgbClr val="121415"/>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125" name="Freeform 245"/>
            <p:cNvSpPr>
              <a:spLocks noEditPoints="1"/>
            </p:cNvSpPr>
            <p:nvPr/>
          </p:nvSpPr>
          <p:spPr bwMode="auto">
            <a:xfrm>
              <a:off x="4010" y="2954"/>
              <a:ext cx="30" cy="39"/>
            </a:xfrm>
            <a:custGeom>
              <a:avLst/>
              <a:gdLst/>
              <a:ahLst/>
              <a:cxnLst>
                <a:cxn ang="0">
                  <a:pos x="1" y="67"/>
                </a:cxn>
                <a:cxn ang="0">
                  <a:pos x="3" y="52"/>
                </a:cxn>
                <a:cxn ang="0">
                  <a:pos x="8" y="36"/>
                </a:cxn>
                <a:cxn ang="0">
                  <a:pos x="15" y="25"/>
                </a:cxn>
                <a:cxn ang="0">
                  <a:pos x="24" y="15"/>
                </a:cxn>
                <a:cxn ang="0">
                  <a:pos x="34" y="7"/>
                </a:cxn>
                <a:cxn ang="0">
                  <a:pos x="46" y="2"/>
                </a:cxn>
                <a:cxn ang="0">
                  <a:pos x="58" y="0"/>
                </a:cxn>
                <a:cxn ang="0">
                  <a:pos x="74" y="1"/>
                </a:cxn>
                <a:cxn ang="0">
                  <a:pos x="92" y="10"/>
                </a:cxn>
                <a:cxn ang="0">
                  <a:pos x="105" y="23"/>
                </a:cxn>
                <a:cxn ang="0">
                  <a:pos x="116" y="40"/>
                </a:cxn>
                <a:cxn ang="0">
                  <a:pos x="121" y="62"/>
                </a:cxn>
                <a:cxn ang="0">
                  <a:pos x="121" y="84"/>
                </a:cxn>
                <a:cxn ang="0">
                  <a:pos x="117" y="106"/>
                </a:cxn>
                <a:cxn ang="0">
                  <a:pos x="109" y="123"/>
                </a:cxn>
                <a:cxn ang="0">
                  <a:pos x="97" y="140"/>
                </a:cxn>
                <a:cxn ang="0">
                  <a:pos x="80" y="149"/>
                </a:cxn>
                <a:cxn ang="0">
                  <a:pos x="63" y="152"/>
                </a:cxn>
                <a:cxn ang="0">
                  <a:pos x="50" y="151"/>
                </a:cxn>
                <a:cxn ang="0">
                  <a:pos x="37" y="146"/>
                </a:cxn>
                <a:cxn ang="0">
                  <a:pos x="27" y="140"/>
                </a:cxn>
                <a:cxn ang="0">
                  <a:pos x="19" y="131"/>
                </a:cxn>
                <a:cxn ang="0">
                  <a:pos x="11" y="121"/>
                </a:cxn>
                <a:cxn ang="0">
                  <a:pos x="5" y="108"/>
                </a:cxn>
                <a:cxn ang="0">
                  <a:pos x="1" y="93"/>
                </a:cxn>
                <a:cxn ang="0">
                  <a:pos x="0" y="75"/>
                </a:cxn>
                <a:cxn ang="0">
                  <a:pos x="34" y="87"/>
                </a:cxn>
                <a:cxn ang="0">
                  <a:pos x="36" y="101"/>
                </a:cxn>
                <a:cxn ang="0">
                  <a:pos x="41" y="109"/>
                </a:cxn>
                <a:cxn ang="0">
                  <a:pos x="47" y="116"/>
                </a:cxn>
                <a:cxn ang="0">
                  <a:pos x="56" y="121"/>
                </a:cxn>
                <a:cxn ang="0">
                  <a:pos x="65" y="122"/>
                </a:cxn>
                <a:cxn ang="0">
                  <a:pos x="73" y="118"/>
                </a:cxn>
                <a:cxn ang="0">
                  <a:pos x="79" y="112"/>
                </a:cxn>
                <a:cxn ang="0">
                  <a:pos x="84" y="103"/>
                </a:cxn>
                <a:cxn ang="0">
                  <a:pos x="88" y="92"/>
                </a:cxn>
                <a:cxn ang="0">
                  <a:pos x="89" y="75"/>
                </a:cxn>
                <a:cxn ang="0">
                  <a:pos x="88" y="63"/>
                </a:cxn>
                <a:cxn ang="0">
                  <a:pos x="84" y="50"/>
                </a:cxn>
                <a:cxn ang="0">
                  <a:pos x="79" y="40"/>
                </a:cxn>
                <a:cxn ang="0">
                  <a:pos x="73" y="35"/>
                </a:cxn>
                <a:cxn ang="0">
                  <a:pos x="65" y="33"/>
                </a:cxn>
                <a:cxn ang="0">
                  <a:pos x="56" y="34"/>
                </a:cxn>
                <a:cxn ang="0">
                  <a:pos x="47" y="36"/>
                </a:cxn>
                <a:cxn ang="0">
                  <a:pos x="41" y="43"/>
                </a:cxn>
                <a:cxn ang="0">
                  <a:pos x="36" y="54"/>
                </a:cxn>
                <a:cxn ang="0">
                  <a:pos x="34" y="67"/>
                </a:cxn>
              </a:cxnLst>
              <a:rect l="0" t="0" r="r" b="b"/>
              <a:pathLst>
                <a:path w="122" h="152">
                  <a:moveTo>
                    <a:pt x="0" y="75"/>
                  </a:moveTo>
                  <a:lnTo>
                    <a:pt x="1" y="70"/>
                  </a:lnTo>
                  <a:lnTo>
                    <a:pt x="1" y="67"/>
                  </a:lnTo>
                  <a:lnTo>
                    <a:pt x="1" y="62"/>
                  </a:lnTo>
                  <a:lnTo>
                    <a:pt x="2" y="57"/>
                  </a:lnTo>
                  <a:lnTo>
                    <a:pt x="3" y="52"/>
                  </a:lnTo>
                  <a:lnTo>
                    <a:pt x="5" y="46"/>
                  </a:lnTo>
                  <a:lnTo>
                    <a:pt x="6" y="41"/>
                  </a:lnTo>
                  <a:lnTo>
                    <a:pt x="8" y="36"/>
                  </a:lnTo>
                  <a:lnTo>
                    <a:pt x="11" y="33"/>
                  </a:lnTo>
                  <a:lnTo>
                    <a:pt x="12" y="29"/>
                  </a:lnTo>
                  <a:lnTo>
                    <a:pt x="15" y="25"/>
                  </a:lnTo>
                  <a:lnTo>
                    <a:pt x="19" y="21"/>
                  </a:lnTo>
                  <a:lnTo>
                    <a:pt x="21" y="19"/>
                  </a:lnTo>
                  <a:lnTo>
                    <a:pt x="24" y="15"/>
                  </a:lnTo>
                  <a:lnTo>
                    <a:pt x="27" y="12"/>
                  </a:lnTo>
                  <a:lnTo>
                    <a:pt x="30" y="10"/>
                  </a:lnTo>
                  <a:lnTo>
                    <a:pt x="34" y="7"/>
                  </a:lnTo>
                  <a:lnTo>
                    <a:pt x="37" y="5"/>
                  </a:lnTo>
                  <a:lnTo>
                    <a:pt x="42" y="4"/>
                  </a:lnTo>
                  <a:lnTo>
                    <a:pt x="46" y="2"/>
                  </a:lnTo>
                  <a:lnTo>
                    <a:pt x="50" y="1"/>
                  </a:lnTo>
                  <a:lnTo>
                    <a:pt x="54" y="0"/>
                  </a:lnTo>
                  <a:lnTo>
                    <a:pt x="58" y="0"/>
                  </a:lnTo>
                  <a:lnTo>
                    <a:pt x="63" y="0"/>
                  </a:lnTo>
                  <a:lnTo>
                    <a:pt x="68" y="0"/>
                  </a:lnTo>
                  <a:lnTo>
                    <a:pt x="74" y="1"/>
                  </a:lnTo>
                  <a:lnTo>
                    <a:pt x="80" y="4"/>
                  </a:lnTo>
                  <a:lnTo>
                    <a:pt x="85" y="6"/>
                  </a:lnTo>
                  <a:lnTo>
                    <a:pt x="92" y="10"/>
                  </a:lnTo>
                  <a:lnTo>
                    <a:pt x="97" y="14"/>
                  </a:lnTo>
                  <a:lnTo>
                    <a:pt x="100" y="19"/>
                  </a:lnTo>
                  <a:lnTo>
                    <a:pt x="105" y="23"/>
                  </a:lnTo>
                  <a:lnTo>
                    <a:pt x="109" y="29"/>
                  </a:lnTo>
                  <a:lnTo>
                    <a:pt x="112" y="34"/>
                  </a:lnTo>
                  <a:lnTo>
                    <a:pt x="116" y="40"/>
                  </a:lnTo>
                  <a:lnTo>
                    <a:pt x="117" y="46"/>
                  </a:lnTo>
                  <a:lnTo>
                    <a:pt x="119" y="54"/>
                  </a:lnTo>
                  <a:lnTo>
                    <a:pt x="121" y="62"/>
                  </a:lnTo>
                  <a:lnTo>
                    <a:pt x="121" y="69"/>
                  </a:lnTo>
                  <a:lnTo>
                    <a:pt x="122" y="75"/>
                  </a:lnTo>
                  <a:lnTo>
                    <a:pt x="121" y="84"/>
                  </a:lnTo>
                  <a:lnTo>
                    <a:pt x="121" y="92"/>
                  </a:lnTo>
                  <a:lnTo>
                    <a:pt x="119" y="99"/>
                  </a:lnTo>
                  <a:lnTo>
                    <a:pt x="117" y="106"/>
                  </a:lnTo>
                  <a:lnTo>
                    <a:pt x="116" y="112"/>
                  </a:lnTo>
                  <a:lnTo>
                    <a:pt x="112" y="118"/>
                  </a:lnTo>
                  <a:lnTo>
                    <a:pt x="109" y="123"/>
                  </a:lnTo>
                  <a:lnTo>
                    <a:pt x="105" y="128"/>
                  </a:lnTo>
                  <a:lnTo>
                    <a:pt x="100" y="135"/>
                  </a:lnTo>
                  <a:lnTo>
                    <a:pt x="97" y="140"/>
                  </a:lnTo>
                  <a:lnTo>
                    <a:pt x="92" y="143"/>
                  </a:lnTo>
                  <a:lnTo>
                    <a:pt x="85" y="147"/>
                  </a:lnTo>
                  <a:lnTo>
                    <a:pt x="80" y="149"/>
                  </a:lnTo>
                  <a:lnTo>
                    <a:pt x="74" y="151"/>
                  </a:lnTo>
                  <a:lnTo>
                    <a:pt x="68" y="152"/>
                  </a:lnTo>
                  <a:lnTo>
                    <a:pt x="63" y="152"/>
                  </a:lnTo>
                  <a:lnTo>
                    <a:pt x="58" y="152"/>
                  </a:lnTo>
                  <a:lnTo>
                    <a:pt x="54" y="151"/>
                  </a:lnTo>
                  <a:lnTo>
                    <a:pt x="50" y="151"/>
                  </a:lnTo>
                  <a:lnTo>
                    <a:pt x="46" y="150"/>
                  </a:lnTo>
                  <a:lnTo>
                    <a:pt x="42" y="149"/>
                  </a:lnTo>
                  <a:lnTo>
                    <a:pt x="37" y="146"/>
                  </a:lnTo>
                  <a:lnTo>
                    <a:pt x="34" y="145"/>
                  </a:lnTo>
                  <a:lnTo>
                    <a:pt x="30" y="142"/>
                  </a:lnTo>
                  <a:lnTo>
                    <a:pt x="27" y="140"/>
                  </a:lnTo>
                  <a:lnTo>
                    <a:pt x="24" y="137"/>
                  </a:lnTo>
                  <a:lnTo>
                    <a:pt x="21" y="135"/>
                  </a:lnTo>
                  <a:lnTo>
                    <a:pt x="19" y="131"/>
                  </a:lnTo>
                  <a:lnTo>
                    <a:pt x="15" y="128"/>
                  </a:lnTo>
                  <a:lnTo>
                    <a:pt x="12" y="125"/>
                  </a:lnTo>
                  <a:lnTo>
                    <a:pt x="11" y="121"/>
                  </a:lnTo>
                  <a:lnTo>
                    <a:pt x="8" y="116"/>
                  </a:lnTo>
                  <a:lnTo>
                    <a:pt x="6" y="112"/>
                  </a:lnTo>
                  <a:lnTo>
                    <a:pt x="5" y="108"/>
                  </a:lnTo>
                  <a:lnTo>
                    <a:pt x="3" y="103"/>
                  </a:lnTo>
                  <a:lnTo>
                    <a:pt x="2" y="98"/>
                  </a:lnTo>
                  <a:lnTo>
                    <a:pt x="1" y="93"/>
                  </a:lnTo>
                  <a:lnTo>
                    <a:pt x="1" y="88"/>
                  </a:lnTo>
                  <a:lnTo>
                    <a:pt x="1" y="82"/>
                  </a:lnTo>
                  <a:lnTo>
                    <a:pt x="0" y="75"/>
                  </a:lnTo>
                  <a:close/>
                  <a:moveTo>
                    <a:pt x="32" y="75"/>
                  </a:moveTo>
                  <a:lnTo>
                    <a:pt x="32" y="82"/>
                  </a:lnTo>
                  <a:lnTo>
                    <a:pt x="34" y="87"/>
                  </a:lnTo>
                  <a:lnTo>
                    <a:pt x="34" y="92"/>
                  </a:lnTo>
                  <a:lnTo>
                    <a:pt x="35" y="97"/>
                  </a:lnTo>
                  <a:lnTo>
                    <a:pt x="36" y="101"/>
                  </a:lnTo>
                  <a:lnTo>
                    <a:pt x="37" y="103"/>
                  </a:lnTo>
                  <a:lnTo>
                    <a:pt x="39" y="107"/>
                  </a:lnTo>
                  <a:lnTo>
                    <a:pt x="41" y="109"/>
                  </a:lnTo>
                  <a:lnTo>
                    <a:pt x="42" y="112"/>
                  </a:lnTo>
                  <a:lnTo>
                    <a:pt x="45" y="114"/>
                  </a:lnTo>
                  <a:lnTo>
                    <a:pt x="47" y="116"/>
                  </a:lnTo>
                  <a:lnTo>
                    <a:pt x="50" y="118"/>
                  </a:lnTo>
                  <a:lnTo>
                    <a:pt x="54" y="120"/>
                  </a:lnTo>
                  <a:lnTo>
                    <a:pt x="56" y="121"/>
                  </a:lnTo>
                  <a:lnTo>
                    <a:pt x="59" y="122"/>
                  </a:lnTo>
                  <a:lnTo>
                    <a:pt x="63" y="122"/>
                  </a:lnTo>
                  <a:lnTo>
                    <a:pt x="65" y="122"/>
                  </a:lnTo>
                  <a:lnTo>
                    <a:pt x="68" y="121"/>
                  </a:lnTo>
                  <a:lnTo>
                    <a:pt x="70" y="120"/>
                  </a:lnTo>
                  <a:lnTo>
                    <a:pt x="73" y="118"/>
                  </a:lnTo>
                  <a:lnTo>
                    <a:pt x="75" y="116"/>
                  </a:lnTo>
                  <a:lnTo>
                    <a:pt x="76" y="114"/>
                  </a:lnTo>
                  <a:lnTo>
                    <a:pt x="79" y="112"/>
                  </a:lnTo>
                  <a:lnTo>
                    <a:pt x="82" y="109"/>
                  </a:lnTo>
                  <a:lnTo>
                    <a:pt x="83" y="107"/>
                  </a:lnTo>
                  <a:lnTo>
                    <a:pt x="84" y="103"/>
                  </a:lnTo>
                  <a:lnTo>
                    <a:pt x="87" y="101"/>
                  </a:lnTo>
                  <a:lnTo>
                    <a:pt x="87" y="97"/>
                  </a:lnTo>
                  <a:lnTo>
                    <a:pt x="88" y="92"/>
                  </a:lnTo>
                  <a:lnTo>
                    <a:pt x="89" y="87"/>
                  </a:lnTo>
                  <a:lnTo>
                    <a:pt x="89" y="82"/>
                  </a:lnTo>
                  <a:lnTo>
                    <a:pt x="89" y="75"/>
                  </a:lnTo>
                  <a:lnTo>
                    <a:pt x="89" y="72"/>
                  </a:lnTo>
                  <a:lnTo>
                    <a:pt x="89" y="67"/>
                  </a:lnTo>
                  <a:lnTo>
                    <a:pt x="88" y="63"/>
                  </a:lnTo>
                  <a:lnTo>
                    <a:pt x="87" y="58"/>
                  </a:lnTo>
                  <a:lnTo>
                    <a:pt x="87" y="54"/>
                  </a:lnTo>
                  <a:lnTo>
                    <a:pt x="84" y="50"/>
                  </a:lnTo>
                  <a:lnTo>
                    <a:pt x="83" y="46"/>
                  </a:lnTo>
                  <a:lnTo>
                    <a:pt x="82" y="43"/>
                  </a:lnTo>
                  <a:lnTo>
                    <a:pt x="79" y="40"/>
                  </a:lnTo>
                  <a:lnTo>
                    <a:pt x="76" y="39"/>
                  </a:lnTo>
                  <a:lnTo>
                    <a:pt x="75" y="36"/>
                  </a:lnTo>
                  <a:lnTo>
                    <a:pt x="73" y="35"/>
                  </a:lnTo>
                  <a:lnTo>
                    <a:pt x="70" y="34"/>
                  </a:lnTo>
                  <a:lnTo>
                    <a:pt x="68" y="34"/>
                  </a:lnTo>
                  <a:lnTo>
                    <a:pt x="65" y="33"/>
                  </a:lnTo>
                  <a:lnTo>
                    <a:pt x="63" y="33"/>
                  </a:lnTo>
                  <a:lnTo>
                    <a:pt x="59" y="33"/>
                  </a:lnTo>
                  <a:lnTo>
                    <a:pt x="56" y="34"/>
                  </a:lnTo>
                  <a:lnTo>
                    <a:pt x="54" y="34"/>
                  </a:lnTo>
                  <a:lnTo>
                    <a:pt x="50" y="35"/>
                  </a:lnTo>
                  <a:lnTo>
                    <a:pt x="47" y="36"/>
                  </a:lnTo>
                  <a:lnTo>
                    <a:pt x="45" y="39"/>
                  </a:lnTo>
                  <a:lnTo>
                    <a:pt x="42" y="40"/>
                  </a:lnTo>
                  <a:lnTo>
                    <a:pt x="41" y="43"/>
                  </a:lnTo>
                  <a:lnTo>
                    <a:pt x="39" y="46"/>
                  </a:lnTo>
                  <a:lnTo>
                    <a:pt x="37" y="50"/>
                  </a:lnTo>
                  <a:lnTo>
                    <a:pt x="36" y="54"/>
                  </a:lnTo>
                  <a:lnTo>
                    <a:pt x="35" y="58"/>
                  </a:lnTo>
                  <a:lnTo>
                    <a:pt x="34" y="63"/>
                  </a:lnTo>
                  <a:lnTo>
                    <a:pt x="34" y="67"/>
                  </a:lnTo>
                  <a:lnTo>
                    <a:pt x="32" y="72"/>
                  </a:lnTo>
                  <a:lnTo>
                    <a:pt x="32" y="75"/>
                  </a:lnTo>
                  <a:close/>
                </a:path>
              </a:pathLst>
            </a:custGeom>
            <a:solidFill>
              <a:srgbClr val="121415"/>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126" name="Freeform 246"/>
            <p:cNvSpPr>
              <a:spLocks noEditPoints="1"/>
            </p:cNvSpPr>
            <p:nvPr/>
          </p:nvSpPr>
          <p:spPr bwMode="auto">
            <a:xfrm>
              <a:off x="4044" y="2942"/>
              <a:ext cx="29" cy="51"/>
            </a:xfrm>
            <a:custGeom>
              <a:avLst/>
              <a:gdLst/>
              <a:ahLst/>
              <a:cxnLst>
                <a:cxn ang="0">
                  <a:pos x="86" y="198"/>
                </a:cxn>
                <a:cxn ang="0">
                  <a:pos x="85" y="180"/>
                </a:cxn>
                <a:cxn ang="0">
                  <a:pos x="81" y="185"/>
                </a:cxn>
                <a:cxn ang="0">
                  <a:pos x="76" y="190"/>
                </a:cxn>
                <a:cxn ang="0">
                  <a:pos x="72" y="192"/>
                </a:cxn>
                <a:cxn ang="0">
                  <a:pos x="67" y="196"/>
                </a:cxn>
                <a:cxn ang="0">
                  <a:pos x="63" y="198"/>
                </a:cxn>
                <a:cxn ang="0">
                  <a:pos x="58" y="200"/>
                </a:cxn>
                <a:cxn ang="0">
                  <a:pos x="53" y="201"/>
                </a:cxn>
                <a:cxn ang="0">
                  <a:pos x="46" y="201"/>
                </a:cxn>
                <a:cxn ang="0">
                  <a:pos x="35" y="199"/>
                </a:cxn>
                <a:cxn ang="0">
                  <a:pos x="27" y="194"/>
                </a:cxn>
                <a:cxn ang="0">
                  <a:pos x="19" y="186"/>
                </a:cxn>
                <a:cxn ang="0">
                  <a:pos x="12" y="176"/>
                </a:cxn>
                <a:cxn ang="0">
                  <a:pos x="7" y="163"/>
                </a:cxn>
                <a:cxn ang="0">
                  <a:pos x="1" y="150"/>
                </a:cxn>
                <a:cxn ang="0">
                  <a:pos x="0" y="133"/>
                </a:cxn>
                <a:cxn ang="0">
                  <a:pos x="0" y="117"/>
                </a:cxn>
                <a:cxn ang="0">
                  <a:pos x="1" y="101"/>
                </a:cxn>
                <a:cxn ang="0">
                  <a:pos x="7" y="87"/>
                </a:cxn>
                <a:cxn ang="0">
                  <a:pos x="12" y="74"/>
                </a:cxn>
                <a:cxn ang="0">
                  <a:pos x="19" y="64"/>
                </a:cxn>
                <a:cxn ang="0">
                  <a:pos x="27" y="56"/>
                </a:cxn>
                <a:cxn ang="0">
                  <a:pos x="35" y="51"/>
                </a:cxn>
                <a:cxn ang="0">
                  <a:pos x="46" y="49"/>
                </a:cxn>
                <a:cxn ang="0">
                  <a:pos x="56" y="49"/>
                </a:cxn>
                <a:cxn ang="0">
                  <a:pos x="64" y="51"/>
                </a:cxn>
                <a:cxn ang="0">
                  <a:pos x="73" y="58"/>
                </a:cxn>
                <a:cxn ang="0">
                  <a:pos x="80" y="66"/>
                </a:cxn>
                <a:cxn ang="0">
                  <a:pos x="83" y="0"/>
                </a:cxn>
                <a:cxn ang="0">
                  <a:pos x="115" y="198"/>
                </a:cxn>
                <a:cxn ang="0">
                  <a:pos x="32" y="127"/>
                </a:cxn>
                <a:cxn ang="0">
                  <a:pos x="33" y="137"/>
                </a:cxn>
                <a:cxn ang="0">
                  <a:pos x="34" y="146"/>
                </a:cxn>
                <a:cxn ang="0">
                  <a:pos x="37" y="152"/>
                </a:cxn>
                <a:cxn ang="0">
                  <a:pos x="39" y="158"/>
                </a:cxn>
                <a:cxn ang="0">
                  <a:pos x="44" y="165"/>
                </a:cxn>
                <a:cxn ang="0">
                  <a:pos x="49" y="169"/>
                </a:cxn>
                <a:cxn ang="0">
                  <a:pos x="56" y="171"/>
                </a:cxn>
                <a:cxn ang="0">
                  <a:pos x="62" y="171"/>
                </a:cxn>
                <a:cxn ang="0">
                  <a:pos x="67" y="170"/>
                </a:cxn>
                <a:cxn ang="0">
                  <a:pos x="72" y="166"/>
                </a:cxn>
                <a:cxn ang="0">
                  <a:pos x="76" y="161"/>
                </a:cxn>
                <a:cxn ang="0">
                  <a:pos x="80" y="156"/>
                </a:cxn>
                <a:cxn ang="0">
                  <a:pos x="82" y="150"/>
                </a:cxn>
                <a:cxn ang="0">
                  <a:pos x="83" y="141"/>
                </a:cxn>
                <a:cxn ang="0">
                  <a:pos x="83" y="131"/>
                </a:cxn>
                <a:cxn ang="0">
                  <a:pos x="83" y="119"/>
                </a:cxn>
                <a:cxn ang="0">
                  <a:pos x="83" y="109"/>
                </a:cxn>
                <a:cxn ang="0">
                  <a:pos x="82" y="101"/>
                </a:cxn>
                <a:cxn ang="0">
                  <a:pos x="80" y="94"/>
                </a:cxn>
                <a:cxn ang="0">
                  <a:pos x="76" y="88"/>
                </a:cxn>
                <a:cxn ang="0">
                  <a:pos x="72" y="83"/>
                </a:cxn>
                <a:cxn ang="0">
                  <a:pos x="67" y="80"/>
                </a:cxn>
                <a:cxn ang="0">
                  <a:pos x="62" y="79"/>
                </a:cxn>
                <a:cxn ang="0">
                  <a:pos x="56" y="79"/>
                </a:cxn>
                <a:cxn ang="0">
                  <a:pos x="51" y="80"/>
                </a:cxn>
                <a:cxn ang="0">
                  <a:pos x="47" y="83"/>
                </a:cxn>
                <a:cxn ang="0">
                  <a:pos x="42" y="88"/>
                </a:cxn>
                <a:cxn ang="0">
                  <a:pos x="38" y="94"/>
                </a:cxn>
                <a:cxn ang="0">
                  <a:pos x="35" y="101"/>
                </a:cxn>
                <a:cxn ang="0">
                  <a:pos x="33" y="108"/>
                </a:cxn>
                <a:cxn ang="0">
                  <a:pos x="32" y="117"/>
                </a:cxn>
              </a:cxnLst>
              <a:rect l="0" t="0" r="r" b="b"/>
              <a:pathLst>
                <a:path w="115" h="201">
                  <a:moveTo>
                    <a:pt x="115" y="198"/>
                  </a:moveTo>
                  <a:lnTo>
                    <a:pt x="86" y="198"/>
                  </a:lnTo>
                  <a:lnTo>
                    <a:pt x="86" y="177"/>
                  </a:lnTo>
                  <a:lnTo>
                    <a:pt x="85" y="180"/>
                  </a:lnTo>
                  <a:lnTo>
                    <a:pt x="83" y="182"/>
                  </a:lnTo>
                  <a:lnTo>
                    <a:pt x="81" y="185"/>
                  </a:lnTo>
                  <a:lnTo>
                    <a:pt x="78" y="187"/>
                  </a:lnTo>
                  <a:lnTo>
                    <a:pt x="76" y="190"/>
                  </a:lnTo>
                  <a:lnTo>
                    <a:pt x="75" y="191"/>
                  </a:lnTo>
                  <a:lnTo>
                    <a:pt x="72" y="192"/>
                  </a:lnTo>
                  <a:lnTo>
                    <a:pt x="70" y="195"/>
                  </a:lnTo>
                  <a:lnTo>
                    <a:pt x="67" y="196"/>
                  </a:lnTo>
                  <a:lnTo>
                    <a:pt x="66" y="198"/>
                  </a:lnTo>
                  <a:lnTo>
                    <a:pt x="63" y="198"/>
                  </a:lnTo>
                  <a:lnTo>
                    <a:pt x="61" y="199"/>
                  </a:lnTo>
                  <a:lnTo>
                    <a:pt x="58" y="200"/>
                  </a:lnTo>
                  <a:lnTo>
                    <a:pt x="56" y="200"/>
                  </a:lnTo>
                  <a:lnTo>
                    <a:pt x="53" y="201"/>
                  </a:lnTo>
                  <a:lnTo>
                    <a:pt x="51" y="201"/>
                  </a:lnTo>
                  <a:lnTo>
                    <a:pt x="46" y="201"/>
                  </a:lnTo>
                  <a:lnTo>
                    <a:pt x="41" y="200"/>
                  </a:lnTo>
                  <a:lnTo>
                    <a:pt x="35" y="199"/>
                  </a:lnTo>
                  <a:lnTo>
                    <a:pt x="32" y="196"/>
                  </a:lnTo>
                  <a:lnTo>
                    <a:pt x="27" y="194"/>
                  </a:lnTo>
                  <a:lnTo>
                    <a:pt x="23" y="190"/>
                  </a:lnTo>
                  <a:lnTo>
                    <a:pt x="19" y="186"/>
                  </a:lnTo>
                  <a:lnTo>
                    <a:pt x="15" y="181"/>
                  </a:lnTo>
                  <a:lnTo>
                    <a:pt x="12" y="176"/>
                  </a:lnTo>
                  <a:lnTo>
                    <a:pt x="9" y="170"/>
                  </a:lnTo>
                  <a:lnTo>
                    <a:pt x="7" y="163"/>
                  </a:lnTo>
                  <a:lnTo>
                    <a:pt x="4" y="157"/>
                  </a:lnTo>
                  <a:lnTo>
                    <a:pt x="1" y="150"/>
                  </a:lnTo>
                  <a:lnTo>
                    <a:pt x="0" y="142"/>
                  </a:lnTo>
                  <a:lnTo>
                    <a:pt x="0" y="133"/>
                  </a:lnTo>
                  <a:lnTo>
                    <a:pt x="0" y="124"/>
                  </a:lnTo>
                  <a:lnTo>
                    <a:pt x="0" y="117"/>
                  </a:lnTo>
                  <a:lnTo>
                    <a:pt x="0" y="108"/>
                  </a:lnTo>
                  <a:lnTo>
                    <a:pt x="1" y="101"/>
                  </a:lnTo>
                  <a:lnTo>
                    <a:pt x="4" y="93"/>
                  </a:lnTo>
                  <a:lnTo>
                    <a:pt x="7" y="87"/>
                  </a:lnTo>
                  <a:lnTo>
                    <a:pt x="9" y="80"/>
                  </a:lnTo>
                  <a:lnTo>
                    <a:pt x="12" y="74"/>
                  </a:lnTo>
                  <a:lnTo>
                    <a:pt x="15" y="69"/>
                  </a:lnTo>
                  <a:lnTo>
                    <a:pt x="19" y="64"/>
                  </a:lnTo>
                  <a:lnTo>
                    <a:pt x="23" y="60"/>
                  </a:lnTo>
                  <a:lnTo>
                    <a:pt x="27" y="56"/>
                  </a:lnTo>
                  <a:lnTo>
                    <a:pt x="32" y="54"/>
                  </a:lnTo>
                  <a:lnTo>
                    <a:pt x="35" y="51"/>
                  </a:lnTo>
                  <a:lnTo>
                    <a:pt x="41" y="50"/>
                  </a:lnTo>
                  <a:lnTo>
                    <a:pt x="46" y="49"/>
                  </a:lnTo>
                  <a:lnTo>
                    <a:pt x="51" y="49"/>
                  </a:lnTo>
                  <a:lnTo>
                    <a:pt x="56" y="49"/>
                  </a:lnTo>
                  <a:lnTo>
                    <a:pt x="61" y="50"/>
                  </a:lnTo>
                  <a:lnTo>
                    <a:pt x="64" y="51"/>
                  </a:lnTo>
                  <a:lnTo>
                    <a:pt x="70" y="54"/>
                  </a:lnTo>
                  <a:lnTo>
                    <a:pt x="73" y="58"/>
                  </a:lnTo>
                  <a:lnTo>
                    <a:pt x="77" y="61"/>
                  </a:lnTo>
                  <a:lnTo>
                    <a:pt x="80" y="66"/>
                  </a:lnTo>
                  <a:lnTo>
                    <a:pt x="83" y="72"/>
                  </a:lnTo>
                  <a:lnTo>
                    <a:pt x="83" y="0"/>
                  </a:lnTo>
                  <a:lnTo>
                    <a:pt x="115" y="0"/>
                  </a:lnTo>
                  <a:lnTo>
                    <a:pt x="115" y="198"/>
                  </a:lnTo>
                  <a:close/>
                  <a:moveTo>
                    <a:pt x="32" y="122"/>
                  </a:moveTo>
                  <a:lnTo>
                    <a:pt x="32" y="127"/>
                  </a:lnTo>
                  <a:lnTo>
                    <a:pt x="33" y="133"/>
                  </a:lnTo>
                  <a:lnTo>
                    <a:pt x="33" y="137"/>
                  </a:lnTo>
                  <a:lnTo>
                    <a:pt x="34" y="142"/>
                  </a:lnTo>
                  <a:lnTo>
                    <a:pt x="34" y="146"/>
                  </a:lnTo>
                  <a:lnTo>
                    <a:pt x="35" y="150"/>
                  </a:lnTo>
                  <a:lnTo>
                    <a:pt x="37" y="152"/>
                  </a:lnTo>
                  <a:lnTo>
                    <a:pt x="37" y="155"/>
                  </a:lnTo>
                  <a:lnTo>
                    <a:pt x="39" y="158"/>
                  </a:lnTo>
                  <a:lnTo>
                    <a:pt x="42" y="161"/>
                  </a:lnTo>
                  <a:lnTo>
                    <a:pt x="44" y="165"/>
                  </a:lnTo>
                  <a:lnTo>
                    <a:pt x="47" y="167"/>
                  </a:lnTo>
                  <a:lnTo>
                    <a:pt x="49" y="169"/>
                  </a:lnTo>
                  <a:lnTo>
                    <a:pt x="53" y="170"/>
                  </a:lnTo>
                  <a:lnTo>
                    <a:pt x="56" y="171"/>
                  </a:lnTo>
                  <a:lnTo>
                    <a:pt x="59" y="171"/>
                  </a:lnTo>
                  <a:lnTo>
                    <a:pt x="62" y="171"/>
                  </a:lnTo>
                  <a:lnTo>
                    <a:pt x="64" y="171"/>
                  </a:lnTo>
                  <a:lnTo>
                    <a:pt x="67" y="170"/>
                  </a:lnTo>
                  <a:lnTo>
                    <a:pt x="70" y="169"/>
                  </a:lnTo>
                  <a:lnTo>
                    <a:pt x="72" y="166"/>
                  </a:lnTo>
                  <a:lnTo>
                    <a:pt x="73" y="165"/>
                  </a:lnTo>
                  <a:lnTo>
                    <a:pt x="76" y="161"/>
                  </a:lnTo>
                  <a:lnTo>
                    <a:pt x="78" y="158"/>
                  </a:lnTo>
                  <a:lnTo>
                    <a:pt x="80" y="156"/>
                  </a:lnTo>
                  <a:lnTo>
                    <a:pt x="81" y="152"/>
                  </a:lnTo>
                  <a:lnTo>
                    <a:pt x="82" y="150"/>
                  </a:lnTo>
                  <a:lnTo>
                    <a:pt x="82" y="146"/>
                  </a:lnTo>
                  <a:lnTo>
                    <a:pt x="83" y="141"/>
                  </a:lnTo>
                  <a:lnTo>
                    <a:pt x="83" y="136"/>
                  </a:lnTo>
                  <a:lnTo>
                    <a:pt x="83" y="131"/>
                  </a:lnTo>
                  <a:lnTo>
                    <a:pt x="83" y="124"/>
                  </a:lnTo>
                  <a:lnTo>
                    <a:pt x="83" y="119"/>
                  </a:lnTo>
                  <a:lnTo>
                    <a:pt x="83" y="114"/>
                  </a:lnTo>
                  <a:lnTo>
                    <a:pt x="83" y="109"/>
                  </a:lnTo>
                  <a:lnTo>
                    <a:pt x="82" y="104"/>
                  </a:lnTo>
                  <a:lnTo>
                    <a:pt x="82" y="101"/>
                  </a:lnTo>
                  <a:lnTo>
                    <a:pt x="81" y="98"/>
                  </a:lnTo>
                  <a:lnTo>
                    <a:pt x="80" y="94"/>
                  </a:lnTo>
                  <a:lnTo>
                    <a:pt x="78" y="92"/>
                  </a:lnTo>
                  <a:lnTo>
                    <a:pt x="76" y="88"/>
                  </a:lnTo>
                  <a:lnTo>
                    <a:pt x="73" y="85"/>
                  </a:lnTo>
                  <a:lnTo>
                    <a:pt x="72" y="83"/>
                  </a:lnTo>
                  <a:lnTo>
                    <a:pt x="70" y="82"/>
                  </a:lnTo>
                  <a:lnTo>
                    <a:pt x="67" y="80"/>
                  </a:lnTo>
                  <a:lnTo>
                    <a:pt x="64" y="79"/>
                  </a:lnTo>
                  <a:lnTo>
                    <a:pt x="62" y="79"/>
                  </a:lnTo>
                  <a:lnTo>
                    <a:pt x="59" y="79"/>
                  </a:lnTo>
                  <a:lnTo>
                    <a:pt x="56" y="79"/>
                  </a:lnTo>
                  <a:lnTo>
                    <a:pt x="53" y="79"/>
                  </a:lnTo>
                  <a:lnTo>
                    <a:pt x="51" y="80"/>
                  </a:lnTo>
                  <a:lnTo>
                    <a:pt x="48" y="82"/>
                  </a:lnTo>
                  <a:lnTo>
                    <a:pt x="47" y="83"/>
                  </a:lnTo>
                  <a:lnTo>
                    <a:pt x="44" y="85"/>
                  </a:lnTo>
                  <a:lnTo>
                    <a:pt x="42" y="88"/>
                  </a:lnTo>
                  <a:lnTo>
                    <a:pt x="41" y="92"/>
                  </a:lnTo>
                  <a:lnTo>
                    <a:pt x="38" y="94"/>
                  </a:lnTo>
                  <a:lnTo>
                    <a:pt x="37" y="98"/>
                  </a:lnTo>
                  <a:lnTo>
                    <a:pt x="35" y="101"/>
                  </a:lnTo>
                  <a:lnTo>
                    <a:pt x="34" y="104"/>
                  </a:lnTo>
                  <a:lnTo>
                    <a:pt x="33" y="108"/>
                  </a:lnTo>
                  <a:lnTo>
                    <a:pt x="33" y="112"/>
                  </a:lnTo>
                  <a:lnTo>
                    <a:pt x="32" y="117"/>
                  </a:lnTo>
                  <a:lnTo>
                    <a:pt x="32" y="122"/>
                  </a:lnTo>
                  <a:close/>
                </a:path>
              </a:pathLst>
            </a:custGeom>
            <a:solidFill>
              <a:srgbClr val="121415"/>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127" name="Freeform 247"/>
            <p:cNvSpPr>
              <a:spLocks noEditPoints="1"/>
            </p:cNvSpPr>
            <p:nvPr/>
          </p:nvSpPr>
          <p:spPr bwMode="auto">
            <a:xfrm>
              <a:off x="4079" y="2954"/>
              <a:ext cx="27" cy="39"/>
            </a:xfrm>
            <a:custGeom>
              <a:avLst/>
              <a:gdLst/>
              <a:ahLst/>
              <a:cxnLst>
                <a:cxn ang="0">
                  <a:pos x="105" y="114"/>
                </a:cxn>
                <a:cxn ang="0">
                  <a:pos x="98" y="127"/>
                </a:cxn>
                <a:cxn ang="0">
                  <a:pos x="90" y="138"/>
                </a:cxn>
                <a:cxn ang="0">
                  <a:pos x="81" y="146"/>
                </a:cxn>
                <a:cxn ang="0">
                  <a:pos x="70" y="151"/>
                </a:cxn>
                <a:cxn ang="0">
                  <a:pos x="56" y="152"/>
                </a:cxn>
                <a:cxn ang="0">
                  <a:pos x="35" y="149"/>
                </a:cxn>
                <a:cxn ang="0">
                  <a:pos x="18" y="140"/>
                </a:cxn>
                <a:cxn ang="0">
                  <a:pos x="7" y="123"/>
                </a:cxn>
                <a:cxn ang="0">
                  <a:pos x="1" y="107"/>
                </a:cxn>
                <a:cxn ang="0">
                  <a:pos x="0" y="87"/>
                </a:cxn>
                <a:cxn ang="0">
                  <a:pos x="0" y="62"/>
                </a:cxn>
                <a:cxn ang="0">
                  <a:pos x="5" y="40"/>
                </a:cxn>
                <a:cxn ang="0">
                  <a:pos x="12" y="23"/>
                </a:cxn>
                <a:cxn ang="0">
                  <a:pos x="26" y="9"/>
                </a:cxn>
                <a:cxn ang="0">
                  <a:pos x="41" y="1"/>
                </a:cxn>
                <a:cxn ang="0">
                  <a:pos x="59" y="0"/>
                </a:cxn>
                <a:cxn ang="0">
                  <a:pos x="75" y="6"/>
                </a:cxn>
                <a:cxn ang="0">
                  <a:pos x="89" y="19"/>
                </a:cxn>
                <a:cxn ang="0">
                  <a:pos x="100" y="35"/>
                </a:cxn>
                <a:cxn ang="0">
                  <a:pos x="107" y="59"/>
                </a:cxn>
                <a:cxn ang="0">
                  <a:pos x="107" y="89"/>
                </a:cxn>
                <a:cxn ang="0">
                  <a:pos x="30" y="97"/>
                </a:cxn>
                <a:cxn ang="0">
                  <a:pos x="32" y="107"/>
                </a:cxn>
                <a:cxn ang="0">
                  <a:pos x="37" y="116"/>
                </a:cxn>
                <a:cxn ang="0">
                  <a:pos x="42" y="120"/>
                </a:cxn>
                <a:cxn ang="0">
                  <a:pos x="50" y="122"/>
                </a:cxn>
                <a:cxn ang="0">
                  <a:pos x="58" y="122"/>
                </a:cxn>
                <a:cxn ang="0">
                  <a:pos x="63" y="122"/>
                </a:cxn>
                <a:cxn ang="0">
                  <a:pos x="65" y="120"/>
                </a:cxn>
                <a:cxn ang="0">
                  <a:pos x="70" y="116"/>
                </a:cxn>
                <a:cxn ang="0">
                  <a:pos x="74" y="109"/>
                </a:cxn>
                <a:cxn ang="0">
                  <a:pos x="74" y="102"/>
                </a:cxn>
                <a:cxn ang="0">
                  <a:pos x="76" y="55"/>
                </a:cxn>
                <a:cxn ang="0">
                  <a:pos x="74" y="48"/>
                </a:cxn>
                <a:cxn ang="0">
                  <a:pos x="69" y="40"/>
                </a:cxn>
                <a:cxn ang="0">
                  <a:pos x="65" y="34"/>
                </a:cxn>
                <a:cxn ang="0">
                  <a:pos x="59" y="30"/>
                </a:cxn>
                <a:cxn ang="0">
                  <a:pos x="51" y="30"/>
                </a:cxn>
                <a:cxn ang="0">
                  <a:pos x="45" y="33"/>
                </a:cxn>
                <a:cxn ang="0">
                  <a:pos x="39" y="38"/>
                </a:cxn>
                <a:cxn ang="0">
                  <a:pos x="34" y="45"/>
                </a:cxn>
                <a:cxn ang="0">
                  <a:pos x="31" y="53"/>
                </a:cxn>
                <a:cxn ang="0">
                  <a:pos x="31" y="63"/>
                </a:cxn>
              </a:cxnLst>
              <a:rect l="0" t="0" r="r" b="b"/>
              <a:pathLst>
                <a:path w="108" h="152">
                  <a:moveTo>
                    <a:pt x="74" y="102"/>
                  </a:moveTo>
                  <a:lnTo>
                    <a:pt x="107" y="109"/>
                  </a:lnTo>
                  <a:lnTo>
                    <a:pt x="105" y="114"/>
                  </a:lnTo>
                  <a:lnTo>
                    <a:pt x="103" y="118"/>
                  </a:lnTo>
                  <a:lnTo>
                    <a:pt x="100" y="123"/>
                  </a:lnTo>
                  <a:lnTo>
                    <a:pt x="98" y="127"/>
                  </a:lnTo>
                  <a:lnTo>
                    <a:pt x="97" y="131"/>
                  </a:lnTo>
                  <a:lnTo>
                    <a:pt x="94" y="135"/>
                  </a:lnTo>
                  <a:lnTo>
                    <a:pt x="90" y="138"/>
                  </a:lnTo>
                  <a:lnTo>
                    <a:pt x="88" y="142"/>
                  </a:lnTo>
                  <a:lnTo>
                    <a:pt x="85" y="145"/>
                  </a:lnTo>
                  <a:lnTo>
                    <a:pt x="81" y="146"/>
                  </a:lnTo>
                  <a:lnTo>
                    <a:pt x="78" y="149"/>
                  </a:lnTo>
                  <a:lnTo>
                    <a:pt x="74" y="150"/>
                  </a:lnTo>
                  <a:lnTo>
                    <a:pt x="70" y="151"/>
                  </a:lnTo>
                  <a:lnTo>
                    <a:pt x="65" y="151"/>
                  </a:lnTo>
                  <a:lnTo>
                    <a:pt x="60" y="152"/>
                  </a:lnTo>
                  <a:lnTo>
                    <a:pt x="56" y="152"/>
                  </a:lnTo>
                  <a:lnTo>
                    <a:pt x="47" y="152"/>
                  </a:lnTo>
                  <a:lnTo>
                    <a:pt x="41" y="151"/>
                  </a:lnTo>
                  <a:lnTo>
                    <a:pt x="35" y="149"/>
                  </a:lnTo>
                  <a:lnTo>
                    <a:pt x="29" y="147"/>
                  </a:lnTo>
                  <a:lnTo>
                    <a:pt x="23" y="143"/>
                  </a:lnTo>
                  <a:lnTo>
                    <a:pt x="18" y="140"/>
                  </a:lnTo>
                  <a:lnTo>
                    <a:pt x="13" y="135"/>
                  </a:lnTo>
                  <a:lnTo>
                    <a:pt x="10" y="128"/>
                  </a:lnTo>
                  <a:lnTo>
                    <a:pt x="7" y="123"/>
                  </a:lnTo>
                  <a:lnTo>
                    <a:pt x="5" y="118"/>
                  </a:lnTo>
                  <a:lnTo>
                    <a:pt x="3" y="113"/>
                  </a:lnTo>
                  <a:lnTo>
                    <a:pt x="1" y="107"/>
                  </a:lnTo>
                  <a:lnTo>
                    <a:pt x="1" y="101"/>
                  </a:lnTo>
                  <a:lnTo>
                    <a:pt x="0" y="93"/>
                  </a:lnTo>
                  <a:lnTo>
                    <a:pt x="0" y="87"/>
                  </a:lnTo>
                  <a:lnTo>
                    <a:pt x="0" y="79"/>
                  </a:lnTo>
                  <a:lnTo>
                    <a:pt x="0" y="70"/>
                  </a:lnTo>
                  <a:lnTo>
                    <a:pt x="0" y="62"/>
                  </a:lnTo>
                  <a:lnTo>
                    <a:pt x="1" y="53"/>
                  </a:lnTo>
                  <a:lnTo>
                    <a:pt x="3" y="46"/>
                  </a:lnTo>
                  <a:lnTo>
                    <a:pt x="5" y="40"/>
                  </a:lnTo>
                  <a:lnTo>
                    <a:pt x="7" y="34"/>
                  </a:lnTo>
                  <a:lnTo>
                    <a:pt x="10" y="28"/>
                  </a:lnTo>
                  <a:lnTo>
                    <a:pt x="12" y="23"/>
                  </a:lnTo>
                  <a:lnTo>
                    <a:pt x="17" y="17"/>
                  </a:lnTo>
                  <a:lnTo>
                    <a:pt x="21" y="12"/>
                  </a:lnTo>
                  <a:lnTo>
                    <a:pt x="26" y="9"/>
                  </a:lnTo>
                  <a:lnTo>
                    <a:pt x="31" y="5"/>
                  </a:lnTo>
                  <a:lnTo>
                    <a:pt x="36" y="2"/>
                  </a:lnTo>
                  <a:lnTo>
                    <a:pt x="41" y="1"/>
                  </a:lnTo>
                  <a:lnTo>
                    <a:pt x="47" y="0"/>
                  </a:lnTo>
                  <a:lnTo>
                    <a:pt x="52" y="0"/>
                  </a:lnTo>
                  <a:lnTo>
                    <a:pt x="59" y="0"/>
                  </a:lnTo>
                  <a:lnTo>
                    <a:pt x="65" y="1"/>
                  </a:lnTo>
                  <a:lnTo>
                    <a:pt x="70" y="4"/>
                  </a:lnTo>
                  <a:lnTo>
                    <a:pt x="75" y="6"/>
                  </a:lnTo>
                  <a:lnTo>
                    <a:pt x="80" y="10"/>
                  </a:lnTo>
                  <a:lnTo>
                    <a:pt x="85" y="14"/>
                  </a:lnTo>
                  <a:lnTo>
                    <a:pt x="89" y="19"/>
                  </a:lnTo>
                  <a:lnTo>
                    <a:pt x="93" y="23"/>
                  </a:lnTo>
                  <a:lnTo>
                    <a:pt x="97" y="29"/>
                  </a:lnTo>
                  <a:lnTo>
                    <a:pt x="100" y="35"/>
                  </a:lnTo>
                  <a:lnTo>
                    <a:pt x="103" y="41"/>
                  </a:lnTo>
                  <a:lnTo>
                    <a:pt x="105" y="50"/>
                  </a:lnTo>
                  <a:lnTo>
                    <a:pt x="107" y="59"/>
                  </a:lnTo>
                  <a:lnTo>
                    <a:pt x="108" y="68"/>
                  </a:lnTo>
                  <a:lnTo>
                    <a:pt x="108" y="78"/>
                  </a:lnTo>
                  <a:lnTo>
                    <a:pt x="107" y="89"/>
                  </a:lnTo>
                  <a:lnTo>
                    <a:pt x="29" y="89"/>
                  </a:lnTo>
                  <a:lnTo>
                    <a:pt x="30" y="93"/>
                  </a:lnTo>
                  <a:lnTo>
                    <a:pt x="30" y="97"/>
                  </a:lnTo>
                  <a:lnTo>
                    <a:pt x="31" y="101"/>
                  </a:lnTo>
                  <a:lnTo>
                    <a:pt x="32" y="103"/>
                  </a:lnTo>
                  <a:lnTo>
                    <a:pt x="32" y="107"/>
                  </a:lnTo>
                  <a:lnTo>
                    <a:pt x="34" y="111"/>
                  </a:lnTo>
                  <a:lnTo>
                    <a:pt x="35" y="113"/>
                  </a:lnTo>
                  <a:lnTo>
                    <a:pt x="37" y="116"/>
                  </a:lnTo>
                  <a:lnTo>
                    <a:pt x="39" y="117"/>
                  </a:lnTo>
                  <a:lnTo>
                    <a:pt x="41" y="118"/>
                  </a:lnTo>
                  <a:lnTo>
                    <a:pt x="42" y="120"/>
                  </a:lnTo>
                  <a:lnTo>
                    <a:pt x="45" y="121"/>
                  </a:lnTo>
                  <a:lnTo>
                    <a:pt x="47" y="121"/>
                  </a:lnTo>
                  <a:lnTo>
                    <a:pt x="50" y="122"/>
                  </a:lnTo>
                  <a:lnTo>
                    <a:pt x="52" y="122"/>
                  </a:lnTo>
                  <a:lnTo>
                    <a:pt x="56" y="122"/>
                  </a:lnTo>
                  <a:lnTo>
                    <a:pt x="58" y="122"/>
                  </a:lnTo>
                  <a:lnTo>
                    <a:pt x="59" y="122"/>
                  </a:lnTo>
                  <a:lnTo>
                    <a:pt x="61" y="122"/>
                  </a:lnTo>
                  <a:lnTo>
                    <a:pt x="63" y="122"/>
                  </a:lnTo>
                  <a:lnTo>
                    <a:pt x="64" y="122"/>
                  </a:lnTo>
                  <a:lnTo>
                    <a:pt x="64" y="121"/>
                  </a:lnTo>
                  <a:lnTo>
                    <a:pt x="65" y="120"/>
                  </a:lnTo>
                  <a:lnTo>
                    <a:pt x="66" y="120"/>
                  </a:lnTo>
                  <a:lnTo>
                    <a:pt x="69" y="117"/>
                  </a:lnTo>
                  <a:lnTo>
                    <a:pt x="70" y="116"/>
                  </a:lnTo>
                  <a:lnTo>
                    <a:pt x="71" y="114"/>
                  </a:lnTo>
                  <a:lnTo>
                    <a:pt x="73" y="112"/>
                  </a:lnTo>
                  <a:lnTo>
                    <a:pt x="74" y="109"/>
                  </a:lnTo>
                  <a:lnTo>
                    <a:pt x="74" y="107"/>
                  </a:lnTo>
                  <a:lnTo>
                    <a:pt x="74" y="104"/>
                  </a:lnTo>
                  <a:lnTo>
                    <a:pt x="74" y="102"/>
                  </a:lnTo>
                  <a:close/>
                  <a:moveTo>
                    <a:pt x="78" y="63"/>
                  </a:moveTo>
                  <a:lnTo>
                    <a:pt x="78" y="59"/>
                  </a:lnTo>
                  <a:lnTo>
                    <a:pt x="76" y="55"/>
                  </a:lnTo>
                  <a:lnTo>
                    <a:pt x="76" y="53"/>
                  </a:lnTo>
                  <a:lnTo>
                    <a:pt x="75" y="50"/>
                  </a:lnTo>
                  <a:lnTo>
                    <a:pt x="74" y="48"/>
                  </a:lnTo>
                  <a:lnTo>
                    <a:pt x="73" y="45"/>
                  </a:lnTo>
                  <a:lnTo>
                    <a:pt x="71" y="43"/>
                  </a:lnTo>
                  <a:lnTo>
                    <a:pt x="69" y="40"/>
                  </a:lnTo>
                  <a:lnTo>
                    <a:pt x="68" y="38"/>
                  </a:lnTo>
                  <a:lnTo>
                    <a:pt x="66" y="35"/>
                  </a:lnTo>
                  <a:lnTo>
                    <a:pt x="65" y="34"/>
                  </a:lnTo>
                  <a:lnTo>
                    <a:pt x="63" y="33"/>
                  </a:lnTo>
                  <a:lnTo>
                    <a:pt x="61" y="31"/>
                  </a:lnTo>
                  <a:lnTo>
                    <a:pt x="59" y="30"/>
                  </a:lnTo>
                  <a:lnTo>
                    <a:pt x="56" y="30"/>
                  </a:lnTo>
                  <a:lnTo>
                    <a:pt x="52" y="30"/>
                  </a:lnTo>
                  <a:lnTo>
                    <a:pt x="51" y="30"/>
                  </a:lnTo>
                  <a:lnTo>
                    <a:pt x="49" y="30"/>
                  </a:lnTo>
                  <a:lnTo>
                    <a:pt x="47" y="31"/>
                  </a:lnTo>
                  <a:lnTo>
                    <a:pt x="45" y="33"/>
                  </a:lnTo>
                  <a:lnTo>
                    <a:pt x="42" y="34"/>
                  </a:lnTo>
                  <a:lnTo>
                    <a:pt x="41" y="35"/>
                  </a:lnTo>
                  <a:lnTo>
                    <a:pt x="39" y="38"/>
                  </a:lnTo>
                  <a:lnTo>
                    <a:pt x="37" y="40"/>
                  </a:lnTo>
                  <a:lnTo>
                    <a:pt x="35" y="43"/>
                  </a:lnTo>
                  <a:lnTo>
                    <a:pt x="34" y="45"/>
                  </a:lnTo>
                  <a:lnTo>
                    <a:pt x="32" y="48"/>
                  </a:lnTo>
                  <a:lnTo>
                    <a:pt x="32" y="50"/>
                  </a:lnTo>
                  <a:lnTo>
                    <a:pt x="31" y="53"/>
                  </a:lnTo>
                  <a:lnTo>
                    <a:pt x="31" y="55"/>
                  </a:lnTo>
                  <a:lnTo>
                    <a:pt x="31" y="59"/>
                  </a:lnTo>
                  <a:lnTo>
                    <a:pt x="31" y="63"/>
                  </a:lnTo>
                  <a:lnTo>
                    <a:pt x="78" y="63"/>
                  </a:lnTo>
                  <a:close/>
                </a:path>
              </a:pathLst>
            </a:custGeom>
            <a:solidFill>
              <a:srgbClr val="121415"/>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128" name="Rectangle 248"/>
            <p:cNvSpPr>
              <a:spLocks noChangeArrowheads="1"/>
            </p:cNvSpPr>
            <p:nvPr/>
          </p:nvSpPr>
          <p:spPr bwMode="auto">
            <a:xfrm>
              <a:off x="3775" y="2734"/>
              <a:ext cx="325" cy="160"/>
            </a:xfrm>
            <a:prstGeom prst="rect">
              <a:avLst/>
            </a:prstGeom>
            <a:solidFill>
              <a:srgbClr val="969D9F"/>
            </a:solidFill>
            <a:ln w="9525">
              <a:noFill/>
              <a:miter lim="800000"/>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129" name="Rectangle 249"/>
            <p:cNvSpPr>
              <a:spLocks noChangeArrowheads="1"/>
            </p:cNvSpPr>
            <p:nvPr/>
          </p:nvSpPr>
          <p:spPr bwMode="auto">
            <a:xfrm>
              <a:off x="3765" y="2720"/>
              <a:ext cx="324" cy="161"/>
            </a:xfrm>
            <a:prstGeom prst="rect">
              <a:avLst/>
            </a:prstGeom>
            <a:solidFill>
              <a:srgbClr val="FFFFFF"/>
            </a:solidFill>
            <a:ln w="9525">
              <a:noFill/>
              <a:miter lim="800000"/>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130" name="Rectangle 250"/>
            <p:cNvSpPr>
              <a:spLocks noChangeArrowheads="1"/>
            </p:cNvSpPr>
            <p:nvPr/>
          </p:nvSpPr>
          <p:spPr bwMode="auto">
            <a:xfrm>
              <a:off x="3770" y="2727"/>
              <a:ext cx="324" cy="160"/>
            </a:xfrm>
            <a:prstGeom prst="rect">
              <a:avLst/>
            </a:prstGeom>
            <a:solidFill>
              <a:srgbClr val="FFFFFF"/>
            </a:solidFill>
            <a:ln w="9525">
              <a:noFill/>
              <a:miter lim="800000"/>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131" name="Freeform 251"/>
            <p:cNvSpPr/>
            <p:nvPr/>
          </p:nvSpPr>
          <p:spPr bwMode="auto">
            <a:xfrm>
              <a:off x="3767" y="2724"/>
              <a:ext cx="5" cy="163"/>
            </a:xfrm>
            <a:custGeom>
              <a:avLst/>
              <a:gdLst/>
              <a:ahLst/>
              <a:cxnLst>
                <a:cxn ang="0">
                  <a:pos x="12" y="0"/>
                </a:cxn>
                <a:cxn ang="0">
                  <a:pos x="0" y="14"/>
                </a:cxn>
                <a:cxn ang="0">
                  <a:pos x="0" y="653"/>
                </a:cxn>
                <a:cxn ang="0">
                  <a:pos x="22" y="653"/>
                </a:cxn>
                <a:cxn ang="0">
                  <a:pos x="22" y="14"/>
                </a:cxn>
                <a:cxn ang="0">
                  <a:pos x="12" y="0"/>
                </a:cxn>
                <a:cxn ang="0">
                  <a:pos x="12" y="0"/>
                </a:cxn>
                <a:cxn ang="0">
                  <a:pos x="0" y="0"/>
                </a:cxn>
                <a:cxn ang="0">
                  <a:pos x="0" y="14"/>
                </a:cxn>
                <a:cxn ang="0">
                  <a:pos x="12" y="0"/>
                </a:cxn>
              </a:cxnLst>
              <a:rect l="0" t="0" r="r" b="b"/>
              <a:pathLst>
                <a:path w="22" h="653">
                  <a:moveTo>
                    <a:pt x="12" y="0"/>
                  </a:moveTo>
                  <a:lnTo>
                    <a:pt x="0" y="14"/>
                  </a:lnTo>
                  <a:lnTo>
                    <a:pt x="0" y="653"/>
                  </a:lnTo>
                  <a:lnTo>
                    <a:pt x="22" y="653"/>
                  </a:lnTo>
                  <a:lnTo>
                    <a:pt x="22" y="14"/>
                  </a:lnTo>
                  <a:lnTo>
                    <a:pt x="12" y="0"/>
                  </a:lnTo>
                  <a:lnTo>
                    <a:pt x="12" y="0"/>
                  </a:lnTo>
                  <a:lnTo>
                    <a:pt x="0" y="0"/>
                  </a:lnTo>
                  <a:lnTo>
                    <a:pt x="0" y="14"/>
                  </a:lnTo>
                  <a:lnTo>
                    <a:pt x="12" y="0"/>
                  </a:lnTo>
                  <a:close/>
                </a:path>
              </a:pathLst>
            </a:custGeom>
            <a:solidFill>
              <a:srgbClr val="FFFFFF"/>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132" name="Freeform 252"/>
            <p:cNvSpPr/>
            <p:nvPr/>
          </p:nvSpPr>
          <p:spPr bwMode="auto">
            <a:xfrm>
              <a:off x="3770" y="2724"/>
              <a:ext cx="327" cy="6"/>
            </a:xfrm>
            <a:custGeom>
              <a:avLst/>
              <a:gdLst/>
              <a:ahLst/>
              <a:cxnLst>
                <a:cxn ang="0">
                  <a:pos x="1306" y="14"/>
                </a:cxn>
                <a:cxn ang="0">
                  <a:pos x="1296" y="0"/>
                </a:cxn>
                <a:cxn ang="0">
                  <a:pos x="0" y="0"/>
                </a:cxn>
                <a:cxn ang="0">
                  <a:pos x="0" y="27"/>
                </a:cxn>
                <a:cxn ang="0">
                  <a:pos x="1296" y="27"/>
                </a:cxn>
                <a:cxn ang="0">
                  <a:pos x="1306" y="14"/>
                </a:cxn>
                <a:cxn ang="0">
                  <a:pos x="1306" y="14"/>
                </a:cxn>
                <a:cxn ang="0">
                  <a:pos x="1306" y="0"/>
                </a:cxn>
                <a:cxn ang="0">
                  <a:pos x="1296" y="0"/>
                </a:cxn>
                <a:cxn ang="0">
                  <a:pos x="1306" y="14"/>
                </a:cxn>
              </a:cxnLst>
              <a:rect l="0" t="0" r="r" b="b"/>
              <a:pathLst>
                <a:path w="1306" h="27">
                  <a:moveTo>
                    <a:pt x="1306" y="14"/>
                  </a:moveTo>
                  <a:lnTo>
                    <a:pt x="1296" y="0"/>
                  </a:lnTo>
                  <a:lnTo>
                    <a:pt x="0" y="0"/>
                  </a:lnTo>
                  <a:lnTo>
                    <a:pt x="0" y="27"/>
                  </a:lnTo>
                  <a:lnTo>
                    <a:pt x="1296" y="27"/>
                  </a:lnTo>
                  <a:lnTo>
                    <a:pt x="1306" y="14"/>
                  </a:lnTo>
                  <a:lnTo>
                    <a:pt x="1306" y="14"/>
                  </a:lnTo>
                  <a:lnTo>
                    <a:pt x="1306" y="0"/>
                  </a:lnTo>
                  <a:lnTo>
                    <a:pt x="1296" y="0"/>
                  </a:lnTo>
                  <a:lnTo>
                    <a:pt x="1306" y="14"/>
                  </a:lnTo>
                  <a:close/>
                </a:path>
              </a:pathLst>
            </a:custGeom>
            <a:solidFill>
              <a:srgbClr val="FFFFFF"/>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133" name="Freeform 253"/>
            <p:cNvSpPr/>
            <p:nvPr/>
          </p:nvSpPr>
          <p:spPr bwMode="auto">
            <a:xfrm>
              <a:off x="4091" y="2727"/>
              <a:ext cx="6" cy="163"/>
            </a:xfrm>
            <a:custGeom>
              <a:avLst/>
              <a:gdLst/>
              <a:ahLst/>
              <a:cxnLst>
                <a:cxn ang="0">
                  <a:pos x="11" y="652"/>
                </a:cxn>
                <a:cxn ang="0">
                  <a:pos x="21" y="639"/>
                </a:cxn>
                <a:cxn ang="0">
                  <a:pos x="21" y="0"/>
                </a:cxn>
                <a:cxn ang="0">
                  <a:pos x="0" y="0"/>
                </a:cxn>
                <a:cxn ang="0">
                  <a:pos x="0" y="639"/>
                </a:cxn>
                <a:cxn ang="0">
                  <a:pos x="11" y="652"/>
                </a:cxn>
                <a:cxn ang="0">
                  <a:pos x="11" y="652"/>
                </a:cxn>
                <a:cxn ang="0">
                  <a:pos x="21" y="652"/>
                </a:cxn>
                <a:cxn ang="0">
                  <a:pos x="21" y="639"/>
                </a:cxn>
                <a:cxn ang="0">
                  <a:pos x="11" y="652"/>
                </a:cxn>
              </a:cxnLst>
              <a:rect l="0" t="0" r="r" b="b"/>
              <a:pathLst>
                <a:path w="21" h="652">
                  <a:moveTo>
                    <a:pt x="11" y="652"/>
                  </a:moveTo>
                  <a:lnTo>
                    <a:pt x="21" y="639"/>
                  </a:lnTo>
                  <a:lnTo>
                    <a:pt x="21" y="0"/>
                  </a:lnTo>
                  <a:lnTo>
                    <a:pt x="0" y="0"/>
                  </a:lnTo>
                  <a:lnTo>
                    <a:pt x="0" y="639"/>
                  </a:lnTo>
                  <a:lnTo>
                    <a:pt x="11" y="652"/>
                  </a:lnTo>
                  <a:lnTo>
                    <a:pt x="11" y="652"/>
                  </a:lnTo>
                  <a:lnTo>
                    <a:pt x="21" y="652"/>
                  </a:lnTo>
                  <a:lnTo>
                    <a:pt x="21" y="639"/>
                  </a:lnTo>
                  <a:lnTo>
                    <a:pt x="11" y="652"/>
                  </a:lnTo>
                  <a:close/>
                </a:path>
              </a:pathLst>
            </a:custGeom>
            <a:solidFill>
              <a:srgbClr val="FFFFFF"/>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134" name="Freeform 254"/>
            <p:cNvSpPr/>
            <p:nvPr/>
          </p:nvSpPr>
          <p:spPr bwMode="auto">
            <a:xfrm>
              <a:off x="3767" y="2883"/>
              <a:ext cx="327" cy="7"/>
            </a:xfrm>
            <a:custGeom>
              <a:avLst/>
              <a:gdLst/>
              <a:ahLst/>
              <a:cxnLst>
                <a:cxn ang="0">
                  <a:pos x="0" y="14"/>
                </a:cxn>
                <a:cxn ang="0">
                  <a:pos x="12" y="27"/>
                </a:cxn>
                <a:cxn ang="0">
                  <a:pos x="1308" y="27"/>
                </a:cxn>
                <a:cxn ang="0">
                  <a:pos x="1308" y="0"/>
                </a:cxn>
                <a:cxn ang="0">
                  <a:pos x="12" y="0"/>
                </a:cxn>
                <a:cxn ang="0">
                  <a:pos x="0" y="14"/>
                </a:cxn>
                <a:cxn ang="0">
                  <a:pos x="0" y="14"/>
                </a:cxn>
                <a:cxn ang="0">
                  <a:pos x="0" y="27"/>
                </a:cxn>
                <a:cxn ang="0">
                  <a:pos x="12" y="27"/>
                </a:cxn>
                <a:cxn ang="0">
                  <a:pos x="0" y="14"/>
                </a:cxn>
              </a:cxnLst>
              <a:rect l="0" t="0" r="r" b="b"/>
              <a:pathLst>
                <a:path w="1308" h="27">
                  <a:moveTo>
                    <a:pt x="0" y="14"/>
                  </a:moveTo>
                  <a:lnTo>
                    <a:pt x="12" y="27"/>
                  </a:lnTo>
                  <a:lnTo>
                    <a:pt x="1308" y="27"/>
                  </a:lnTo>
                  <a:lnTo>
                    <a:pt x="1308" y="0"/>
                  </a:lnTo>
                  <a:lnTo>
                    <a:pt x="12" y="0"/>
                  </a:lnTo>
                  <a:lnTo>
                    <a:pt x="0" y="14"/>
                  </a:lnTo>
                  <a:lnTo>
                    <a:pt x="0" y="14"/>
                  </a:lnTo>
                  <a:lnTo>
                    <a:pt x="0" y="27"/>
                  </a:lnTo>
                  <a:lnTo>
                    <a:pt x="12" y="27"/>
                  </a:lnTo>
                  <a:lnTo>
                    <a:pt x="0" y="14"/>
                  </a:lnTo>
                  <a:close/>
                </a:path>
              </a:pathLst>
            </a:custGeom>
            <a:solidFill>
              <a:srgbClr val="FFFFFF"/>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135" name="Rectangle 255"/>
            <p:cNvSpPr>
              <a:spLocks noChangeArrowheads="1"/>
            </p:cNvSpPr>
            <p:nvPr/>
          </p:nvSpPr>
          <p:spPr bwMode="auto">
            <a:xfrm>
              <a:off x="3779" y="2758"/>
              <a:ext cx="1" cy="9"/>
            </a:xfrm>
            <a:prstGeom prst="rect">
              <a:avLst/>
            </a:prstGeom>
            <a:solidFill>
              <a:srgbClr val="3A66AA"/>
            </a:solidFill>
            <a:ln w="9525">
              <a:noFill/>
              <a:miter lim="800000"/>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136" name="Freeform 256"/>
            <p:cNvSpPr/>
            <p:nvPr/>
          </p:nvSpPr>
          <p:spPr bwMode="auto">
            <a:xfrm>
              <a:off x="3781" y="2758"/>
              <a:ext cx="5" cy="9"/>
            </a:xfrm>
            <a:custGeom>
              <a:avLst/>
              <a:gdLst/>
              <a:ahLst/>
              <a:cxnLst>
                <a:cxn ang="0">
                  <a:pos x="0" y="37"/>
                </a:cxn>
                <a:cxn ang="0">
                  <a:pos x="0" y="0"/>
                </a:cxn>
                <a:cxn ang="0">
                  <a:pos x="5" y="0"/>
                </a:cxn>
                <a:cxn ang="0">
                  <a:pos x="5" y="19"/>
                </a:cxn>
                <a:cxn ang="0">
                  <a:pos x="11" y="11"/>
                </a:cxn>
                <a:cxn ang="0">
                  <a:pos x="19" y="11"/>
                </a:cxn>
                <a:cxn ang="0">
                  <a:pos x="11" y="19"/>
                </a:cxn>
                <a:cxn ang="0">
                  <a:pos x="19" y="37"/>
                </a:cxn>
                <a:cxn ang="0">
                  <a:pos x="14" y="37"/>
                </a:cxn>
                <a:cxn ang="0">
                  <a:pos x="9" y="27"/>
                </a:cxn>
                <a:cxn ang="0">
                  <a:pos x="5" y="29"/>
                </a:cxn>
                <a:cxn ang="0">
                  <a:pos x="5" y="37"/>
                </a:cxn>
                <a:cxn ang="0">
                  <a:pos x="0" y="37"/>
                </a:cxn>
              </a:cxnLst>
              <a:rect l="0" t="0" r="r" b="b"/>
              <a:pathLst>
                <a:path w="19" h="37">
                  <a:moveTo>
                    <a:pt x="0" y="37"/>
                  </a:moveTo>
                  <a:lnTo>
                    <a:pt x="0" y="0"/>
                  </a:lnTo>
                  <a:lnTo>
                    <a:pt x="5" y="0"/>
                  </a:lnTo>
                  <a:lnTo>
                    <a:pt x="5" y="19"/>
                  </a:lnTo>
                  <a:lnTo>
                    <a:pt x="11" y="11"/>
                  </a:lnTo>
                  <a:lnTo>
                    <a:pt x="19" y="11"/>
                  </a:lnTo>
                  <a:lnTo>
                    <a:pt x="11" y="19"/>
                  </a:lnTo>
                  <a:lnTo>
                    <a:pt x="19" y="37"/>
                  </a:lnTo>
                  <a:lnTo>
                    <a:pt x="14" y="37"/>
                  </a:lnTo>
                  <a:lnTo>
                    <a:pt x="9" y="27"/>
                  </a:lnTo>
                  <a:lnTo>
                    <a:pt x="5" y="29"/>
                  </a:lnTo>
                  <a:lnTo>
                    <a:pt x="5" y="37"/>
                  </a:lnTo>
                  <a:lnTo>
                    <a:pt x="0" y="37"/>
                  </a:lnTo>
                  <a:close/>
                </a:path>
              </a:pathLst>
            </a:custGeom>
            <a:solidFill>
              <a:srgbClr val="3A66AA"/>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137" name="Freeform 257"/>
            <p:cNvSpPr/>
            <p:nvPr/>
          </p:nvSpPr>
          <p:spPr bwMode="auto">
            <a:xfrm>
              <a:off x="3786" y="2760"/>
              <a:ext cx="5" cy="7"/>
            </a:xfrm>
            <a:custGeom>
              <a:avLst/>
              <a:gdLst/>
              <a:ahLst/>
              <a:cxnLst>
                <a:cxn ang="0">
                  <a:pos x="6" y="17"/>
                </a:cxn>
                <a:cxn ang="0">
                  <a:pos x="8" y="18"/>
                </a:cxn>
                <a:cxn ang="0">
                  <a:pos x="9" y="18"/>
                </a:cxn>
                <a:cxn ang="0">
                  <a:pos x="9" y="21"/>
                </a:cxn>
                <a:cxn ang="0">
                  <a:pos x="10" y="22"/>
                </a:cxn>
                <a:cxn ang="0">
                  <a:pos x="11" y="22"/>
                </a:cxn>
                <a:cxn ang="0">
                  <a:pos x="13" y="22"/>
                </a:cxn>
                <a:cxn ang="0">
                  <a:pos x="14" y="21"/>
                </a:cxn>
                <a:cxn ang="0">
                  <a:pos x="14" y="18"/>
                </a:cxn>
                <a:cxn ang="0">
                  <a:pos x="15" y="18"/>
                </a:cxn>
                <a:cxn ang="0">
                  <a:pos x="16" y="18"/>
                </a:cxn>
                <a:cxn ang="0">
                  <a:pos x="16" y="18"/>
                </a:cxn>
                <a:cxn ang="0">
                  <a:pos x="15" y="18"/>
                </a:cxn>
                <a:cxn ang="0">
                  <a:pos x="14" y="16"/>
                </a:cxn>
                <a:cxn ang="0">
                  <a:pos x="9" y="15"/>
                </a:cxn>
                <a:cxn ang="0">
                  <a:pos x="6" y="13"/>
                </a:cxn>
                <a:cxn ang="0">
                  <a:pos x="5" y="12"/>
                </a:cxn>
                <a:cxn ang="0">
                  <a:pos x="4" y="10"/>
                </a:cxn>
                <a:cxn ang="0">
                  <a:pos x="3" y="7"/>
                </a:cxn>
                <a:cxn ang="0">
                  <a:pos x="3" y="5"/>
                </a:cxn>
                <a:cxn ang="0">
                  <a:pos x="3" y="3"/>
                </a:cxn>
                <a:cxn ang="0">
                  <a:pos x="3" y="2"/>
                </a:cxn>
                <a:cxn ang="0">
                  <a:pos x="6" y="0"/>
                </a:cxn>
                <a:cxn ang="0">
                  <a:pos x="9" y="0"/>
                </a:cxn>
                <a:cxn ang="0">
                  <a:pos x="11" y="0"/>
                </a:cxn>
                <a:cxn ang="0">
                  <a:pos x="15" y="0"/>
                </a:cxn>
                <a:cxn ang="0">
                  <a:pos x="16" y="1"/>
                </a:cxn>
                <a:cxn ang="0">
                  <a:pos x="18" y="2"/>
                </a:cxn>
                <a:cxn ang="0">
                  <a:pos x="19" y="3"/>
                </a:cxn>
                <a:cxn ang="0">
                  <a:pos x="19" y="6"/>
                </a:cxn>
                <a:cxn ang="0">
                  <a:pos x="14" y="6"/>
                </a:cxn>
                <a:cxn ang="0">
                  <a:pos x="11" y="6"/>
                </a:cxn>
                <a:cxn ang="0">
                  <a:pos x="11" y="6"/>
                </a:cxn>
                <a:cxn ang="0">
                  <a:pos x="9" y="6"/>
                </a:cxn>
                <a:cxn ang="0">
                  <a:pos x="9" y="6"/>
                </a:cxn>
                <a:cxn ang="0">
                  <a:pos x="9" y="6"/>
                </a:cxn>
                <a:cxn ang="0">
                  <a:pos x="9" y="7"/>
                </a:cxn>
                <a:cxn ang="0">
                  <a:pos x="9" y="8"/>
                </a:cxn>
                <a:cxn ang="0">
                  <a:pos x="9" y="8"/>
                </a:cxn>
                <a:cxn ang="0">
                  <a:pos x="11" y="8"/>
                </a:cxn>
                <a:cxn ang="0">
                  <a:pos x="15" y="10"/>
                </a:cxn>
                <a:cxn ang="0">
                  <a:pos x="18" y="11"/>
                </a:cxn>
                <a:cxn ang="0">
                  <a:pos x="19" y="12"/>
                </a:cxn>
                <a:cxn ang="0">
                  <a:pos x="19" y="13"/>
                </a:cxn>
                <a:cxn ang="0">
                  <a:pos x="21" y="16"/>
                </a:cxn>
                <a:cxn ang="0">
                  <a:pos x="21" y="18"/>
                </a:cxn>
                <a:cxn ang="0">
                  <a:pos x="21" y="20"/>
                </a:cxn>
                <a:cxn ang="0">
                  <a:pos x="19" y="22"/>
                </a:cxn>
                <a:cxn ang="0">
                  <a:pos x="18" y="23"/>
                </a:cxn>
                <a:cxn ang="0">
                  <a:pos x="15" y="25"/>
                </a:cxn>
                <a:cxn ang="0">
                  <a:pos x="11" y="26"/>
                </a:cxn>
                <a:cxn ang="0">
                  <a:pos x="9" y="26"/>
                </a:cxn>
                <a:cxn ang="0">
                  <a:pos x="6" y="26"/>
                </a:cxn>
                <a:cxn ang="0">
                  <a:pos x="5" y="26"/>
                </a:cxn>
                <a:cxn ang="0">
                  <a:pos x="4" y="23"/>
                </a:cxn>
                <a:cxn ang="0">
                  <a:pos x="1" y="21"/>
                </a:cxn>
              </a:cxnLst>
              <a:rect l="0" t="0" r="r" b="b"/>
              <a:pathLst>
                <a:path w="21" h="26">
                  <a:moveTo>
                    <a:pt x="0" y="18"/>
                  </a:moveTo>
                  <a:lnTo>
                    <a:pt x="5" y="16"/>
                  </a:lnTo>
                  <a:lnTo>
                    <a:pt x="6" y="17"/>
                  </a:lnTo>
                  <a:lnTo>
                    <a:pt x="8" y="17"/>
                  </a:lnTo>
                  <a:lnTo>
                    <a:pt x="8" y="18"/>
                  </a:lnTo>
                  <a:lnTo>
                    <a:pt x="8" y="18"/>
                  </a:lnTo>
                  <a:lnTo>
                    <a:pt x="8" y="18"/>
                  </a:lnTo>
                  <a:lnTo>
                    <a:pt x="9" y="18"/>
                  </a:lnTo>
                  <a:lnTo>
                    <a:pt x="9" y="18"/>
                  </a:lnTo>
                  <a:lnTo>
                    <a:pt x="9" y="18"/>
                  </a:lnTo>
                  <a:lnTo>
                    <a:pt x="9" y="20"/>
                  </a:lnTo>
                  <a:lnTo>
                    <a:pt x="9" y="21"/>
                  </a:lnTo>
                  <a:lnTo>
                    <a:pt x="9" y="21"/>
                  </a:lnTo>
                  <a:lnTo>
                    <a:pt x="10" y="22"/>
                  </a:lnTo>
                  <a:lnTo>
                    <a:pt x="10" y="22"/>
                  </a:lnTo>
                  <a:lnTo>
                    <a:pt x="10" y="22"/>
                  </a:lnTo>
                  <a:lnTo>
                    <a:pt x="11" y="22"/>
                  </a:lnTo>
                  <a:lnTo>
                    <a:pt x="11" y="22"/>
                  </a:lnTo>
                  <a:lnTo>
                    <a:pt x="11" y="22"/>
                  </a:lnTo>
                  <a:lnTo>
                    <a:pt x="13" y="22"/>
                  </a:lnTo>
                  <a:lnTo>
                    <a:pt x="13" y="22"/>
                  </a:lnTo>
                  <a:lnTo>
                    <a:pt x="14" y="22"/>
                  </a:lnTo>
                  <a:lnTo>
                    <a:pt x="14" y="21"/>
                  </a:lnTo>
                  <a:lnTo>
                    <a:pt x="14" y="21"/>
                  </a:lnTo>
                  <a:lnTo>
                    <a:pt x="14" y="20"/>
                  </a:lnTo>
                  <a:lnTo>
                    <a:pt x="14" y="18"/>
                  </a:lnTo>
                  <a:lnTo>
                    <a:pt x="14" y="18"/>
                  </a:lnTo>
                  <a:lnTo>
                    <a:pt x="14" y="18"/>
                  </a:lnTo>
                  <a:lnTo>
                    <a:pt x="15" y="18"/>
                  </a:lnTo>
                  <a:lnTo>
                    <a:pt x="15" y="18"/>
                  </a:lnTo>
                  <a:lnTo>
                    <a:pt x="15" y="18"/>
                  </a:lnTo>
                  <a:lnTo>
                    <a:pt x="16" y="18"/>
                  </a:lnTo>
                  <a:lnTo>
                    <a:pt x="16" y="18"/>
                  </a:lnTo>
                  <a:lnTo>
                    <a:pt x="16" y="18"/>
                  </a:lnTo>
                  <a:lnTo>
                    <a:pt x="16" y="18"/>
                  </a:lnTo>
                  <a:lnTo>
                    <a:pt x="16" y="18"/>
                  </a:lnTo>
                  <a:lnTo>
                    <a:pt x="16" y="18"/>
                  </a:lnTo>
                  <a:lnTo>
                    <a:pt x="16" y="18"/>
                  </a:lnTo>
                  <a:lnTo>
                    <a:pt x="15" y="18"/>
                  </a:lnTo>
                  <a:lnTo>
                    <a:pt x="15" y="17"/>
                  </a:lnTo>
                  <a:lnTo>
                    <a:pt x="15" y="17"/>
                  </a:lnTo>
                  <a:lnTo>
                    <a:pt x="14" y="16"/>
                  </a:lnTo>
                  <a:lnTo>
                    <a:pt x="11" y="16"/>
                  </a:lnTo>
                  <a:lnTo>
                    <a:pt x="10" y="15"/>
                  </a:lnTo>
                  <a:lnTo>
                    <a:pt x="9" y="15"/>
                  </a:lnTo>
                  <a:lnTo>
                    <a:pt x="8" y="13"/>
                  </a:lnTo>
                  <a:lnTo>
                    <a:pt x="6" y="13"/>
                  </a:lnTo>
                  <a:lnTo>
                    <a:pt x="6" y="13"/>
                  </a:lnTo>
                  <a:lnTo>
                    <a:pt x="6" y="12"/>
                  </a:lnTo>
                  <a:lnTo>
                    <a:pt x="5" y="12"/>
                  </a:lnTo>
                  <a:lnTo>
                    <a:pt x="5" y="12"/>
                  </a:lnTo>
                  <a:lnTo>
                    <a:pt x="4" y="12"/>
                  </a:lnTo>
                  <a:lnTo>
                    <a:pt x="4" y="11"/>
                  </a:lnTo>
                  <a:lnTo>
                    <a:pt x="4" y="10"/>
                  </a:lnTo>
                  <a:lnTo>
                    <a:pt x="3" y="10"/>
                  </a:lnTo>
                  <a:lnTo>
                    <a:pt x="3" y="8"/>
                  </a:lnTo>
                  <a:lnTo>
                    <a:pt x="3" y="7"/>
                  </a:lnTo>
                  <a:lnTo>
                    <a:pt x="3" y="6"/>
                  </a:lnTo>
                  <a:lnTo>
                    <a:pt x="3" y="6"/>
                  </a:lnTo>
                  <a:lnTo>
                    <a:pt x="3" y="5"/>
                  </a:lnTo>
                  <a:lnTo>
                    <a:pt x="3" y="5"/>
                  </a:lnTo>
                  <a:lnTo>
                    <a:pt x="3" y="5"/>
                  </a:lnTo>
                  <a:lnTo>
                    <a:pt x="3" y="3"/>
                  </a:lnTo>
                  <a:lnTo>
                    <a:pt x="3" y="3"/>
                  </a:lnTo>
                  <a:lnTo>
                    <a:pt x="3" y="2"/>
                  </a:lnTo>
                  <a:lnTo>
                    <a:pt x="3" y="2"/>
                  </a:lnTo>
                  <a:lnTo>
                    <a:pt x="4" y="1"/>
                  </a:lnTo>
                  <a:lnTo>
                    <a:pt x="5" y="1"/>
                  </a:lnTo>
                  <a:lnTo>
                    <a:pt x="6" y="0"/>
                  </a:lnTo>
                  <a:lnTo>
                    <a:pt x="6" y="0"/>
                  </a:lnTo>
                  <a:lnTo>
                    <a:pt x="8" y="0"/>
                  </a:lnTo>
                  <a:lnTo>
                    <a:pt x="9" y="0"/>
                  </a:lnTo>
                  <a:lnTo>
                    <a:pt x="10" y="0"/>
                  </a:lnTo>
                  <a:lnTo>
                    <a:pt x="11" y="0"/>
                  </a:lnTo>
                  <a:lnTo>
                    <a:pt x="11" y="0"/>
                  </a:lnTo>
                  <a:lnTo>
                    <a:pt x="13" y="0"/>
                  </a:lnTo>
                  <a:lnTo>
                    <a:pt x="14" y="0"/>
                  </a:lnTo>
                  <a:lnTo>
                    <a:pt x="15" y="0"/>
                  </a:lnTo>
                  <a:lnTo>
                    <a:pt x="15" y="0"/>
                  </a:lnTo>
                  <a:lnTo>
                    <a:pt x="16" y="1"/>
                  </a:lnTo>
                  <a:lnTo>
                    <a:pt x="16" y="1"/>
                  </a:lnTo>
                  <a:lnTo>
                    <a:pt x="16" y="2"/>
                  </a:lnTo>
                  <a:lnTo>
                    <a:pt x="18" y="2"/>
                  </a:lnTo>
                  <a:lnTo>
                    <a:pt x="18" y="2"/>
                  </a:lnTo>
                  <a:lnTo>
                    <a:pt x="19" y="2"/>
                  </a:lnTo>
                  <a:lnTo>
                    <a:pt x="19" y="3"/>
                  </a:lnTo>
                  <a:lnTo>
                    <a:pt x="19" y="3"/>
                  </a:lnTo>
                  <a:lnTo>
                    <a:pt x="19" y="3"/>
                  </a:lnTo>
                  <a:lnTo>
                    <a:pt x="19" y="5"/>
                  </a:lnTo>
                  <a:lnTo>
                    <a:pt x="19" y="6"/>
                  </a:lnTo>
                  <a:lnTo>
                    <a:pt x="14" y="6"/>
                  </a:lnTo>
                  <a:lnTo>
                    <a:pt x="14" y="6"/>
                  </a:lnTo>
                  <a:lnTo>
                    <a:pt x="14" y="6"/>
                  </a:lnTo>
                  <a:lnTo>
                    <a:pt x="13" y="6"/>
                  </a:lnTo>
                  <a:lnTo>
                    <a:pt x="13" y="6"/>
                  </a:lnTo>
                  <a:lnTo>
                    <a:pt x="11" y="6"/>
                  </a:lnTo>
                  <a:lnTo>
                    <a:pt x="11" y="6"/>
                  </a:lnTo>
                  <a:lnTo>
                    <a:pt x="11" y="6"/>
                  </a:lnTo>
                  <a:lnTo>
                    <a:pt x="11" y="6"/>
                  </a:lnTo>
                  <a:lnTo>
                    <a:pt x="10" y="6"/>
                  </a:lnTo>
                  <a:lnTo>
                    <a:pt x="9" y="6"/>
                  </a:lnTo>
                  <a:lnTo>
                    <a:pt x="9" y="6"/>
                  </a:lnTo>
                  <a:lnTo>
                    <a:pt x="9" y="6"/>
                  </a:lnTo>
                  <a:lnTo>
                    <a:pt x="9" y="6"/>
                  </a:lnTo>
                  <a:lnTo>
                    <a:pt x="9" y="6"/>
                  </a:lnTo>
                  <a:lnTo>
                    <a:pt x="9" y="6"/>
                  </a:lnTo>
                  <a:lnTo>
                    <a:pt x="9" y="6"/>
                  </a:lnTo>
                  <a:lnTo>
                    <a:pt x="9" y="6"/>
                  </a:lnTo>
                  <a:lnTo>
                    <a:pt x="9" y="6"/>
                  </a:lnTo>
                  <a:lnTo>
                    <a:pt x="9" y="6"/>
                  </a:lnTo>
                  <a:lnTo>
                    <a:pt x="9" y="7"/>
                  </a:lnTo>
                  <a:lnTo>
                    <a:pt x="9" y="7"/>
                  </a:lnTo>
                  <a:lnTo>
                    <a:pt x="9" y="8"/>
                  </a:lnTo>
                  <a:lnTo>
                    <a:pt x="9" y="8"/>
                  </a:lnTo>
                  <a:lnTo>
                    <a:pt x="9" y="8"/>
                  </a:lnTo>
                  <a:lnTo>
                    <a:pt x="9" y="8"/>
                  </a:lnTo>
                  <a:lnTo>
                    <a:pt x="9" y="8"/>
                  </a:lnTo>
                  <a:lnTo>
                    <a:pt x="10" y="8"/>
                  </a:lnTo>
                  <a:lnTo>
                    <a:pt x="11" y="8"/>
                  </a:lnTo>
                  <a:lnTo>
                    <a:pt x="11" y="8"/>
                  </a:lnTo>
                  <a:lnTo>
                    <a:pt x="13" y="8"/>
                  </a:lnTo>
                  <a:lnTo>
                    <a:pt x="14" y="8"/>
                  </a:lnTo>
                  <a:lnTo>
                    <a:pt x="15" y="10"/>
                  </a:lnTo>
                  <a:lnTo>
                    <a:pt x="15" y="10"/>
                  </a:lnTo>
                  <a:lnTo>
                    <a:pt x="16" y="10"/>
                  </a:lnTo>
                  <a:lnTo>
                    <a:pt x="18" y="11"/>
                  </a:lnTo>
                  <a:lnTo>
                    <a:pt x="18" y="11"/>
                  </a:lnTo>
                  <a:lnTo>
                    <a:pt x="19" y="12"/>
                  </a:lnTo>
                  <a:lnTo>
                    <a:pt x="19" y="12"/>
                  </a:lnTo>
                  <a:lnTo>
                    <a:pt x="19" y="12"/>
                  </a:lnTo>
                  <a:lnTo>
                    <a:pt x="19" y="12"/>
                  </a:lnTo>
                  <a:lnTo>
                    <a:pt x="19" y="13"/>
                  </a:lnTo>
                  <a:lnTo>
                    <a:pt x="20" y="13"/>
                  </a:lnTo>
                  <a:lnTo>
                    <a:pt x="20" y="15"/>
                  </a:lnTo>
                  <a:lnTo>
                    <a:pt x="21" y="16"/>
                  </a:lnTo>
                  <a:lnTo>
                    <a:pt x="21" y="16"/>
                  </a:lnTo>
                  <a:lnTo>
                    <a:pt x="21" y="17"/>
                  </a:lnTo>
                  <a:lnTo>
                    <a:pt x="21" y="18"/>
                  </a:lnTo>
                  <a:lnTo>
                    <a:pt x="21" y="18"/>
                  </a:lnTo>
                  <a:lnTo>
                    <a:pt x="21" y="20"/>
                  </a:lnTo>
                  <a:lnTo>
                    <a:pt x="21" y="20"/>
                  </a:lnTo>
                  <a:lnTo>
                    <a:pt x="20" y="21"/>
                  </a:lnTo>
                  <a:lnTo>
                    <a:pt x="20" y="21"/>
                  </a:lnTo>
                  <a:lnTo>
                    <a:pt x="19" y="22"/>
                  </a:lnTo>
                  <a:lnTo>
                    <a:pt x="19" y="22"/>
                  </a:lnTo>
                  <a:lnTo>
                    <a:pt x="19" y="22"/>
                  </a:lnTo>
                  <a:lnTo>
                    <a:pt x="18" y="23"/>
                  </a:lnTo>
                  <a:lnTo>
                    <a:pt x="18" y="25"/>
                  </a:lnTo>
                  <a:lnTo>
                    <a:pt x="16" y="25"/>
                  </a:lnTo>
                  <a:lnTo>
                    <a:pt x="15" y="25"/>
                  </a:lnTo>
                  <a:lnTo>
                    <a:pt x="14" y="25"/>
                  </a:lnTo>
                  <a:lnTo>
                    <a:pt x="13" y="26"/>
                  </a:lnTo>
                  <a:lnTo>
                    <a:pt x="11" y="26"/>
                  </a:lnTo>
                  <a:lnTo>
                    <a:pt x="11" y="26"/>
                  </a:lnTo>
                  <a:lnTo>
                    <a:pt x="10" y="26"/>
                  </a:lnTo>
                  <a:lnTo>
                    <a:pt x="9" y="26"/>
                  </a:lnTo>
                  <a:lnTo>
                    <a:pt x="8" y="26"/>
                  </a:lnTo>
                  <a:lnTo>
                    <a:pt x="8" y="26"/>
                  </a:lnTo>
                  <a:lnTo>
                    <a:pt x="6" y="26"/>
                  </a:lnTo>
                  <a:lnTo>
                    <a:pt x="6" y="26"/>
                  </a:lnTo>
                  <a:lnTo>
                    <a:pt x="6" y="26"/>
                  </a:lnTo>
                  <a:lnTo>
                    <a:pt x="5" y="26"/>
                  </a:lnTo>
                  <a:lnTo>
                    <a:pt x="5" y="25"/>
                  </a:lnTo>
                  <a:lnTo>
                    <a:pt x="4" y="23"/>
                  </a:lnTo>
                  <a:lnTo>
                    <a:pt x="4" y="23"/>
                  </a:lnTo>
                  <a:lnTo>
                    <a:pt x="3" y="22"/>
                  </a:lnTo>
                  <a:lnTo>
                    <a:pt x="3" y="22"/>
                  </a:lnTo>
                  <a:lnTo>
                    <a:pt x="1" y="21"/>
                  </a:lnTo>
                  <a:lnTo>
                    <a:pt x="1" y="20"/>
                  </a:lnTo>
                  <a:lnTo>
                    <a:pt x="0" y="18"/>
                  </a:lnTo>
                  <a:close/>
                </a:path>
              </a:pathLst>
            </a:custGeom>
            <a:solidFill>
              <a:srgbClr val="3A66AA"/>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138" name="Freeform 258"/>
            <p:cNvSpPr>
              <a:spLocks noEditPoints="1"/>
            </p:cNvSpPr>
            <p:nvPr/>
          </p:nvSpPr>
          <p:spPr bwMode="auto">
            <a:xfrm>
              <a:off x="3792" y="2758"/>
              <a:ext cx="5" cy="9"/>
            </a:xfrm>
            <a:custGeom>
              <a:avLst/>
              <a:gdLst/>
              <a:ahLst/>
              <a:cxnLst>
                <a:cxn ang="0">
                  <a:pos x="14" y="37"/>
                </a:cxn>
                <a:cxn ang="0">
                  <a:pos x="14" y="33"/>
                </a:cxn>
                <a:cxn ang="0">
                  <a:pos x="14" y="34"/>
                </a:cxn>
                <a:cxn ang="0">
                  <a:pos x="14" y="36"/>
                </a:cxn>
                <a:cxn ang="0">
                  <a:pos x="13" y="37"/>
                </a:cxn>
                <a:cxn ang="0">
                  <a:pos x="11" y="37"/>
                </a:cxn>
                <a:cxn ang="0">
                  <a:pos x="10" y="37"/>
                </a:cxn>
                <a:cxn ang="0">
                  <a:pos x="9" y="37"/>
                </a:cxn>
                <a:cxn ang="0">
                  <a:pos x="9" y="37"/>
                </a:cxn>
                <a:cxn ang="0">
                  <a:pos x="8" y="37"/>
                </a:cxn>
                <a:cxn ang="0">
                  <a:pos x="6" y="36"/>
                </a:cxn>
                <a:cxn ang="0">
                  <a:pos x="4" y="36"/>
                </a:cxn>
                <a:cxn ang="0">
                  <a:pos x="4" y="34"/>
                </a:cxn>
                <a:cxn ang="0">
                  <a:pos x="2" y="32"/>
                </a:cxn>
                <a:cxn ang="0">
                  <a:pos x="1" y="29"/>
                </a:cxn>
                <a:cxn ang="0">
                  <a:pos x="0" y="27"/>
                </a:cxn>
                <a:cxn ang="0">
                  <a:pos x="0" y="24"/>
                </a:cxn>
                <a:cxn ang="0">
                  <a:pos x="0" y="22"/>
                </a:cxn>
                <a:cxn ang="0">
                  <a:pos x="0" y="19"/>
                </a:cxn>
                <a:cxn ang="0">
                  <a:pos x="1" y="17"/>
                </a:cxn>
                <a:cxn ang="0">
                  <a:pos x="2" y="14"/>
                </a:cxn>
                <a:cxn ang="0">
                  <a:pos x="4" y="12"/>
                </a:cxn>
                <a:cxn ang="0">
                  <a:pos x="4" y="11"/>
                </a:cxn>
                <a:cxn ang="0">
                  <a:pos x="6" y="11"/>
                </a:cxn>
                <a:cxn ang="0">
                  <a:pos x="8" y="11"/>
                </a:cxn>
                <a:cxn ang="0">
                  <a:pos x="10" y="11"/>
                </a:cxn>
                <a:cxn ang="0">
                  <a:pos x="11" y="11"/>
                </a:cxn>
                <a:cxn ang="0">
                  <a:pos x="13" y="11"/>
                </a:cxn>
                <a:cxn ang="0">
                  <a:pos x="14" y="12"/>
                </a:cxn>
                <a:cxn ang="0">
                  <a:pos x="14" y="0"/>
                </a:cxn>
                <a:cxn ang="0">
                  <a:pos x="19" y="37"/>
                </a:cxn>
                <a:cxn ang="0">
                  <a:pos x="6" y="24"/>
                </a:cxn>
                <a:cxn ang="0">
                  <a:pos x="6" y="26"/>
                </a:cxn>
                <a:cxn ang="0">
                  <a:pos x="6" y="27"/>
                </a:cxn>
                <a:cxn ang="0">
                  <a:pos x="6" y="29"/>
                </a:cxn>
                <a:cxn ang="0">
                  <a:pos x="6" y="29"/>
                </a:cxn>
                <a:cxn ang="0">
                  <a:pos x="6" y="31"/>
                </a:cxn>
                <a:cxn ang="0">
                  <a:pos x="8" y="32"/>
                </a:cxn>
                <a:cxn ang="0">
                  <a:pos x="9" y="33"/>
                </a:cxn>
                <a:cxn ang="0">
                  <a:pos x="10" y="33"/>
                </a:cxn>
                <a:cxn ang="0">
                  <a:pos x="11" y="32"/>
                </a:cxn>
                <a:cxn ang="0">
                  <a:pos x="11" y="31"/>
                </a:cxn>
                <a:cxn ang="0">
                  <a:pos x="13" y="29"/>
                </a:cxn>
                <a:cxn ang="0">
                  <a:pos x="14" y="29"/>
                </a:cxn>
                <a:cxn ang="0">
                  <a:pos x="14" y="28"/>
                </a:cxn>
                <a:cxn ang="0">
                  <a:pos x="14" y="27"/>
                </a:cxn>
                <a:cxn ang="0">
                  <a:pos x="14" y="24"/>
                </a:cxn>
                <a:cxn ang="0">
                  <a:pos x="14" y="22"/>
                </a:cxn>
                <a:cxn ang="0">
                  <a:pos x="14" y="21"/>
                </a:cxn>
                <a:cxn ang="0">
                  <a:pos x="14" y="19"/>
                </a:cxn>
                <a:cxn ang="0">
                  <a:pos x="14" y="18"/>
                </a:cxn>
                <a:cxn ang="0">
                  <a:pos x="13" y="17"/>
                </a:cxn>
                <a:cxn ang="0">
                  <a:pos x="11" y="17"/>
                </a:cxn>
                <a:cxn ang="0">
                  <a:pos x="11" y="17"/>
                </a:cxn>
                <a:cxn ang="0">
                  <a:pos x="10" y="17"/>
                </a:cxn>
                <a:cxn ang="0">
                  <a:pos x="9" y="17"/>
                </a:cxn>
                <a:cxn ang="0">
                  <a:pos x="9" y="17"/>
                </a:cxn>
                <a:cxn ang="0">
                  <a:pos x="8" y="17"/>
                </a:cxn>
                <a:cxn ang="0">
                  <a:pos x="6" y="17"/>
                </a:cxn>
                <a:cxn ang="0">
                  <a:pos x="6" y="18"/>
                </a:cxn>
                <a:cxn ang="0">
                  <a:pos x="6" y="19"/>
                </a:cxn>
                <a:cxn ang="0">
                  <a:pos x="6" y="21"/>
                </a:cxn>
                <a:cxn ang="0">
                  <a:pos x="6" y="22"/>
                </a:cxn>
              </a:cxnLst>
              <a:rect l="0" t="0" r="r" b="b"/>
              <a:pathLst>
                <a:path w="19" h="37">
                  <a:moveTo>
                    <a:pt x="19" y="37"/>
                  </a:moveTo>
                  <a:lnTo>
                    <a:pt x="14" y="37"/>
                  </a:lnTo>
                  <a:lnTo>
                    <a:pt x="14" y="33"/>
                  </a:lnTo>
                  <a:lnTo>
                    <a:pt x="14" y="33"/>
                  </a:lnTo>
                  <a:lnTo>
                    <a:pt x="14" y="33"/>
                  </a:lnTo>
                  <a:lnTo>
                    <a:pt x="14" y="34"/>
                  </a:lnTo>
                  <a:lnTo>
                    <a:pt x="14" y="34"/>
                  </a:lnTo>
                  <a:lnTo>
                    <a:pt x="14" y="36"/>
                  </a:lnTo>
                  <a:lnTo>
                    <a:pt x="13" y="36"/>
                  </a:lnTo>
                  <a:lnTo>
                    <a:pt x="13" y="37"/>
                  </a:lnTo>
                  <a:lnTo>
                    <a:pt x="11" y="37"/>
                  </a:lnTo>
                  <a:lnTo>
                    <a:pt x="11" y="37"/>
                  </a:lnTo>
                  <a:lnTo>
                    <a:pt x="11" y="37"/>
                  </a:lnTo>
                  <a:lnTo>
                    <a:pt x="10" y="37"/>
                  </a:lnTo>
                  <a:lnTo>
                    <a:pt x="10" y="37"/>
                  </a:lnTo>
                  <a:lnTo>
                    <a:pt x="9" y="37"/>
                  </a:lnTo>
                  <a:lnTo>
                    <a:pt x="9" y="37"/>
                  </a:lnTo>
                  <a:lnTo>
                    <a:pt x="9" y="37"/>
                  </a:lnTo>
                  <a:lnTo>
                    <a:pt x="9" y="37"/>
                  </a:lnTo>
                  <a:lnTo>
                    <a:pt x="8" y="37"/>
                  </a:lnTo>
                  <a:lnTo>
                    <a:pt x="6" y="37"/>
                  </a:lnTo>
                  <a:lnTo>
                    <a:pt x="6" y="36"/>
                  </a:lnTo>
                  <a:lnTo>
                    <a:pt x="5" y="36"/>
                  </a:lnTo>
                  <a:lnTo>
                    <a:pt x="4" y="36"/>
                  </a:lnTo>
                  <a:lnTo>
                    <a:pt x="4" y="36"/>
                  </a:lnTo>
                  <a:lnTo>
                    <a:pt x="4" y="34"/>
                  </a:lnTo>
                  <a:lnTo>
                    <a:pt x="4" y="33"/>
                  </a:lnTo>
                  <a:lnTo>
                    <a:pt x="2" y="32"/>
                  </a:lnTo>
                  <a:lnTo>
                    <a:pt x="1" y="31"/>
                  </a:lnTo>
                  <a:lnTo>
                    <a:pt x="1" y="29"/>
                  </a:lnTo>
                  <a:lnTo>
                    <a:pt x="1" y="28"/>
                  </a:lnTo>
                  <a:lnTo>
                    <a:pt x="0" y="27"/>
                  </a:lnTo>
                  <a:lnTo>
                    <a:pt x="0" y="26"/>
                  </a:lnTo>
                  <a:lnTo>
                    <a:pt x="0" y="24"/>
                  </a:lnTo>
                  <a:lnTo>
                    <a:pt x="0" y="23"/>
                  </a:lnTo>
                  <a:lnTo>
                    <a:pt x="0" y="22"/>
                  </a:lnTo>
                  <a:lnTo>
                    <a:pt x="0" y="21"/>
                  </a:lnTo>
                  <a:lnTo>
                    <a:pt x="0" y="19"/>
                  </a:lnTo>
                  <a:lnTo>
                    <a:pt x="1" y="18"/>
                  </a:lnTo>
                  <a:lnTo>
                    <a:pt x="1" y="17"/>
                  </a:lnTo>
                  <a:lnTo>
                    <a:pt x="1" y="16"/>
                  </a:lnTo>
                  <a:lnTo>
                    <a:pt x="2" y="14"/>
                  </a:lnTo>
                  <a:lnTo>
                    <a:pt x="4" y="13"/>
                  </a:lnTo>
                  <a:lnTo>
                    <a:pt x="4" y="12"/>
                  </a:lnTo>
                  <a:lnTo>
                    <a:pt x="4" y="12"/>
                  </a:lnTo>
                  <a:lnTo>
                    <a:pt x="4" y="11"/>
                  </a:lnTo>
                  <a:lnTo>
                    <a:pt x="5" y="11"/>
                  </a:lnTo>
                  <a:lnTo>
                    <a:pt x="6" y="11"/>
                  </a:lnTo>
                  <a:lnTo>
                    <a:pt x="6" y="11"/>
                  </a:lnTo>
                  <a:lnTo>
                    <a:pt x="8" y="11"/>
                  </a:lnTo>
                  <a:lnTo>
                    <a:pt x="9" y="11"/>
                  </a:lnTo>
                  <a:lnTo>
                    <a:pt x="10" y="11"/>
                  </a:lnTo>
                  <a:lnTo>
                    <a:pt x="10" y="11"/>
                  </a:lnTo>
                  <a:lnTo>
                    <a:pt x="11" y="11"/>
                  </a:lnTo>
                  <a:lnTo>
                    <a:pt x="13" y="11"/>
                  </a:lnTo>
                  <a:lnTo>
                    <a:pt x="13" y="11"/>
                  </a:lnTo>
                  <a:lnTo>
                    <a:pt x="14" y="12"/>
                  </a:lnTo>
                  <a:lnTo>
                    <a:pt x="14" y="12"/>
                  </a:lnTo>
                  <a:lnTo>
                    <a:pt x="14" y="13"/>
                  </a:lnTo>
                  <a:lnTo>
                    <a:pt x="14" y="0"/>
                  </a:lnTo>
                  <a:lnTo>
                    <a:pt x="19" y="0"/>
                  </a:lnTo>
                  <a:lnTo>
                    <a:pt x="19" y="37"/>
                  </a:lnTo>
                  <a:close/>
                  <a:moveTo>
                    <a:pt x="6" y="23"/>
                  </a:moveTo>
                  <a:lnTo>
                    <a:pt x="6" y="24"/>
                  </a:lnTo>
                  <a:lnTo>
                    <a:pt x="6" y="26"/>
                  </a:lnTo>
                  <a:lnTo>
                    <a:pt x="6" y="26"/>
                  </a:lnTo>
                  <a:lnTo>
                    <a:pt x="6" y="27"/>
                  </a:lnTo>
                  <a:lnTo>
                    <a:pt x="6" y="27"/>
                  </a:lnTo>
                  <a:lnTo>
                    <a:pt x="6" y="28"/>
                  </a:lnTo>
                  <a:lnTo>
                    <a:pt x="6" y="29"/>
                  </a:lnTo>
                  <a:lnTo>
                    <a:pt x="6" y="29"/>
                  </a:lnTo>
                  <a:lnTo>
                    <a:pt x="6" y="29"/>
                  </a:lnTo>
                  <a:lnTo>
                    <a:pt x="6" y="31"/>
                  </a:lnTo>
                  <a:lnTo>
                    <a:pt x="6" y="31"/>
                  </a:lnTo>
                  <a:lnTo>
                    <a:pt x="8" y="32"/>
                  </a:lnTo>
                  <a:lnTo>
                    <a:pt x="8" y="32"/>
                  </a:lnTo>
                  <a:lnTo>
                    <a:pt x="8" y="33"/>
                  </a:lnTo>
                  <a:lnTo>
                    <a:pt x="9" y="33"/>
                  </a:lnTo>
                  <a:lnTo>
                    <a:pt x="9" y="33"/>
                  </a:lnTo>
                  <a:lnTo>
                    <a:pt x="10" y="33"/>
                  </a:lnTo>
                  <a:lnTo>
                    <a:pt x="10" y="33"/>
                  </a:lnTo>
                  <a:lnTo>
                    <a:pt x="11" y="32"/>
                  </a:lnTo>
                  <a:lnTo>
                    <a:pt x="11" y="32"/>
                  </a:lnTo>
                  <a:lnTo>
                    <a:pt x="11" y="31"/>
                  </a:lnTo>
                  <a:lnTo>
                    <a:pt x="13" y="31"/>
                  </a:lnTo>
                  <a:lnTo>
                    <a:pt x="13" y="29"/>
                  </a:lnTo>
                  <a:lnTo>
                    <a:pt x="14" y="29"/>
                  </a:lnTo>
                  <a:lnTo>
                    <a:pt x="14" y="29"/>
                  </a:lnTo>
                  <a:lnTo>
                    <a:pt x="14" y="29"/>
                  </a:lnTo>
                  <a:lnTo>
                    <a:pt x="14" y="28"/>
                  </a:lnTo>
                  <a:lnTo>
                    <a:pt x="14" y="28"/>
                  </a:lnTo>
                  <a:lnTo>
                    <a:pt x="14" y="27"/>
                  </a:lnTo>
                  <a:lnTo>
                    <a:pt x="14" y="26"/>
                  </a:lnTo>
                  <a:lnTo>
                    <a:pt x="14" y="24"/>
                  </a:lnTo>
                  <a:lnTo>
                    <a:pt x="14" y="23"/>
                  </a:lnTo>
                  <a:lnTo>
                    <a:pt x="14" y="22"/>
                  </a:lnTo>
                  <a:lnTo>
                    <a:pt x="14" y="22"/>
                  </a:lnTo>
                  <a:lnTo>
                    <a:pt x="14" y="21"/>
                  </a:lnTo>
                  <a:lnTo>
                    <a:pt x="14" y="19"/>
                  </a:lnTo>
                  <a:lnTo>
                    <a:pt x="14" y="19"/>
                  </a:lnTo>
                  <a:lnTo>
                    <a:pt x="14" y="18"/>
                  </a:lnTo>
                  <a:lnTo>
                    <a:pt x="14" y="18"/>
                  </a:lnTo>
                  <a:lnTo>
                    <a:pt x="14" y="17"/>
                  </a:lnTo>
                  <a:lnTo>
                    <a:pt x="13" y="17"/>
                  </a:lnTo>
                  <a:lnTo>
                    <a:pt x="13" y="17"/>
                  </a:lnTo>
                  <a:lnTo>
                    <a:pt x="11" y="17"/>
                  </a:lnTo>
                  <a:lnTo>
                    <a:pt x="11" y="17"/>
                  </a:lnTo>
                  <a:lnTo>
                    <a:pt x="11" y="17"/>
                  </a:lnTo>
                  <a:lnTo>
                    <a:pt x="10" y="17"/>
                  </a:lnTo>
                  <a:lnTo>
                    <a:pt x="10" y="17"/>
                  </a:lnTo>
                  <a:lnTo>
                    <a:pt x="9" y="17"/>
                  </a:lnTo>
                  <a:lnTo>
                    <a:pt x="9" y="17"/>
                  </a:lnTo>
                  <a:lnTo>
                    <a:pt x="9" y="17"/>
                  </a:lnTo>
                  <a:lnTo>
                    <a:pt x="9" y="17"/>
                  </a:lnTo>
                  <a:lnTo>
                    <a:pt x="9" y="17"/>
                  </a:lnTo>
                  <a:lnTo>
                    <a:pt x="8" y="17"/>
                  </a:lnTo>
                  <a:lnTo>
                    <a:pt x="8" y="17"/>
                  </a:lnTo>
                  <a:lnTo>
                    <a:pt x="6" y="17"/>
                  </a:lnTo>
                  <a:lnTo>
                    <a:pt x="6" y="17"/>
                  </a:lnTo>
                  <a:lnTo>
                    <a:pt x="6" y="18"/>
                  </a:lnTo>
                  <a:lnTo>
                    <a:pt x="6" y="18"/>
                  </a:lnTo>
                  <a:lnTo>
                    <a:pt x="6" y="19"/>
                  </a:lnTo>
                  <a:lnTo>
                    <a:pt x="6" y="19"/>
                  </a:lnTo>
                  <a:lnTo>
                    <a:pt x="6" y="21"/>
                  </a:lnTo>
                  <a:lnTo>
                    <a:pt x="6" y="22"/>
                  </a:lnTo>
                  <a:lnTo>
                    <a:pt x="6" y="22"/>
                  </a:lnTo>
                  <a:lnTo>
                    <a:pt x="6" y="23"/>
                  </a:lnTo>
                  <a:close/>
                </a:path>
              </a:pathLst>
            </a:custGeom>
            <a:solidFill>
              <a:srgbClr val="3A66AA"/>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139" name="Freeform 259"/>
            <p:cNvSpPr>
              <a:spLocks noEditPoints="1"/>
            </p:cNvSpPr>
            <p:nvPr/>
          </p:nvSpPr>
          <p:spPr bwMode="auto">
            <a:xfrm>
              <a:off x="3797" y="2758"/>
              <a:ext cx="3" cy="11"/>
            </a:xfrm>
            <a:custGeom>
              <a:avLst/>
              <a:gdLst/>
              <a:ahLst/>
              <a:cxnLst>
                <a:cxn ang="0">
                  <a:pos x="6" y="0"/>
                </a:cxn>
                <a:cxn ang="0">
                  <a:pos x="11" y="7"/>
                </a:cxn>
                <a:cxn ang="0">
                  <a:pos x="11" y="11"/>
                </a:cxn>
                <a:cxn ang="0">
                  <a:pos x="11" y="38"/>
                </a:cxn>
                <a:cxn ang="0">
                  <a:pos x="11" y="40"/>
                </a:cxn>
                <a:cxn ang="0">
                  <a:pos x="11" y="41"/>
                </a:cxn>
                <a:cxn ang="0">
                  <a:pos x="11" y="42"/>
                </a:cxn>
                <a:cxn ang="0">
                  <a:pos x="11" y="43"/>
                </a:cxn>
                <a:cxn ang="0">
                  <a:pos x="11" y="45"/>
                </a:cxn>
                <a:cxn ang="0">
                  <a:pos x="10" y="46"/>
                </a:cxn>
                <a:cxn ang="0">
                  <a:pos x="9" y="46"/>
                </a:cxn>
                <a:cxn ang="0">
                  <a:pos x="9" y="47"/>
                </a:cxn>
                <a:cxn ang="0">
                  <a:pos x="7" y="47"/>
                </a:cxn>
                <a:cxn ang="0">
                  <a:pos x="6" y="47"/>
                </a:cxn>
                <a:cxn ang="0">
                  <a:pos x="6" y="47"/>
                </a:cxn>
                <a:cxn ang="0">
                  <a:pos x="6" y="47"/>
                </a:cxn>
                <a:cxn ang="0">
                  <a:pos x="5" y="47"/>
                </a:cxn>
                <a:cxn ang="0">
                  <a:pos x="4" y="47"/>
                </a:cxn>
                <a:cxn ang="0">
                  <a:pos x="4" y="47"/>
                </a:cxn>
                <a:cxn ang="0">
                  <a:pos x="4" y="47"/>
                </a:cxn>
                <a:cxn ang="0">
                  <a:pos x="2" y="47"/>
                </a:cxn>
                <a:cxn ang="0">
                  <a:pos x="2" y="47"/>
                </a:cxn>
                <a:cxn ang="0">
                  <a:pos x="1" y="47"/>
                </a:cxn>
                <a:cxn ang="0">
                  <a:pos x="4" y="40"/>
                </a:cxn>
                <a:cxn ang="0">
                  <a:pos x="4" y="40"/>
                </a:cxn>
                <a:cxn ang="0">
                  <a:pos x="5" y="40"/>
                </a:cxn>
                <a:cxn ang="0">
                  <a:pos x="5" y="40"/>
                </a:cxn>
                <a:cxn ang="0">
                  <a:pos x="6" y="40"/>
                </a:cxn>
                <a:cxn ang="0">
                  <a:pos x="6" y="40"/>
                </a:cxn>
                <a:cxn ang="0">
                  <a:pos x="6" y="38"/>
                </a:cxn>
                <a:cxn ang="0">
                  <a:pos x="6" y="37"/>
                </a:cxn>
                <a:cxn ang="0">
                  <a:pos x="6" y="37"/>
                </a:cxn>
                <a:cxn ang="0">
                  <a:pos x="11" y="11"/>
                </a:cxn>
              </a:cxnLst>
              <a:rect l="0" t="0" r="r" b="b"/>
              <a:pathLst>
                <a:path w="11" h="47">
                  <a:moveTo>
                    <a:pt x="6" y="7"/>
                  </a:moveTo>
                  <a:lnTo>
                    <a:pt x="6" y="0"/>
                  </a:lnTo>
                  <a:lnTo>
                    <a:pt x="11" y="0"/>
                  </a:lnTo>
                  <a:lnTo>
                    <a:pt x="11" y="7"/>
                  </a:lnTo>
                  <a:lnTo>
                    <a:pt x="6" y="7"/>
                  </a:lnTo>
                  <a:close/>
                  <a:moveTo>
                    <a:pt x="11" y="11"/>
                  </a:moveTo>
                  <a:lnTo>
                    <a:pt x="11" y="37"/>
                  </a:lnTo>
                  <a:lnTo>
                    <a:pt x="11" y="38"/>
                  </a:lnTo>
                  <a:lnTo>
                    <a:pt x="11" y="38"/>
                  </a:lnTo>
                  <a:lnTo>
                    <a:pt x="11" y="40"/>
                  </a:lnTo>
                  <a:lnTo>
                    <a:pt x="11" y="40"/>
                  </a:lnTo>
                  <a:lnTo>
                    <a:pt x="11" y="41"/>
                  </a:lnTo>
                  <a:lnTo>
                    <a:pt x="11" y="41"/>
                  </a:lnTo>
                  <a:lnTo>
                    <a:pt x="11" y="42"/>
                  </a:lnTo>
                  <a:lnTo>
                    <a:pt x="11" y="43"/>
                  </a:lnTo>
                  <a:lnTo>
                    <a:pt x="11" y="43"/>
                  </a:lnTo>
                  <a:lnTo>
                    <a:pt x="11" y="43"/>
                  </a:lnTo>
                  <a:lnTo>
                    <a:pt x="11" y="45"/>
                  </a:lnTo>
                  <a:lnTo>
                    <a:pt x="11" y="45"/>
                  </a:lnTo>
                  <a:lnTo>
                    <a:pt x="10" y="46"/>
                  </a:lnTo>
                  <a:lnTo>
                    <a:pt x="10" y="46"/>
                  </a:lnTo>
                  <a:lnTo>
                    <a:pt x="9" y="46"/>
                  </a:lnTo>
                  <a:lnTo>
                    <a:pt x="9" y="47"/>
                  </a:lnTo>
                  <a:lnTo>
                    <a:pt x="9" y="47"/>
                  </a:lnTo>
                  <a:lnTo>
                    <a:pt x="7" y="47"/>
                  </a:lnTo>
                  <a:lnTo>
                    <a:pt x="7" y="47"/>
                  </a:lnTo>
                  <a:lnTo>
                    <a:pt x="7" y="47"/>
                  </a:lnTo>
                  <a:lnTo>
                    <a:pt x="6" y="47"/>
                  </a:lnTo>
                  <a:lnTo>
                    <a:pt x="6" y="47"/>
                  </a:lnTo>
                  <a:lnTo>
                    <a:pt x="6" y="47"/>
                  </a:lnTo>
                  <a:lnTo>
                    <a:pt x="6" y="47"/>
                  </a:lnTo>
                  <a:lnTo>
                    <a:pt x="6" y="47"/>
                  </a:lnTo>
                  <a:lnTo>
                    <a:pt x="5" y="47"/>
                  </a:lnTo>
                  <a:lnTo>
                    <a:pt x="5" y="47"/>
                  </a:lnTo>
                  <a:lnTo>
                    <a:pt x="5" y="47"/>
                  </a:lnTo>
                  <a:lnTo>
                    <a:pt x="4" y="47"/>
                  </a:lnTo>
                  <a:lnTo>
                    <a:pt x="4" y="47"/>
                  </a:lnTo>
                  <a:lnTo>
                    <a:pt x="4" y="47"/>
                  </a:lnTo>
                  <a:lnTo>
                    <a:pt x="4" y="47"/>
                  </a:lnTo>
                  <a:lnTo>
                    <a:pt x="4" y="47"/>
                  </a:lnTo>
                  <a:lnTo>
                    <a:pt x="2" y="47"/>
                  </a:lnTo>
                  <a:lnTo>
                    <a:pt x="2" y="47"/>
                  </a:lnTo>
                  <a:lnTo>
                    <a:pt x="2" y="47"/>
                  </a:lnTo>
                  <a:lnTo>
                    <a:pt x="2" y="47"/>
                  </a:lnTo>
                  <a:lnTo>
                    <a:pt x="2" y="47"/>
                  </a:lnTo>
                  <a:lnTo>
                    <a:pt x="1" y="47"/>
                  </a:lnTo>
                  <a:lnTo>
                    <a:pt x="0" y="47"/>
                  </a:lnTo>
                  <a:lnTo>
                    <a:pt x="4" y="40"/>
                  </a:lnTo>
                  <a:lnTo>
                    <a:pt x="4" y="40"/>
                  </a:lnTo>
                  <a:lnTo>
                    <a:pt x="4" y="40"/>
                  </a:lnTo>
                  <a:lnTo>
                    <a:pt x="4" y="40"/>
                  </a:lnTo>
                  <a:lnTo>
                    <a:pt x="5" y="40"/>
                  </a:lnTo>
                  <a:lnTo>
                    <a:pt x="5" y="40"/>
                  </a:lnTo>
                  <a:lnTo>
                    <a:pt x="5" y="40"/>
                  </a:lnTo>
                  <a:lnTo>
                    <a:pt x="6" y="40"/>
                  </a:lnTo>
                  <a:lnTo>
                    <a:pt x="6" y="40"/>
                  </a:lnTo>
                  <a:lnTo>
                    <a:pt x="6" y="40"/>
                  </a:lnTo>
                  <a:lnTo>
                    <a:pt x="6" y="40"/>
                  </a:lnTo>
                  <a:lnTo>
                    <a:pt x="6" y="38"/>
                  </a:lnTo>
                  <a:lnTo>
                    <a:pt x="6" y="38"/>
                  </a:lnTo>
                  <a:lnTo>
                    <a:pt x="6" y="37"/>
                  </a:lnTo>
                  <a:lnTo>
                    <a:pt x="6" y="37"/>
                  </a:lnTo>
                  <a:lnTo>
                    <a:pt x="6" y="37"/>
                  </a:lnTo>
                  <a:lnTo>
                    <a:pt x="6" y="37"/>
                  </a:lnTo>
                  <a:lnTo>
                    <a:pt x="6" y="11"/>
                  </a:lnTo>
                  <a:lnTo>
                    <a:pt x="11" y="11"/>
                  </a:lnTo>
                  <a:close/>
                </a:path>
              </a:pathLst>
            </a:custGeom>
            <a:solidFill>
              <a:srgbClr val="3A66AA"/>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140" name="Rectangle 260"/>
            <p:cNvSpPr>
              <a:spLocks noChangeArrowheads="1"/>
            </p:cNvSpPr>
            <p:nvPr/>
          </p:nvSpPr>
          <p:spPr bwMode="auto">
            <a:xfrm>
              <a:off x="3801" y="2758"/>
              <a:ext cx="1" cy="9"/>
            </a:xfrm>
            <a:prstGeom prst="rect">
              <a:avLst/>
            </a:prstGeom>
            <a:solidFill>
              <a:srgbClr val="3A66AA"/>
            </a:solidFill>
            <a:ln w="9525">
              <a:noFill/>
              <a:miter lim="800000"/>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141" name="Freeform 261"/>
            <p:cNvSpPr/>
            <p:nvPr/>
          </p:nvSpPr>
          <p:spPr bwMode="auto">
            <a:xfrm>
              <a:off x="3804" y="2758"/>
              <a:ext cx="4" cy="9"/>
            </a:xfrm>
            <a:custGeom>
              <a:avLst/>
              <a:gdLst/>
              <a:ahLst/>
              <a:cxnLst>
                <a:cxn ang="0">
                  <a:pos x="0" y="37"/>
                </a:cxn>
                <a:cxn ang="0">
                  <a:pos x="0" y="0"/>
                </a:cxn>
                <a:cxn ang="0">
                  <a:pos x="5" y="0"/>
                </a:cxn>
                <a:cxn ang="0">
                  <a:pos x="5" y="19"/>
                </a:cxn>
                <a:cxn ang="0">
                  <a:pos x="10" y="11"/>
                </a:cxn>
                <a:cxn ang="0">
                  <a:pos x="18" y="11"/>
                </a:cxn>
                <a:cxn ang="0">
                  <a:pos x="10" y="19"/>
                </a:cxn>
                <a:cxn ang="0">
                  <a:pos x="18" y="37"/>
                </a:cxn>
                <a:cxn ang="0">
                  <a:pos x="12" y="37"/>
                </a:cxn>
                <a:cxn ang="0">
                  <a:pos x="7" y="27"/>
                </a:cxn>
                <a:cxn ang="0">
                  <a:pos x="5" y="29"/>
                </a:cxn>
                <a:cxn ang="0">
                  <a:pos x="5" y="37"/>
                </a:cxn>
                <a:cxn ang="0">
                  <a:pos x="0" y="37"/>
                </a:cxn>
              </a:cxnLst>
              <a:rect l="0" t="0" r="r" b="b"/>
              <a:pathLst>
                <a:path w="18" h="37">
                  <a:moveTo>
                    <a:pt x="0" y="37"/>
                  </a:moveTo>
                  <a:lnTo>
                    <a:pt x="0" y="0"/>
                  </a:lnTo>
                  <a:lnTo>
                    <a:pt x="5" y="0"/>
                  </a:lnTo>
                  <a:lnTo>
                    <a:pt x="5" y="19"/>
                  </a:lnTo>
                  <a:lnTo>
                    <a:pt x="10" y="11"/>
                  </a:lnTo>
                  <a:lnTo>
                    <a:pt x="18" y="11"/>
                  </a:lnTo>
                  <a:lnTo>
                    <a:pt x="10" y="19"/>
                  </a:lnTo>
                  <a:lnTo>
                    <a:pt x="18" y="37"/>
                  </a:lnTo>
                  <a:lnTo>
                    <a:pt x="12" y="37"/>
                  </a:lnTo>
                  <a:lnTo>
                    <a:pt x="7" y="27"/>
                  </a:lnTo>
                  <a:lnTo>
                    <a:pt x="5" y="29"/>
                  </a:lnTo>
                  <a:lnTo>
                    <a:pt x="5" y="37"/>
                  </a:lnTo>
                  <a:lnTo>
                    <a:pt x="0" y="37"/>
                  </a:lnTo>
                  <a:close/>
                </a:path>
              </a:pathLst>
            </a:custGeom>
            <a:solidFill>
              <a:srgbClr val="3A66AA"/>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142" name="Freeform 262"/>
            <p:cNvSpPr/>
            <p:nvPr/>
          </p:nvSpPr>
          <p:spPr bwMode="auto">
            <a:xfrm>
              <a:off x="3808" y="2760"/>
              <a:ext cx="6" cy="7"/>
            </a:xfrm>
            <a:custGeom>
              <a:avLst/>
              <a:gdLst/>
              <a:ahLst/>
              <a:cxnLst>
                <a:cxn ang="0">
                  <a:pos x="7" y="17"/>
                </a:cxn>
                <a:cxn ang="0">
                  <a:pos x="8" y="18"/>
                </a:cxn>
                <a:cxn ang="0">
                  <a:pos x="8" y="18"/>
                </a:cxn>
                <a:cxn ang="0">
                  <a:pos x="8" y="21"/>
                </a:cxn>
                <a:cxn ang="0">
                  <a:pos x="11" y="22"/>
                </a:cxn>
                <a:cxn ang="0">
                  <a:pos x="11" y="22"/>
                </a:cxn>
                <a:cxn ang="0">
                  <a:pos x="13" y="22"/>
                </a:cxn>
                <a:cxn ang="0">
                  <a:pos x="13" y="21"/>
                </a:cxn>
                <a:cxn ang="0">
                  <a:pos x="14" y="18"/>
                </a:cxn>
                <a:cxn ang="0">
                  <a:pos x="14" y="18"/>
                </a:cxn>
                <a:cxn ang="0">
                  <a:pos x="16" y="18"/>
                </a:cxn>
                <a:cxn ang="0">
                  <a:pos x="17" y="18"/>
                </a:cxn>
                <a:cxn ang="0">
                  <a:pos x="16" y="18"/>
                </a:cxn>
                <a:cxn ang="0">
                  <a:pos x="13" y="16"/>
                </a:cxn>
                <a:cxn ang="0">
                  <a:pos x="8" y="15"/>
                </a:cxn>
                <a:cxn ang="0">
                  <a:pos x="6" y="13"/>
                </a:cxn>
                <a:cxn ang="0">
                  <a:pos x="4" y="12"/>
                </a:cxn>
                <a:cxn ang="0">
                  <a:pos x="3" y="10"/>
                </a:cxn>
                <a:cxn ang="0">
                  <a:pos x="3" y="7"/>
                </a:cxn>
                <a:cxn ang="0">
                  <a:pos x="3" y="5"/>
                </a:cxn>
                <a:cxn ang="0">
                  <a:pos x="3" y="3"/>
                </a:cxn>
                <a:cxn ang="0">
                  <a:pos x="3" y="2"/>
                </a:cxn>
                <a:cxn ang="0">
                  <a:pos x="6" y="0"/>
                </a:cxn>
                <a:cxn ang="0">
                  <a:pos x="9" y="0"/>
                </a:cxn>
                <a:cxn ang="0">
                  <a:pos x="12" y="0"/>
                </a:cxn>
                <a:cxn ang="0">
                  <a:pos x="14" y="0"/>
                </a:cxn>
                <a:cxn ang="0">
                  <a:pos x="16" y="1"/>
                </a:cxn>
                <a:cxn ang="0">
                  <a:pos x="18" y="2"/>
                </a:cxn>
                <a:cxn ang="0">
                  <a:pos x="19" y="3"/>
                </a:cxn>
                <a:cxn ang="0">
                  <a:pos x="19" y="6"/>
                </a:cxn>
                <a:cxn ang="0">
                  <a:pos x="13" y="6"/>
                </a:cxn>
                <a:cxn ang="0">
                  <a:pos x="12" y="6"/>
                </a:cxn>
                <a:cxn ang="0">
                  <a:pos x="11" y="6"/>
                </a:cxn>
                <a:cxn ang="0">
                  <a:pos x="9" y="6"/>
                </a:cxn>
                <a:cxn ang="0">
                  <a:pos x="8" y="6"/>
                </a:cxn>
                <a:cxn ang="0">
                  <a:pos x="8" y="6"/>
                </a:cxn>
                <a:cxn ang="0">
                  <a:pos x="8" y="7"/>
                </a:cxn>
                <a:cxn ang="0">
                  <a:pos x="8" y="8"/>
                </a:cxn>
                <a:cxn ang="0">
                  <a:pos x="9" y="8"/>
                </a:cxn>
                <a:cxn ang="0">
                  <a:pos x="12" y="8"/>
                </a:cxn>
                <a:cxn ang="0">
                  <a:pos x="14" y="10"/>
                </a:cxn>
                <a:cxn ang="0">
                  <a:pos x="17" y="11"/>
                </a:cxn>
                <a:cxn ang="0">
                  <a:pos x="19" y="12"/>
                </a:cxn>
                <a:cxn ang="0">
                  <a:pos x="19" y="13"/>
                </a:cxn>
                <a:cxn ang="0">
                  <a:pos x="21" y="16"/>
                </a:cxn>
                <a:cxn ang="0">
                  <a:pos x="22" y="18"/>
                </a:cxn>
                <a:cxn ang="0">
                  <a:pos x="21" y="20"/>
                </a:cxn>
                <a:cxn ang="0">
                  <a:pos x="19" y="22"/>
                </a:cxn>
                <a:cxn ang="0">
                  <a:pos x="18" y="23"/>
                </a:cxn>
                <a:cxn ang="0">
                  <a:pos x="14" y="25"/>
                </a:cxn>
                <a:cxn ang="0">
                  <a:pos x="12" y="26"/>
                </a:cxn>
                <a:cxn ang="0">
                  <a:pos x="9" y="26"/>
                </a:cxn>
                <a:cxn ang="0">
                  <a:pos x="7" y="26"/>
                </a:cxn>
                <a:cxn ang="0">
                  <a:pos x="6" y="26"/>
                </a:cxn>
                <a:cxn ang="0">
                  <a:pos x="3" y="23"/>
                </a:cxn>
                <a:cxn ang="0">
                  <a:pos x="2" y="21"/>
                </a:cxn>
              </a:cxnLst>
              <a:rect l="0" t="0" r="r" b="b"/>
              <a:pathLst>
                <a:path w="22" h="26">
                  <a:moveTo>
                    <a:pt x="0" y="18"/>
                  </a:moveTo>
                  <a:lnTo>
                    <a:pt x="6" y="16"/>
                  </a:lnTo>
                  <a:lnTo>
                    <a:pt x="7" y="17"/>
                  </a:lnTo>
                  <a:lnTo>
                    <a:pt x="7" y="17"/>
                  </a:lnTo>
                  <a:lnTo>
                    <a:pt x="8" y="18"/>
                  </a:lnTo>
                  <a:lnTo>
                    <a:pt x="8" y="18"/>
                  </a:lnTo>
                  <a:lnTo>
                    <a:pt x="8" y="18"/>
                  </a:lnTo>
                  <a:lnTo>
                    <a:pt x="8" y="18"/>
                  </a:lnTo>
                  <a:lnTo>
                    <a:pt x="8" y="18"/>
                  </a:lnTo>
                  <a:lnTo>
                    <a:pt x="8" y="18"/>
                  </a:lnTo>
                  <a:lnTo>
                    <a:pt x="8" y="20"/>
                  </a:lnTo>
                  <a:lnTo>
                    <a:pt x="8" y="21"/>
                  </a:lnTo>
                  <a:lnTo>
                    <a:pt x="9" y="21"/>
                  </a:lnTo>
                  <a:lnTo>
                    <a:pt x="9" y="22"/>
                  </a:lnTo>
                  <a:lnTo>
                    <a:pt x="11" y="22"/>
                  </a:lnTo>
                  <a:lnTo>
                    <a:pt x="11" y="22"/>
                  </a:lnTo>
                  <a:lnTo>
                    <a:pt x="11" y="22"/>
                  </a:lnTo>
                  <a:lnTo>
                    <a:pt x="11" y="22"/>
                  </a:lnTo>
                  <a:lnTo>
                    <a:pt x="12" y="22"/>
                  </a:lnTo>
                  <a:lnTo>
                    <a:pt x="13" y="22"/>
                  </a:lnTo>
                  <a:lnTo>
                    <a:pt x="13" y="22"/>
                  </a:lnTo>
                  <a:lnTo>
                    <a:pt x="13" y="22"/>
                  </a:lnTo>
                  <a:lnTo>
                    <a:pt x="13" y="21"/>
                  </a:lnTo>
                  <a:lnTo>
                    <a:pt x="13" y="21"/>
                  </a:lnTo>
                  <a:lnTo>
                    <a:pt x="13" y="20"/>
                  </a:lnTo>
                  <a:lnTo>
                    <a:pt x="13" y="18"/>
                  </a:lnTo>
                  <a:lnTo>
                    <a:pt x="14" y="18"/>
                  </a:lnTo>
                  <a:lnTo>
                    <a:pt x="14" y="18"/>
                  </a:lnTo>
                  <a:lnTo>
                    <a:pt x="14" y="18"/>
                  </a:lnTo>
                  <a:lnTo>
                    <a:pt x="14" y="18"/>
                  </a:lnTo>
                  <a:lnTo>
                    <a:pt x="16" y="18"/>
                  </a:lnTo>
                  <a:lnTo>
                    <a:pt x="16" y="18"/>
                  </a:lnTo>
                  <a:lnTo>
                    <a:pt x="16" y="18"/>
                  </a:lnTo>
                  <a:lnTo>
                    <a:pt x="17" y="18"/>
                  </a:lnTo>
                  <a:lnTo>
                    <a:pt x="17" y="18"/>
                  </a:lnTo>
                  <a:lnTo>
                    <a:pt x="17" y="18"/>
                  </a:lnTo>
                  <a:lnTo>
                    <a:pt x="16" y="18"/>
                  </a:lnTo>
                  <a:lnTo>
                    <a:pt x="16" y="18"/>
                  </a:lnTo>
                  <a:lnTo>
                    <a:pt x="16" y="18"/>
                  </a:lnTo>
                  <a:lnTo>
                    <a:pt x="16" y="17"/>
                  </a:lnTo>
                  <a:lnTo>
                    <a:pt x="14" y="17"/>
                  </a:lnTo>
                  <a:lnTo>
                    <a:pt x="13" y="16"/>
                  </a:lnTo>
                  <a:lnTo>
                    <a:pt x="12" y="16"/>
                  </a:lnTo>
                  <a:lnTo>
                    <a:pt x="11" y="15"/>
                  </a:lnTo>
                  <a:lnTo>
                    <a:pt x="8" y="15"/>
                  </a:lnTo>
                  <a:lnTo>
                    <a:pt x="8" y="13"/>
                  </a:lnTo>
                  <a:lnTo>
                    <a:pt x="7" y="13"/>
                  </a:lnTo>
                  <a:lnTo>
                    <a:pt x="6" y="13"/>
                  </a:lnTo>
                  <a:lnTo>
                    <a:pt x="6" y="12"/>
                  </a:lnTo>
                  <a:lnTo>
                    <a:pt x="6" y="12"/>
                  </a:lnTo>
                  <a:lnTo>
                    <a:pt x="4" y="12"/>
                  </a:lnTo>
                  <a:lnTo>
                    <a:pt x="4" y="12"/>
                  </a:lnTo>
                  <a:lnTo>
                    <a:pt x="3" y="11"/>
                  </a:lnTo>
                  <a:lnTo>
                    <a:pt x="3" y="10"/>
                  </a:lnTo>
                  <a:lnTo>
                    <a:pt x="3" y="10"/>
                  </a:lnTo>
                  <a:lnTo>
                    <a:pt x="3" y="8"/>
                  </a:lnTo>
                  <a:lnTo>
                    <a:pt x="3" y="7"/>
                  </a:lnTo>
                  <a:lnTo>
                    <a:pt x="3" y="6"/>
                  </a:lnTo>
                  <a:lnTo>
                    <a:pt x="3" y="6"/>
                  </a:lnTo>
                  <a:lnTo>
                    <a:pt x="3" y="5"/>
                  </a:lnTo>
                  <a:lnTo>
                    <a:pt x="3" y="5"/>
                  </a:lnTo>
                  <a:lnTo>
                    <a:pt x="3" y="5"/>
                  </a:lnTo>
                  <a:lnTo>
                    <a:pt x="3" y="3"/>
                  </a:lnTo>
                  <a:lnTo>
                    <a:pt x="3" y="3"/>
                  </a:lnTo>
                  <a:lnTo>
                    <a:pt x="3" y="2"/>
                  </a:lnTo>
                  <a:lnTo>
                    <a:pt x="3" y="2"/>
                  </a:lnTo>
                  <a:lnTo>
                    <a:pt x="4" y="1"/>
                  </a:lnTo>
                  <a:lnTo>
                    <a:pt x="4" y="1"/>
                  </a:lnTo>
                  <a:lnTo>
                    <a:pt x="6" y="0"/>
                  </a:lnTo>
                  <a:lnTo>
                    <a:pt x="7" y="0"/>
                  </a:lnTo>
                  <a:lnTo>
                    <a:pt x="8" y="0"/>
                  </a:lnTo>
                  <a:lnTo>
                    <a:pt x="9" y="0"/>
                  </a:lnTo>
                  <a:lnTo>
                    <a:pt x="9" y="0"/>
                  </a:lnTo>
                  <a:lnTo>
                    <a:pt x="11" y="0"/>
                  </a:lnTo>
                  <a:lnTo>
                    <a:pt x="12" y="0"/>
                  </a:lnTo>
                  <a:lnTo>
                    <a:pt x="13" y="0"/>
                  </a:lnTo>
                  <a:lnTo>
                    <a:pt x="14" y="0"/>
                  </a:lnTo>
                  <a:lnTo>
                    <a:pt x="14" y="0"/>
                  </a:lnTo>
                  <a:lnTo>
                    <a:pt x="16" y="0"/>
                  </a:lnTo>
                  <a:lnTo>
                    <a:pt x="16" y="1"/>
                  </a:lnTo>
                  <a:lnTo>
                    <a:pt x="16" y="1"/>
                  </a:lnTo>
                  <a:lnTo>
                    <a:pt x="17" y="2"/>
                  </a:lnTo>
                  <a:lnTo>
                    <a:pt x="17" y="2"/>
                  </a:lnTo>
                  <a:lnTo>
                    <a:pt x="18" y="2"/>
                  </a:lnTo>
                  <a:lnTo>
                    <a:pt x="18" y="2"/>
                  </a:lnTo>
                  <a:lnTo>
                    <a:pt x="18" y="3"/>
                  </a:lnTo>
                  <a:lnTo>
                    <a:pt x="19" y="3"/>
                  </a:lnTo>
                  <a:lnTo>
                    <a:pt x="19" y="3"/>
                  </a:lnTo>
                  <a:lnTo>
                    <a:pt x="19" y="5"/>
                  </a:lnTo>
                  <a:lnTo>
                    <a:pt x="19" y="6"/>
                  </a:lnTo>
                  <a:lnTo>
                    <a:pt x="13" y="6"/>
                  </a:lnTo>
                  <a:lnTo>
                    <a:pt x="13" y="6"/>
                  </a:lnTo>
                  <a:lnTo>
                    <a:pt x="13" y="6"/>
                  </a:lnTo>
                  <a:lnTo>
                    <a:pt x="13" y="6"/>
                  </a:lnTo>
                  <a:lnTo>
                    <a:pt x="12" y="6"/>
                  </a:lnTo>
                  <a:lnTo>
                    <a:pt x="12" y="6"/>
                  </a:lnTo>
                  <a:lnTo>
                    <a:pt x="12" y="6"/>
                  </a:lnTo>
                  <a:lnTo>
                    <a:pt x="11" y="6"/>
                  </a:lnTo>
                  <a:lnTo>
                    <a:pt x="11" y="6"/>
                  </a:lnTo>
                  <a:lnTo>
                    <a:pt x="11" y="6"/>
                  </a:lnTo>
                  <a:lnTo>
                    <a:pt x="9" y="6"/>
                  </a:lnTo>
                  <a:lnTo>
                    <a:pt x="9" y="6"/>
                  </a:lnTo>
                  <a:lnTo>
                    <a:pt x="8" y="6"/>
                  </a:lnTo>
                  <a:lnTo>
                    <a:pt x="8" y="6"/>
                  </a:lnTo>
                  <a:lnTo>
                    <a:pt x="8" y="6"/>
                  </a:lnTo>
                  <a:lnTo>
                    <a:pt x="8" y="6"/>
                  </a:lnTo>
                  <a:lnTo>
                    <a:pt x="8" y="6"/>
                  </a:lnTo>
                  <a:lnTo>
                    <a:pt x="8" y="6"/>
                  </a:lnTo>
                  <a:lnTo>
                    <a:pt x="8" y="6"/>
                  </a:lnTo>
                  <a:lnTo>
                    <a:pt x="8" y="6"/>
                  </a:lnTo>
                  <a:lnTo>
                    <a:pt x="8" y="7"/>
                  </a:lnTo>
                  <a:lnTo>
                    <a:pt x="8" y="7"/>
                  </a:lnTo>
                  <a:lnTo>
                    <a:pt x="8" y="8"/>
                  </a:lnTo>
                  <a:lnTo>
                    <a:pt x="8" y="8"/>
                  </a:lnTo>
                  <a:lnTo>
                    <a:pt x="8" y="8"/>
                  </a:lnTo>
                  <a:lnTo>
                    <a:pt x="9" y="8"/>
                  </a:lnTo>
                  <a:lnTo>
                    <a:pt x="9" y="8"/>
                  </a:lnTo>
                  <a:lnTo>
                    <a:pt x="9" y="8"/>
                  </a:lnTo>
                  <a:lnTo>
                    <a:pt x="11" y="8"/>
                  </a:lnTo>
                  <a:lnTo>
                    <a:pt x="12" y="8"/>
                  </a:lnTo>
                  <a:lnTo>
                    <a:pt x="13" y="8"/>
                  </a:lnTo>
                  <a:lnTo>
                    <a:pt x="13" y="8"/>
                  </a:lnTo>
                  <a:lnTo>
                    <a:pt x="14" y="10"/>
                  </a:lnTo>
                  <a:lnTo>
                    <a:pt x="16" y="10"/>
                  </a:lnTo>
                  <a:lnTo>
                    <a:pt x="17" y="10"/>
                  </a:lnTo>
                  <a:lnTo>
                    <a:pt x="17" y="11"/>
                  </a:lnTo>
                  <a:lnTo>
                    <a:pt x="18" y="11"/>
                  </a:lnTo>
                  <a:lnTo>
                    <a:pt x="18" y="12"/>
                  </a:lnTo>
                  <a:lnTo>
                    <a:pt x="19" y="12"/>
                  </a:lnTo>
                  <a:lnTo>
                    <a:pt x="19" y="12"/>
                  </a:lnTo>
                  <a:lnTo>
                    <a:pt x="19" y="12"/>
                  </a:lnTo>
                  <a:lnTo>
                    <a:pt x="19" y="13"/>
                  </a:lnTo>
                  <a:lnTo>
                    <a:pt x="19" y="13"/>
                  </a:lnTo>
                  <a:lnTo>
                    <a:pt x="21" y="15"/>
                  </a:lnTo>
                  <a:lnTo>
                    <a:pt x="21" y="16"/>
                  </a:lnTo>
                  <a:lnTo>
                    <a:pt x="21" y="16"/>
                  </a:lnTo>
                  <a:lnTo>
                    <a:pt x="22" y="17"/>
                  </a:lnTo>
                  <a:lnTo>
                    <a:pt x="22" y="18"/>
                  </a:lnTo>
                  <a:lnTo>
                    <a:pt x="22" y="18"/>
                  </a:lnTo>
                  <a:lnTo>
                    <a:pt x="21" y="20"/>
                  </a:lnTo>
                  <a:lnTo>
                    <a:pt x="21" y="20"/>
                  </a:lnTo>
                  <a:lnTo>
                    <a:pt x="21" y="21"/>
                  </a:lnTo>
                  <a:lnTo>
                    <a:pt x="19" y="21"/>
                  </a:lnTo>
                  <a:lnTo>
                    <a:pt x="19" y="22"/>
                  </a:lnTo>
                  <a:lnTo>
                    <a:pt x="19" y="22"/>
                  </a:lnTo>
                  <a:lnTo>
                    <a:pt x="19" y="22"/>
                  </a:lnTo>
                  <a:lnTo>
                    <a:pt x="18" y="23"/>
                  </a:lnTo>
                  <a:lnTo>
                    <a:pt x="17" y="25"/>
                  </a:lnTo>
                  <a:lnTo>
                    <a:pt x="16" y="25"/>
                  </a:lnTo>
                  <a:lnTo>
                    <a:pt x="14" y="25"/>
                  </a:lnTo>
                  <a:lnTo>
                    <a:pt x="14" y="25"/>
                  </a:lnTo>
                  <a:lnTo>
                    <a:pt x="13" y="26"/>
                  </a:lnTo>
                  <a:lnTo>
                    <a:pt x="12" y="26"/>
                  </a:lnTo>
                  <a:lnTo>
                    <a:pt x="11" y="26"/>
                  </a:lnTo>
                  <a:lnTo>
                    <a:pt x="9" y="26"/>
                  </a:lnTo>
                  <a:lnTo>
                    <a:pt x="9" y="26"/>
                  </a:lnTo>
                  <a:lnTo>
                    <a:pt x="8" y="26"/>
                  </a:lnTo>
                  <a:lnTo>
                    <a:pt x="7" y="26"/>
                  </a:lnTo>
                  <a:lnTo>
                    <a:pt x="7" y="26"/>
                  </a:lnTo>
                  <a:lnTo>
                    <a:pt x="6" y="26"/>
                  </a:lnTo>
                  <a:lnTo>
                    <a:pt x="6" y="26"/>
                  </a:lnTo>
                  <a:lnTo>
                    <a:pt x="6" y="26"/>
                  </a:lnTo>
                  <a:lnTo>
                    <a:pt x="4" y="25"/>
                  </a:lnTo>
                  <a:lnTo>
                    <a:pt x="4" y="23"/>
                  </a:lnTo>
                  <a:lnTo>
                    <a:pt x="3" y="23"/>
                  </a:lnTo>
                  <a:lnTo>
                    <a:pt x="3" y="22"/>
                  </a:lnTo>
                  <a:lnTo>
                    <a:pt x="2" y="22"/>
                  </a:lnTo>
                  <a:lnTo>
                    <a:pt x="2" y="21"/>
                  </a:lnTo>
                  <a:lnTo>
                    <a:pt x="0" y="20"/>
                  </a:lnTo>
                  <a:lnTo>
                    <a:pt x="0" y="18"/>
                  </a:lnTo>
                  <a:close/>
                </a:path>
              </a:pathLst>
            </a:custGeom>
            <a:solidFill>
              <a:srgbClr val="3A66AA"/>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143" name="Freeform 263"/>
            <p:cNvSpPr>
              <a:spLocks noEditPoints="1"/>
            </p:cNvSpPr>
            <p:nvPr/>
          </p:nvSpPr>
          <p:spPr bwMode="auto">
            <a:xfrm>
              <a:off x="3814" y="2758"/>
              <a:ext cx="5" cy="9"/>
            </a:xfrm>
            <a:custGeom>
              <a:avLst/>
              <a:gdLst/>
              <a:ahLst/>
              <a:cxnLst>
                <a:cxn ang="0">
                  <a:pos x="14" y="37"/>
                </a:cxn>
                <a:cxn ang="0">
                  <a:pos x="14" y="33"/>
                </a:cxn>
                <a:cxn ang="0">
                  <a:pos x="14" y="34"/>
                </a:cxn>
                <a:cxn ang="0">
                  <a:pos x="13" y="36"/>
                </a:cxn>
                <a:cxn ang="0">
                  <a:pos x="12" y="37"/>
                </a:cxn>
                <a:cxn ang="0">
                  <a:pos x="10" y="37"/>
                </a:cxn>
                <a:cxn ang="0">
                  <a:pos x="10" y="37"/>
                </a:cxn>
                <a:cxn ang="0">
                  <a:pos x="9" y="37"/>
                </a:cxn>
                <a:cxn ang="0">
                  <a:pos x="8" y="37"/>
                </a:cxn>
                <a:cxn ang="0">
                  <a:pos x="8" y="37"/>
                </a:cxn>
                <a:cxn ang="0">
                  <a:pos x="5" y="36"/>
                </a:cxn>
                <a:cxn ang="0">
                  <a:pos x="4" y="36"/>
                </a:cxn>
                <a:cxn ang="0">
                  <a:pos x="3" y="34"/>
                </a:cxn>
                <a:cxn ang="0">
                  <a:pos x="2" y="32"/>
                </a:cxn>
                <a:cxn ang="0">
                  <a:pos x="0" y="29"/>
                </a:cxn>
                <a:cxn ang="0">
                  <a:pos x="0" y="27"/>
                </a:cxn>
                <a:cxn ang="0">
                  <a:pos x="0" y="24"/>
                </a:cxn>
                <a:cxn ang="0">
                  <a:pos x="0" y="22"/>
                </a:cxn>
                <a:cxn ang="0">
                  <a:pos x="0" y="19"/>
                </a:cxn>
                <a:cxn ang="0">
                  <a:pos x="0" y="17"/>
                </a:cxn>
                <a:cxn ang="0">
                  <a:pos x="2" y="14"/>
                </a:cxn>
                <a:cxn ang="0">
                  <a:pos x="3" y="12"/>
                </a:cxn>
                <a:cxn ang="0">
                  <a:pos x="4" y="11"/>
                </a:cxn>
                <a:cxn ang="0">
                  <a:pos x="5" y="11"/>
                </a:cxn>
                <a:cxn ang="0">
                  <a:pos x="8" y="11"/>
                </a:cxn>
                <a:cxn ang="0">
                  <a:pos x="9" y="11"/>
                </a:cxn>
                <a:cxn ang="0">
                  <a:pos x="12" y="11"/>
                </a:cxn>
                <a:cxn ang="0">
                  <a:pos x="13" y="11"/>
                </a:cxn>
                <a:cxn ang="0">
                  <a:pos x="14" y="12"/>
                </a:cxn>
                <a:cxn ang="0">
                  <a:pos x="14" y="0"/>
                </a:cxn>
                <a:cxn ang="0">
                  <a:pos x="19" y="37"/>
                </a:cxn>
                <a:cxn ang="0">
                  <a:pos x="5" y="24"/>
                </a:cxn>
                <a:cxn ang="0">
                  <a:pos x="5" y="26"/>
                </a:cxn>
                <a:cxn ang="0">
                  <a:pos x="5" y="27"/>
                </a:cxn>
                <a:cxn ang="0">
                  <a:pos x="5" y="29"/>
                </a:cxn>
                <a:cxn ang="0">
                  <a:pos x="5" y="29"/>
                </a:cxn>
                <a:cxn ang="0">
                  <a:pos x="7" y="31"/>
                </a:cxn>
                <a:cxn ang="0">
                  <a:pos x="8" y="32"/>
                </a:cxn>
                <a:cxn ang="0">
                  <a:pos x="8" y="33"/>
                </a:cxn>
                <a:cxn ang="0">
                  <a:pos x="9" y="33"/>
                </a:cxn>
                <a:cxn ang="0">
                  <a:pos x="10" y="32"/>
                </a:cxn>
                <a:cxn ang="0">
                  <a:pos x="12" y="31"/>
                </a:cxn>
                <a:cxn ang="0">
                  <a:pos x="13" y="29"/>
                </a:cxn>
                <a:cxn ang="0">
                  <a:pos x="14" y="29"/>
                </a:cxn>
                <a:cxn ang="0">
                  <a:pos x="14" y="28"/>
                </a:cxn>
                <a:cxn ang="0">
                  <a:pos x="14" y="27"/>
                </a:cxn>
                <a:cxn ang="0">
                  <a:pos x="14" y="24"/>
                </a:cxn>
                <a:cxn ang="0">
                  <a:pos x="14" y="22"/>
                </a:cxn>
                <a:cxn ang="0">
                  <a:pos x="14" y="21"/>
                </a:cxn>
                <a:cxn ang="0">
                  <a:pos x="14" y="19"/>
                </a:cxn>
                <a:cxn ang="0">
                  <a:pos x="14" y="18"/>
                </a:cxn>
                <a:cxn ang="0">
                  <a:pos x="13" y="17"/>
                </a:cxn>
                <a:cxn ang="0">
                  <a:pos x="12" y="17"/>
                </a:cxn>
                <a:cxn ang="0">
                  <a:pos x="10" y="17"/>
                </a:cxn>
                <a:cxn ang="0">
                  <a:pos x="9" y="17"/>
                </a:cxn>
                <a:cxn ang="0">
                  <a:pos x="8" y="17"/>
                </a:cxn>
                <a:cxn ang="0">
                  <a:pos x="8" y="17"/>
                </a:cxn>
                <a:cxn ang="0">
                  <a:pos x="8" y="17"/>
                </a:cxn>
                <a:cxn ang="0">
                  <a:pos x="7" y="17"/>
                </a:cxn>
                <a:cxn ang="0">
                  <a:pos x="5" y="18"/>
                </a:cxn>
                <a:cxn ang="0">
                  <a:pos x="5" y="19"/>
                </a:cxn>
                <a:cxn ang="0">
                  <a:pos x="5" y="21"/>
                </a:cxn>
                <a:cxn ang="0">
                  <a:pos x="5" y="22"/>
                </a:cxn>
              </a:cxnLst>
              <a:rect l="0" t="0" r="r" b="b"/>
              <a:pathLst>
                <a:path w="19" h="37">
                  <a:moveTo>
                    <a:pt x="19" y="37"/>
                  </a:moveTo>
                  <a:lnTo>
                    <a:pt x="14" y="37"/>
                  </a:lnTo>
                  <a:lnTo>
                    <a:pt x="14" y="33"/>
                  </a:lnTo>
                  <a:lnTo>
                    <a:pt x="14" y="33"/>
                  </a:lnTo>
                  <a:lnTo>
                    <a:pt x="14" y="33"/>
                  </a:lnTo>
                  <a:lnTo>
                    <a:pt x="14" y="34"/>
                  </a:lnTo>
                  <a:lnTo>
                    <a:pt x="13" y="34"/>
                  </a:lnTo>
                  <a:lnTo>
                    <a:pt x="13" y="36"/>
                  </a:lnTo>
                  <a:lnTo>
                    <a:pt x="13" y="36"/>
                  </a:lnTo>
                  <a:lnTo>
                    <a:pt x="12" y="37"/>
                  </a:lnTo>
                  <a:lnTo>
                    <a:pt x="12" y="37"/>
                  </a:lnTo>
                  <a:lnTo>
                    <a:pt x="10" y="37"/>
                  </a:lnTo>
                  <a:lnTo>
                    <a:pt x="10" y="37"/>
                  </a:lnTo>
                  <a:lnTo>
                    <a:pt x="10" y="37"/>
                  </a:lnTo>
                  <a:lnTo>
                    <a:pt x="9" y="37"/>
                  </a:lnTo>
                  <a:lnTo>
                    <a:pt x="9" y="37"/>
                  </a:lnTo>
                  <a:lnTo>
                    <a:pt x="9" y="37"/>
                  </a:lnTo>
                  <a:lnTo>
                    <a:pt x="8" y="37"/>
                  </a:lnTo>
                  <a:lnTo>
                    <a:pt x="8" y="37"/>
                  </a:lnTo>
                  <a:lnTo>
                    <a:pt x="8" y="37"/>
                  </a:lnTo>
                  <a:lnTo>
                    <a:pt x="7" y="37"/>
                  </a:lnTo>
                  <a:lnTo>
                    <a:pt x="5" y="36"/>
                  </a:lnTo>
                  <a:lnTo>
                    <a:pt x="4" y="36"/>
                  </a:lnTo>
                  <a:lnTo>
                    <a:pt x="4" y="36"/>
                  </a:lnTo>
                  <a:lnTo>
                    <a:pt x="3" y="36"/>
                  </a:lnTo>
                  <a:lnTo>
                    <a:pt x="3" y="34"/>
                  </a:lnTo>
                  <a:lnTo>
                    <a:pt x="3" y="33"/>
                  </a:lnTo>
                  <a:lnTo>
                    <a:pt x="2" y="32"/>
                  </a:lnTo>
                  <a:lnTo>
                    <a:pt x="2" y="31"/>
                  </a:lnTo>
                  <a:lnTo>
                    <a:pt x="0" y="29"/>
                  </a:lnTo>
                  <a:lnTo>
                    <a:pt x="0" y="28"/>
                  </a:lnTo>
                  <a:lnTo>
                    <a:pt x="0" y="27"/>
                  </a:lnTo>
                  <a:lnTo>
                    <a:pt x="0" y="26"/>
                  </a:lnTo>
                  <a:lnTo>
                    <a:pt x="0" y="24"/>
                  </a:lnTo>
                  <a:lnTo>
                    <a:pt x="0" y="23"/>
                  </a:lnTo>
                  <a:lnTo>
                    <a:pt x="0" y="22"/>
                  </a:lnTo>
                  <a:lnTo>
                    <a:pt x="0" y="21"/>
                  </a:lnTo>
                  <a:lnTo>
                    <a:pt x="0" y="19"/>
                  </a:lnTo>
                  <a:lnTo>
                    <a:pt x="0" y="18"/>
                  </a:lnTo>
                  <a:lnTo>
                    <a:pt x="0" y="17"/>
                  </a:lnTo>
                  <a:lnTo>
                    <a:pt x="2" y="16"/>
                  </a:lnTo>
                  <a:lnTo>
                    <a:pt x="2" y="14"/>
                  </a:lnTo>
                  <a:lnTo>
                    <a:pt x="3" y="13"/>
                  </a:lnTo>
                  <a:lnTo>
                    <a:pt x="3" y="12"/>
                  </a:lnTo>
                  <a:lnTo>
                    <a:pt x="3" y="12"/>
                  </a:lnTo>
                  <a:lnTo>
                    <a:pt x="4" y="11"/>
                  </a:lnTo>
                  <a:lnTo>
                    <a:pt x="4" y="11"/>
                  </a:lnTo>
                  <a:lnTo>
                    <a:pt x="5" y="11"/>
                  </a:lnTo>
                  <a:lnTo>
                    <a:pt x="7" y="11"/>
                  </a:lnTo>
                  <a:lnTo>
                    <a:pt x="8" y="11"/>
                  </a:lnTo>
                  <a:lnTo>
                    <a:pt x="8" y="11"/>
                  </a:lnTo>
                  <a:lnTo>
                    <a:pt x="9" y="11"/>
                  </a:lnTo>
                  <a:lnTo>
                    <a:pt x="10" y="11"/>
                  </a:lnTo>
                  <a:lnTo>
                    <a:pt x="12" y="11"/>
                  </a:lnTo>
                  <a:lnTo>
                    <a:pt x="12" y="11"/>
                  </a:lnTo>
                  <a:lnTo>
                    <a:pt x="13" y="11"/>
                  </a:lnTo>
                  <a:lnTo>
                    <a:pt x="13" y="12"/>
                  </a:lnTo>
                  <a:lnTo>
                    <a:pt x="14" y="12"/>
                  </a:lnTo>
                  <a:lnTo>
                    <a:pt x="14" y="13"/>
                  </a:lnTo>
                  <a:lnTo>
                    <a:pt x="14" y="0"/>
                  </a:lnTo>
                  <a:lnTo>
                    <a:pt x="19" y="0"/>
                  </a:lnTo>
                  <a:lnTo>
                    <a:pt x="19" y="37"/>
                  </a:lnTo>
                  <a:close/>
                  <a:moveTo>
                    <a:pt x="5" y="23"/>
                  </a:moveTo>
                  <a:lnTo>
                    <a:pt x="5" y="24"/>
                  </a:lnTo>
                  <a:lnTo>
                    <a:pt x="5" y="26"/>
                  </a:lnTo>
                  <a:lnTo>
                    <a:pt x="5" y="26"/>
                  </a:lnTo>
                  <a:lnTo>
                    <a:pt x="5" y="27"/>
                  </a:lnTo>
                  <a:lnTo>
                    <a:pt x="5" y="27"/>
                  </a:lnTo>
                  <a:lnTo>
                    <a:pt x="5" y="28"/>
                  </a:lnTo>
                  <a:lnTo>
                    <a:pt x="5" y="29"/>
                  </a:lnTo>
                  <a:lnTo>
                    <a:pt x="5" y="29"/>
                  </a:lnTo>
                  <a:lnTo>
                    <a:pt x="5" y="29"/>
                  </a:lnTo>
                  <a:lnTo>
                    <a:pt x="7" y="31"/>
                  </a:lnTo>
                  <a:lnTo>
                    <a:pt x="7" y="31"/>
                  </a:lnTo>
                  <a:lnTo>
                    <a:pt x="7" y="32"/>
                  </a:lnTo>
                  <a:lnTo>
                    <a:pt x="8" y="32"/>
                  </a:lnTo>
                  <a:lnTo>
                    <a:pt x="8" y="33"/>
                  </a:lnTo>
                  <a:lnTo>
                    <a:pt x="8" y="33"/>
                  </a:lnTo>
                  <a:lnTo>
                    <a:pt x="8" y="33"/>
                  </a:lnTo>
                  <a:lnTo>
                    <a:pt x="9" y="33"/>
                  </a:lnTo>
                  <a:lnTo>
                    <a:pt x="10" y="33"/>
                  </a:lnTo>
                  <a:lnTo>
                    <a:pt x="10" y="32"/>
                  </a:lnTo>
                  <a:lnTo>
                    <a:pt x="12" y="32"/>
                  </a:lnTo>
                  <a:lnTo>
                    <a:pt x="12" y="31"/>
                  </a:lnTo>
                  <a:lnTo>
                    <a:pt x="12" y="31"/>
                  </a:lnTo>
                  <a:lnTo>
                    <a:pt x="13" y="29"/>
                  </a:lnTo>
                  <a:lnTo>
                    <a:pt x="14" y="29"/>
                  </a:lnTo>
                  <a:lnTo>
                    <a:pt x="14" y="29"/>
                  </a:lnTo>
                  <a:lnTo>
                    <a:pt x="14" y="29"/>
                  </a:lnTo>
                  <a:lnTo>
                    <a:pt x="14" y="28"/>
                  </a:lnTo>
                  <a:lnTo>
                    <a:pt x="14" y="28"/>
                  </a:lnTo>
                  <a:lnTo>
                    <a:pt x="14" y="27"/>
                  </a:lnTo>
                  <a:lnTo>
                    <a:pt x="14" y="26"/>
                  </a:lnTo>
                  <a:lnTo>
                    <a:pt x="14" y="24"/>
                  </a:lnTo>
                  <a:lnTo>
                    <a:pt x="14" y="23"/>
                  </a:lnTo>
                  <a:lnTo>
                    <a:pt x="14" y="22"/>
                  </a:lnTo>
                  <a:lnTo>
                    <a:pt x="14" y="22"/>
                  </a:lnTo>
                  <a:lnTo>
                    <a:pt x="14" y="21"/>
                  </a:lnTo>
                  <a:lnTo>
                    <a:pt x="14" y="19"/>
                  </a:lnTo>
                  <a:lnTo>
                    <a:pt x="14" y="19"/>
                  </a:lnTo>
                  <a:lnTo>
                    <a:pt x="14" y="18"/>
                  </a:lnTo>
                  <a:lnTo>
                    <a:pt x="14" y="18"/>
                  </a:lnTo>
                  <a:lnTo>
                    <a:pt x="14" y="17"/>
                  </a:lnTo>
                  <a:lnTo>
                    <a:pt x="13" y="17"/>
                  </a:lnTo>
                  <a:lnTo>
                    <a:pt x="12" y="17"/>
                  </a:lnTo>
                  <a:lnTo>
                    <a:pt x="12" y="17"/>
                  </a:lnTo>
                  <a:lnTo>
                    <a:pt x="12" y="17"/>
                  </a:lnTo>
                  <a:lnTo>
                    <a:pt x="10" y="17"/>
                  </a:lnTo>
                  <a:lnTo>
                    <a:pt x="10" y="17"/>
                  </a:lnTo>
                  <a:lnTo>
                    <a:pt x="9" y="17"/>
                  </a:lnTo>
                  <a:lnTo>
                    <a:pt x="8" y="17"/>
                  </a:lnTo>
                  <a:lnTo>
                    <a:pt x="8" y="17"/>
                  </a:lnTo>
                  <a:lnTo>
                    <a:pt x="8" y="17"/>
                  </a:lnTo>
                  <a:lnTo>
                    <a:pt x="8" y="17"/>
                  </a:lnTo>
                  <a:lnTo>
                    <a:pt x="8" y="17"/>
                  </a:lnTo>
                  <a:lnTo>
                    <a:pt x="8" y="17"/>
                  </a:lnTo>
                  <a:lnTo>
                    <a:pt x="7" y="17"/>
                  </a:lnTo>
                  <a:lnTo>
                    <a:pt x="7" y="17"/>
                  </a:lnTo>
                  <a:lnTo>
                    <a:pt x="5" y="17"/>
                  </a:lnTo>
                  <a:lnTo>
                    <a:pt x="5" y="18"/>
                  </a:lnTo>
                  <a:lnTo>
                    <a:pt x="5" y="18"/>
                  </a:lnTo>
                  <a:lnTo>
                    <a:pt x="5" y="19"/>
                  </a:lnTo>
                  <a:lnTo>
                    <a:pt x="5" y="19"/>
                  </a:lnTo>
                  <a:lnTo>
                    <a:pt x="5" y="21"/>
                  </a:lnTo>
                  <a:lnTo>
                    <a:pt x="5" y="22"/>
                  </a:lnTo>
                  <a:lnTo>
                    <a:pt x="5" y="22"/>
                  </a:lnTo>
                  <a:lnTo>
                    <a:pt x="5" y="23"/>
                  </a:lnTo>
                  <a:close/>
                </a:path>
              </a:pathLst>
            </a:custGeom>
            <a:solidFill>
              <a:srgbClr val="3A66AA"/>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144" name="Freeform 264"/>
            <p:cNvSpPr>
              <a:spLocks noEditPoints="1"/>
            </p:cNvSpPr>
            <p:nvPr/>
          </p:nvSpPr>
          <p:spPr bwMode="auto">
            <a:xfrm>
              <a:off x="3819" y="2758"/>
              <a:ext cx="3" cy="11"/>
            </a:xfrm>
            <a:custGeom>
              <a:avLst/>
              <a:gdLst/>
              <a:ahLst/>
              <a:cxnLst>
                <a:cxn ang="0">
                  <a:pos x="5" y="0"/>
                </a:cxn>
                <a:cxn ang="0">
                  <a:pos x="12" y="7"/>
                </a:cxn>
                <a:cxn ang="0">
                  <a:pos x="12" y="11"/>
                </a:cxn>
                <a:cxn ang="0">
                  <a:pos x="12" y="38"/>
                </a:cxn>
                <a:cxn ang="0">
                  <a:pos x="12" y="40"/>
                </a:cxn>
                <a:cxn ang="0">
                  <a:pos x="12" y="41"/>
                </a:cxn>
                <a:cxn ang="0">
                  <a:pos x="12" y="42"/>
                </a:cxn>
                <a:cxn ang="0">
                  <a:pos x="12" y="43"/>
                </a:cxn>
                <a:cxn ang="0">
                  <a:pos x="10" y="45"/>
                </a:cxn>
                <a:cxn ang="0">
                  <a:pos x="10" y="46"/>
                </a:cxn>
                <a:cxn ang="0">
                  <a:pos x="9" y="46"/>
                </a:cxn>
                <a:cxn ang="0">
                  <a:pos x="8" y="47"/>
                </a:cxn>
                <a:cxn ang="0">
                  <a:pos x="8" y="47"/>
                </a:cxn>
                <a:cxn ang="0">
                  <a:pos x="7" y="47"/>
                </a:cxn>
                <a:cxn ang="0">
                  <a:pos x="5" y="47"/>
                </a:cxn>
                <a:cxn ang="0">
                  <a:pos x="5" y="47"/>
                </a:cxn>
                <a:cxn ang="0">
                  <a:pos x="5" y="47"/>
                </a:cxn>
                <a:cxn ang="0">
                  <a:pos x="4" y="47"/>
                </a:cxn>
                <a:cxn ang="0">
                  <a:pos x="3" y="47"/>
                </a:cxn>
                <a:cxn ang="0">
                  <a:pos x="3" y="47"/>
                </a:cxn>
                <a:cxn ang="0">
                  <a:pos x="3" y="47"/>
                </a:cxn>
                <a:cxn ang="0">
                  <a:pos x="3" y="47"/>
                </a:cxn>
                <a:cxn ang="0">
                  <a:pos x="2" y="47"/>
                </a:cxn>
                <a:cxn ang="0">
                  <a:pos x="3" y="40"/>
                </a:cxn>
                <a:cxn ang="0">
                  <a:pos x="3" y="40"/>
                </a:cxn>
                <a:cxn ang="0">
                  <a:pos x="4" y="40"/>
                </a:cxn>
                <a:cxn ang="0">
                  <a:pos x="5" y="40"/>
                </a:cxn>
                <a:cxn ang="0">
                  <a:pos x="5" y="40"/>
                </a:cxn>
                <a:cxn ang="0">
                  <a:pos x="5" y="40"/>
                </a:cxn>
                <a:cxn ang="0">
                  <a:pos x="5" y="38"/>
                </a:cxn>
                <a:cxn ang="0">
                  <a:pos x="5" y="37"/>
                </a:cxn>
                <a:cxn ang="0">
                  <a:pos x="5" y="37"/>
                </a:cxn>
                <a:cxn ang="0">
                  <a:pos x="12" y="11"/>
                </a:cxn>
              </a:cxnLst>
              <a:rect l="0" t="0" r="r" b="b"/>
              <a:pathLst>
                <a:path w="12" h="47">
                  <a:moveTo>
                    <a:pt x="5" y="7"/>
                  </a:moveTo>
                  <a:lnTo>
                    <a:pt x="5" y="0"/>
                  </a:lnTo>
                  <a:lnTo>
                    <a:pt x="12" y="0"/>
                  </a:lnTo>
                  <a:lnTo>
                    <a:pt x="12" y="7"/>
                  </a:lnTo>
                  <a:lnTo>
                    <a:pt x="5" y="7"/>
                  </a:lnTo>
                  <a:close/>
                  <a:moveTo>
                    <a:pt x="12" y="11"/>
                  </a:moveTo>
                  <a:lnTo>
                    <a:pt x="12" y="37"/>
                  </a:lnTo>
                  <a:lnTo>
                    <a:pt x="12" y="38"/>
                  </a:lnTo>
                  <a:lnTo>
                    <a:pt x="12" y="38"/>
                  </a:lnTo>
                  <a:lnTo>
                    <a:pt x="12" y="40"/>
                  </a:lnTo>
                  <a:lnTo>
                    <a:pt x="12" y="40"/>
                  </a:lnTo>
                  <a:lnTo>
                    <a:pt x="12" y="41"/>
                  </a:lnTo>
                  <a:lnTo>
                    <a:pt x="12" y="41"/>
                  </a:lnTo>
                  <a:lnTo>
                    <a:pt x="12" y="42"/>
                  </a:lnTo>
                  <a:lnTo>
                    <a:pt x="12" y="43"/>
                  </a:lnTo>
                  <a:lnTo>
                    <a:pt x="12" y="43"/>
                  </a:lnTo>
                  <a:lnTo>
                    <a:pt x="10" y="43"/>
                  </a:lnTo>
                  <a:lnTo>
                    <a:pt x="10" y="45"/>
                  </a:lnTo>
                  <a:lnTo>
                    <a:pt x="10" y="45"/>
                  </a:lnTo>
                  <a:lnTo>
                    <a:pt x="10" y="46"/>
                  </a:lnTo>
                  <a:lnTo>
                    <a:pt x="10" y="46"/>
                  </a:lnTo>
                  <a:lnTo>
                    <a:pt x="9" y="46"/>
                  </a:lnTo>
                  <a:lnTo>
                    <a:pt x="8" y="47"/>
                  </a:lnTo>
                  <a:lnTo>
                    <a:pt x="8" y="47"/>
                  </a:lnTo>
                  <a:lnTo>
                    <a:pt x="8" y="47"/>
                  </a:lnTo>
                  <a:lnTo>
                    <a:pt x="8" y="47"/>
                  </a:lnTo>
                  <a:lnTo>
                    <a:pt x="7" y="47"/>
                  </a:lnTo>
                  <a:lnTo>
                    <a:pt x="7" y="47"/>
                  </a:lnTo>
                  <a:lnTo>
                    <a:pt x="7" y="47"/>
                  </a:lnTo>
                  <a:lnTo>
                    <a:pt x="5" y="47"/>
                  </a:lnTo>
                  <a:lnTo>
                    <a:pt x="5" y="47"/>
                  </a:lnTo>
                  <a:lnTo>
                    <a:pt x="5" y="47"/>
                  </a:lnTo>
                  <a:lnTo>
                    <a:pt x="5" y="47"/>
                  </a:lnTo>
                  <a:lnTo>
                    <a:pt x="5" y="47"/>
                  </a:lnTo>
                  <a:lnTo>
                    <a:pt x="4" y="47"/>
                  </a:lnTo>
                  <a:lnTo>
                    <a:pt x="4" y="47"/>
                  </a:lnTo>
                  <a:lnTo>
                    <a:pt x="3" y="47"/>
                  </a:lnTo>
                  <a:lnTo>
                    <a:pt x="3" y="47"/>
                  </a:lnTo>
                  <a:lnTo>
                    <a:pt x="3" y="47"/>
                  </a:lnTo>
                  <a:lnTo>
                    <a:pt x="3" y="47"/>
                  </a:lnTo>
                  <a:lnTo>
                    <a:pt x="3" y="47"/>
                  </a:lnTo>
                  <a:lnTo>
                    <a:pt x="3" y="47"/>
                  </a:lnTo>
                  <a:lnTo>
                    <a:pt x="3" y="47"/>
                  </a:lnTo>
                  <a:lnTo>
                    <a:pt x="3" y="47"/>
                  </a:lnTo>
                  <a:lnTo>
                    <a:pt x="2" y="47"/>
                  </a:lnTo>
                  <a:lnTo>
                    <a:pt x="2" y="47"/>
                  </a:lnTo>
                  <a:lnTo>
                    <a:pt x="0" y="47"/>
                  </a:lnTo>
                  <a:lnTo>
                    <a:pt x="3" y="40"/>
                  </a:lnTo>
                  <a:lnTo>
                    <a:pt x="3" y="40"/>
                  </a:lnTo>
                  <a:lnTo>
                    <a:pt x="3" y="40"/>
                  </a:lnTo>
                  <a:lnTo>
                    <a:pt x="4" y="40"/>
                  </a:lnTo>
                  <a:lnTo>
                    <a:pt x="4" y="40"/>
                  </a:lnTo>
                  <a:lnTo>
                    <a:pt x="5" y="40"/>
                  </a:lnTo>
                  <a:lnTo>
                    <a:pt x="5" y="40"/>
                  </a:lnTo>
                  <a:lnTo>
                    <a:pt x="5" y="40"/>
                  </a:lnTo>
                  <a:lnTo>
                    <a:pt x="5" y="40"/>
                  </a:lnTo>
                  <a:lnTo>
                    <a:pt x="5" y="40"/>
                  </a:lnTo>
                  <a:lnTo>
                    <a:pt x="5" y="40"/>
                  </a:lnTo>
                  <a:lnTo>
                    <a:pt x="5" y="38"/>
                  </a:lnTo>
                  <a:lnTo>
                    <a:pt x="5" y="38"/>
                  </a:lnTo>
                  <a:lnTo>
                    <a:pt x="5" y="37"/>
                  </a:lnTo>
                  <a:lnTo>
                    <a:pt x="5" y="37"/>
                  </a:lnTo>
                  <a:lnTo>
                    <a:pt x="5" y="37"/>
                  </a:lnTo>
                  <a:lnTo>
                    <a:pt x="5" y="37"/>
                  </a:lnTo>
                  <a:lnTo>
                    <a:pt x="5" y="11"/>
                  </a:lnTo>
                  <a:lnTo>
                    <a:pt x="12" y="11"/>
                  </a:lnTo>
                  <a:close/>
                </a:path>
              </a:pathLst>
            </a:custGeom>
            <a:solidFill>
              <a:srgbClr val="3A66AA"/>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145" name="Rectangle 265"/>
            <p:cNvSpPr>
              <a:spLocks noChangeArrowheads="1"/>
            </p:cNvSpPr>
            <p:nvPr/>
          </p:nvSpPr>
          <p:spPr bwMode="auto">
            <a:xfrm>
              <a:off x="3826" y="2758"/>
              <a:ext cx="1" cy="9"/>
            </a:xfrm>
            <a:prstGeom prst="rect">
              <a:avLst/>
            </a:prstGeom>
            <a:solidFill>
              <a:srgbClr val="3A66AA"/>
            </a:solidFill>
            <a:ln w="9525">
              <a:noFill/>
              <a:miter lim="800000"/>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146" name="Freeform 266"/>
            <p:cNvSpPr/>
            <p:nvPr/>
          </p:nvSpPr>
          <p:spPr bwMode="auto">
            <a:xfrm>
              <a:off x="3828" y="2760"/>
              <a:ext cx="5" cy="7"/>
            </a:xfrm>
            <a:custGeom>
              <a:avLst/>
              <a:gdLst/>
              <a:ahLst/>
              <a:cxnLst>
                <a:cxn ang="0">
                  <a:pos x="6" y="17"/>
                </a:cxn>
                <a:cxn ang="0">
                  <a:pos x="7" y="18"/>
                </a:cxn>
                <a:cxn ang="0">
                  <a:pos x="7" y="18"/>
                </a:cxn>
                <a:cxn ang="0">
                  <a:pos x="7" y="21"/>
                </a:cxn>
                <a:cxn ang="0">
                  <a:pos x="10" y="22"/>
                </a:cxn>
                <a:cxn ang="0">
                  <a:pos x="10" y="22"/>
                </a:cxn>
                <a:cxn ang="0">
                  <a:pos x="12" y="22"/>
                </a:cxn>
                <a:cxn ang="0">
                  <a:pos x="12" y="21"/>
                </a:cxn>
                <a:cxn ang="0">
                  <a:pos x="13" y="18"/>
                </a:cxn>
                <a:cxn ang="0">
                  <a:pos x="15" y="18"/>
                </a:cxn>
                <a:cxn ang="0">
                  <a:pos x="15" y="18"/>
                </a:cxn>
                <a:cxn ang="0">
                  <a:pos x="16" y="18"/>
                </a:cxn>
                <a:cxn ang="0">
                  <a:pos x="15" y="18"/>
                </a:cxn>
                <a:cxn ang="0">
                  <a:pos x="12" y="16"/>
                </a:cxn>
                <a:cxn ang="0">
                  <a:pos x="8" y="15"/>
                </a:cxn>
                <a:cxn ang="0">
                  <a:pos x="5" y="13"/>
                </a:cxn>
                <a:cxn ang="0">
                  <a:pos x="3" y="12"/>
                </a:cxn>
                <a:cxn ang="0">
                  <a:pos x="2" y="10"/>
                </a:cxn>
                <a:cxn ang="0">
                  <a:pos x="2" y="7"/>
                </a:cxn>
                <a:cxn ang="0">
                  <a:pos x="2" y="5"/>
                </a:cxn>
                <a:cxn ang="0">
                  <a:pos x="2" y="3"/>
                </a:cxn>
                <a:cxn ang="0">
                  <a:pos x="2" y="2"/>
                </a:cxn>
                <a:cxn ang="0">
                  <a:pos x="5" y="0"/>
                </a:cxn>
                <a:cxn ang="0">
                  <a:pos x="8" y="0"/>
                </a:cxn>
                <a:cxn ang="0">
                  <a:pos x="11" y="0"/>
                </a:cxn>
                <a:cxn ang="0">
                  <a:pos x="13" y="0"/>
                </a:cxn>
                <a:cxn ang="0">
                  <a:pos x="15" y="1"/>
                </a:cxn>
                <a:cxn ang="0">
                  <a:pos x="17" y="2"/>
                </a:cxn>
                <a:cxn ang="0">
                  <a:pos x="18" y="3"/>
                </a:cxn>
                <a:cxn ang="0">
                  <a:pos x="18" y="6"/>
                </a:cxn>
                <a:cxn ang="0">
                  <a:pos x="12" y="6"/>
                </a:cxn>
                <a:cxn ang="0">
                  <a:pos x="11" y="6"/>
                </a:cxn>
                <a:cxn ang="0">
                  <a:pos x="10" y="6"/>
                </a:cxn>
                <a:cxn ang="0">
                  <a:pos x="8" y="6"/>
                </a:cxn>
                <a:cxn ang="0">
                  <a:pos x="7" y="6"/>
                </a:cxn>
                <a:cxn ang="0">
                  <a:pos x="7" y="6"/>
                </a:cxn>
                <a:cxn ang="0">
                  <a:pos x="7" y="7"/>
                </a:cxn>
                <a:cxn ang="0">
                  <a:pos x="7" y="8"/>
                </a:cxn>
                <a:cxn ang="0">
                  <a:pos x="8" y="8"/>
                </a:cxn>
                <a:cxn ang="0">
                  <a:pos x="11" y="8"/>
                </a:cxn>
                <a:cxn ang="0">
                  <a:pos x="13" y="10"/>
                </a:cxn>
                <a:cxn ang="0">
                  <a:pos x="16" y="11"/>
                </a:cxn>
                <a:cxn ang="0">
                  <a:pos x="18" y="12"/>
                </a:cxn>
                <a:cxn ang="0">
                  <a:pos x="18" y="13"/>
                </a:cxn>
                <a:cxn ang="0">
                  <a:pos x="20" y="16"/>
                </a:cxn>
                <a:cxn ang="0">
                  <a:pos x="21" y="18"/>
                </a:cxn>
                <a:cxn ang="0">
                  <a:pos x="20" y="20"/>
                </a:cxn>
                <a:cxn ang="0">
                  <a:pos x="18" y="22"/>
                </a:cxn>
                <a:cxn ang="0">
                  <a:pos x="17" y="23"/>
                </a:cxn>
                <a:cxn ang="0">
                  <a:pos x="15" y="25"/>
                </a:cxn>
                <a:cxn ang="0">
                  <a:pos x="11" y="26"/>
                </a:cxn>
                <a:cxn ang="0">
                  <a:pos x="8" y="26"/>
                </a:cxn>
                <a:cxn ang="0">
                  <a:pos x="6" y="26"/>
                </a:cxn>
                <a:cxn ang="0">
                  <a:pos x="5" y="26"/>
                </a:cxn>
                <a:cxn ang="0">
                  <a:pos x="2" y="23"/>
                </a:cxn>
                <a:cxn ang="0">
                  <a:pos x="1" y="21"/>
                </a:cxn>
              </a:cxnLst>
              <a:rect l="0" t="0" r="r" b="b"/>
              <a:pathLst>
                <a:path w="21" h="26">
                  <a:moveTo>
                    <a:pt x="0" y="18"/>
                  </a:moveTo>
                  <a:lnTo>
                    <a:pt x="5" y="16"/>
                  </a:lnTo>
                  <a:lnTo>
                    <a:pt x="6" y="17"/>
                  </a:lnTo>
                  <a:lnTo>
                    <a:pt x="6" y="17"/>
                  </a:lnTo>
                  <a:lnTo>
                    <a:pt x="7" y="18"/>
                  </a:lnTo>
                  <a:lnTo>
                    <a:pt x="7" y="18"/>
                  </a:lnTo>
                  <a:lnTo>
                    <a:pt x="7" y="18"/>
                  </a:lnTo>
                  <a:lnTo>
                    <a:pt x="7" y="18"/>
                  </a:lnTo>
                  <a:lnTo>
                    <a:pt x="7" y="18"/>
                  </a:lnTo>
                  <a:lnTo>
                    <a:pt x="7" y="18"/>
                  </a:lnTo>
                  <a:lnTo>
                    <a:pt x="7" y="20"/>
                  </a:lnTo>
                  <a:lnTo>
                    <a:pt x="7" y="21"/>
                  </a:lnTo>
                  <a:lnTo>
                    <a:pt x="8" y="21"/>
                  </a:lnTo>
                  <a:lnTo>
                    <a:pt x="8" y="22"/>
                  </a:lnTo>
                  <a:lnTo>
                    <a:pt x="10" y="22"/>
                  </a:lnTo>
                  <a:lnTo>
                    <a:pt x="10" y="22"/>
                  </a:lnTo>
                  <a:lnTo>
                    <a:pt x="10" y="22"/>
                  </a:lnTo>
                  <a:lnTo>
                    <a:pt x="10" y="22"/>
                  </a:lnTo>
                  <a:lnTo>
                    <a:pt x="11" y="22"/>
                  </a:lnTo>
                  <a:lnTo>
                    <a:pt x="12" y="22"/>
                  </a:lnTo>
                  <a:lnTo>
                    <a:pt x="12" y="22"/>
                  </a:lnTo>
                  <a:lnTo>
                    <a:pt x="12" y="22"/>
                  </a:lnTo>
                  <a:lnTo>
                    <a:pt x="12" y="21"/>
                  </a:lnTo>
                  <a:lnTo>
                    <a:pt x="12" y="21"/>
                  </a:lnTo>
                  <a:lnTo>
                    <a:pt x="12" y="20"/>
                  </a:lnTo>
                  <a:lnTo>
                    <a:pt x="12" y="18"/>
                  </a:lnTo>
                  <a:lnTo>
                    <a:pt x="13" y="18"/>
                  </a:lnTo>
                  <a:lnTo>
                    <a:pt x="13" y="18"/>
                  </a:lnTo>
                  <a:lnTo>
                    <a:pt x="13" y="18"/>
                  </a:lnTo>
                  <a:lnTo>
                    <a:pt x="15" y="18"/>
                  </a:lnTo>
                  <a:lnTo>
                    <a:pt x="15" y="18"/>
                  </a:lnTo>
                  <a:lnTo>
                    <a:pt x="15" y="18"/>
                  </a:lnTo>
                  <a:lnTo>
                    <a:pt x="15" y="18"/>
                  </a:lnTo>
                  <a:lnTo>
                    <a:pt x="16" y="18"/>
                  </a:lnTo>
                  <a:lnTo>
                    <a:pt x="16" y="18"/>
                  </a:lnTo>
                  <a:lnTo>
                    <a:pt x="16" y="18"/>
                  </a:lnTo>
                  <a:lnTo>
                    <a:pt x="15" y="18"/>
                  </a:lnTo>
                  <a:lnTo>
                    <a:pt x="15" y="18"/>
                  </a:lnTo>
                  <a:lnTo>
                    <a:pt x="15" y="18"/>
                  </a:lnTo>
                  <a:lnTo>
                    <a:pt x="15" y="17"/>
                  </a:lnTo>
                  <a:lnTo>
                    <a:pt x="13" y="17"/>
                  </a:lnTo>
                  <a:lnTo>
                    <a:pt x="12" y="16"/>
                  </a:lnTo>
                  <a:lnTo>
                    <a:pt x="11" y="16"/>
                  </a:lnTo>
                  <a:lnTo>
                    <a:pt x="10" y="15"/>
                  </a:lnTo>
                  <a:lnTo>
                    <a:pt x="8" y="15"/>
                  </a:lnTo>
                  <a:lnTo>
                    <a:pt x="7" y="13"/>
                  </a:lnTo>
                  <a:lnTo>
                    <a:pt x="6" y="13"/>
                  </a:lnTo>
                  <a:lnTo>
                    <a:pt x="5" y="13"/>
                  </a:lnTo>
                  <a:lnTo>
                    <a:pt x="5" y="12"/>
                  </a:lnTo>
                  <a:lnTo>
                    <a:pt x="5" y="12"/>
                  </a:lnTo>
                  <a:lnTo>
                    <a:pt x="3" y="12"/>
                  </a:lnTo>
                  <a:lnTo>
                    <a:pt x="3" y="12"/>
                  </a:lnTo>
                  <a:lnTo>
                    <a:pt x="2" y="11"/>
                  </a:lnTo>
                  <a:lnTo>
                    <a:pt x="2" y="10"/>
                  </a:lnTo>
                  <a:lnTo>
                    <a:pt x="2" y="10"/>
                  </a:lnTo>
                  <a:lnTo>
                    <a:pt x="2" y="8"/>
                  </a:lnTo>
                  <a:lnTo>
                    <a:pt x="2" y="7"/>
                  </a:lnTo>
                  <a:lnTo>
                    <a:pt x="2" y="6"/>
                  </a:lnTo>
                  <a:lnTo>
                    <a:pt x="2" y="6"/>
                  </a:lnTo>
                  <a:lnTo>
                    <a:pt x="2" y="5"/>
                  </a:lnTo>
                  <a:lnTo>
                    <a:pt x="2" y="5"/>
                  </a:lnTo>
                  <a:lnTo>
                    <a:pt x="2" y="5"/>
                  </a:lnTo>
                  <a:lnTo>
                    <a:pt x="2" y="3"/>
                  </a:lnTo>
                  <a:lnTo>
                    <a:pt x="2" y="3"/>
                  </a:lnTo>
                  <a:lnTo>
                    <a:pt x="2" y="2"/>
                  </a:lnTo>
                  <a:lnTo>
                    <a:pt x="2" y="2"/>
                  </a:lnTo>
                  <a:lnTo>
                    <a:pt x="3" y="1"/>
                  </a:lnTo>
                  <a:lnTo>
                    <a:pt x="3" y="1"/>
                  </a:lnTo>
                  <a:lnTo>
                    <a:pt x="5" y="0"/>
                  </a:lnTo>
                  <a:lnTo>
                    <a:pt x="6" y="0"/>
                  </a:lnTo>
                  <a:lnTo>
                    <a:pt x="7" y="0"/>
                  </a:lnTo>
                  <a:lnTo>
                    <a:pt x="8" y="0"/>
                  </a:lnTo>
                  <a:lnTo>
                    <a:pt x="8" y="0"/>
                  </a:lnTo>
                  <a:lnTo>
                    <a:pt x="10" y="0"/>
                  </a:lnTo>
                  <a:lnTo>
                    <a:pt x="11" y="0"/>
                  </a:lnTo>
                  <a:lnTo>
                    <a:pt x="12" y="0"/>
                  </a:lnTo>
                  <a:lnTo>
                    <a:pt x="13" y="0"/>
                  </a:lnTo>
                  <a:lnTo>
                    <a:pt x="13" y="0"/>
                  </a:lnTo>
                  <a:lnTo>
                    <a:pt x="15" y="0"/>
                  </a:lnTo>
                  <a:lnTo>
                    <a:pt x="15" y="1"/>
                  </a:lnTo>
                  <a:lnTo>
                    <a:pt x="15" y="1"/>
                  </a:lnTo>
                  <a:lnTo>
                    <a:pt x="16" y="2"/>
                  </a:lnTo>
                  <a:lnTo>
                    <a:pt x="16" y="2"/>
                  </a:lnTo>
                  <a:lnTo>
                    <a:pt x="17" y="2"/>
                  </a:lnTo>
                  <a:lnTo>
                    <a:pt x="17" y="2"/>
                  </a:lnTo>
                  <a:lnTo>
                    <a:pt x="17" y="3"/>
                  </a:lnTo>
                  <a:lnTo>
                    <a:pt x="18" y="3"/>
                  </a:lnTo>
                  <a:lnTo>
                    <a:pt x="18" y="3"/>
                  </a:lnTo>
                  <a:lnTo>
                    <a:pt x="18" y="5"/>
                  </a:lnTo>
                  <a:lnTo>
                    <a:pt x="18" y="6"/>
                  </a:lnTo>
                  <a:lnTo>
                    <a:pt x="12" y="6"/>
                  </a:lnTo>
                  <a:lnTo>
                    <a:pt x="12" y="6"/>
                  </a:lnTo>
                  <a:lnTo>
                    <a:pt x="12" y="6"/>
                  </a:lnTo>
                  <a:lnTo>
                    <a:pt x="12" y="6"/>
                  </a:lnTo>
                  <a:lnTo>
                    <a:pt x="11" y="6"/>
                  </a:lnTo>
                  <a:lnTo>
                    <a:pt x="11" y="6"/>
                  </a:lnTo>
                  <a:lnTo>
                    <a:pt x="11" y="6"/>
                  </a:lnTo>
                  <a:lnTo>
                    <a:pt x="10" y="6"/>
                  </a:lnTo>
                  <a:lnTo>
                    <a:pt x="10" y="6"/>
                  </a:lnTo>
                  <a:lnTo>
                    <a:pt x="10" y="6"/>
                  </a:lnTo>
                  <a:lnTo>
                    <a:pt x="8" y="6"/>
                  </a:lnTo>
                  <a:lnTo>
                    <a:pt x="8" y="6"/>
                  </a:lnTo>
                  <a:lnTo>
                    <a:pt x="7" y="6"/>
                  </a:lnTo>
                  <a:lnTo>
                    <a:pt x="7" y="6"/>
                  </a:lnTo>
                  <a:lnTo>
                    <a:pt x="7" y="6"/>
                  </a:lnTo>
                  <a:lnTo>
                    <a:pt x="7" y="6"/>
                  </a:lnTo>
                  <a:lnTo>
                    <a:pt x="7" y="6"/>
                  </a:lnTo>
                  <a:lnTo>
                    <a:pt x="7" y="6"/>
                  </a:lnTo>
                  <a:lnTo>
                    <a:pt x="7" y="6"/>
                  </a:lnTo>
                  <a:lnTo>
                    <a:pt x="7" y="6"/>
                  </a:lnTo>
                  <a:lnTo>
                    <a:pt x="7" y="7"/>
                  </a:lnTo>
                  <a:lnTo>
                    <a:pt x="7" y="7"/>
                  </a:lnTo>
                  <a:lnTo>
                    <a:pt x="7" y="8"/>
                  </a:lnTo>
                  <a:lnTo>
                    <a:pt x="7" y="8"/>
                  </a:lnTo>
                  <a:lnTo>
                    <a:pt x="7" y="8"/>
                  </a:lnTo>
                  <a:lnTo>
                    <a:pt x="8" y="8"/>
                  </a:lnTo>
                  <a:lnTo>
                    <a:pt x="8" y="8"/>
                  </a:lnTo>
                  <a:lnTo>
                    <a:pt x="8" y="8"/>
                  </a:lnTo>
                  <a:lnTo>
                    <a:pt x="10" y="8"/>
                  </a:lnTo>
                  <a:lnTo>
                    <a:pt x="11" y="8"/>
                  </a:lnTo>
                  <a:lnTo>
                    <a:pt x="12" y="8"/>
                  </a:lnTo>
                  <a:lnTo>
                    <a:pt x="12" y="8"/>
                  </a:lnTo>
                  <a:lnTo>
                    <a:pt x="13" y="10"/>
                  </a:lnTo>
                  <a:lnTo>
                    <a:pt x="15" y="10"/>
                  </a:lnTo>
                  <a:lnTo>
                    <a:pt x="16" y="10"/>
                  </a:lnTo>
                  <a:lnTo>
                    <a:pt x="16" y="11"/>
                  </a:lnTo>
                  <a:lnTo>
                    <a:pt x="17" y="11"/>
                  </a:lnTo>
                  <a:lnTo>
                    <a:pt x="17" y="12"/>
                  </a:lnTo>
                  <a:lnTo>
                    <a:pt x="18" y="12"/>
                  </a:lnTo>
                  <a:lnTo>
                    <a:pt x="18" y="12"/>
                  </a:lnTo>
                  <a:lnTo>
                    <a:pt x="18" y="12"/>
                  </a:lnTo>
                  <a:lnTo>
                    <a:pt x="18" y="13"/>
                  </a:lnTo>
                  <a:lnTo>
                    <a:pt x="18" y="13"/>
                  </a:lnTo>
                  <a:lnTo>
                    <a:pt x="20" y="15"/>
                  </a:lnTo>
                  <a:lnTo>
                    <a:pt x="20" y="16"/>
                  </a:lnTo>
                  <a:lnTo>
                    <a:pt x="21" y="16"/>
                  </a:lnTo>
                  <a:lnTo>
                    <a:pt x="21" y="17"/>
                  </a:lnTo>
                  <a:lnTo>
                    <a:pt x="21" y="18"/>
                  </a:lnTo>
                  <a:lnTo>
                    <a:pt x="21" y="18"/>
                  </a:lnTo>
                  <a:lnTo>
                    <a:pt x="21" y="20"/>
                  </a:lnTo>
                  <a:lnTo>
                    <a:pt x="20" y="20"/>
                  </a:lnTo>
                  <a:lnTo>
                    <a:pt x="20" y="21"/>
                  </a:lnTo>
                  <a:lnTo>
                    <a:pt x="18" y="21"/>
                  </a:lnTo>
                  <a:lnTo>
                    <a:pt x="18" y="22"/>
                  </a:lnTo>
                  <a:lnTo>
                    <a:pt x="18" y="22"/>
                  </a:lnTo>
                  <a:lnTo>
                    <a:pt x="18" y="22"/>
                  </a:lnTo>
                  <a:lnTo>
                    <a:pt x="17" y="23"/>
                  </a:lnTo>
                  <a:lnTo>
                    <a:pt x="16" y="25"/>
                  </a:lnTo>
                  <a:lnTo>
                    <a:pt x="15" y="25"/>
                  </a:lnTo>
                  <a:lnTo>
                    <a:pt x="15" y="25"/>
                  </a:lnTo>
                  <a:lnTo>
                    <a:pt x="13" y="25"/>
                  </a:lnTo>
                  <a:lnTo>
                    <a:pt x="12" y="26"/>
                  </a:lnTo>
                  <a:lnTo>
                    <a:pt x="11" y="26"/>
                  </a:lnTo>
                  <a:lnTo>
                    <a:pt x="10" y="26"/>
                  </a:lnTo>
                  <a:lnTo>
                    <a:pt x="8" y="26"/>
                  </a:lnTo>
                  <a:lnTo>
                    <a:pt x="8" y="26"/>
                  </a:lnTo>
                  <a:lnTo>
                    <a:pt x="7" y="26"/>
                  </a:lnTo>
                  <a:lnTo>
                    <a:pt x="6" y="26"/>
                  </a:lnTo>
                  <a:lnTo>
                    <a:pt x="6" y="26"/>
                  </a:lnTo>
                  <a:lnTo>
                    <a:pt x="5" y="26"/>
                  </a:lnTo>
                  <a:lnTo>
                    <a:pt x="5" y="26"/>
                  </a:lnTo>
                  <a:lnTo>
                    <a:pt x="5" y="26"/>
                  </a:lnTo>
                  <a:lnTo>
                    <a:pt x="3" y="25"/>
                  </a:lnTo>
                  <a:lnTo>
                    <a:pt x="3" y="23"/>
                  </a:lnTo>
                  <a:lnTo>
                    <a:pt x="2" y="23"/>
                  </a:lnTo>
                  <a:lnTo>
                    <a:pt x="2" y="22"/>
                  </a:lnTo>
                  <a:lnTo>
                    <a:pt x="1" y="22"/>
                  </a:lnTo>
                  <a:lnTo>
                    <a:pt x="1" y="21"/>
                  </a:lnTo>
                  <a:lnTo>
                    <a:pt x="0" y="20"/>
                  </a:lnTo>
                  <a:lnTo>
                    <a:pt x="0" y="18"/>
                  </a:lnTo>
                  <a:close/>
                </a:path>
              </a:pathLst>
            </a:custGeom>
            <a:solidFill>
              <a:srgbClr val="3A66AA"/>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147" name="Freeform 267"/>
            <p:cNvSpPr>
              <a:spLocks noEditPoints="1"/>
            </p:cNvSpPr>
            <p:nvPr/>
          </p:nvSpPr>
          <p:spPr bwMode="auto">
            <a:xfrm>
              <a:off x="3833" y="2758"/>
              <a:ext cx="2" cy="11"/>
            </a:xfrm>
            <a:custGeom>
              <a:avLst/>
              <a:gdLst/>
              <a:ahLst/>
              <a:cxnLst>
                <a:cxn ang="0">
                  <a:pos x="6" y="0"/>
                </a:cxn>
                <a:cxn ang="0">
                  <a:pos x="11" y="7"/>
                </a:cxn>
                <a:cxn ang="0">
                  <a:pos x="11" y="11"/>
                </a:cxn>
                <a:cxn ang="0">
                  <a:pos x="11" y="38"/>
                </a:cxn>
                <a:cxn ang="0">
                  <a:pos x="11" y="40"/>
                </a:cxn>
                <a:cxn ang="0">
                  <a:pos x="11" y="41"/>
                </a:cxn>
                <a:cxn ang="0">
                  <a:pos x="11" y="42"/>
                </a:cxn>
                <a:cxn ang="0">
                  <a:pos x="11" y="43"/>
                </a:cxn>
                <a:cxn ang="0">
                  <a:pos x="11" y="45"/>
                </a:cxn>
                <a:cxn ang="0">
                  <a:pos x="11" y="46"/>
                </a:cxn>
                <a:cxn ang="0">
                  <a:pos x="9" y="46"/>
                </a:cxn>
                <a:cxn ang="0">
                  <a:pos x="8" y="47"/>
                </a:cxn>
                <a:cxn ang="0">
                  <a:pos x="7" y="47"/>
                </a:cxn>
                <a:cxn ang="0">
                  <a:pos x="7" y="47"/>
                </a:cxn>
                <a:cxn ang="0">
                  <a:pos x="6" y="47"/>
                </a:cxn>
                <a:cxn ang="0">
                  <a:pos x="6" y="47"/>
                </a:cxn>
                <a:cxn ang="0">
                  <a:pos x="4" y="47"/>
                </a:cxn>
                <a:cxn ang="0">
                  <a:pos x="4" y="47"/>
                </a:cxn>
                <a:cxn ang="0">
                  <a:pos x="3" y="47"/>
                </a:cxn>
                <a:cxn ang="0">
                  <a:pos x="3" y="47"/>
                </a:cxn>
                <a:cxn ang="0">
                  <a:pos x="3" y="47"/>
                </a:cxn>
                <a:cxn ang="0">
                  <a:pos x="2" y="47"/>
                </a:cxn>
                <a:cxn ang="0">
                  <a:pos x="0" y="47"/>
                </a:cxn>
                <a:cxn ang="0">
                  <a:pos x="3" y="40"/>
                </a:cxn>
                <a:cxn ang="0">
                  <a:pos x="3" y="40"/>
                </a:cxn>
                <a:cxn ang="0">
                  <a:pos x="4" y="40"/>
                </a:cxn>
                <a:cxn ang="0">
                  <a:pos x="6" y="40"/>
                </a:cxn>
                <a:cxn ang="0">
                  <a:pos x="6" y="40"/>
                </a:cxn>
                <a:cxn ang="0">
                  <a:pos x="6" y="40"/>
                </a:cxn>
                <a:cxn ang="0">
                  <a:pos x="6" y="38"/>
                </a:cxn>
                <a:cxn ang="0">
                  <a:pos x="6" y="37"/>
                </a:cxn>
                <a:cxn ang="0">
                  <a:pos x="6" y="37"/>
                </a:cxn>
                <a:cxn ang="0">
                  <a:pos x="11" y="11"/>
                </a:cxn>
              </a:cxnLst>
              <a:rect l="0" t="0" r="r" b="b"/>
              <a:pathLst>
                <a:path w="11" h="47">
                  <a:moveTo>
                    <a:pt x="6" y="7"/>
                  </a:moveTo>
                  <a:lnTo>
                    <a:pt x="6" y="0"/>
                  </a:lnTo>
                  <a:lnTo>
                    <a:pt x="11" y="0"/>
                  </a:lnTo>
                  <a:lnTo>
                    <a:pt x="11" y="7"/>
                  </a:lnTo>
                  <a:lnTo>
                    <a:pt x="6" y="7"/>
                  </a:lnTo>
                  <a:close/>
                  <a:moveTo>
                    <a:pt x="11" y="11"/>
                  </a:moveTo>
                  <a:lnTo>
                    <a:pt x="11" y="37"/>
                  </a:lnTo>
                  <a:lnTo>
                    <a:pt x="11" y="38"/>
                  </a:lnTo>
                  <a:lnTo>
                    <a:pt x="11" y="38"/>
                  </a:lnTo>
                  <a:lnTo>
                    <a:pt x="11" y="40"/>
                  </a:lnTo>
                  <a:lnTo>
                    <a:pt x="11" y="40"/>
                  </a:lnTo>
                  <a:lnTo>
                    <a:pt x="11" y="41"/>
                  </a:lnTo>
                  <a:lnTo>
                    <a:pt x="11" y="41"/>
                  </a:lnTo>
                  <a:lnTo>
                    <a:pt x="11" y="42"/>
                  </a:lnTo>
                  <a:lnTo>
                    <a:pt x="11" y="43"/>
                  </a:lnTo>
                  <a:lnTo>
                    <a:pt x="11" y="43"/>
                  </a:lnTo>
                  <a:lnTo>
                    <a:pt x="11" y="43"/>
                  </a:lnTo>
                  <a:lnTo>
                    <a:pt x="11" y="45"/>
                  </a:lnTo>
                  <a:lnTo>
                    <a:pt x="11" y="45"/>
                  </a:lnTo>
                  <a:lnTo>
                    <a:pt x="11" y="46"/>
                  </a:lnTo>
                  <a:lnTo>
                    <a:pt x="9" y="46"/>
                  </a:lnTo>
                  <a:lnTo>
                    <a:pt x="9" y="46"/>
                  </a:lnTo>
                  <a:lnTo>
                    <a:pt x="8" y="47"/>
                  </a:lnTo>
                  <a:lnTo>
                    <a:pt x="8" y="47"/>
                  </a:lnTo>
                  <a:lnTo>
                    <a:pt x="8" y="47"/>
                  </a:lnTo>
                  <a:lnTo>
                    <a:pt x="7" y="47"/>
                  </a:lnTo>
                  <a:lnTo>
                    <a:pt x="7" y="47"/>
                  </a:lnTo>
                  <a:lnTo>
                    <a:pt x="7" y="47"/>
                  </a:lnTo>
                  <a:lnTo>
                    <a:pt x="6" y="47"/>
                  </a:lnTo>
                  <a:lnTo>
                    <a:pt x="6" y="47"/>
                  </a:lnTo>
                  <a:lnTo>
                    <a:pt x="6" y="47"/>
                  </a:lnTo>
                  <a:lnTo>
                    <a:pt x="6" y="47"/>
                  </a:lnTo>
                  <a:lnTo>
                    <a:pt x="6" y="47"/>
                  </a:lnTo>
                  <a:lnTo>
                    <a:pt x="4" y="47"/>
                  </a:lnTo>
                  <a:lnTo>
                    <a:pt x="4" y="47"/>
                  </a:lnTo>
                  <a:lnTo>
                    <a:pt x="4" y="47"/>
                  </a:lnTo>
                  <a:lnTo>
                    <a:pt x="3" y="47"/>
                  </a:lnTo>
                  <a:lnTo>
                    <a:pt x="3" y="47"/>
                  </a:lnTo>
                  <a:lnTo>
                    <a:pt x="3" y="47"/>
                  </a:lnTo>
                  <a:lnTo>
                    <a:pt x="3" y="47"/>
                  </a:lnTo>
                  <a:lnTo>
                    <a:pt x="3" y="47"/>
                  </a:lnTo>
                  <a:lnTo>
                    <a:pt x="3" y="47"/>
                  </a:lnTo>
                  <a:lnTo>
                    <a:pt x="3" y="47"/>
                  </a:lnTo>
                  <a:lnTo>
                    <a:pt x="2" y="47"/>
                  </a:lnTo>
                  <a:lnTo>
                    <a:pt x="2" y="47"/>
                  </a:lnTo>
                  <a:lnTo>
                    <a:pt x="0" y="47"/>
                  </a:lnTo>
                  <a:lnTo>
                    <a:pt x="0" y="47"/>
                  </a:lnTo>
                  <a:lnTo>
                    <a:pt x="3" y="40"/>
                  </a:lnTo>
                  <a:lnTo>
                    <a:pt x="3" y="40"/>
                  </a:lnTo>
                  <a:lnTo>
                    <a:pt x="3" y="40"/>
                  </a:lnTo>
                  <a:lnTo>
                    <a:pt x="4" y="40"/>
                  </a:lnTo>
                  <a:lnTo>
                    <a:pt x="4" y="40"/>
                  </a:lnTo>
                  <a:lnTo>
                    <a:pt x="4" y="40"/>
                  </a:lnTo>
                  <a:lnTo>
                    <a:pt x="6" y="40"/>
                  </a:lnTo>
                  <a:lnTo>
                    <a:pt x="6" y="40"/>
                  </a:lnTo>
                  <a:lnTo>
                    <a:pt x="6" y="40"/>
                  </a:lnTo>
                  <a:lnTo>
                    <a:pt x="6" y="40"/>
                  </a:lnTo>
                  <a:lnTo>
                    <a:pt x="6" y="40"/>
                  </a:lnTo>
                  <a:lnTo>
                    <a:pt x="6" y="38"/>
                  </a:lnTo>
                  <a:lnTo>
                    <a:pt x="6" y="38"/>
                  </a:lnTo>
                  <a:lnTo>
                    <a:pt x="6" y="37"/>
                  </a:lnTo>
                  <a:lnTo>
                    <a:pt x="6" y="37"/>
                  </a:lnTo>
                  <a:lnTo>
                    <a:pt x="6" y="37"/>
                  </a:lnTo>
                  <a:lnTo>
                    <a:pt x="6" y="37"/>
                  </a:lnTo>
                  <a:lnTo>
                    <a:pt x="6" y="11"/>
                  </a:lnTo>
                  <a:lnTo>
                    <a:pt x="11" y="11"/>
                  </a:lnTo>
                  <a:close/>
                </a:path>
              </a:pathLst>
            </a:custGeom>
            <a:solidFill>
              <a:srgbClr val="3A66AA"/>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148" name="Freeform 268"/>
            <p:cNvSpPr/>
            <p:nvPr/>
          </p:nvSpPr>
          <p:spPr bwMode="auto">
            <a:xfrm>
              <a:off x="3836" y="2760"/>
              <a:ext cx="5" cy="7"/>
            </a:xfrm>
            <a:custGeom>
              <a:avLst/>
              <a:gdLst/>
              <a:ahLst/>
              <a:cxnLst>
                <a:cxn ang="0">
                  <a:pos x="6" y="17"/>
                </a:cxn>
                <a:cxn ang="0">
                  <a:pos x="9" y="18"/>
                </a:cxn>
                <a:cxn ang="0">
                  <a:pos x="9" y="18"/>
                </a:cxn>
                <a:cxn ang="0">
                  <a:pos x="9" y="21"/>
                </a:cxn>
                <a:cxn ang="0">
                  <a:pos x="10" y="22"/>
                </a:cxn>
                <a:cxn ang="0">
                  <a:pos x="11" y="22"/>
                </a:cxn>
                <a:cxn ang="0">
                  <a:pos x="14" y="22"/>
                </a:cxn>
                <a:cxn ang="0">
                  <a:pos x="14" y="21"/>
                </a:cxn>
                <a:cxn ang="0">
                  <a:pos x="14" y="18"/>
                </a:cxn>
                <a:cxn ang="0">
                  <a:pos x="15" y="18"/>
                </a:cxn>
                <a:cxn ang="0">
                  <a:pos x="16" y="18"/>
                </a:cxn>
                <a:cxn ang="0">
                  <a:pos x="16" y="18"/>
                </a:cxn>
                <a:cxn ang="0">
                  <a:pos x="16" y="18"/>
                </a:cxn>
                <a:cxn ang="0">
                  <a:pos x="14" y="16"/>
                </a:cxn>
                <a:cxn ang="0">
                  <a:pos x="9" y="15"/>
                </a:cxn>
                <a:cxn ang="0">
                  <a:pos x="6" y="13"/>
                </a:cxn>
                <a:cxn ang="0">
                  <a:pos x="5" y="12"/>
                </a:cxn>
                <a:cxn ang="0">
                  <a:pos x="4" y="10"/>
                </a:cxn>
                <a:cxn ang="0">
                  <a:pos x="4" y="7"/>
                </a:cxn>
                <a:cxn ang="0">
                  <a:pos x="4" y="5"/>
                </a:cxn>
                <a:cxn ang="0">
                  <a:pos x="4" y="3"/>
                </a:cxn>
                <a:cxn ang="0">
                  <a:pos x="4" y="2"/>
                </a:cxn>
                <a:cxn ang="0">
                  <a:pos x="6" y="0"/>
                </a:cxn>
                <a:cxn ang="0">
                  <a:pos x="9" y="0"/>
                </a:cxn>
                <a:cxn ang="0">
                  <a:pos x="13" y="0"/>
                </a:cxn>
                <a:cxn ang="0">
                  <a:pos x="15" y="0"/>
                </a:cxn>
                <a:cxn ang="0">
                  <a:pos x="16" y="1"/>
                </a:cxn>
                <a:cxn ang="0">
                  <a:pos x="18" y="2"/>
                </a:cxn>
                <a:cxn ang="0">
                  <a:pos x="19" y="3"/>
                </a:cxn>
                <a:cxn ang="0">
                  <a:pos x="19" y="6"/>
                </a:cxn>
                <a:cxn ang="0">
                  <a:pos x="14" y="6"/>
                </a:cxn>
                <a:cxn ang="0">
                  <a:pos x="13" y="6"/>
                </a:cxn>
                <a:cxn ang="0">
                  <a:pos x="11" y="6"/>
                </a:cxn>
                <a:cxn ang="0">
                  <a:pos x="9" y="6"/>
                </a:cxn>
                <a:cxn ang="0">
                  <a:pos x="9" y="6"/>
                </a:cxn>
                <a:cxn ang="0">
                  <a:pos x="9" y="6"/>
                </a:cxn>
                <a:cxn ang="0">
                  <a:pos x="9" y="7"/>
                </a:cxn>
                <a:cxn ang="0">
                  <a:pos x="9" y="8"/>
                </a:cxn>
                <a:cxn ang="0">
                  <a:pos x="10" y="8"/>
                </a:cxn>
                <a:cxn ang="0">
                  <a:pos x="13" y="8"/>
                </a:cxn>
                <a:cxn ang="0">
                  <a:pos x="15" y="10"/>
                </a:cxn>
                <a:cxn ang="0">
                  <a:pos x="18" y="11"/>
                </a:cxn>
                <a:cxn ang="0">
                  <a:pos x="19" y="12"/>
                </a:cxn>
                <a:cxn ang="0">
                  <a:pos x="20" y="13"/>
                </a:cxn>
                <a:cxn ang="0">
                  <a:pos x="22" y="16"/>
                </a:cxn>
                <a:cxn ang="0">
                  <a:pos x="23" y="18"/>
                </a:cxn>
                <a:cxn ang="0">
                  <a:pos x="22" y="20"/>
                </a:cxn>
                <a:cxn ang="0">
                  <a:pos x="20" y="22"/>
                </a:cxn>
                <a:cxn ang="0">
                  <a:pos x="19" y="23"/>
                </a:cxn>
                <a:cxn ang="0">
                  <a:pos x="15" y="25"/>
                </a:cxn>
                <a:cxn ang="0">
                  <a:pos x="13" y="26"/>
                </a:cxn>
                <a:cxn ang="0">
                  <a:pos x="9" y="26"/>
                </a:cxn>
                <a:cxn ang="0">
                  <a:pos x="6" y="26"/>
                </a:cxn>
                <a:cxn ang="0">
                  <a:pos x="6" y="26"/>
                </a:cxn>
                <a:cxn ang="0">
                  <a:pos x="4" y="23"/>
                </a:cxn>
                <a:cxn ang="0">
                  <a:pos x="3" y="21"/>
                </a:cxn>
              </a:cxnLst>
              <a:rect l="0" t="0" r="r" b="b"/>
              <a:pathLst>
                <a:path w="23" h="26">
                  <a:moveTo>
                    <a:pt x="0" y="18"/>
                  </a:moveTo>
                  <a:lnTo>
                    <a:pt x="6" y="16"/>
                  </a:lnTo>
                  <a:lnTo>
                    <a:pt x="6" y="17"/>
                  </a:lnTo>
                  <a:lnTo>
                    <a:pt x="8" y="17"/>
                  </a:lnTo>
                  <a:lnTo>
                    <a:pt x="8" y="18"/>
                  </a:lnTo>
                  <a:lnTo>
                    <a:pt x="9" y="18"/>
                  </a:lnTo>
                  <a:lnTo>
                    <a:pt x="9" y="18"/>
                  </a:lnTo>
                  <a:lnTo>
                    <a:pt x="9" y="18"/>
                  </a:lnTo>
                  <a:lnTo>
                    <a:pt x="9" y="18"/>
                  </a:lnTo>
                  <a:lnTo>
                    <a:pt x="9" y="18"/>
                  </a:lnTo>
                  <a:lnTo>
                    <a:pt x="9" y="20"/>
                  </a:lnTo>
                  <a:lnTo>
                    <a:pt x="9" y="21"/>
                  </a:lnTo>
                  <a:lnTo>
                    <a:pt x="10" y="21"/>
                  </a:lnTo>
                  <a:lnTo>
                    <a:pt x="10" y="22"/>
                  </a:lnTo>
                  <a:lnTo>
                    <a:pt x="10" y="22"/>
                  </a:lnTo>
                  <a:lnTo>
                    <a:pt x="11" y="22"/>
                  </a:lnTo>
                  <a:lnTo>
                    <a:pt x="11" y="22"/>
                  </a:lnTo>
                  <a:lnTo>
                    <a:pt x="11" y="22"/>
                  </a:lnTo>
                  <a:lnTo>
                    <a:pt x="13" y="22"/>
                  </a:lnTo>
                  <a:lnTo>
                    <a:pt x="13" y="22"/>
                  </a:lnTo>
                  <a:lnTo>
                    <a:pt x="14" y="22"/>
                  </a:lnTo>
                  <a:lnTo>
                    <a:pt x="14" y="22"/>
                  </a:lnTo>
                  <a:lnTo>
                    <a:pt x="14" y="21"/>
                  </a:lnTo>
                  <a:lnTo>
                    <a:pt x="14" y="21"/>
                  </a:lnTo>
                  <a:lnTo>
                    <a:pt x="14" y="20"/>
                  </a:lnTo>
                  <a:lnTo>
                    <a:pt x="14" y="18"/>
                  </a:lnTo>
                  <a:lnTo>
                    <a:pt x="14" y="18"/>
                  </a:lnTo>
                  <a:lnTo>
                    <a:pt x="14" y="18"/>
                  </a:lnTo>
                  <a:lnTo>
                    <a:pt x="15" y="18"/>
                  </a:lnTo>
                  <a:lnTo>
                    <a:pt x="15" y="18"/>
                  </a:lnTo>
                  <a:lnTo>
                    <a:pt x="16" y="18"/>
                  </a:lnTo>
                  <a:lnTo>
                    <a:pt x="16" y="18"/>
                  </a:lnTo>
                  <a:lnTo>
                    <a:pt x="16" y="18"/>
                  </a:lnTo>
                  <a:lnTo>
                    <a:pt x="16" y="18"/>
                  </a:lnTo>
                  <a:lnTo>
                    <a:pt x="16" y="18"/>
                  </a:lnTo>
                  <a:lnTo>
                    <a:pt x="16" y="18"/>
                  </a:lnTo>
                  <a:lnTo>
                    <a:pt x="16" y="18"/>
                  </a:lnTo>
                  <a:lnTo>
                    <a:pt x="16" y="18"/>
                  </a:lnTo>
                  <a:lnTo>
                    <a:pt x="16" y="18"/>
                  </a:lnTo>
                  <a:lnTo>
                    <a:pt x="15" y="17"/>
                  </a:lnTo>
                  <a:lnTo>
                    <a:pt x="15" y="17"/>
                  </a:lnTo>
                  <a:lnTo>
                    <a:pt x="14" y="16"/>
                  </a:lnTo>
                  <a:lnTo>
                    <a:pt x="13" y="16"/>
                  </a:lnTo>
                  <a:lnTo>
                    <a:pt x="10" y="15"/>
                  </a:lnTo>
                  <a:lnTo>
                    <a:pt x="9" y="15"/>
                  </a:lnTo>
                  <a:lnTo>
                    <a:pt x="8" y="13"/>
                  </a:lnTo>
                  <a:lnTo>
                    <a:pt x="8" y="13"/>
                  </a:lnTo>
                  <a:lnTo>
                    <a:pt x="6" y="13"/>
                  </a:lnTo>
                  <a:lnTo>
                    <a:pt x="6" y="12"/>
                  </a:lnTo>
                  <a:lnTo>
                    <a:pt x="6" y="12"/>
                  </a:lnTo>
                  <a:lnTo>
                    <a:pt x="5" y="12"/>
                  </a:lnTo>
                  <a:lnTo>
                    <a:pt x="4" y="12"/>
                  </a:lnTo>
                  <a:lnTo>
                    <a:pt x="4" y="11"/>
                  </a:lnTo>
                  <a:lnTo>
                    <a:pt x="4" y="10"/>
                  </a:lnTo>
                  <a:lnTo>
                    <a:pt x="4" y="10"/>
                  </a:lnTo>
                  <a:lnTo>
                    <a:pt x="4" y="8"/>
                  </a:lnTo>
                  <a:lnTo>
                    <a:pt x="4" y="7"/>
                  </a:lnTo>
                  <a:lnTo>
                    <a:pt x="4" y="6"/>
                  </a:lnTo>
                  <a:lnTo>
                    <a:pt x="4" y="6"/>
                  </a:lnTo>
                  <a:lnTo>
                    <a:pt x="4" y="5"/>
                  </a:lnTo>
                  <a:lnTo>
                    <a:pt x="4" y="5"/>
                  </a:lnTo>
                  <a:lnTo>
                    <a:pt x="4" y="5"/>
                  </a:lnTo>
                  <a:lnTo>
                    <a:pt x="4" y="3"/>
                  </a:lnTo>
                  <a:lnTo>
                    <a:pt x="4" y="3"/>
                  </a:lnTo>
                  <a:lnTo>
                    <a:pt x="4" y="2"/>
                  </a:lnTo>
                  <a:lnTo>
                    <a:pt x="4" y="2"/>
                  </a:lnTo>
                  <a:lnTo>
                    <a:pt x="4" y="1"/>
                  </a:lnTo>
                  <a:lnTo>
                    <a:pt x="5" y="1"/>
                  </a:lnTo>
                  <a:lnTo>
                    <a:pt x="6" y="0"/>
                  </a:lnTo>
                  <a:lnTo>
                    <a:pt x="8" y="0"/>
                  </a:lnTo>
                  <a:lnTo>
                    <a:pt x="9" y="0"/>
                  </a:lnTo>
                  <a:lnTo>
                    <a:pt x="9" y="0"/>
                  </a:lnTo>
                  <a:lnTo>
                    <a:pt x="10" y="0"/>
                  </a:lnTo>
                  <a:lnTo>
                    <a:pt x="11" y="0"/>
                  </a:lnTo>
                  <a:lnTo>
                    <a:pt x="13" y="0"/>
                  </a:lnTo>
                  <a:lnTo>
                    <a:pt x="14" y="0"/>
                  </a:lnTo>
                  <a:lnTo>
                    <a:pt x="14" y="0"/>
                  </a:lnTo>
                  <a:lnTo>
                    <a:pt x="15" y="0"/>
                  </a:lnTo>
                  <a:lnTo>
                    <a:pt x="15" y="0"/>
                  </a:lnTo>
                  <a:lnTo>
                    <a:pt x="16" y="1"/>
                  </a:lnTo>
                  <a:lnTo>
                    <a:pt x="16" y="1"/>
                  </a:lnTo>
                  <a:lnTo>
                    <a:pt x="16" y="2"/>
                  </a:lnTo>
                  <a:lnTo>
                    <a:pt x="18" y="2"/>
                  </a:lnTo>
                  <a:lnTo>
                    <a:pt x="18" y="2"/>
                  </a:lnTo>
                  <a:lnTo>
                    <a:pt x="19" y="2"/>
                  </a:lnTo>
                  <a:lnTo>
                    <a:pt x="19" y="3"/>
                  </a:lnTo>
                  <a:lnTo>
                    <a:pt x="19" y="3"/>
                  </a:lnTo>
                  <a:lnTo>
                    <a:pt x="19" y="3"/>
                  </a:lnTo>
                  <a:lnTo>
                    <a:pt x="19" y="5"/>
                  </a:lnTo>
                  <a:lnTo>
                    <a:pt x="19" y="6"/>
                  </a:lnTo>
                  <a:lnTo>
                    <a:pt x="14" y="6"/>
                  </a:lnTo>
                  <a:lnTo>
                    <a:pt x="14" y="6"/>
                  </a:lnTo>
                  <a:lnTo>
                    <a:pt x="14" y="6"/>
                  </a:lnTo>
                  <a:lnTo>
                    <a:pt x="13" y="6"/>
                  </a:lnTo>
                  <a:lnTo>
                    <a:pt x="13" y="6"/>
                  </a:lnTo>
                  <a:lnTo>
                    <a:pt x="13" y="6"/>
                  </a:lnTo>
                  <a:lnTo>
                    <a:pt x="11" y="6"/>
                  </a:lnTo>
                  <a:lnTo>
                    <a:pt x="11" y="6"/>
                  </a:lnTo>
                  <a:lnTo>
                    <a:pt x="11" y="6"/>
                  </a:lnTo>
                  <a:lnTo>
                    <a:pt x="10" y="6"/>
                  </a:lnTo>
                  <a:lnTo>
                    <a:pt x="10" y="6"/>
                  </a:lnTo>
                  <a:lnTo>
                    <a:pt x="9" y="6"/>
                  </a:lnTo>
                  <a:lnTo>
                    <a:pt x="9" y="6"/>
                  </a:lnTo>
                  <a:lnTo>
                    <a:pt x="9" y="6"/>
                  </a:lnTo>
                  <a:lnTo>
                    <a:pt x="9" y="6"/>
                  </a:lnTo>
                  <a:lnTo>
                    <a:pt x="9" y="6"/>
                  </a:lnTo>
                  <a:lnTo>
                    <a:pt x="9" y="6"/>
                  </a:lnTo>
                  <a:lnTo>
                    <a:pt x="9" y="6"/>
                  </a:lnTo>
                  <a:lnTo>
                    <a:pt x="9" y="6"/>
                  </a:lnTo>
                  <a:lnTo>
                    <a:pt x="9" y="6"/>
                  </a:lnTo>
                  <a:lnTo>
                    <a:pt x="9" y="7"/>
                  </a:lnTo>
                  <a:lnTo>
                    <a:pt x="9" y="7"/>
                  </a:lnTo>
                  <a:lnTo>
                    <a:pt x="9" y="8"/>
                  </a:lnTo>
                  <a:lnTo>
                    <a:pt x="9" y="8"/>
                  </a:lnTo>
                  <a:lnTo>
                    <a:pt x="9" y="8"/>
                  </a:lnTo>
                  <a:lnTo>
                    <a:pt x="9" y="8"/>
                  </a:lnTo>
                  <a:lnTo>
                    <a:pt x="10" y="8"/>
                  </a:lnTo>
                  <a:lnTo>
                    <a:pt x="10" y="8"/>
                  </a:lnTo>
                  <a:lnTo>
                    <a:pt x="11" y="8"/>
                  </a:lnTo>
                  <a:lnTo>
                    <a:pt x="13" y="8"/>
                  </a:lnTo>
                  <a:lnTo>
                    <a:pt x="13" y="8"/>
                  </a:lnTo>
                  <a:lnTo>
                    <a:pt x="14" y="8"/>
                  </a:lnTo>
                  <a:lnTo>
                    <a:pt x="15" y="10"/>
                  </a:lnTo>
                  <a:lnTo>
                    <a:pt x="16" y="10"/>
                  </a:lnTo>
                  <a:lnTo>
                    <a:pt x="16" y="10"/>
                  </a:lnTo>
                  <a:lnTo>
                    <a:pt x="18" y="11"/>
                  </a:lnTo>
                  <a:lnTo>
                    <a:pt x="19" y="11"/>
                  </a:lnTo>
                  <a:lnTo>
                    <a:pt x="19" y="12"/>
                  </a:lnTo>
                  <a:lnTo>
                    <a:pt x="19" y="12"/>
                  </a:lnTo>
                  <a:lnTo>
                    <a:pt x="19" y="12"/>
                  </a:lnTo>
                  <a:lnTo>
                    <a:pt x="19" y="12"/>
                  </a:lnTo>
                  <a:lnTo>
                    <a:pt x="20" y="13"/>
                  </a:lnTo>
                  <a:lnTo>
                    <a:pt x="20" y="13"/>
                  </a:lnTo>
                  <a:lnTo>
                    <a:pt x="20" y="15"/>
                  </a:lnTo>
                  <a:lnTo>
                    <a:pt x="22" y="16"/>
                  </a:lnTo>
                  <a:lnTo>
                    <a:pt x="22" y="16"/>
                  </a:lnTo>
                  <a:lnTo>
                    <a:pt x="22" y="17"/>
                  </a:lnTo>
                  <a:lnTo>
                    <a:pt x="23" y="18"/>
                  </a:lnTo>
                  <a:lnTo>
                    <a:pt x="22" y="18"/>
                  </a:lnTo>
                  <a:lnTo>
                    <a:pt x="22" y="20"/>
                  </a:lnTo>
                  <a:lnTo>
                    <a:pt x="22" y="20"/>
                  </a:lnTo>
                  <a:lnTo>
                    <a:pt x="20" y="21"/>
                  </a:lnTo>
                  <a:lnTo>
                    <a:pt x="20" y="21"/>
                  </a:lnTo>
                  <a:lnTo>
                    <a:pt x="20" y="22"/>
                  </a:lnTo>
                  <a:lnTo>
                    <a:pt x="19" y="22"/>
                  </a:lnTo>
                  <a:lnTo>
                    <a:pt x="19" y="22"/>
                  </a:lnTo>
                  <a:lnTo>
                    <a:pt x="19" y="23"/>
                  </a:lnTo>
                  <a:lnTo>
                    <a:pt x="18" y="25"/>
                  </a:lnTo>
                  <a:lnTo>
                    <a:pt x="16" y="25"/>
                  </a:lnTo>
                  <a:lnTo>
                    <a:pt x="15" y="25"/>
                  </a:lnTo>
                  <a:lnTo>
                    <a:pt x="14" y="25"/>
                  </a:lnTo>
                  <a:lnTo>
                    <a:pt x="14" y="26"/>
                  </a:lnTo>
                  <a:lnTo>
                    <a:pt x="13" y="26"/>
                  </a:lnTo>
                  <a:lnTo>
                    <a:pt x="11" y="26"/>
                  </a:lnTo>
                  <a:lnTo>
                    <a:pt x="10" y="26"/>
                  </a:lnTo>
                  <a:lnTo>
                    <a:pt x="9" y="26"/>
                  </a:lnTo>
                  <a:lnTo>
                    <a:pt x="9" y="26"/>
                  </a:lnTo>
                  <a:lnTo>
                    <a:pt x="8" y="26"/>
                  </a:lnTo>
                  <a:lnTo>
                    <a:pt x="6" y="26"/>
                  </a:lnTo>
                  <a:lnTo>
                    <a:pt x="6" y="26"/>
                  </a:lnTo>
                  <a:lnTo>
                    <a:pt x="6" y="26"/>
                  </a:lnTo>
                  <a:lnTo>
                    <a:pt x="6" y="26"/>
                  </a:lnTo>
                  <a:lnTo>
                    <a:pt x="5" y="25"/>
                  </a:lnTo>
                  <a:lnTo>
                    <a:pt x="4" y="23"/>
                  </a:lnTo>
                  <a:lnTo>
                    <a:pt x="4" y="23"/>
                  </a:lnTo>
                  <a:lnTo>
                    <a:pt x="4" y="22"/>
                  </a:lnTo>
                  <a:lnTo>
                    <a:pt x="3" y="22"/>
                  </a:lnTo>
                  <a:lnTo>
                    <a:pt x="3" y="21"/>
                  </a:lnTo>
                  <a:lnTo>
                    <a:pt x="1" y="20"/>
                  </a:lnTo>
                  <a:lnTo>
                    <a:pt x="0" y="18"/>
                  </a:lnTo>
                  <a:close/>
                </a:path>
              </a:pathLst>
            </a:custGeom>
            <a:solidFill>
              <a:srgbClr val="3A66AA"/>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149" name="Freeform 269"/>
            <p:cNvSpPr>
              <a:spLocks noEditPoints="1"/>
            </p:cNvSpPr>
            <p:nvPr/>
          </p:nvSpPr>
          <p:spPr bwMode="auto">
            <a:xfrm>
              <a:off x="3842" y="2758"/>
              <a:ext cx="5" cy="9"/>
            </a:xfrm>
            <a:custGeom>
              <a:avLst/>
              <a:gdLst/>
              <a:ahLst/>
              <a:cxnLst>
                <a:cxn ang="0">
                  <a:pos x="13" y="37"/>
                </a:cxn>
                <a:cxn ang="0">
                  <a:pos x="13" y="33"/>
                </a:cxn>
                <a:cxn ang="0">
                  <a:pos x="13" y="34"/>
                </a:cxn>
                <a:cxn ang="0">
                  <a:pos x="13" y="36"/>
                </a:cxn>
                <a:cxn ang="0">
                  <a:pos x="12" y="37"/>
                </a:cxn>
                <a:cxn ang="0">
                  <a:pos x="10" y="37"/>
                </a:cxn>
                <a:cxn ang="0">
                  <a:pos x="10" y="37"/>
                </a:cxn>
                <a:cxn ang="0">
                  <a:pos x="9" y="37"/>
                </a:cxn>
                <a:cxn ang="0">
                  <a:pos x="8" y="37"/>
                </a:cxn>
                <a:cxn ang="0">
                  <a:pos x="7" y="37"/>
                </a:cxn>
                <a:cxn ang="0">
                  <a:pos x="5" y="36"/>
                </a:cxn>
                <a:cxn ang="0">
                  <a:pos x="4" y="36"/>
                </a:cxn>
                <a:cxn ang="0">
                  <a:pos x="3" y="34"/>
                </a:cxn>
                <a:cxn ang="0">
                  <a:pos x="2" y="32"/>
                </a:cxn>
                <a:cxn ang="0">
                  <a:pos x="0" y="29"/>
                </a:cxn>
                <a:cxn ang="0">
                  <a:pos x="0" y="27"/>
                </a:cxn>
                <a:cxn ang="0">
                  <a:pos x="0" y="24"/>
                </a:cxn>
                <a:cxn ang="0">
                  <a:pos x="0" y="22"/>
                </a:cxn>
                <a:cxn ang="0">
                  <a:pos x="0" y="19"/>
                </a:cxn>
                <a:cxn ang="0">
                  <a:pos x="0" y="17"/>
                </a:cxn>
                <a:cxn ang="0">
                  <a:pos x="2" y="14"/>
                </a:cxn>
                <a:cxn ang="0">
                  <a:pos x="3" y="12"/>
                </a:cxn>
                <a:cxn ang="0">
                  <a:pos x="4" y="11"/>
                </a:cxn>
                <a:cxn ang="0">
                  <a:pos x="5" y="11"/>
                </a:cxn>
                <a:cxn ang="0">
                  <a:pos x="7" y="11"/>
                </a:cxn>
                <a:cxn ang="0">
                  <a:pos x="9" y="11"/>
                </a:cxn>
                <a:cxn ang="0">
                  <a:pos x="10" y="11"/>
                </a:cxn>
                <a:cxn ang="0">
                  <a:pos x="13" y="11"/>
                </a:cxn>
                <a:cxn ang="0">
                  <a:pos x="13" y="12"/>
                </a:cxn>
                <a:cxn ang="0">
                  <a:pos x="13" y="0"/>
                </a:cxn>
                <a:cxn ang="0">
                  <a:pos x="19" y="37"/>
                </a:cxn>
                <a:cxn ang="0">
                  <a:pos x="5" y="24"/>
                </a:cxn>
                <a:cxn ang="0">
                  <a:pos x="5" y="26"/>
                </a:cxn>
                <a:cxn ang="0">
                  <a:pos x="5" y="27"/>
                </a:cxn>
                <a:cxn ang="0">
                  <a:pos x="5" y="29"/>
                </a:cxn>
                <a:cxn ang="0">
                  <a:pos x="5" y="29"/>
                </a:cxn>
                <a:cxn ang="0">
                  <a:pos x="7" y="31"/>
                </a:cxn>
                <a:cxn ang="0">
                  <a:pos x="7" y="32"/>
                </a:cxn>
                <a:cxn ang="0">
                  <a:pos x="8" y="33"/>
                </a:cxn>
                <a:cxn ang="0">
                  <a:pos x="9" y="33"/>
                </a:cxn>
                <a:cxn ang="0">
                  <a:pos x="10" y="32"/>
                </a:cxn>
                <a:cxn ang="0">
                  <a:pos x="12" y="31"/>
                </a:cxn>
                <a:cxn ang="0">
                  <a:pos x="13" y="29"/>
                </a:cxn>
                <a:cxn ang="0">
                  <a:pos x="13" y="29"/>
                </a:cxn>
                <a:cxn ang="0">
                  <a:pos x="13" y="28"/>
                </a:cxn>
                <a:cxn ang="0">
                  <a:pos x="13" y="27"/>
                </a:cxn>
                <a:cxn ang="0">
                  <a:pos x="13" y="24"/>
                </a:cxn>
                <a:cxn ang="0">
                  <a:pos x="13" y="22"/>
                </a:cxn>
                <a:cxn ang="0">
                  <a:pos x="13" y="21"/>
                </a:cxn>
                <a:cxn ang="0">
                  <a:pos x="13" y="19"/>
                </a:cxn>
                <a:cxn ang="0">
                  <a:pos x="13" y="18"/>
                </a:cxn>
                <a:cxn ang="0">
                  <a:pos x="13" y="17"/>
                </a:cxn>
                <a:cxn ang="0">
                  <a:pos x="12" y="17"/>
                </a:cxn>
                <a:cxn ang="0">
                  <a:pos x="10" y="17"/>
                </a:cxn>
                <a:cxn ang="0">
                  <a:pos x="9" y="17"/>
                </a:cxn>
                <a:cxn ang="0">
                  <a:pos x="8" y="17"/>
                </a:cxn>
                <a:cxn ang="0">
                  <a:pos x="8" y="17"/>
                </a:cxn>
                <a:cxn ang="0">
                  <a:pos x="8" y="17"/>
                </a:cxn>
                <a:cxn ang="0">
                  <a:pos x="7" y="17"/>
                </a:cxn>
                <a:cxn ang="0">
                  <a:pos x="5" y="18"/>
                </a:cxn>
                <a:cxn ang="0">
                  <a:pos x="5" y="19"/>
                </a:cxn>
                <a:cxn ang="0">
                  <a:pos x="5" y="21"/>
                </a:cxn>
                <a:cxn ang="0">
                  <a:pos x="5" y="22"/>
                </a:cxn>
              </a:cxnLst>
              <a:rect l="0" t="0" r="r" b="b"/>
              <a:pathLst>
                <a:path w="19" h="37">
                  <a:moveTo>
                    <a:pt x="19" y="37"/>
                  </a:moveTo>
                  <a:lnTo>
                    <a:pt x="13" y="37"/>
                  </a:lnTo>
                  <a:lnTo>
                    <a:pt x="13" y="33"/>
                  </a:lnTo>
                  <a:lnTo>
                    <a:pt x="13" y="33"/>
                  </a:lnTo>
                  <a:lnTo>
                    <a:pt x="13" y="33"/>
                  </a:lnTo>
                  <a:lnTo>
                    <a:pt x="13" y="34"/>
                  </a:lnTo>
                  <a:lnTo>
                    <a:pt x="13" y="34"/>
                  </a:lnTo>
                  <a:lnTo>
                    <a:pt x="13" y="36"/>
                  </a:lnTo>
                  <a:lnTo>
                    <a:pt x="12" y="36"/>
                  </a:lnTo>
                  <a:lnTo>
                    <a:pt x="12" y="37"/>
                  </a:lnTo>
                  <a:lnTo>
                    <a:pt x="10" y="37"/>
                  </a:lnTo>
                  <a:lnTo>
                    <a:pt x="10" y="37"/>
                  </a:lnTo>
                  <a:lnTo>
                    <a:pt x="10" y="37"/>
                  </a:lnTo>
                  <a:lnTo>
                    <a:pt x="10" y="37"/>
                  </a:lnTo>
                  <a:lnTo>
                    <a:pt x="9" y="37"/>
                  </a:lnTo>
                  <a:lnTo>
                    <a:pt x="9" y="37"/>
                  </a:lnTo>
                  <a:lnTo>
                    <a:pt x="8" y="37"/>
                  </a:lnTo>
                  <a:lnTo>
                    <a:pt x="8" y="37"/>
                  </a:lnTo>
                  <a:lnTo>
                    <a:pt x="8" y="37"/>
                  </a:lnTo>
                  <a:lnTo>
                    <a:pt x="7" y="37"/>
                  </a:lnTo>
                  <a:lnTo>
                    <a:pt x="7" y="37"/>
                  </a:lnTo>
                  <a:lnTo>
                    <a:pt x="5" y="36"/>
                  </a:lnTo>
                  <a:lnTo>
                    <a:pt x="4" y="36"/>
                  </a:lnTo>
                  <a:lnTo>
                    <a:pt x="4" y="36"/>
                  </a:lnTo>
                  <a:lnTo>
                    <a:pt x="3" y="36"/>
                  </a:lnTo>
                  <a:lnTo>
                    <a:pt x="3" y="34"/>
                  </a:lnTo>
                  <a:lnTo>
                    <a:pt x="3" y="33"/>
                  </a:lnTo>
                  <a:lnTo>
                    <a:pt x="2" y="32"/>
                  </a:lnTo>
                  <a:lnTo>
                    <a:pt x="2" y="31"/>
                  </a:lnTo>
                  <a:lnTo>
                    <a:pt x="0" y="29"/>
                  </a:lnTo>
                  <a:lnTo>
                    <a:pt x="0" y="28"/>
                  </a:lnTo>
                  <a:lnTo>
                    <a:pt x="0" y="27"/>
                  </a:lnTo>
                  <a:lnTo>
                    <a:pt x="0" y="26"/>
                  </a:lnTo>
                  <a:lnTo>
                    <a:pt x="0" y="24"/>
                  </a:lnTo>
                  <a:lnTo>
                    <a:pt x="0" y="23"/>
                  </a:lnTo>
                  <a:lnTo>
                    <a:pt x="0" y="22"/>
                  </a:lnTo>
                  <a:lnTo>
                    <a:pt x="0" y="21"/>
                  </a:lnTo>
                  <a:lnTo>
                    <a:pt x="0" y="19"/>
                  </a:lnTo>
                  <a:lnTo>
                    <a:pt x="0" y="18"/>
                  </a:lnTo>
                  <a:lnTo>
                    <a:pt x="0" y="17"/>
                  </a:lnTo>
                  <a:lnTo>
                    <a:pt x="2" y="16"/>
                  </a:lnTo>
                  <a:lnTo>
                    <a:pt x="2" y="14"/>
                  </a:lnTo>
                  <a:lnTo>
                    <a:pt x="3" y="13"/>
                  </a:lnTo>
                  <a:lnTo>
                    <a:pt x="3" y="12"/>
                  </a:lnTo>
                  <a:lnTo>
                    <a:pt x="3" y="12"/>
                  </a:lnTo>
                  <a:lnTo>
                    <a:pt x="4" y="11"/>
                  </a:lnTo>
                  <a:lnTo>
                    <a:pt x="4" y="11"/>
                  </a:lnTo>
                  <a:lnTo>
                    <a:pt x="5" y="11"/>
                  </a:lnTo>
                  <a:lnTo>
                    <a:pt x="7" y="11"/>
                  </a:lnTo>
                  <a:lnTo>
                    <a:pt x="7" y="11"/>
                  </a:lnTo>
                  <a:lnTo>
                    <a:pt x="8" y="11"/>
                  </a:lnTo>
                  <a:lnTo>
                    <a:pt x="9" y="11"/>
                  </a:lnTo>
                  <a:lnTo>
                    <a:pt x="10" y="11"/>
                  </a:lnTo>
                  <a:lnTo>
                    <a:pt x="10" y="11"/>
                  </a:lnTo>
                  <a:lnTo>
                    <a:pt x="12" y="11"/>
                  </a:lnTo>
                  <a:lnTo>
                    <a:pt x="13" y="11"/>
                  </a:lnTo>
                  <a:lnTo>
                    <a:pt x="13" y="12"/>
                  </a:lnTo>
                  <a:lnTo>
                    <a:pt x="13" y="12"/>
                  </a:lnTo>
                  <a:lnTo>
                    <a:pt x="13" y="13"/>
                  </a:lnTo>
                  <a:lnTo>
                    <a:pt x="13" y="0"/>
                  </a:lnTo>
                  <a:lnTo>
                    <a:pt x="19" y="0"/>
                  </a:lnTo>
                  <a:lnTo>
                    <a:pt x="19" y="37"/>
                  </a:lnTo>
                  <a:close/>
                  <a:moveTo>
                    <a:pt x="5" y="23"/>
                  </a:moveTo>
                  <a:lnTo>
                    <a:pt x="5" y="24"/>
                  </a:lnTo>
                  <a:lnTo>
                    <a:pt x="5" y="26"/>
                  </a:lnTo>
                  <a:lnTo>
                    <a:pt x="5" y="26"/>
                  </a:lnTo>
                  <a:lnTo>
                    <a:pt x="5" y="27"/>
                  </a:lnTo>
                  <a:lnTo>
                    <a:pt x="5" y="27"/>
                  </a:lnTo>
                  <a:lnTo>
                    <a:pt x="5" y="28"/>
                  </a:lnTo>
                  <a:lnTo>
                    <a:pt x="5" y="29"/>
                  </a:lnTo>
                  <a:lnTo>
                    <a:pt x="5" y="29"/>
                  </a:lnTo>
                  <a:lnTo>
                    <a:pt x="5" y="29"/>
                  </a:lnTo>
                  <a:lnTo>
                    <a:pt x="5" y="31"/>
                  </a:lnTo>
                  <a:lnTo>
                    <a:pt x="7" y="31"/>
                  </a:lnTo>
                  <a:lnTo>
                    <a:pt x="7" y="32"/>
                  </a:lnTo>
                  <a:lnTo>
                    <a:pt x="7" y="32"/>
                  </a:lnTo>
                  <a:lnTo>
                    <a:pt x="8" y="33"/>
                  </a:lnTo>
                  <a:lnTo>
                    <a:pt x="8" y="33"/>
                  </a:lnTo>
                  <a:lnTo>
                    <a:pt x="8" y="33"/>
                  </a:lnTo>
                  <a:lnTo>
                    <a:pt x="9" y="33"/>
                  </a:lnTo>
                  <a:lnTo>
                    <a:pt x="9" y="33"/>
                  </a:lnTo>
                  <a:lnTo>
                    <a:pt x="10" y="32"/>
                  </a:lnTo>
                  <a:lnTo>
                    <a:pt x="10" y="32"/>
                  </a:lnTo>
                  <a:lnTo>
                    <a:pt x="12" y="31"/>
                  </a:lnTo>
                  <a:lnTo>
                    <a:pt x="12" y="31"/>
                  </a:lnTo>
                  <a:lnTo>
                    <a:pt x="13" y="29"/>
                  </a:lnTo>
                  <a:lnTo>
                    <a:pt x="13" y="29"/>
                  </a:lnTo>
                  <a:lnTo>
                    <a:pt x="13" y="29"/>
                  </a:lnTo>
                  <a:lnTo>
                    <a:pt x="13" y="29"/>
                  </a:lnTo>
                  <a:lnTo>
                    <a:pt x="13" y="28"/>
                  </a:lnTo>
                  <a:lnTo>
                    <a:pt x="13" y="28"/>
                  </a:lnTo>
                  <a:lnTo>
                    <a:pt x="13" y="27"/>
                  </a:lnTo>
                  <a:lnTo>
                    <a:pt x="13" y="26"/>
                  </a:lnTo>
                  <a:lnTo>
                    <a:pt x="13" y="24"/>
                  </a:lnTo>
                  <a:lnTo>
                    <a:pt x="13" y="23"/>
                  </a:lnTo>
                  <a:lnTo>
                    <a:pt x="13" y="22"/>
                  </a:lnTo>
                  <a:lnTo>
                    <a:pt x="13" y="22"/>
                  </a:lnTo>
                  <a:lnTo>
                    <a:pt x="13" y="21"/>
                  </a:lnTo>
                  <a:lnTo>
                    <a:pt x="13" y="19"/>
                  </a:lnTo>
                  <a:lnTo>
                    <a:pt x="13" y="19"/>
                  </a:lnTo>
                  <a:lnTo>
                    <a:pt x="13" y="18"/>
                  </a:lnTo>
                  <a:lnTo>
                    <a:pt x="13" y="18"/>
                  </a:lnTo>
                  <a:lnTo>
                    <a:pt x="13" y="17"/>
                  </a:lnTo>
                  <a:lnTo>
                    <a:pt x="13" y="17"/>
                  </a:lnTo>
                  <a:lnTo>
                    <a:pt x="12" y="17"/>
                  </a:lnTo>
                  <a:lnTo>
                    <a:pt x="12" y="17"/>
                  </a:lnTo>
                  <a:lnTo>
                    <a:pt x="10" y="17"/>
                  </a:lnTo>
                  <a:lnTo>
                    <a:pt x="10" y="17"/>
                  </a:lnTo>
                  <a:lnTo>
                    <a:pt x="9" y="17"/>
                  </a:lnTo>
                  <a:lnTo>
                    <a:pt x="9" y="17"/>
                  </a:lnTo>
                  <a:lnTo>
                    <a:pt x="8" y="17"/>
                  </a:lnTo>
                  <a:lnTo>
                    <a:pt x="8" y="17"/>
                  </a:lnTo>
                  <a:lnTo>
                    <a:pt x="8" y="17"/>
                  </a:lnTo>
                  <a:lnTo>
                    <a:pt x="8" y="17"/>
                  </a:lnTo>
                  <a:lnTo>
                    <a:pt x="8" y="17"/>
                  </a:lnTo>
                  <a:lnTo>
                    <a:pt x="8" y="17"/>
                  </a:lnTo>
                  <a:lnTo>
                    <a:pt x="7" y="17"/>
                  </a:lnTo>
                  <a:lnTo>
                    <a:pt x="7" y="17"/>
                  </a:lnTo>
                  <a:lnTo>
                    <a:pt x="5" y="17"/>
                  </a:lnTo>
                  <a:lnTo>
                    <a:pt x="5" y="18"/>
                  </a:lnTo>
                  <a:lnTo>
                    <a:pt x="5" y="18"/>
                  </a:lnTo>
                  <a:lnTo>
                    <a:pt x="5" y="19"/>
                  </a:lnTo>
                  <a:lnTo>
                    <a:pt x="5" y="19"/>
                  </a:lnTo>
                  <a:lnTo>
                    <a:pt x="5" y="21"/>
                  </a:lnTo>
                  <a:lnTo>
                    <a:pt x="5" y="22"/>
                  </a:lnTo>
                  <a:lnTo>
                    <a:pt x="5" y="22"/>
                  </a:lnTo>
                  <a:lnTo>
                    <a:pt x="5" y="23"/>
                  </a:lnTo>
                  <a:close/>
                </a:path>
              </a:pathLst>
            </a:custGeom>
            <a:solidFill>
              <a:srgbClr val="3A66AA"/>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150" name="Freeform 270"/>
            <p:cNvSpPr/>
            <p:nvPr/>
          </p:nvSpPr>
          <p:spPr bwMode="auto">
            <a:xfrm>
              <a:off x="3847" y="2758"/>
              <a:ext cx="4" cy="9"/>
            </a:xfrm>
            <a:custGeom>
              <a:avLst/>
              <a:gdLst/>
              <a:ahLst/>
              <a:cxnLst>
                <a:cxn ang="0">
                  <a:pos x="0" y="11"/>
                </a:cxn>
                <a:cxn ang="0">
                  <a:pos x="2" y="11"/>
                </a:cxn>
                <a:cxn ang="0">
                  <a:pos x="2" y="9"/>
                </a:cxn>
                <a:cxn ang="0">
                  <a:pos x="2" y="8"/>
                </a:cxn>
                <a:cxn ang="0">
                  <a:pos x="2" y="7"/>
                </a:cxn>
                <a:cxn ang="0">
                  <a:pos x="2" y="5"/>
                </a:cxn>
                <a:cxn ang="0">
                  <a:pos x="2" y="4"/>
                </a:cxn>
                <a:cxn ang="0">
                  <a:pos x="3" y="4"/>
                </a:cxn>
                <a:cxn ang="0">
                  <a:pos x="3" y="3"/>
                </a:cxn>
                <a:cxn ang="0">
                  <a:pos x="5" y="3"/>
                </a:cxn>
                <a:cxn ang="0">
                  <a:pos x="5" y="3"/>
                </a:cxn>
                <a:cxn ang="0">
                  <a:pos x="5" y="3"/>
                </a:cxn>
                <a:cxn ang="0">
                  <a:pos x="5" y="3"/>
                </a:cxn>
                <a:cxn ang="0">
                  <a:pos x="5" y="3"/>
                </a:cxn>
                <a:cxn ang="0">
                  <a:pos x="5" y="2"/>
                </a:cxn>
                <a:cxn ang="0">
                  <a:pos x="5" y="2"/>
                </a:cxn>
                <a:cxn ang="0">
                  <a:pos x="5" y="0"/>
                </a:cxn>
                <a:cxn ang="0">
                  <a:pos x="6" y="0"/>
                </a:cxn>
                <a:cxn ang="0">
                  <a:pos x="6" y="0"/>
                </a:cxn>
                <a:cxn ang="0">
                  <a:pos x="7" y="0"/>
                </a:cxn>
                <a:cxn ang="0">
                  <a:pos x="7" y="0"/>
                </a:cxn>
                <a:cxn ang="0">
                  <a:pos x="9" y="0"/>
                </a:cxn>
                <a:cxn ang="0">
                  <a:pos x="9" y="0"/>
                </a:cxn>
                <a:cxn ang="0">
                  <a:pos x="10" y="0"/>
                </a:cxn>
                <a:cxn ang="0">
                  <a:pos x="10" y="0"/>
                </a:cxn>
                <a:cxn ang="0">
                  <a:pos x="10" y="0"/>
                </a:cxn>
                <a:cxn ang="0">
                  <a:pos x="11" y="0"/>
                </a:cxn>
                <a:cxn ang="0">
                  <a:pos x="11" y="0"/>
                </a:cxn>
                <a:cxn ang="0">
                  <a:pos x="11" y="0"/>
                </a:cxn>
                <a:cxn ang="0">
                  <a:pos x="12" y="0"/>
                </a:cxn>
                <a:cxn ang="0">
                  <a:pos x="12" y="0"/>
                </a:cxn>
                <a:cxn ang="0">
                  <a:pos x="12" y="0"/>
                </a:cxn>
                <a:cxn ang="0">
                  <a:pos x="12" y="0"/>
                </a:cxn>
                <a:cxn ang="0">
                  <a:pos x="12" y="7"/>
                </a:cxn>
                <a:cxn ang="0">
                  <a:pos x="12" y="7"/>
                </a:cxn>
                <a:cxn ang="0">
                  <a:pos x="12" y="7"/>
                </a:cxn>
                <a:cxn ang="0">
                  <a:pos x="12" y="7"/>
                </a:cxn>
                <a:cxn ang="0">
                  <a:pos x="12" y="7"/>
                </a:cxn>
                <a:cxn ang="0">
                  <a:pos x="12" y="7"/>
                </a:cxn>
                <a:cxn ang="0">
                  <a:pos x="12" y="7"/>
                </a:cxn>
                <a:cxn ang="0">
                  <a:pos x="11" y="7"/>
                </a:cxn>
                <a:cxn ang="0">
                  <a:pos x="10" y="7"/>
                </a:cxn>
                <a:cxn ang="0">
                  <a:pos x="10" y="7"/>
                </a:cxn>
                <a:cxn ang="0">
                  <a:pos x="9" y="7"/>
                </a:cxn>
                <a:cxn ang="0">
                  <a:pos x="9" y="7"/>
                </a:cxn>
                <a:cxn ang="0">
                  <a:pos x="7" y="7"/>
                </a:cxn>
                <a:cxn ang="0">
                  <a:pos x="7" y="8"/>
                </a:cxn>
                <a:cxn ang="0">
                  <a:pos x="7" y="8"/>
                </a:cxn>
                <a:cxn ang="0">
                  <a:pos x="7" y="9"/>
                </a:cxn>
                <a:cxn ang="0">
                  <a:pos x="7" y="11"/>
                </a:cxn>
                <a:cxn ang="0">
                  <a:pos x="12" y="11"/>
                </a:cxn>
                <a:cxn ang="0">
                  <a:pos x="12" y="17"/>
                </a:cxn>
                <a:cxn ang="0">
                  <a:pos x="7" y="17"/>
                </a:cxn>
                <a:cxn ang="0">
                  <a:pos x="7" y="37"/>
                </a:cxn>
                <a:cxn ang="0">
                  <a:pos x="2" y="37"/>
                </a:cxn>
                <a:cxn ang="0">
                  <a:pos x="2" y="17"/>
                </a:cxn>
                <a:cxn ang="0">
                  <a:pos x="0" y="17"/>
                </a:cxn>
                <a:cxn ang="0">
                  <a:pos x="0" y="11"/>
                </a:cxn>
              </a:cxnLst>
              <a:rect l="0" t="0" r="r" b="b"/>
              <a:pathLst>
                <a:path w="12" h="37">
                  <a:moveTo>
                    <a:pt x="0" y="11"/>
                  </a:moveTo>
                  <a:lnTo>
                    <a:pt x="2" y="11"/>
                  </a:lnTo>
                  <a:lnTo>
                    <a:pt x="2" y="9"/>
                  </a:lnTo>
                  <a:lnTo>
                    <a:pt x="2" y="8"/>
                  </a:lnTo>
                  <a:lnTo>
                    <a:pt x="2" y="7"/>
                  </a:lnTo>
                  <a:lnTo>
                    <a:pt x="2" y="5"/>
                  </a:lnTo>
                  <a:lnTo>
                    <a:pt x="2" y="4"/>
                  </a:lnTo>
                  <a:lnTo>
                    <a:pt x="3" y="4"/>
                  </a:lnTo>
                  <a:lnTo>
                    <a:pt x="3" y="3"/>
                  </a:lnTo>
                  <a:lnTo>
                    <a:pt x="5" y="3"/>
                  </a:lnTo>
                  <a:lnTo>
                    <a:pt x="5" y="3"/>
                  </a:lnTo>
                  <a:lnTo>
                    <a:pt x="5" y="3"/>
                  </a:lnTo>
                  <a:lnTo>
                    <a:pt x="5" y="3"/>
                  </a:lnTo>
                  <a:lnTo>
                    <a:pt x="5" y="3"/>
                  </a:lnTo>
                  <a:lnTo>
                    <a:pt x="5" y="2"/>
                  </a:lnTo>
                  <a:lnTo>
                    <a:pt x="5" y="2"/>
                  </a:lnTo>
                  <a:lnTo>
                    <a:pt x="5" y="0"/>
                  </a:lnTo>
                  <a:lnTo>
                    <a:pt x="6" y="0"/>
                  </a:lnTo>
                  <a:lnTo>
                    <a:pt x="6" y="0"/>
                  </a:lnTo>
                  <a:lnTo>
                    <a:pt x="7" y="0"/>
                  </a:lnTo>
                  <a:lnTo>
                    <a:pt x="7" y="0"/>
                  </a:lnTo>
                  <a:lnTo>
                    <a:pt x="9" y="0"/>
                  </a:lnTo>
                  <a:lnTo>
                    <a:pt x="9" y="0"/>
                  </a:lnTo>
                  <a:lnTo>
                    <a:pt x="10" y="0"/>
                  </a:lnTo>
                  <a:lnTo>
                    <a:pt x="10" y="0"/>
                  </a:lnTo>
                  <a:lnTo>
                    <a:pt x="10" y="0"/>
                  </a:lnTo>
                  <a:lnTo>
                    <a:pt x="11" y="0"/>
                  </a:lnTo>
                  <a:lnTo>
                    <a:pt x="11" y="0"/>
                  </a:lnTo>
                  <a:lnTo>
                    <a:pt x="11" y="0"/>
                  </a:lnTo>
                  <a:lnTo>
                    <a:pt x="12" y="0"/>
                  </a:lnTo>
                  <a:lnTo>
                    <a:pt x="12" y="0"/>
                  </a:lnTo>
                  <a:lnTo>
                    <a:pt x="12" y="0"/>
                  </a:lnTo>
                  <a:lnTo>
                    <a:pt x="12" y="0"/>
                  </a:lnTo>
                  <a:lnTo>
                    <a:pt x="12" y="7"/>
                  </a:lnTo>
                  <a:lnTo>
                    <a:pt x="12" y="7"/>
                  </a:lnTo>
                  <a:lnTo>
                    <a:pt x="12" y="7"/>
                  </a:lnTo>
                  <a:lnTo>
                    <a:pt x="12" y="7"/>
                  </a:lnTo>
                  <a:lnTo>
                    <a:pt x="12" y="7"/>
                  </a:lnTo>
                  <a:lnTo>
                    <a:pt x="12" y="7"/>
                  </a:lnTo>
                  <a:lnTo>
                    <a:pt x="12" y="7"/>
                  </a:lnTo>
                  <a:lnTo>
                    <a:pt x="11" y="7"/>
                  </a:lnTo>
                  <a:lnTo>
                    <a:pt x="10" y="7"/>
                  </a:lnTo>
                  <a:lnTo>
                    <a:pt x="10" y="7"/>
                  </a:lnTo>
                  <a:lnTo>
                    <a:pt x="9" y="7"/>
                  </a:lnTo>
                  <a:lnTo>
                    <a:pt x="9" y="7"/>
                  </a:lnTo>
                  <a:lnTo>
                    <a:pt x="7" y="7"/>
                  </a:lnTo>
                  <a:lnTo>
                    <a:pt x="7" y="8"/>
                  </a:lnTo>
                  <a:lnTo>
                    <a:pt x="7" y="8"/>
                  </a:lnTo>
                  <a:lnTo>
                    <a:pt x="7" y="9"/>
                  </a:lnTo>
                  <a:lnTo>
                    <a:pt x="7" y="11"/>
                  </a:lnTo>
                  <a:lnTo>
                    <a:pt x="12" y="11"/>
                  </a:lnTo>
                  <a:lnTo>
                    <a:pt x="12" y="17"/>
                  </a:lnTo>
                  <a:lnTo>
                    <a:pt x="7" y="17"/>
                  </a:lnTo>
                  <a:lnTo>
                    <a:pt x="7" y="37"/>
                  </a:lnTo>
                  <a:lnTo>
                    <a:pt x="2" y="37"/>
                  </a:lnTo>
                  <a:lnTo>
                    <a:pt x="2" y="17"/>
                  </a:lnTo>
                  <a:lnTo>
                    <a:pt x="0" y="17"/>
                  </a:lnTo>
                  <a:lnTo>
                    <a:pt x="0" y="11"/>
                  </a:lnTo>
                  <a:close/>
                </a:path>
              </a:pathLst>
            </a:custGeom>
            <a:solidFill>
              <a:srgbClr val="3A66AA"/>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151" name="Freeform 271"/>
            <p:cNvSpPr/>
            <p:nvPr/>
          </p:nvSpPr>
          <p:spPr bwMode="auto">
            <a:xfrm>
              <a:off x="3853" y="2760"/>
              <a:ext cx="6" cy="7"/>
            </a:xfrm>
            <a:custGeom>
              <a:avLst/>
              <a:gdLst/>
              <a:ahLst/>
              <a:cxnLst>
                <a:cxn ang="0">
                  <a:pos x="6" y="17"/>
                </a:cxn>
                <a:cxn ang="0">
                  <a:pos x="7" y="18"/>
                </a:cxn>
                <a:cxn ang="0">
                  <a:pos x="7" y="18"/>
                </a:cxn>
                <a:cxn ang="0">
                  <a:pos x="8" y="21"/>
                </a:cxn>
                <a:cxn ang="0">
                  <a:pos x="10" y="22"/>
                </a:cxn>
                <a:cxn ang="0">
                  <a:pos x="11" y="22"/>
                </a:cxn>
                <a:cxn ang="0">
                  <a:pos x="12" y="22"/>
                </a:cxn>
                <a:cxn ang="0">
                  <a:pos x="14" y="21"/>
                </a:cxn>
                <a:cxn ang="0">
                  <a:pos x="14" y="18"/>
                </a:cxn>
                <a:cxn ang="0">
                  <a:pos x="15" y="18"/>
                </a:cxn>
                <a:cxn ang="0">
                  <a:pos x="16" y="18"/>
                </a:cxn>
                <a:cxn ang="0">
                  <a:pos x="16" y="18"/>
                </a:cxn>
                <a:cxn ang="0">
                  <a:pos x="15" y="18"/>
                </a:cxn>
                <a:cxn ang="0">
                  <a:pos x="14" y="16"/>
                </a:cxn>
                <a:cxn ang="0">
                  <a:pos x="8" y="15"/>
                </a:cxn>
                <a:cxn ang="0">
                  <a:pos x="6" y="13"/>
                </a:cxn>
                <a:cxn ang="0">
                  <a:pos x="5" y="12"/>
                </a:cxn>
                <a:cxn ang="0">
                  <a:pos x="2" y="10"/>
                </a:cxn>
                <a:cxn ang="0">
                  <a:pos x="2" y="7"/>
                </a:cxn>
                <a:cxn ang="0">
                  <a:pos x="2" y="5"/>
                </a:cxn>
                <a:cxn ang="0">
                  <a:pos x="2" y="3"/>
                </a:cxn>
                <a:cxn ang="0">
                  <a:pos x="2" y="2"/>
                </a:cxn>
                <a:cxn ang="0">
                  <a:pos x="6" y="0"/>
                </a:cxn>
                <a:cxn ang="0">
                  <a:pos x="8" y="0"/>
                </a:cxn>
                <a:cxn ang="0">
                  <a:pos x="11" y="0"/>
                </a:cxn>
                <a:cxn ang="0">
                  <a:pos x="15" y="0"/>
                </a:cxn>
                <a:cxn ang="0">
                  <a:pos x="16" y="1"/>
                </a:cxn>
                <a:cxn ang="0">
                  <a:pos x="17" y="2"/>
                </a:cxn>
                <a:cxn ang="0">
                  <a:pos x="19" y="3"/>
                </a:cxn>
                <a:cxn ang="0">
                  <a:pos x="19" y="6"/>
                </a:cxn>
                <a:cxn ang="0">
                  <a:pos x="12" y="6"/>
                </a:cxn>
                <a:cxn ang="0">
                  <a:pos x="11" y="6"/>
                </a:cxn>
                <a:cxn ang="0">
                  <a:pos x="11" y="6"/>
                </a:cxn>
                <a:cxn ang="0">
                  <a:pos x="8" y="6"/>
                </a:cxn>
                <a:cxn ang="0">
                  <a:pos x="7" y="6"/>
                </a:cxn>
                <a:cxn ang="0">
                  <a:pos x="7" y="6"/>
                </a:cxn>
                <a:cxn ang="0">
                  <a:pos x="7" y="7"/>
                </a:cxn>
                <a:cxn ang="0">
                  <a:pos x="7" y="8"/>
                </a:cxn>
                <a:cxn ang="0">
                  <a:pos x="8" y="8"/>
                </a:cxn>
                <a:cxn ang="0">
                  <a:pos x="11" y="8"/>
                </a:cxn>
                <a:cxn ang="0">
                  <a:pos x="15" y="10"/>
                </a:cxn>
                <a:cxn ang="0">
                  <a:pos x="17" y="11"/>
                </a:cxn>
                <a:cxn ang="0">
                  <a:pos x="19" y="12"/>
                </a:cxn>
                <a:cxn ang="0">
                  <a:pos x="19" y="13"/>
                </a:cxn>
                <a:cxn ang="0">
                  <a:pos x="20" y="16"/>
                </a:cxn>
                <a:cxn ang="0">
                  <a:pos x="21" y="18"/>
                </a:cxn>
                <a:cxn ang="0">
                  <a:pos x="20" y="20"/>
                </a:cxn>
                <a:cxn ang="0">
                  <a:pos x="19" y="22"/>
                </a:cxn>
                <a:cxn ang="0">
                  <a:pos x="17" y="23"/>
                </a:cxn>
                <a:cxn ang="0">
                  <a:pos x="15" y="25"/>
                </a:cxn>
                <a:cxn ang="0">
                  <a:pos x="11" y="26"/>
                </a:cxn>
                <a:cxn ang="0">
                  <a:pos x="8" y="26"/>
                </a:cxn>
                <a:cxn ang="0">
                  <a:pos x="6" y="26"/>
                </a:cxn>
                <a:cxn ang="0">
                  <a:pos x="5" y="26"/>
                </a:cxn>
                <a:cxn ang="0">
                  <a:pos x="3" y="23"/>
                </a:cxn>
                <a:cxn ang="0">
                  <a:pos x="1" y="21"/>
                </a:cxn>
              </a:cxnLst>
              <a:rect l="0" t="0" r="r" b="b"/>
              <a:pathLst>
                <a:path w="21" h="26">
                  <a:moveTo>
                    <a:pt x="0" y="18"/>
                  </a:moveTo>
                  <a:lnTo>
                    <a:pt x="5" y="16"/>
                  </a:lnTo>
                  <a:lnTo>
                    <a:pt x="6" y="17"/>
                  </a:lnTo>
                  <a:lnTo>
                    <a:pt x="7" y="17"/>
                  </a:lnTo>
                  <a:lnTo>
                    <a:pt x="7" y="18"/>
                  </a:lnTo>
                  <a:lnTo>
                    <a:pt x="7" y="18"/>
                  </a:lnTo>
                  <a:lnTo>
                    <a:pt x="7" y="18"/>
                  </a:lnTo>
                  <a:lnTo>
                    <a:pt x="7" y="18"/>
                  </a:lnTo>
                  <a:lnTo>
                    <a:pt x="7" y="18"/>
                  </a:lnTo>
                  <a:lnTo>
                    <a:pt x="7" y="18"/>
                  </a:lnTo>
                  <a:lnTo>
                    <a:pt x="8" y="20"/>
                  </a:lnTo>
                  <a:lnTo>
                    <a:pt x="8" y="21"/>
                  </a:lnTo>
                  <a:lnTo>
                    <a:pt x="8" y="21"/>
                  </a:lnTo>
                  <a:lnTo>
                    <a:pt x="10" y="22"/>
                  </a:lnTo>
                  <a:lnTo>
                    <a:pt x="10" y="22"/>
                  </a:lnTo>
                  <a:lnTo>
                    <a:pt x="10" y="22"/>
                  </a:lnTo>
                  <a:lnTo>
                    <a:pt x="10" y="22"/>
                  </a:lnTo>
                  <a:lnTo>
                    <a:pt x="11" y="22"/>
                  </a:lnTo>
                  <a:lnTo>
                    <a:pt x="11" y="22"/>
                  </a:lnTo>
                  <a:lnTo>
                    <a:pt x="12" y="22"/>
                  </a:lnTo>
                  <a:lnTo>
                    <a:pt x="12" y="22"/>
                  </a:lnTo>
                  <a:lnTo>
                    <a:pt x="12" y="22"/>
                  </a:lnTo>
                  <a:lnTo>
                    <a:pt x="14" y="21"/>
                  </a:lnTo>
                  <a:lnTo>
                    <a:pt x="14" y="21"/>
                  </a:lnTo>
                  <a:lnTo>
                    <a:pt x="14" y="20"/>
                  </a:lnTo>
                  <a:lnTo>
                    <a:pt x="14" y="18"/>
                  </a:lnTo>
                  <a:lnTo>
                    <a:pt x="14" y="18"/>
                  </a:lnTo>
                  <a:lnTo>
                    <a:pt x="14" y="18"/>
                  </a:lnTo>
                  <a:lnTo>
                    <a:pt x="14" y="18"/>
                  </a:lnTo>
                  <a:lnTo>
                    <a:pt x="15" y="18"/>
                  </a:lnTo>
                  <a:lnTo>
                    <a:pt x="15" y="18"/>
                  </a:lnTo>
                  <a:lnTo>
                    <a:pt x="16" y="18"/>
                  </a:lnTo>
                  <a:lnTo>
                    <a:pt x="16" y="18"/>
                  </a:lnTo>
                  <a:lnTo>
                    <a:pt x="16" y="18"/>
                  </a:lnTo>
                  <a:lnTo>
                    <a:pt x="16" y="18"/>
                  </a:lnTo>
                  <a:lnTo>
                    <a:pt x="16" y="18"/>
                  </a:lnTo>
                  <a:lnTo>
                    <a:pt x="16" y="18"/>
                  </a:lnTo>
                  <a:lnTo>
                    <a:pt x="16" y="18"/>
                  </a:lnTo>
                  <a:lnTo>
                    <a:pt x="15" y="18"/>
                  </a:lnTo>
                  <a:lnTo>
                    <a:pt x="15" y="17"/>
                  </a:lnTo>
                  <a:lnTo>
                    <a:pt x="14" y="17"/>
                  </a:lnTo>
                  <a:lnTo>
                    <a:pt x="14" y="16"/>
                  </a:lnTo>
                  <a:lnTo>
                    <a:pt x="11" y="16"/>
                  </a:lnTo>
                  <a:lnTo>
                    <a:pt x="10" y="15"/>
                  </a:lnTo>
                  <a:lnTo>
                    <a:pt x="8" y="15"/>
                  </a:lnTo>
                  <a:lnTo>
                    <a:pt x="7" y="13"/>
                  </a:lnTo>
                  <a:lnTo>
                    <a:pt x="6" y="13"/>
                  </a:lnTo>
                  <a:lnTo>
                    <a:pt x="6" y="13"/>
                  </a:lnTo>
                  <a:lnTo>
                    <a:pt x="5" y="12"/>
                  </a:lnTo>
                  <a:lnTo>
                    <a:pt x="5" y="12"/>
                  </a:lnTo>
                  <a:lnTo>
                    <a:pt x="5" y="12"/>
                  </a:lnTo>
                  <a:lnTo>
                    <a:pt x="3" y="12"/>
                  </a:lnTo>
                  <a:lnTo>
                    <a:pt x="3" y="11"/>
                  </a:lnTo>
                  <a:lnTo>
                    <a:pt x="2" y="10"/>
                  </a:lnTo>
                  <a:lnTo>
                    <a:pt x="2" y="10"/>
                  </a:lnTo>
                  <a:lnTo>
                    <a:pt x="2" y="8"/>
                  </a:lnTo>
                  <a:lnTo>
                    <a:pt x="2" y="7"/>
                  </a:lnTo>
                  <a:lnTo>
                    <a:pt x="2" y="6"/>
                  </a:lnTo>
                  <a:lnTo>
                    <a:pt x="2" y="6"/>
                  </a:lnTo>
                  <a:lnTo>
                    <a:pt x="2" y="5"/>
                  </a:lnTo>
                  <a:lnTo>
                    <a:pt x="2" y="5"/>
                  </a:lnTo>
                  <a:lnTo>
                    <a:pt x="2" y="5"/>
                  </a:lnTo>
                  <a:lnTo>
                    <a:pt x="2" y="3"/>
                  </a:lnTo>
                  <a:lnTo>
                    <a:pt x="2" y="3"/>
                  </a:lnTo>
                  <a:lnTo>
                    <a:pt x="2" y="2"/>
                  </a:lnTo>
                  <a:lnTo>
                    <a:pt x="2" y="2"/>
                  </a:lnTo>
                  <a:lnTo>
                    <a:pt x="3" y="1"/>
                  </a:lnTo>
                  <a:lnTo>
                    <a:pt x="5" y="1"/>
                  </a:lnTo>
                  <a:lnTo>
                    <a:pt x="6" y="0"/>
                  </a:lnTo>
                  <a:lnTo>
                    <a:pt x="6" y="0"/>
                  </a:lnTo>
                  <a:lnTo>
                    <a:pt x="7" y="0"/>
                  </a:lnTo>
                  <a:lnTo>
                    <a:pt x="8" y="0"/>
                  </a:lnTo>
                  <a:lnTo>
                    <a:pt x="10" y="0"/>
                  </a:lnTo>
                  <a:lnTo>
                    <a:pt x="11" y="0"/>
                  </a:lnTo>
                  <a:lnTo>
                    <a:pt x="11" y="0"/>
                  </a:lnTo>
                  <a:lnTo>
                    <a:pt x="12" y="0"/>
                  </a:lnTo>
                  <a:lnTo>
                    <a:pt x="14" y="0"/>
                  </a:lnTo>
                  <a:lnTo>
                    <a:pt x="15" y="0"/>
                  </a:lnTo>
                  <a:lnTo>
                    <a:pt x="15" y="0"/>
                  </a:lnTo>
                  <a:lnTo>
                    <a:pt x="15" y="1"/>
                  </a:lnTo>
                  <a:lnTo>
                    <a:pt x="16" y="1"/>
                  </a:lnTo>
                  <a:lnTo>
                    <a:pt x="16" y="2"/>
                  </a:lnTo>
                  <a:lnTo>
                    <a:pt x="17" y="2"/>
                  </a:lnTo>
                  <a:lnTo>
                    <a:pt x="17" y="2"/>
                  </a:lnTo>
                  <a:lnTo>
                    <a:pt x="17" y="2"/>
                  </a:lnTo>
                  <a:lnTo>
                    <a:pt x="19" y="3"/>
                  </a:lnTo>
                  <a:lnTo>
                    <a:pt x="19" y="3"/>
                  </a:lnTo>
                  <a:lnTo>
                    <a:pt x="19" y="3"/>
                  </a:lnTo>
                  <a:lnTo>
                    <a:pt x="19" y="5"/>
                  </a:lnTo>
                  <a:lnTo>
                    <a:pt x="19" y="6"/>
                  </a:lnTo>
                  <a:lnTo>
                    <a:pt x="14" y="6"/>
                  </a:lnTo>
                  <a:lnTo>
                    <a:pt x="14" y="6"/>
                  </a:lnTo>
                  <a:lnTo>
                    <a:pt x="12" y="6"/>
                  </a:lnTo>
                  <a:lnTo>
                    <a:pt x="12" y="6"/>
                  </a:lnTo>
                  <a:lnTo>
                    <a:pt x="12" y="6"/>
                  </a:lnTo>
                  <a:lnTo>
                    <a:pt x="11" y="6"/>
                  </a:lnTo>
                  <a:lnTo>
                    <a:pt x="11" y="6"/>
                  </a:lnTo>
                  <a:lnTo>
                    <a:pt x="11" y="6"/>
                  </a:lnTo>
                  <a:lnTo>
                    <a:pt x="11" y="6"/>
                  </a:lnTo>
                  <a:lnTo>
                    <a:pt x="10" y="6"/>
                  </a:lnTo>
                  <a:lnTo>
                    <a:pt x="8" y="6"/>
                  </a:lnTo>
                  <a:lnTo>
                    <a:pt x="8" y="6"/>
                  </a:lnTo>
                  <a:lnTo>
                    <a:pt x="8" y="6"/>
                  </a:lnTo>
                  <a:lnTo>
                    <a:pt x="8" y="6"/>
                  </a:lnTo>
                  <a:lnTo>
                    <a:pt x="7" y="6"/>
                  </a:lnTo>
                  <a:lnTo>
                    <a:pt x="7" y="6"/>
                  </a:lnTo>
                  <a:lnTo>
                    <a:pt x="7" y="6"/>
                  </a:lnTo>
                  <a:lnTo>
                    <a:pt x="7" y="6"/>
                  </a:lnTo>
                  <a:lnTo>
                    <a:pt x="7" y="6"/>
                  </a:lnTo>
                  <a:lnTo>
                    <a:pt x="7" y="6"/>
                  </a:lnTo>
                  <a:lnTo>
                    <a:pt x="7" y="7"/>
                  </a:lnTo>
                  <a:lnTo>
                    <a:pt x="7" y="7"/>
                  </a:lnTo>
                  <a:lnTo>
                    <a:pt x="7" y="8"/>
                  </a:lnTo>
                  <a:lnTo>
                    <a:pt x="7" y="8"/>
                  </a:lnTo>
                  <a:lnTo>
                    <a:pt x="8" y="8"/>
                  </a:lnTo>
                  <a:lnTo>
                    <a:pt x="8" y="8"/>
                  </a:lnTo>
                  <a:lnTo>
                    <a:pt x="8" y="8"/>
                  </a:lnTo>
                  <a:lnTo>
                    <a:pt x="10" y="8"/>
                  </a:lnTo>
                  <a:lnTo>
                    <a:pt x="10" y="8"/>
                  </a:lnTo>
                  <a:lnTo>
                    <a:pt x="11" y="8"/>
                  </a:lnTo>
                  <a:lnTo>
                    <a:pt x="12" y="8"/>
                  </a:lnTo>
                  <a:lnTo>
                    <a:pt x="14" y="8"/>
                  </a:lnTo>
                  <a:lnTo>
                    <a:pt x="15" y="10"/>
                  </a:lnTo>
                  <a:lnTo>
                    <a:pt x="15" y="10"/>
                  </a:lnTo>
                  <a:lnTo>
                    <a:pt x="16" y="10"/>
                  </a:lnTo>
                  <a:lnTo>
                    <a:pt x="17" y="11"/>
                  </a:lnTo>
                  <a:lnTo>
                    <a:pt x="17" y="11"/>
                  </a:lnTo>
                  <a:lnTo>
                    <a:pt x="19" y="12"/>
                  </a:lnTo>
                  <a:lnTo>
                    <a:pt x="19" y="12"/>
                  </a:lnTo>
                  <a:lnTo>
                    <a:pt x="19" y="12"/>
                  </a:lnTo>
                  <a:lnTo>
                    <a:pt x="19" y="12"/>
                  </a:lnTo>
                  <a:lnTo>
                    <a:pt x="19" y="13"/>
                  </a:lnTo>
                  <a:lnTo>
                    <a:pt x="20" y="13"/>
                  </a:lnTo>
                  <a:lnTo>
                    <a:pt x="20" y="15"/>
                  </a:lnTo>
                  <a:lnTo>
                    <a:pt x="20" y="16"/>
                  </a:lnTo>
                  <a:lnTo>
                    <a:pt x="21" y="16"/>
                  </a:lnTo>
                  <a:lnTo>
                    <a:pt x="21" y="17"/>
                  </a:lnTo>
                  <a:lnTo>
                    <a:pt x="21" y="18"/>
                  </a:lnTo>
                  <a:lnTo>
                    <a:pt x="21" y="18"/>
                  </a:lnTo>
                  <a:lnTo>
                    <a:pt x="21" y="20"/>
                  </a:lnTo>
                  <a:lnTo>
                    <a:pt x="20" y="20"/>
                  </a:lnTo>
                  <a:lnTo>
                    <a:pt x="20" y="21"/>
                  </a:lnTo>
                  <a:lnTo>
                    <a:pt x="20" y="21"/>
                  </a:lnTo>
                  <a:lnTo>
                    <a:pt x="19" y="22"/>
                  </a:lnTo>
                  <a:lnTo>
                    <a:pt x="19" y="22"/>
                  </a:lnTo>
                  <a:lnTo>
                    <a:pt x="19" y="22"/>
                  </a:lnTo>
                  <a:lnTo>
                    <a:pt x="17" y="23"/>
                  </a:lnTo>
                  <a:lnTo>
                    <a:pt x="16" y="25"/>
                  </a:lnTo>
                  <a:lnTo>
                    <a:pt x="16" y="25"/>
                  </a:lnTo>
                  <a:lnTo>
                    <a:pt x="15" y="25"/>
                  </a:lnTo>
                  <a:lnTo>
                    <a:pt x="14" y="25"/>
                  </a:lnTo>
                  <a:lnTo>
                    <a:pt x="12" y="26"/>
                  </a:lnTo>
                  <a:lnTo>
                    <a:pt x="11" y="26"/>
                  </a:lnTo>
                  <a:lnTo>
                    <a:pt x="11" y="26"/>
                  </a:lnTo>
                  <a:lnTo>
                    <a:pt x="10" y="26"/>
                  </a:lnTo>
                  <a:lnTo>
                    <a:pt x="8" y="26"/>
                  </a:lnTo>
                  <a:lnTo>
                    <a:pt x="7" y="26"/>
                  </a:lnTo>
                  <a:lnTo>
                    <a:pt x="7" y="26"/>
                  </a:lnTo>
                  <a:lnTo>
                    <a:pt x="6" y="26"/>
                  </a:lnTo>
                  <a:lnTo>
                    <a:pt x="6" y="26"/>
                  </a:lnTo>
                  <a:lnTo>
                    <a:pt x="5" y="26"/>
                  </a:lnTo>
                  <a:lnTo>
                    <a:pt x="5" y="26"/>
                  </a:lnTo>
                  <a:lnTo>
                    <a:pt x="5" y="25"/>
                  </a:lnTo>
                  <a:lnTo>
                    <a:pt x="3" y="23"/>
                  </a:lnTo>
                  <a:lnTo>
                    <a:pt x="3" y="23"/>
                  </a:lnTo>
                  <a:lnTo>
                    <a:pt x="2" y="22"/>
                  </a:lnTo>
                  <a:lnTo>
                    <a:pt x="2" y="22"/>
                  </a:lnTo>
                  <a:lnTo>
                    <a:pt x="1" y="21"/>
                  </a:lnTo>
                  <a:lnTo>
                    <a:pt x="1" y="20"/>
                  </a:lnTo>
                  <a:lnTo>
                    <a:pt x="0" y="18"/>
                  </a:lnTo>
                  <a:close/>
                </a:path>
              </a:pathLst>
            </a:custGeom>
            <a:solidFill>
              <a:srgbClr val="3A66AA"/>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152" name="Freeform 272"/>
            <p:cNvSpPr>
              <a:spLocks noEditPoints="1"/>
            </p:cNvSpPr>
            <p:nvPr/>
          </p:nvSpPr>
          <p:spPr bwMode="auto">
            <a:xfrm>
              <a:off x="3859" y="2758"/>
              <a:ext cx="5" cy="9"/>
            </a:xfrm>
            <a:custGeom>
              <a:avLst/>
              <a:gdLst/>
              <a:ahLst/>
              <a:cxnLst>
                <a:cxn ang="0">
                  <a:pos x="13" y="37"/>
                </a:cxn>
                <a:cxn ang="0">
                  <a:pos x="13" y="33"/>
                </a:cxn>
                <a:cxn ang="0">
                  <a:pos x="13" y="34"/>
                </a:cxn>
                <a:cxn ang="0">
                  <a:pos x="12" y="36"/>
                </a:cxn>
                <a:cxn ang="0">
                  <a:pos x="12" y="37"/>
                </a:cxn>
                <a:cxn ang="0">
                  <a:pos x="11" y="37"/>
                </a:cxn>
                <a:cxn ang="0">
                  <a:pos x="10" y="37"/>
                </a:cxn>
                <a:cxn ang="0">
                  <a:pos x="8" y="37"/>
                </a:cxn>
                <a:cxn ang="0">
                  <a:pos x="8" y="37"/>
                </a:cxn>
                <a:cxn ang="0">
                  <a:pos x="7" y="37"/>
                </a:cxn>
                <a:cxn ang="0">
                  <a:pos x="5" y="36"/>
                </a:cxn>
                <a:cxn ang="0">
                  <a:pos x="3" y="36"/>
                </a:cxn>
                <a:cxn ang="0">
                  <a:pos x="3" y="34"/>
                </a:cxn>
                <a:cxn ang="0">
                  <a:pos x="2" y="32"/>
                </a:cxn>
                <a:cxn ang="0">
                  <a:pos x="1" y="29"/>
                </a:cxn>
                <a:cxn ang="0">
                  <a:pos x="0" y="27"/>
                </a:cxn>
                <a:cxn ang="0">
                  <a:pos x="0" y="24"/>
                </a:cxn>
                <a:cxn ang="0">
                  <a:pos x="0" y="22"/>
                </a:cxn>
                <a:cxn ang="0">
                  <a:pos x="0" y="19"/>
                </a:cxn>
                <a:cxn ang="0">
                  <a:pos x="1" y="17"/>
                </a:cxn>
                <a:cxn ang="0">
                  <a:pos x="2" y="14"/>
                </a:cxn>
                <a:cxn ang="0">
                  <a:pos x="3" y="12"/>
                </a:cxn>
                <a:cxn ang="0">
                  <a:pos x="3" y="11"/>
                </a:cxn>
                <a:cxn ang="0">
                  <a:pos x="5" y="11"/>
                </a:cxn>
                <a:cxn ang="0">
                  <a:pos x="7" y="11"/>
                </a:cxn>
                <a:cxn ang="0">
                  <a:pos x="8" y="11"/>
                </a:cxn>
                <a:cxn ang="0">
                  <a:pos x="11" y="11"/>
                </a:cxn>
                <a:cxn ang="0">
                  <a:pos x="12" y="11"/>
                </a:cxn>
                <a:cxn ang="0">
                  <a:pos x="13" y="12"/>
                </a:cxn>
                <a:cxn ang="0">
                  <a:pos x="13" y="0"/>
                </a:cxn>
                <a:cxn ang="0">
                  <a:pos x="18" y="37"/>
                </a:cxn>
                <a:cxn ang="0">
                  <a:pos x="6" y="24"/>
                </a:cxn>
                <a:cxn ang="0">
                  <a:pos x="6" y="26"/>
                </a:cxn>
                <a:cxn ang="0">
                  <a:pos x="6" y="27"/>
                </a:cxn>
                <a:cxn ang="0">
                  <a:pos x="6" y="29"/>
                </a:cxn>
                <a:cxn ang="0">
                  <a:pos x="6" y="29"/>
                </a:cxn>
                <a:cxn ang="0">
                  <a:pos x="6" y="31"/>
                </a:cxn>
                <a:cxn ang="0">
                  <a:pos x="7" y="32"/>
                </a:cxn>
                <a:cxn ang="0">
                  <a:pos x="8" y="33"/>
                </a:cxn>
                <a:cxn ang="0">
                  <a:pos x="8" y="33"/>
                </a:cxn>
                <a:cxn ang="0">
                  <a:pos x="10" y="32"/>
                </a:cxn>
                <a:cxn ang="0">
                  <a:pos x="11" y="31"/>
                </a:cxn>
                <a:cxn ang="0">
                  <a:pos x="12" y="29"/>
                </a:cxn>
                <a:cxn ang="0">
                  <a:pos x="13" y="29"/>
                </a:cxn>
                <a:cxn ang="0">
                  <a:pos x="13" y="28"/>
                </a:cxn>
                <a:cxn ang="0">
                  <a:pos x="13" y="27"/>
                </a:cxn>
                <a:cxn ang="0">
                  <a:pos x="13" y="24"/>
                </a:cxn>
                <a:cxn ang="0">
                  <a:pos x="13" y="22"/>
                </a:cxn>
                <a:cxn ang="0">
                  <a:pos x="13" y="21"/>
                </a:cxn>
                <a:cxn ang="0">
                  <a:pos x="13" y="19"/>
                </a:cxn>
                <a:cxn ang="0">
                  <a:pos x="13" y="18"/>
                </a:cxn>
                <a:cxn ang="0">
                  <a:pos x="12" y="17"/>
                </a:cxn>
                <a:cxn ang="0">
                  <a:pos x="11" y="17"/>
                </a:cxn>
                <a:cxn ang="0">
                  <a:pos x="10" y="17"/>
                </a:cxn>
                <a:cxn ang="0">
                  <a:pos x="8" y="17"/>
                </a:cxn>
                <a:cxn ang="0">
                  <a:pos x="8" y="17"/>
                </a:cxn>
                <a:cxn ang="0">
                  <a:pos x="8" y="17"/>
                </a:cxn>
                <a:cxn ang="0">
                  <a:pos x="7" y="17"/>
                </a:cxn>
                <a:cxn ang="0">
                  <a:pos x="6" y="17"/>
                </a:cxn>
                <a:cxn ang="0">
                  <a:pos x="6" y="18"/>
                </a:cxn>
                <a:cxn ang="0">
                  <a:pos x="6" y="19"/>
                </a:cxn>
                <a:cxn ang="0">
                  <a:pos x="6" y="21"/>
                </a:cxn>
                <a:cxn ang="0">
                  <a:pos x="6" y="22"/>
                </a:cxn>
              </a:cxnLst>
              <a:rect l="0" t="0" r="r" b="b"/>
              <a:pathLst>
                <a:path w="18" h="37">
                  <a:moveTo>
                    <a:pt x="18" y="37"/>
                  </a:moveTo>
                  <a:lnTo>
                    <a:pt x="13" y="37"/>
                  </a:lnTo>
                  <a:lnTo>
                    <a:pt x="13" y="33"/>
                  </a:lnTo>
                  <a:lnTo>
                    <a:pt x="13" y="33"/>
                  </a:lnTo>
                  <a:lnTo>
                    <a:pt x="13" y="33"/>
                  </a:lnTo>
                  <a:lnTo>
                    <a:pt x="13" y="34"/>
                  </a:lnTo>
                  <a:lnTo>
                    <a:pt x="13" y="34"/>
                  </a:lnTo>
                  <a:lnTo>
                    <a:pt x="12" y="36"/>
                  </a:lnTo>
                  <a:lnTo>
                    <a:pt x="12" y="36"/>
                  </a:lnTo>
                  <a:lnTo>
                    <a:pt x="12" y="37"/>
                  </a:lnTo>
                  <a:lnTo>
                    <a:pt x="11" y="37"/>
                  </a:lnTo>
                  <a:lnTo>
                    <a:pt x="11" y="37"/>
                  </a:lnTo>
                  <a:lnTo>
                    <a:pt x="10" y="37"/>
                  </a:lnTo>
                  <a:lnTo>
                    <a:pt x="10" y="37"/>
                  </a:lnTo>
                  <a:lnTo>
                    <a:pt x="10" y="37"/>
                  </a:lnTo>
                  <a:lnTo>
                    <a:pt x="8" y="37"/>
                  </a:lnTo>
                  <a:lnTo>
                    <a:pt x="8" y="37"/>
                  </a:lnTo>
                  <a:lnTo>
                    <a:pt x="8" y="37"/>
                  </a:lnTo>
                  <a:lnTo>
                    <a:pt x="8" y="37"/>
                  </a:lnTo>
                  <a:lnTo>
                    <a:pt x="7" y="37"/>
                  </a:lnTo>
                  <a:lnTo>
                    <a:pt x="6" y="37"/>
                  </a:lnTo>
                  <a:lnTo>
                    <a:pt x="5" y="36"/>
                  </a:lnTo>
                  <a:lnTo>
                    <a:pt x="5" y="36"/>
                  </a:lnTo>
                  <a:lnTo>
                    <a:pt x="3" y="36"/>
                  </a:lnTo>
                  <a:lnTo>
                    <a:pt x="3" y="36"/>
                  </a:lnTo>
                  <a:lnTo>
                    <a:pt x="3" y="34"/>
                  </a:lnTo>
                  <a:lnTo>
                    <a:pt x="2" y="33"/>
                  </a:lnTo>
                  <a:lnTo>
                    <a:pt x="2" y="32"/>
                  </a:lnTo>
                  <a:lnTo>
                    <a:pt x="1" y="31"/>
                  </a:lnTo>
                  <a:lnTo>
                    <a:pt x="1" y="29"/>
                  </a:lnTo>
                  <a:lnTo>
                    <a:pt x="1" y="28"/>
                  </a:lnTo>
                  <a:lnTo>
                    <a:pt x="0" y="27"/>
                  </a:lnTo>
                  <a:lnTo>
                    <a:pt x="0" y="26"/>
                  </a:lnTo>
                  <a:lnTo>
                    <a:pt x="0" y="24"/>
                  </a:lnTo>
                  <a:lnTo>
                    <a:pt x="0" y="23"/>
                  </a:lnTo>
                  <a:lnTo>
                    <a:pt x="0" y="22"/>
                  </a:lnTo>
                  <a:lnTo>
                    <a:pt x="0" y="21"/>
                  </a:lnTo>
                  <a:lnTo>
                    <a:pt x="0" y="19"/>
                  </a:lnTo>
                  <a:lnTo>
                    <a:pt x="1" y="18"/>
                  </a:lnTo>
                  <a:lnTo>
                    <a:pt x="1" y="17"/>
                  </a:lnTo>
                  <a:lnTo>
                    <a:pt x="1" y="16"/>
                  </a:lnTo>
                  <a:lnTo>
                    <a:pt x="2" y="14"/>
                  </a:lnTo>
                  <a:lnTo>
                    <a:pt x="2" y="13"/>
                  </a:lnTo>
                  <a:lnTo>
                    <a:pt x="3" y="12"/>
                  </a:lnTo>
                  <a:lnTo>
                    <a:pt x="3" y="12"/>
                  </a:lnTo>
                  <a:lnTo>
                    <a:pt x="3" y="11"/>
                  </a:lnTo>
                  <a:lnTo>
                    <a:pt x="5" y="11"/>
                  </a:lnTo>
                  <a:lnTo>
                    <a:pt x="5" y="11"/>
                  </a:lnTo>
                  <a:lnTo>
                    <a:pt x="6" y="11"/>
                  </a:lnTo>
                  <a:lnTo>
                    <a:pt x="7" y="11"/>
                  </a:lnTo>
                  <a:lnTo>
                    <a:pt x="8" y="11"/>
                  </a:lnTo>
                  <a:lnTo>
                    <a:pt x="8" y="11"/>
                  </a:lnTo>
                  <a:lnTo>
                    <a:pt x="10" y="11"/>
                  </a:lnTo>
                  <a:lnTo>
                    <a:pt x="11" y="11"/>
                  </a:lnTo>
                  <a:lnTo>
                    <a:pt x="12" y="11"/>
                  </a:lnTo>
                  <a:lnTo>
                    <a:pt x="12" y="11"/>
                  </a:lnTo>
                  <a:lnTo>
                    <a:pt x="13" y="12"/>
                  </a:lnTo>
                  <a:lnTo>
                    <a:pt x="13" y="12"/>
                  </a:lnTo>
                  <a:lnTo>
                    <a:pt x="13" y="13"/>
                  </a:lnTo>
                  <a:lnTo>
                    <a:pt x="13" y="0"/>
                  </a:lnTo>
                  <a:lnTo>
                    <a:pt x="18" y="0"/>
                  </a:lnTo>
                  <a:lnTo>
                    <a:pt x="18" y="37"/>
                  </a:lnTo>
                  <a:close/>
                  <a:moveTo>
                    <a:pt x="6" y="23"/>
                  </a:moveTo>
                  <a:lnTo>
                    <a:pt x="6" y="24"/>
                  </a:lnTo>
                  <a:lnTo>
                    <a:pt x="6" y="26"/>
                  </a:lnTo>
                  <a:lnTo>
                    <a:pt x="6" y="26"/>
                  </a:lnTo>
                  <a:lnTo>
                    <a:pt x="6" y="27"/>
                  </a:lnTo>
                  <a:lnTo>
                    <a:pt x="6" y="27"/>
                  </a:lnTo>
                  <a:lnTo>
                    <a:pt x="6" y="28"/>
                  </a:lnTo>
                  <a:lnTo>
                    <a:pt x="6" y="29"/>
                  </a:lnTo>
                  <a:lnTo>
                    <a:pt x="6" y="29"/>
                  </a:lnTo>
                  <a:lnTo>
                    <a:pt x="6" y="29"/>
                  </a:lnTo>
                  <a:lnTo>
                    <a:pt x="6" y="31"/>
                  </a:lnTo>
                  <a:lnTo>
                    <a:pt x="6" y="31"/>
                  </a:lnTo>
                  <a:lnTo>
                    <a:pt x="7" y="32"/>
                  </a:lnTo>
                  <a:lnTo>
                    <a:pt x="7" y="32"/>
                  </a:lnTo>
                  <a:lnTo>
                    <a:pt x="7" y="33"/>
                  </a:lnTo>
                  <a:lnTo>
                    <a:pt x="8" y="33"/>
                  </a:lnTo>
                  <a:lnTo>
                    <a:pt x="8" y="33"/>
                  </a:lnTo>
                  <a:lnTo>
                    <a:pt x="8" y="33"/>
                  </a:lnTo>
                  <a:lnTo>
                    <a:pt x="10" y="33"/>
                  </a:lnTo>
                  <a:lnTo>
                    <a:pt x="10" y="32"/>
                  </a:lnTo>
                  <a:lnTo>
                    <a:pt x="11" y="32"/>
                  </a:lnTo>
                  <a:lnTo>
                    <a:pt x="11" y="31"/>
                  </a:lnTo>
                  <a:lnTo>
                    <a:pt x="12" y="31"/>
                  </a:lnTo>
                  <a:lnTo>
                    <a:pt x="12" y="29"/>
                  </a:lnTo>
                  <a:lnTo>
                    <a:pt x="13" y="29"/>
                  </a:lnTo>
                  <a:lnTo>
                    <a:pt x="13" y="29"/>
                  </a:lnTo>
                  <a:lnTo>
                    <a:pt x="13" y="29"/>
                  </a:lnTo>
                  <a:lnTo>
                    <a:pt x="13" y="28"/>
                  </a:lnTo>
                  <a:lnTo>
                    <a:pt x="13" y="28"/>
                  </a:lnTo>
                  <a:lnTo>
                    <a:pt x="13" y="27"/>
                  </a:lnTo>
                  <a:lnTo>
                    <a:pt x="13" y="26"/>
                  </a:lnTo>
                  <a:lnTo>
                    <a:pt x="13" y="24"/>
                  </a:lnTo>
                  <a:lnTo>
                    <a:pt x="13" y="23"/>
                  </a:lnTo>
                  <a:lnTo>
                    <a:pt x="13" y="22"/>
                  </a:lnTo>
                  <a:lnTo>
                    <a:pt x="13" y="22"/>
                  </a:lnTo>
                  <a:lnTo>
                    <a:pt x="13" y="21"/>
                  </a:lnTo>
                  <a:lnTo>
                    <a:pt x="13" y="19"/>
                  </a:lnTo>
                  <a:lnTo>
                    <a:pt x="13" y="19"/>
                  </a:lnTo>
                  <a:lnTo>
                    <a:pt x="13" y="18"/>
                  </a:lnTo>
                  <a:lnTo>
                    <a:pt x="13" y="18"/>
                  </a:lnTo>
                  <a:lnTo>
                    <a:pt x="13" y="17"/>
                  </a:lnTo>
                  <a:lnTo>
                    <a:pt x="12" y="17"/>
                  </a:lnTo>
                  <a:lnTo>
                    <a:pt x="12" y="17"/>
                  </a:lnTo>
                  <a:lnTo>
                    <a:pt x="11" y="17"/>
                  </a:lnTo>
                  <a:lnTo>
                    <a:pt x="11" y="17"/>
                  </a:lnTo>
                  <a:lnTo>
                    <a:pt x="10" y="17"/>
                  </a:lnTo>
                  <a:lnTo>
                    <a:pt x="10" y="17"/>
                  </a:lnTo>
                  <a:lnTo>
                    <a:pt x="8" y="17"/>
                  </a:lnTo>
                  <a:lnTo>
                    <a:pt x="8" y="17"/>
                  </a:lnTo>
                  <a:lnTo>
                    <a:pt x="8" y="17"/>
                  </a:lnTo>
                  <a:lnTo>
                    <a:pt x="8" y="17"/>
                  </a:lnTo>
                  <a:lnTo>
                    <a:pt x="8" y="17"/>
                  </a:lnTo>
                  <a:lnTo>
                    <a:pt x="7" y="17"/>
                  </a:lnTo>
                  <a:lnTo>
                    <a:pt x="7" y="17"/>
                  </a:lnTo>
                  <a:lnTo>
                    <a:pt x="7" y="17"/>
                  </a:lnTo>
                  <a:lnTo>
                    <a:pt x="6" y="17"/>
                  </a:lnTo>
                  <a:lnTo>
                    <a:pt x="6" y="17"/>
                  </a:lnTo>
                  <a:lnTo>
                    <a:pt x="6" y="18"/>
                  </a:lnTo>
                  <a:lnTo>
                    <a:pt x="6" y="18"/>
                  </a:lnTo>
                  <a:lnTo>
                    <a:pt x="6" y="19"/>
                  </a:lnTo>
                  <a:lnTo>
                    <a:pt x="6" y="19"/>
                  </a:lnTo>
                  <a:lnTo>
                    <a:pt x="6" y="21"/>
                  </a:lnTo>
                  <a:lnTo>
                    <a:pt x="6" y="22"/>
                  </a:lnTo>
                  <a:lnTo>
                    <a:pt x="6" y="22"/>
                  </a:lnTo>
                  <a:lnTo>
                    <a:pt x="6" y="23"/>
                  </a:lnTo>
                  <a:close/>
                </a:path>
              </a:pathLst>
            </a:custGeom>
            <a:solidFill>
              <a:srgbClr val="3A66AA"/>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153" name="Freeform 273"/>
            <p:cNvSpPr/>
            <p:nvPr/>
          </p:nvSpPr>
          <p:spPr bwMode="auto">
            <a:xfrm>
              <a:off x="3865" y="2758"/>
              <a:ext cx="3" cy="9"/>
            </a:xfrm>
            <a:custGeom>
              <a:avLst/>
              <a:gdLst/>
              <a:ahLst/>
              <a:cxnLst>
                <a:cxn ang="0">
                  <a:pos x="0" y="11"/>
                </a:cxn>
                <a:cxn ang="0">
                  <a:pos x="4" y="11"/>
                </a:cxn>
                <a:cxn ang="0">
                  <a:pos x="4" y="9"/>
                </a:cxn>
                <a:cxn ang="0">
                  <a:pos x="4" y="8"/>
                </a:cxn>
                <a:cxn ang="0">
                  <a:pos x="4" y="7"/>
                </a:cxn>
                <a:cxn ang="0">
                  <a:pos x="4" y="5"/>
                </a:cxn>
                <a:cxn ang="0">
                  <a:pos x="4" y="4"/>
                </a:cxn>
                <a:cxn ang="0">
                  <a:pos x="4" y="4"/>
                </a:cxn>
                <a:cxn ang="0">
                  <a:pos x="5" y="3"/>
                </a:cxn>
                <a:cxn ang="0">
                  <a:pos x="6" y="3"/>
                </a:cxn>
                <a:cxn ang="0">
                  <a:pos x="6" y="3"/>
                </a:cxn>
                <a:cxn ang="0">
                  <a:pos x="6" y="3"/>
                </a:cxn>
                <a:cxn ang="0">
                  <a:pos x="6" y="3"/>
                </a:cxn>
                <a:cxn ang="0">
                  <a:pos x="6" y="3"/>
                </a:cxn>
                <a:cxn ang="0">
                  <a:pos x="6" y="2"/>
                </a:cxn>
                <a:cxn ang="0">
                  <a:pos x="6" y="2"/>
                </a:cxn>
                <a:cxn ang="0">
                  <a:pos x="6" y="0"/>
                </a:cxn>
                <a:cxn ang="0">
                  <a:pos x="6" y="0"/>
                </a:cxn>
                <a:cxn ang="0">
                  <a:pos x="8" y="0"/>
                </a:cxn>
                <a:cxn ang="0">
                  <a:pos x="8" y="0"/>
                </a:cxn>
                <a:cxn ang="0">
                  <a:pos x="9" y="0"/>
                </a:cxn>
                <a:cxn ang="0">
                  <a:pos x="9" y="0"/>
                </a:cxn>
                <a:cxn ang="0">
                  <a:pos x="10" y="0"/>
                </a:cxn>
                <a:cxn ang="0">
                  <a:pos x="10" y="0"/>
                </a:cxn>
                <a:cxn ang="0">
                  <a:pos x="11" y="0"/>
                </a:cxn>
                <a:cxn ang="0">
                  <a:pos x="11" y="0"/>
                </a:cxn>
                <a:cxn ang="0">
                  <a:pos x="11" y="0"/>
                </a:cxn>
                <a:cxn ang="0">
                  <a:pos x="13" y="0"/>
                </a:cxn>
                <a:cxn ang="0">
                  <a:pos x="13" y="0"/>
                </a:cxn>
                <a:cxn ang="0">
                  <a:pos x="13" y="0"/>
                </a:cxn>
                <a:cxn ang="0">
                  <a:pos x="14" y="0"/>
                </a:cxn>
                <a:cxn ang="0">
                  <a:pos x="14" y="0"/>
                </a:cxn>
                <a:cxn ang="0">
                  <a:pos x="14" y="0"/>
                </a:cxn>
                <a:cxn ang="0">
                  <a:pos x="14" y="7"/>
                </a:cxn>
                <a:cxn ang="0">
                  <a:pos x="14" y="7"/>
                </a:cxn>
                <a:cxn ang="0">
                  <a:pos x="14" y="7"/>
                </a:cxn>
                <a:cxn ang="0">
                  <a:pos x="14" y="7"/>
                </a:cxn>
                <a:cxn ang="0">
                  <a:pos x="14" y="7"/>
                </a:cxn>
                <a:cxn ang="0">
                  <a:pos x="14" y="7"/>
                </a:cxn>
                <a:cxn ang="0">
                  <a:pos x="13" y="7"/>
                </a:cxn>
                <a:cxn ang="0">
                  <a:pos x="13" y="7"/>
                </a:cxn>
                <a:cxn ang="0">
                  <a:pos x="11" y="7"/>
                </a:cxn>
                <a:cxn ang="0">
                  <a:pos x="10" y="7"/>
                </a:cxn>
                <a:cxn ang="0">
                  <a:pos x="10" y="7"/>
                </a:cxn>
                <a:cxn ang="0">
                  <a:pos x="9" y="7"/>
                </a:cxn>
                <a:cxn ang="0">
                  <a:pos x="9" y="7"/>
                </a:cxn>
                <a:cxn ang="0">
                  <a:pos x="9" y="8"/>
                </a:cxn>
                <a:cxn ang="0">
                  <a:pos x="9" y="8"/>
                </a:cxn>
                <a:cxn ang="0">
                  <a:pos x="9" y="9"/>
                </a:cxn>
                <a:cxn ang="0">
                  <a:pos x="9" y="11"/>
                </a:cxn>
                <a:cxn ang="0">
                  <a:pos x="14" y="11"/>
                </a:cxn>
                <a:cxn ang="0">
                  <a:pos x="14" y="17"/>
                </a:cxn>
                <a:cxn ang="0">
                  <a:pos x="9" y="17"/>
                </a:cxn>
                <a:cxn ang="0">
                  <a:pos x="9" y="37"/>
                </a:cxn>
                <a:cxn ang="0">
                  <a:pos x="4" y="37"/>
                </a:cxn>
                <a:cxn ang="0">
                  <a:pos x="4" y="17"/>
                </a:cxn>
                <a:cxn ang="0">
                  <a:pos x="0" y="17"/>
                </a:cxn>
                <a:cxn ang="0">
                  <a:pos x="0" y="11"/>
                </a:cxn>
              </a:cxnLst>
              <a:rect l="0" t="0" r="r" b="b"/>
              <a:pathLst>
                <a:path w="14" h="37">
                  <a:moveTo>
                    <a:pt x="0" y="11"/>
                  </a:moveTo>
                  <a:lnTo>
                    <a:pt x="4" y="11"/>
                  </a:lnTo>
                  <a:lnTo>
                    <a:pt x="4" y="9"/>
                  </a:lnTo>
                  <a:lnTo>
                    <a:pt x="4" y="8"/>
                  </a:lnTo>
                  <a:lnTo>
                    <a:pt x="4" y="7"/>
                  </a:lnTo>
                  <a:lnTo>
                    <a:pt x="4" y="5"/>
                  </a:lnTo>
                  <a:lnTo>
                    <a:pt x="4" y="4"/>
                  </a:lnTo>
                  <a:lnTo>
                    <a:pt x="4" y="4"/>
                  </a:lnTo>
                  <a:lnTo>
                    <a:pt x="5" y="3"/>
                  </a:lnTo>
                  <a:lnTo>
                    <a:pt x="6" y="3"/>
                  </a:lnTo>
                  <a:lnTo>
                    <a:pt x="6" y="3"/>
                  </a:lnTo>
                  <a:lnTo>
                    <a:pt x="6" y="3"/>
                  </a:lnTo>
                  <a:lnTo>
                    <a:pt x="6" y="3"/>
                  </a:lnTo>
                  <a:lnTo>
                    <a:pt x="6" y="3"/>
                  </a:lnTo>
                  <a:lnTo>
                    <a:pt x="6" y="2"/>
                  </a:lnTo>
                  <a:lnTo>
                    <a:pt x="6" y="2"/>
                  </a:lnTo>
                  <a:lnTo>
                    <a:pt x="6" y="0"/>
                  </a:lnTo>
                  <a:lnTo>
                    <a:pt x="6" y="0"/>
                  </a:lnTo>
                  <a:lnTo>
                    <a:pt x="8" y="0"/>
                  </a:lnTo>
                  <a:lnTo>
                    <a:pt x="8" y="0"/>
                  </a:lnTo>
                  <a:lnTo>
                    <a:pt x="9" y="0"/>
                  </a:lnTo>
                  <a:lnTo>
                    <a:pt x="9" y="0"/>
                  </a:lnTo>
                  <a:lnTo>
                    <a:pt x="10" y="0"/>
                  </a:lnTo>
                  <a:lnTo>
                    <a:pt x="10" y="0"/>
                  </a:lnTo>
                  <a:lnTo>
                    <a:pt x="11" y="0"/>
                  </a:lnTo>
                  <a:lnTo>
                    <a:pt x="11" y="0"/>
                  </a:lnTo>
                  <a:lnTo>
                    <a:pt x="11" y="0"/>
                  </a:lnTo>
                  <a:lnTo>
                    <a:pt x="13" y="0"/>
                  </a:lnTo>
                  <a:lnTo>
                    <a:pt x="13" y="0"/>
                  </a:lnTo>
                  <a:lnTo>
                    <a:pt x="13" y="0"/>
                  </a:lnTo>
                  <a:lnTo>
                    <a:pt x="14" y="0"/>
                  </a:lnTo>
                  <a:lnTo>
                    <a:pt x="14" y="0"/>
                  </a:lnTo>
                  <a:lnTo>
                    <a:pt x="14" y="0"/>
                  </a:lnTo>
                  <a:lnTo>
                    <a:pt x="14" y="7"/>
                  </a:lnTo>
                  <a:lnTo>
                    <a:pt x="14" y="7"/>
                  </a:lnTo>
                  <a:lnTo>
                    <a:pt x="14" y="7"/>
                  </a:lnTo>
                  <a:lnTo>
                    <a:pt x="14" y="7"/>
                  </a:lnTo>
                  <a:lnTo>
                    <a:pt x="14" y="7"/>
                  </a:lnTo>
                  <a:lnTo>
                    <a:pt x="14" y="7"/>
                  </a:lnTo>
                  <a:lnTo>
                    <a:pt x="13" y="7"/>
                  </a:lnTo>
                  <a:lnTo>
                    <a:pt x="13" y="7"/>
                  </a:lnTo>
                  <a:lnTo>
                    <a:pt x="11" y="7"/>
                  </a:lnTo>
                  <a:lnTo>
                    <a:pt x="10" y="7"/>
                  </a:lnTo>
                  <a:lnTo>
                    <a:pt x="10" y="7"/>
                  </a:lnTo>
                  <a:lnTo>
                    <a:pt x="9" y="7"/>
                  </a:lnTo>
                  <a:lnTo>
                    <a:pt x="9" y="7"/>
                  </a:lnTo>
                  <a:lnTo>
                    <a:pt x="9" y="8"/>
                  </a:lnTo>
                  <a:lnTo>
                    <a:pt x="9" y="8"/>
                  </a:lnTo>
                  <a:lnTo>
                    <a:pt x="9" y="9"/>
                  </a:lnTo>
                  <a:lnTo>
                    <a:pt x="9" y="11"/>
                  </a:lnTo>
                  <a:lnTo>
                    <a:pt x="14" y="11"/>
                  </a:lnTo>
                  <a:lnTo>
                    <a:pt x="14" y="17"/>
                  </a:lnTo>
                  <a:lnTo>
                    <a:pt x="9" y="17"/>
                  </a:lnTo>
                  <a:lnTo>
                    <a:pt x="9" y="37"/>
                  </a:lnTo>
                  <a:lnTo>
                    <a:pt x="4" y="37"/>
                  </a:lnTo>
                  <a:lnTo>
                    <a:pt x="4" y="17"/>
                  </a:lnTo>
                  <a:lnTo>
                    <a:pt x="0" y="17"/>
                  </a:lnTo>
                  <a:lnTo>
                    <a:pt x="0" y="11"/>
                  </a:lnTo>
                  <a:close/>
                </a:path>
              </a:pathLst>
            </a:custGeom>
            <a:solidFill>
              <a:srgbClr val="3A66AA"/>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154" name="Rectangle 274"/>
            <p:cNvSpPr>
              <a:spLocks noChangeArrowheads="1"/>
            </p:cNvSpPr>
            <p:nvPr/>
          </p:nvSpPr>
          <p:spPr bwMode="auto">
            <a:xfrm>
              <a:off x="3869" y="2758"/>
              <a:ext cx="1" cy="9"/>
            </a:xfrm>
            <a:prstGeom prst="rect">
              <a:avLst/>
            </a:prstGeom>
            <a:solidFill>
              <a:srgbClr val="3A66AA"/>
            </a:solidFill>
            <a:ln w="9525">
              <a:noFill/>
              <a:miter lim="800000"/>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155" name="Freeform 275"/>
            <p:cNvSpPr/>
            <p:nvPr/>
          </p:nvSpPr>
          <p:spPr bwMode="auto">
            <a:xfrm>
              <a:off x="3872" y="2758"/>
              <a:ext cx="4" cy="9"/>
            </a:xfrm>
            <a:custGeom>
              <a:avLst/>
              <a:gdLst/>
              <a:ahLst/>
              <a:cxnLst>
                <a:cxn ang="0">
                  <a:pos x="0" y="37"/>
                </a:cxn>
                <a:cxn ang="0">
                  <a:pos x="0" y="0"/>
                </a:cxn>
                <a:cxn ang="0">
                  <a:pos x="5" y="0"/>
                </a:cxn>
                <a:cxn ang="0">
                  <a:pos x="5" y="19"/>
                </a:cxn>
                <a:cxn ang="0">
                  <a:pos x="10" y="11"/>
                </a:cxn>
                <a:cxn ang="0">
                  <a:pos x="19" y="11"/>
                </a:cxn>
                <a:cxn ang="0">
                  <a:pos x="10" y="19"/>
                </a:cxn>
                <a:cxn ang="0">
                  <a:pos x="19" y="37"/>
                </a:cxn>
                <a:cxn ang="0">
                  <a:pos x="12" y="37"/>
                </a:cxn>
                <a:cxn ang="0">
                  <a:pos x="7" y="27"/>
                </a:cxn>
                <a:cxn ang="0">
                  <a:pos x="5" y="29"/>
                </a:cxn>
                <a:cxn ang="0">
                  <a:pos x="5" y="37"/>
                </a:cxn>
                <a:cxn ang="0">
                  <a:pos x="0" y="37"/>
                </a:cxn>
              </a:cxnLst>
              <a:rect l="0" t="0" r="r" b="b"/>
              <a:pathLst>
                <a:path w="19" h="37">
                  <a:moveTo>
                    <a:pt x="0" y="37"/>
                  </a:moveTo>
                  <a:lnTo>
                    <a:pt x="0" y="0"/>
                  </a:lnTo>
                  <a:lnTo>
                    <a:pt x="5" y="0"/>
                  </a:lnTo>
                  <a:lnTo>
                    <a:pt x="5" y="19"/>
                  </a:lnTo>
                  <a:lnTo>
                    <a:pt x="10" y="11"/>
                  </a:lnTo>
                  <a:lnTo>
                    <a:pt x="19" y="11"/>
                  </a:lnTo>
                  <a:lnTo>
                    <a:pt x="10" y="19"/>
                  </a:lnTo>
                  <a:lnTo>
                    <a:pt x="19" y="37"/>
                  </a:lnTo>
                  <a:lnTo>
                    <a:pt x="12" y="37"/>
                  </a:lnTo>
                  <a:lnTo>
                    <a:pt x="7" y="27"/>
                  </a:lnTo>
                  <a:lnTo>
                    <a:pt x="5" y="29"/>
                  </a:lnTo>
                  <a:lnTo>
                    <a:pt x="5" y="37"/>
                  </a:lnTo>
                  <a:lnTo>
                    <a:pt x="0" y="37"/>
                  </a:lnTo>
                  <a:close/>
                </a:path>
              </a:pathLst>
            </a:custGeom>
            <a:solidFill>
              <a:srgbClr val="3A66AA"/>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156" name="Freeform 276"/>
            <p:cNvSpPr>
              <a:spLocks noEditPoints="1"/>
            </p:cNvSpPr>
            <p:nvPr/>
          </p:nvSpPr>
          <p:spPr bwMode="auto">
            <a:xfrm>
              <a:off x="3876" y="2758"/>
              <a:ext cx="2" cy="11"/>
            </a:xfrm>
            <a:custGeom>
              <a:avLst/>
              <a:gdLst/>
              <a:ahLst/>
              <a:cxnLst>
                <a:cxn ang="0">
                  <a:pos x="5" y="0"/>
                </a:cxn>
                <a:cxn ang="0">
                  <a:pos x="10" y="7"/>
                </a:cxn>
                <a:cxn ang="0">
                  <a:pos x="10" y="11"/>
                </a:cxn>
                <a:cxn ang="0">
                  <a:pos x="10" y="38"/>
                </a:cxn>
                <a:cxn ang="0">
                  <a:pos x="10" y="40"/>
                </a:cxn>
                <a:cxn ang="0">
                  <a:pos x="10" y="41"/>
                </a:cxn>
                <a:cxn ang="0">
                  <a:pos x="10" y="42"/>
                </a:cxn>
                <a:cxn ang="0">
                  <a:pos x="10" y="43"/>
                </a:cxn>
                <a:cxn ang="0">
                  <a:pos x="10" y="45"/>
                </a:cxn>
                <a:cxn ang="0">
                  <a:pos x="10" y="46"/>
                </a:cxn>
                <a:cxn ang="0">
                  <a:pos x="9" y="46"/>
                </a:cxn>
                <a:cxn ang="0">
                  <a:pos x="8" y="47"/>
                </a:cxn>
                <a:cxn ang="0">
                  <a:pos x="6" y="47"/>
                </a:cxn>
                <a:cxn ang="0">
                  <a:pos x="6" y="47"/>
                </a:cxn>
                <a:cxn ang="0">
                  <a:pos x="5" y="47"/>
                </a:cxn>
                <a:cxn ang="0">
                  <a:pos x="5" y="47"/>
                </a:cxn>
                <a:cxn ang="0">
                  <a:pos x="4" y="47"/>
                </a:cxn>
                <a:cxn ang="0">
                  <a:pos x="3" y="47"/>
                </a:cxn>
                <a:cxn ang="0">
                  <a:pos x="3" y="47"/>
                </a:cxn>
                <a:cxn ang="0">
                  <a:pos x="3" y="47"/>
                </a:cxn>
                <a:cxn ang="0">
                  <a:pos x="3" y="47"/>
                </a:cxn>
                <a:cxn ang="0">
                  <a:pos x="1" y="47"/>
                </a:cxn>
                <a:cxn ang="0">
                  <a:pos x="0" y="47"/>
                </a:cxn>
                <a:cxn ang="0">
                  <a:pos x="3" y="40"/>
                </a:cxn>
                <a:cxn ang="0">
                  <a:pos x="3" y="40"/>
                </a:cxn>
                <a:cxn ang="0">
                  <a:pos x="4" y="40"/>
                </a:cxn>
                <a:cxn ang="0">
                  <a:pos x="5" y="40"/>
                </a:cxn>
                <a:cxn ang="0">
                  <a:pos x="5" y="40"/>
                </a:cxn>
                <a:cxn ang="0">
                  <a:pos x="5" y="40"/>
                </a:cxn>
                <a:cxn ang="0">
                  <a:pos x="5" y="38"/>
                </a:cxn>
                <a:cxn ang="0">
                  <a:pos x="5" y="37"/>
                </a:cxn>
                <a:cxn ang="0">
                  <a:pos x="5" y="37"/>
                </a:cxn>
                <a:cxn ang="0">
                  <a:pos x="10" y="11"/>
                </a:cxn>
              </a:cxnLst>
              <a:rect l="0" t="0" r="r" b="b"/>
              <a:pathLst>
                <a:path w="10" h="47">
                  <a:moveTo>
                    <a:pt x="5" y="7"/>
                  </a:moveTo>
                  <a:lnTo>
                    <a:pt x="5" y="0"/>
                  </a:lnTo>
                  <a:lnTo>
                    <a:pt x="10" y="0"/>
                  </a:lnTo>
                  <a:lnTo>
                    <a:pt x="10" y="7"/>
                  </a:lnTo>
                  <a:lnTo>
                    <a:pt x="5" y="7"/>
                  </a:lnTo>
                  <a:close/>
                  <a:moveTo>
                    <a:pt x="10" y="11"/>
                  </a:moveTo>
                  <a:lnTo>
                    <a:pt x="10" y="37"/>
                  </a:lnTo>
                  <a:lnTo>
                    <a:pt x="10" y="38"/>
                  </a:lnTo>
                  <a:lnTo>
                    <a:pt x="10" y="38"/>
                  </a:lnTo>
                  <a:lnTo>
                    <a:pt x="10" y="40"/>
                  </a:lnTo>
                  <a:lnTo>
                    <a:pt x="10" y="40"/>
                  </a:lnTo>
                  <a:lnTo>
                    <a:pt x="10" y="41"/>
                  </a:lnTo>
                  <a:lnTo>
                    <a:pt x="10" y="41"/>
                  </a:lnTo>
                  <a:lnTo>
                    <a:pt x="10" y="42"/>
                  </a:lnTo>
                  <a:lnTo>
                    <a:pt x="10" y="43"/>
                  </a:lnTo>
                  <a:lnTo>
                    <a:pt x="10" y="43"/>
                  </a:lnTo>
                  <a:lnTo>
                    <a:pt x="10" y="43"/>
                  </a:lnTo>
                  <a:lnTo>
                    <a:pt x="10" y="45"/>
                  </a:lnTo>
                  <a:lnTo>
                    <a:pt x="10" y="45"/>
                  </a:lnTo>
                  <a:lnTo>
                    <a:pt x="10" y="46"/>
                  </a:lnTo>
                  <a:lnTo>
                    <a:pt x="9" y="46"/>
                  </a:lnTo>
                  <a:lnTo>
                    <a:pt x="9" y="46"/>
                  </a:lnTo>
                  <a:lnTo>
                    <a:pt x="8" y="47"/>
                  </a:lnTo>
                  <a:lnTo>
                    <a:pt x="8" y="47"/>
                  </a:lnTo>
                  <a:lnTo>
                    <a:pt x="8" y="47"/>
                  </a:lnTo>
                  <a:lnTo>
                    <a:pt x="6" y="47"/>
                  </a:lnTo>
                  <a:lnTo>
                    <a:pt x="6" y="47"/>
                  </a:lnTo>
                  <a:lnTo>
                    <a:pt x="6" y="47"/>
                  </a:lnTo>
                  <a:lnTo>
                    <a:pt x="5" y="47"/>
                  </a:lnTo>
                  <a:lnTo>
                    <a:pt x="5" y="47"/>
                  </a:lnTo>
                  <a:lnTo>
                    <a:pt x="5" y="47"/>
                  </a:lnTo>
                  <a:lnTo>
                    <a:pt x="5" y="47"/>
                  </a:lnTo>
                  <a:lnTo>
                    <a:pt x="5" y="47"/>
                  </a:lnTo>
                  <a:lnTo>
                    <a:pt x="4" y="47"/>
                  </a:lnTo>
                  <a:lnTo>
                    <a:pt x="4" y="47"/>
                  </a:lnTo>
                  <a:lnTo>
                    <a:pt x="3" y="47"/>
                  </a:lnTo>
                  <a:lnTo>
                    <a:pt x="3" y="47"/>
                  </a:lnTo>
                  <a:lnTo>
                    <a:pt x="3" y="47"/>
                  </a:lnTo>
                  <a:lnTo>
                    <a:pt x="3" y="47"/>
                  </a:lnTo>
                  <a:lnTo>
                    <a:pt x="3" y="47"/>
                  </a:lnTo>
                  <a:lnTo>
                    <a:pt x="3" y="47"/>
                  </a:lnTo>
                  <a:lnTo>
                    <a:pt x="3" y="47"/>
                  </a:lnTo>
                  <a:lnTo>
                    <a:pt x="1" y="47"/>
                  </a:lnTo>
                  <a:lnTo>
                    <a:pt x="1" y="47"/>
                  </a:lnTo>
                  <a:lnTo>
                    <a:pt x="1" y="47"/>
                  </a:lnTo>
                  <a:lnTo>
                    <a:pt x="0" y="47"/>
                  </a:lnTo>
                  <a:lnTo>
                    <a:pt x="0" y="47"/>
                  </a:lnTo>
                  <a:lnTo>
                    <a:pt x="3" y="40"/>
                  </a:lnTo>
                  <a:lnTo>
                    <a:pt x="3" y="40"/>
                  </a:lnTo>
                  <a:lnTo>
                    <a:pt x="3" y="40"/>
                  </a:lnTo>
                  <a:lnTo>
                    <a:pt x="3" y="40"/>
                  </a:lnTo>
                  <a:lnTo>
                    <a:pt x="4" y="40"/>
                  </a:lnTo>
                  <a:lnTo>
                    <a:pt x="4" y="40"/>
                  </a:lnTo>
                  <a:lnTo>
                    <a:pt x="5" y="40"/>
                  </a:lnTo>
                  <a:lnTo>
                    <a:pt x="5" y="40"/>
                  </a:lnTo>
                  <a:lnTo>
                    <a:pt x="5" y="40"/>
                  </a:lnTo>
                  <a:lnTo>
                    <a:pt x="5" y="40"/>
                  </a:lnTo>
                  <a:lnTo>
                    <a:pt x="5" y="40"/>
                  </a:lnTo>
                  <a:lnTo>
                    <a:pt x="5" y="38"/>
                  </a:lnTo>
                  <a:lnTo>
                    <a:pt x="5" y="38"/>
                  </a:lnTo>
                  <a:lnTo>
                    <a:pt x="5" y="37"/>
                  </a:lnTo>
                  <a:lnTo>
                    <a:pt x="5" y="37"/>
                  </a:lnTo>
                  <a:lnTo>
                    <a:pt x="5" y="37"/>
                  </a:lnTo>
                  <a:lnTo>
                    <a:pt x="5" y="37"/>
                  </a:lnTo>
                  <a:lnTo>
                    <a:pt x="5" y="11"/>
                  </a:lnTo>
                  <a:lnTo>
                    <a:pt x="10" y="11"/>
                  </a:lnTo>
                  <a:close/>
                </a:path>
              </a:pathLst>
            </a:custGeom>
            <a:solidFill>
              <a:srgbClr val="3A66AA"/>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157" name="Freeform 277"/>
            <p:cNvSpPr>
              <a:spLocks noEditPoints="1"/>
            </p:cNvSpPr>
            <p:nvPr/>
          </p:nvSpPr>
          <p:spPr bwMode="auto">
            <a:xfrm>
              <a:off x="3880" y="2758"/>
              <a:ext cx="4" cy="9"/>
            </a:xfrm>
            <a:custGeom>
              <a:avLst/>
              <a:gdLst/>
              <a:ahLst/>
              <a:cxnLst>
                <a:cxn ang="0">
                  <a:pos x="14" y="37"/>
                </a:cxn>
                <a:cxn ang="0">
                  <a:pos x="14" y="33"/>
                </a:cxn>
                <a:cxn ang="0">
                  <a:pos x="14" y="34"/>
                </a:cxn>
                <a:cxn ang="0">
                  <a:pos x="14" y="36"/>
                </a:cxn>
                <a:cxn ang="0">
                  <a:pos x="13" y="37"/>
                </a:cxn>
                <a:cxn ang="0">
                  <a:pos x="12" y="37"/>
                </a:cxn>
                <a:cxn ang="0">
                  <a:pos x="10" y="37"/>
                </a:cxn>
                <a:cxn ang="0">
                  <a:pos x="10" y="37"/>
                </a:cxn>
                <a:cxn ang="0">
                  <a:pos x="9" y="37"/>
                </a:cxn>
                <a:cxn ang="0">
                  <a:pos x="8" y="37"/>
                </a:cxn>
                <a:cxn ang="0">
                  <a:pos x="7" y="36"/>
                </a:cxn>
                <a:cxn ang="0">
                  <a:pos x="4" y="36"/>
                </a:cxn>
                <a:cxn ang="0">
                  <a:pos x="4" y="34"/>
                </a:cxn>
                <a:cxn ang="0">
                  <a:pos x="3" y="32"/>
                </a:cxn>
                <a:cxn ang="0">
                  <a:pos x="1" y="29"/>
                </a:cxn>
                <a:cxn ang="0">
                  <a:pos x="1" y="27"/>
                </a:cxn>
                <a:cxn ang="0">
                  <a:pos x="0" y="24"/>
                </a:cxn>
                <a:cxn ang="0">
                  <a:pos x="0" y="22"/>
                </a:cxn>
                <a:cxn ang="0">
                  <a:pos x="1" y="19"/>
                </a:cxn>
                <a:cxn ang="0">
                  <a:pos x="1" y="17"/>
                </a:cxn>
                <a:cxn ang="0">
                  <a:pos x="3" y="14"/>
                </a:cxn>
                <a:cxn ang="0">
                  <a:pos x="4" y="12"/>
                </a:cxn>
                <a:cxn ang="0">
                  <a:pos x="4" y="11"/>
                </a:cxn>
                <a:cxn ang="0">
                  <a:pos x="7" y="11"/>
                </a:cxn>
                <a:cxn ang="0">
                  <a:pos x="8" y="11"/>
                </a:cxn>
                <a:cxn ang="0">
                  <a:pos x="10" y="11"/>
                </a:cxn>
                <a:cxn ang="0">
                  <a:pos x="12" y="11"/>
                </a:cxn>
                <a:cxn ang="0">
                  <a:pos x="13" y="11"/>
                </a:cxn>
                <a:cxn ang="0">
                  <a:pos x="14" y="12"/>
                </a:cxn>
                <a:cxn ang="0">
                  <a:pos x="14" y="0"/>
                </a:cxn>
                <a:cxn ang="0">
                  <a:pos x="19" y="37"/>
                </a:cxn>
                <a:cxn ang="0">
                  <a:pos x="7" y="24"/>
                </a:cxn>
                <a:cxn ang="0">
                  <a:pos x="7" y="26"/>
                </a:cxn>
                <a:cxn ang="0">
                  <a:pos x="7" y="27"/>
                </a:cxn>
                <a:cxn ang="0">
                  <a:pos x="7" y="29"/>
                </a:cxn>
                <a:cxn ang="0">
                  <a:pos x="7" y="29"/>
                </a:cxn>
                <a:cxn ang="0">
                  <a:pos x="7" y="31"/>
                </a:cxn>
                <a:cxn ang="0">
                  <a:pos x="8" y="32"/>
                </a:cxn>
                <a:cxn ang="0">
                  <a:pos x="9" y="33"/>
                </a:cxn>
                <a:cxn ang="0">
                  <a:pos x="10" y="33"/>
                </a:cxn>
                <a:cxn ang="0">
                  <a:pos x="12" y="32"/>
                </a:cxn>
                <a:cxn ang="0">
                  <a:pos x="12" y="31"/>
                </a:cxn>
                <a:cxn ang="0">
                  <a:pos x="13" y="29"/>
                </a:cxn>
                <a:cxn ang="0">
                  <a:pos x="14" y="29"/>
                </a:cxn>
                <a:cxn ang="0">
                  <a:pos x="14" y="28"/>
                </a:cxn>
                <a:cxn ang="0">
                  <a:pos x="14" y="27"/>
                </a:cxn>
                <a:cxn ang="0">
                  <a:pos x="14" y="24"/>
                </a:cxn>
                <a:cxn ang="0">
                  <a:pos x="14" y="22"/>
                </a:cxn>
                <a:cxn ang="0">
                  <a:pos x="14" y="21"/>
                </a:cxn>
                <a:cxn ang="0">
                  <a:pos x="14" y="19"/>
                </a:cxn>
                <a:cxn ang="0">
                  <a:pos x="14" y="18"/>
                </a:cxn>
                <a:cxn ang="0">
                  <a:pos x="13" y="17"/>
                </a:cxn>
                <a:cxn ang="0">
                  <a:pos x="12" y="17"/>
                </a:cxn>
                <a:cxn ang="0">
                  <a:pos x="12" y="17"/>
                </a:cxn>
                <a:cxn ang="0">
                  <a:pos x="10" y="17"/>
                </a:cxn>
                <a:cxn ang="0">
                  <a:pos x="9" y="17"/>
                </a:cxn>
                <a:cxn ang="0">
                  <a:pos x="9" y="17"/>
                </a:cxn>
                <a:cxn ang="0">
                  <a:pos x="8" y="17"/>
                </a:cxn>
                <a:cxn ang="0">
                  <a:pos x="7" y="17"/>
                </a:cxn>
                <a:cxn ang="0">
                  <a:pos x="7" y="18"/>
                </a:cxn>
                <a:cxn ang="0">
                  <a:pos x="7" y="19"/>
                </a:cxn>
                <a:cxn ang="0">
                  <a:pos x="7" y="21"/>
                </a:cxn>
                <a:cxn ang="0">
                  <a:pos x="7" y="22"/>
                </a:cxn>
              </a:cxnLst>
              <a:rect l="0" t="0" r="r" b="b"/>
              <a:pathLst>
                <a:path w="19" h="37">
                  <a:moveTo>
                    <a:pt x="19" y="37"/>
                  </a:moveTo>
                  <a:lnTo>
                    <a:pt x="14" y="37"/>
                  </a:lnTo>
                  <a:lnTo>
                    <a:pt x="14" y="33"/>
                  </a:lnTo>
                  <a:lnTo>
                    <a:pt x="14" y="33"/>
                  </a:lnTo>
                  <a:lnTo>
                    <a:pt x="14" y="33"/>
                  </a:lnTo>
                  <a:lnTo>
                    <a:pt x="14" y="34"/>
                  </a:lnTo>
                  <a:lnTo>
                    <a:pt x="14" y="34"/>
                  </a:lnTo>
                  <a:lnTo>
                    <a:pt x="14" y="36"/>
                  </a:lnTo>
                  <a:lnTo>
                    <a:pt x="13" y="36"/>
                  </a:lnTo>
                  <a:lnTo>
                    <a:pt x="13" y="37"/>
                  </a:lnTo>
                  <a:lnTo>
                    <a:pt x="12" y="37"/>
                  </a:lnTo>
                  <a:lnTo>
                    <a:pt x="12" y="37"/>
                  </a:lnTo>
                  <a:lnTo>
                    <a:pt x="12" y="37"/>
                  </a:lnTo>
                  <a:lnTo>
                    <a:pt x="10" y="37"/>
                  </a:lnTo>
                  <a:lnTo>
                    <a:pt x="10" y="37"/>
                  </a:lnTo>
                  <a:lnTo>
                    <a:pt x="10" y="37"/>
                  </a:lnTo>
                  <a:lnTo>
                    <a:pt x="9" y="37"/>
                  </a:lnTo>
                  <a:lnTo>
                    <a:pt x="9" y="37"/>
                  </a:lnTo>
                  <a:lnTo>
                    <a:pt x="9" y="37"/>
                  </a:lnTo>
                  <a:lnTo>
                    <a:pt x="8" y="37"/>
                  </a:lnTo>
                  <a:lnTo>
                    <a:pt x="7" y="37"/>
                  </a:lnTo>
                  <a:lnTo>
                    <a:pt x="7" y="36"/>
                  </a:lnTo>
                  <a:lnTo>
                    <a:pt x="5" y="36"/>
                  </a:lnTo>
                  <a:lnTo>
                    <a:pt x="4" y="36"/>
                  </a:lnTo>
                  <a:lnTo>
                    <a:pt x="4" y="36"/>
                  </a:lnTo>
                  <a:lnTo>
                    <a:pt x="4" y="34"/>
                  </a:lnTo>
                  <a:lnTo>
                    <a:pt x="4" y="33"/>
                  </a:lnTo>
                  <a:lnTo>
                    <a:pt x="3" y="32"/>
                  </a:lnTo>
                  <a:lnTo>
                    <a:pt x="1" y="31"/>
                  </a:lnTo>
                  <a:lnTo>
                    <a:pt x="1" y="29"/>
                  </a:lnTo>
                  <a:lnTo>
                    <a:pt x="1" y="28"/>
                  </a:lnTo>
                  <a:lnTo>
                    <a:pt x="1" y="27"/>
                  </a:lnTo>
                  <a:lnTo>
                    <a:pt x="0" y="26"/>
                  </a:lnTo>
                  <a:lnTo>
                    <a:pt x="0" y="24"/>
                  </a:lnTo>
                  <a:lnTo>
                    <a:pt x="0" y="23"/>
                  </a:lnTo>
                  <a:lnTo>
                    <a:pt x="0" y="22"/>
                  </a:lnTo>
                  <a:lnTo>
                    <a:pt x="0" y="21"/>
                  </a:lnTo>
                  <a:lnTo>
                    <a:pt x="1" y="19"/>
                  </a:lnTo>
                  <a:lnTo>
                    <a:pt x="1" y="18"/>
                  </a:lnTo>
                  <a:lnTo>
                    <a:pt x="1" y="17"/>
                  </a:lnTo>
                  <a:lnTo>
                    <a:pt x="1" y="16"/>
                  </a:lnTo>
                  <a:lnTo>
                    <a:pt x="3" y="14"/>
                  </a:lnTo>
                  <a:lnTo>
                    <a:pt x="4" y="13"/>
                  </a:lnTo>
                  <a:lnTo>
                    <a:pt x="4" y="12"/>
                  </a:lnTo>
                  <a:lnTo>
                    <a:pt x="4" y="12"/>
                  </a:lnTo>
                  <a:lnTo>
                    <a:pt x="4" y="11"/>
                  </a:lnTo>
                  <a:lnTo>
                    <a:pt x="5" y="11"/>
                  </a:lnTo>
                  <a:lnTo>
                    <a:pt x="7" y="11"/>
                  </a:lnTo>
                  <a:lnTo>
                    <a:pt x="7" y="11"/>
                  </a:lnTo>
                  <a:lnTo>
                    <a:pt x="8" y="11"/>
                  </a:lnTo>
                  <a:lnTo>
                    <a:pt x="9" y="11"/>
                  </a:lnTo>
                  <a:lnTo>
                    <a:pt x="10" y="11"/>
                  </a:lnTo>
                  <a:lnTo>
                    <a:pt x="10" y="11"/>
                  </a:lnTo>
                  <a:lnTo>
                    <a:pt x="12" y="11"/>
                  </a:lnTo>
                  <a:lnTo>
                    <a:pt x="13" y="11"/>
                  </a:lnTo>
                  <a:lnTo>
                    <a:pt x="13" y="11"/>
                  </a:lnTo>
                  <a:lnTo>
                    <a:pt x="14" y="12"/>
                  </a:lnTo>
                  <a:lnTo>
                    <a:pt x="14" y="12"/>
                  </a:lnTo>
                  <a:lnTo>
                    <a:pt x="14" y="13"/>
                  </a:lnTo>
                  <a:lnTo>
                    <a:pt x="14" y="0"/>
                  </a:lnTo>
                  <a:lnTo>
                    <a:pt x="19" y="0"/>
                  </a:lnTo>
                  <a:lnTo>
                    <a:pt x="19" y="37"/>
                  </a:lnTo>
                  <a:close/>
                  <a:moveTo>
                    <a:pt x="7" y="23"/>
                  </a:moveTo>
                  <a:lnTo>
                    <a:pt x="7" y="24"/>
                  </a:lnTo>
                  <a:lnTo>
                    <a:pt x="7" y="26"/>
                  </a:lnTo>
                  <a:lnTo>
                    <a:pt x="7" y="26"/>
                  </a:lnTo>
                  <a:lnTo>
                    <a:pt x="7" y="27"/>
                  </a:lnTo>
                  <a:lnTo>
                    <a:pt x="7" y="27"/>
                  </a:lnTo>
                  <a:lnTo>
                    <a:pt x="7" y="28"/>
                  </a:lnTo>
                  <a:lnTo>
                    <a:pt x="7" y="29"/>
                  </a:lnTo>
                  <a:lnTo>
                    <a:pt x="7" y="29"/>
                  </a:lnTo>
                  <a:lnTo>
                    <a:pt x="7" y="29"/>
                  </a:lnTo>
                  <a:lnTo>
                    <a:pt x="7" y="31"/>
                  </a:lnTo>
                  <a:lnTo>
                    <a:pt x="7" y="31"/>
                  </a:lnTo>
                  <a:lnTo>
                    <a:pt x="8" y="32"/>
                  </a:lnTo>
                  <a:lnTo>
                    <a:pt x="8" y="32"/>
                  </a:lnTo>
                  <a:lnTo>
                    <a:pt x="9" y="33"/>
                  </a:lnTo>
                  <a:lnTo>
                    <a:pt x="9" y="33"/>
                  </a:lnTo>
                  <a:lnTo>
                    <a:pt x="9" y="33"/>
                  </a:lnTo>
                  <a:lnTo>
                    <a:pt x="10" y="33"/>
                  </a:lnTo>
                  <a:lnTo>
                    <a:pt x="10" y="33"/>
                  </a:lnTo>
                  <a:lnTo>
                    <a:pt x="12" y="32"/>
                  </a:lnTo>
                  <a:lnTo>
                    <a:pt x="12" y="32"/>
                  </a:lnTo>
                  <a:lnTo>
                    <a:pt x="12" y="31"/>
                  </a:lnTo>
                  <a:lnTo>
                    <a:pt x="13" y="31"/>
                  </a:lnTo>
                  <a:lnTo>
                    <a:pt x="13" y="29"/>
                  </a:lnTo>
                  <a:lnTo>
                    <a:pt x="14" y="29"/>
                  </a:lnTo>
                  <a:lnTo>
                    <a:pt x="14" y="29"/>
                  </a:lnTo>
                  <a:lnTo>
                    <a:pt x="14" y="29"/>
                  </a:lnTo>
                  <a:lnTo>
                    <a:pt x="14" y="28"/>
                  </a:lnTo>
                  <a:lnTo>
                    <a:pt x="14" y="28"/>
                  </a:lnTo>
                  <a:lnTo>
                    <a:pt x="14" y="27"/>
                  </a:lnTo>
                  <a:lnTo>
                    <a:pt x="14" y="26"/>
                  </a:lnTo>
                  <a:lnTo>
                    <a:pt x="14" y="24"/>
                  </a:lnTo>
                  <a:lnTo>
                    <a:pt x="14" y="23"/>
                  </a:lnTo>
                  <a:lnTo>
                    <a:pt x="14" y="22"/>
                  </a:lnTo>
                  <a:lnTo>
                    <a:pt x="14" y="22"/>
                  </a:lnTo>
                  <a:lnTo>
                    <a:pt x="14" y="21"/>
                  </a:lnTo>
                  <a:lnTo>
                    <a:pt x="14" y="19"/>
                  </a:lnTo>
                  <a:lnTo>
                    <a:pt x="14" y="19"/>
                  </a:lnTo>
                  <a:lnTo>
                    <a:pt x="14" y="18"/>
                  </a:lnTo>
                  <a:lnTo>
                    <a:pt x="14" y="18"/>
                  </a:lnTo>
                  <a:lnTo>
                    <a:pt x="14" y="17"/>
                  </a:lnTo>
                  <a:lnTo>
                    <a:pt x="13" y="17"/>
                  </a:lnTo>
                  <a:lnTo>
                    <a:pt x="13" y="17"/>
                  </a:lnTo>
                  <a:lnTo>
                    <a:pt x="12" y="17"/>
                  </a:lnTo>
                  <a:lnTo>
                    <a:pt x="12" y="17"/>
                  </a:lnTo>
                  <a:lnTo>
                    <a:pt x="12" y="17"/>
                  </a:lnTo>
                  <a:lnTo>
                    <a:pt x="10" y="17"/>
                  </a:lnTo>
                  <a:lnTo>
                    <a:pt x="10" y="17"/>
                  </a:lnTo>
                  <a:lnTo>
                    <a:pt x="9" y="17"/>
                  </a:lnTo>
                  <a:lnTo>
                    <a:pt x="9" y="17"/>
                  </a:lnTo>
                  <a:lnTo>
                    <a:pt x="9" y="17"/>
                  </a:lnTo>
                  <a:lnTo>
                    <a:pt x="9" y="17"/>
                  </a:lnTo>
                  <a:lnTo>
                    <a:pt x="9" y="17"/>
                  </a:lnTo>
                  <a:lnTo>
                    <a:pt x="8" y="17"/>
                  </a:lnTo>
                  <a:lnTo>
                    <a:pt x="8" y="17"/>
                  </a:lnTo>
                  <a:lnTo>
                    <a:pt x="7" y="17"/>
                  </a:lnTo>
                  <a:lnTo>
                    <a:pt x="7" y="17"/>
                  </a:lnTo>
                  <a:lnTo>
                    <a:pt x="7" y="18"/>
                  </a:lnTo>
                  <a:lnTo>
                    <a:pt x="7" y="18"/>
                  </a:lnTo>
                  <a:lnTo>
                    <a:pt x="7" y="19"/>
                  </a:lnTo>
                  <a:lnTo>
                    <a:pt x="7" y="19"/>
                  </a:lnTo>
                  <a:lnTo>
                    <a:pt x="7" y="21"/>
                  </a:lnTo>
                  <a:lnTo>
                    <a:pt x="7" y="22"/>
                  </a:lnTo>
                  <a:lnTo>
                    <a:pt x="7" y="22"/>
                  </a:lnTo>
                  <a:lnTo>
                    <a:pt x="7" y="23"/>
                  </a:lnTo>
                  <a:close/>
                </a:path>
              </a:pathLst>
            </a:custGeom>
            <a:solidFill>
              <a:srgbClr val="3A66AA"/>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158" name="Freeform 278"/>
            <p:cNvSpPr/>
            <p:nvPr/>
          </p:nvSpPr>
          <p:spPr bwMode="auto">
            <a:xfrm>
              <a:off x="3781" y="2776"/>
              <a:ext cx="6" cy="6"/>
            </a:xfrm>
            <a:custGeom>
              <a:avLst/>
              <a:gdLst/>
              <a:ahLst/>
              <a:cxnLst>
                <a:cxn ang="0">
                  <a:pos x="6" y="17"/>
                </a:cxn>
                <a:cxn ang="0">
                  <a:pos x="8" y="18"/>
                </a:cxn>
                <a:cxn ang="0">
                  <a:pos x="9" y="18"/>
                </a:cxn>
                <a:cxn ang="0">
                  <a:pos x="9" y="21"/>
                </a:cxn>
                <a:cxn ang="0">
                  <a:pos x="10" y="22"/>
                </a:cxn>
                <a:cxn ang="0">
                  <a:pos x="11" y="22"/>
                </a:cxn>
                <a:cxn ang="0">
                  <a:pos x="13" y="22"/>
                </a:cxn>
                <a:cxn ang="0">
                  <a:pos x="14" y="21"/>
                </a:cxn>
                <a:cxn ang="0">
                  <a:pos x="14" y="18"/>
                </a:cxn>
                <a:cxn ang="0">
                  <a:pos x="15" y="18"/>
                </a:cxn>
                <a:cxn ang="0">
                  <a:pos x="16" y="18"/>
                </a:cxn>
                <a:cxn ang="0">
                  <a:pos x="16" y="18"/>
                </a:cxn>
                <a:cxn ang="0">
                  <a:pos x="15" y="18"/>
                </a:cxn>
                <a:cxn ang="0">
                  <a:pos x="14" y="16"/>
                </a:cxn>
                <a:cxn ang="0">
                  <a:pos x="9" y="15"/>
                </a:cxn>
                <a:cxn ang="0">
                  <a:pos x="6" y="12"/>
                </a:cxn>
                <a:cxn ang="0">
                  <a:pos x="5" y="12"/>
                </a:cxn>
                <a:cxn ang="0">
                  <a:pos x="4" y="10"/>
                </a:cxn>
                <a:cxn ang="0">
                  <a:pos x="3" y="7"/>
                </a:cxn>
                <a:cxn ang="0">
                  <a:pos x="3" y="5"/>
                </a:cxn>
                <a:cxn ang="0">
                  <a:pos x="3" y="3"/>
                </a:cxn>
                <a:cxn ang="0">
                  <a:pos x="3" y="2"/>
                </a:cxn>
                <a:cxn ang="0">
                  <a:pos x="6" y="0"/>
                </a:cxn>
                <a:cxn ang="0">
                  <a:pos x="9" y="0"/>
                </a:cxn>
                <a:cxn ang="0">
                  <a:pos x="13" y="0"/>
                </a:cxn>
                <a:cxn ang="0">
                  <a:pos x="15" y="0"/>
                </a:cxn>
                <a:cxn ang="0">
                  <a:pos x="16" y="1"/>
                </a:cxn>
                <a:cxn ang="0">
                  <a:pos x="18" y="2"/>
                </a:cxn>
                <a:cxn ang="0">
                  <a:pos x="19" y="3"/>
                </a:cxn>
                <a:cxn ang="0">
                  <a:pos x="19" y="6"/>
                </a:cxn>
                <a:cxn ang="0">
                  <a:pos x="14" y="6"/>
                </a:cxn>
                <a:cxn ang="0">
                  <a:pos x="11" y="6"/>
                </a:cxn>
                <a:cxn ang="0">
                  <a:pos x="11" y="6"/>
                </a:cxn>
                <a:cxn ang="0">
                  <a:pos x="9" y="6"/>
                </a:cxn>
                <a:cxn ang="0">
                  <a:pos x="9" y="6"/>
                </a:cxn>
                <a:cxn ang="0">
                  <a:pos x="9" y="6"/>
                </a:cxn>
                <a:cxn ang="0">
                  <a:pos x="9" y="6"/>
                </a:cxn>
                <a:cxn ang="0">
                  <a:pos x="9" y="8"/>
                </a:cxn>
                <a:cxn ang="0">
                  <a:pos x="9" y="8"/>
                </a:cxn>
                <a:cxn ang="0">
                  <a:pos x="11" y="8"/>
                </a:cxn>
                <a:cxn ang="0">
                  <a:pos x="15" y="10"/>
                </a:cxn>
                <a:cxn ang="0">
                  <a:pos x="18" y="11"/>
                </a:cxn>
                <a:cxn ang="0">
                  <a:pos x="19" y="12"/>
                </a:cxn>
                <a:cxn ang="0">
                  <a:pos x="19" y="12"/>
                </a:cxn>
                <a:cxn ang="0">
                  <a:pos x="22" y="15"/>
                </a:cxn>
                <a:cxn ang="0">
                  <a:pos x="22" y="18"/>
                </a:cxn>
                <a:cxn ang="0">
                  <a:pos x="22" y="20"/>
                </a:cxn>
                <a:cxn ang="0">
                  <a:pos x="19" y="22"/>
                </a:cxn>
                <a:cxn ang="0">
                  <a:pos x="18" y="23"/>
                </a:cxn>
                <a:cxn ang="0">
                  <a:pos x="15" y="25"/>
                </a:cxn>
                <a:cxn ang="0">
                  <a:pos x="13" y="26"/>
                </a:cxn>
                <a:cxn ang="0">
                  <a:pos x="9" y="26"/>
                </a:cxn>
                <a:cxn ang="0">
                  <a:pos x="6" y="26"/>
                </a:cxn>
                <a:cxn ang="0">
                  <a:pos x="5" y="26"/>
                </a:cxn>
                <a:cxn ang="0">
                  <a:pos x="4" y="22"/>
                </a:cxn>
                <a:cxn ang="0">
                  <a:pos x="1" y="21"/>
                </a:cxn>
              </a:cxnLst>
              <a:rect l="0" t="0" r="r" b="b"/>
              <a:pathLst>
                <a:path w="22" h="26">
                  <a:moveTo>
                    <a:pt x="0" y="18"/>
                  </a:moveTo>
                  <a:lnTo>
                    <a:pt x="5" y="16"/>
                  </a:lnTo>
                  <a:lnTo>
                    <a:pt x="6" y="17"/>
                  </a:lnTo>
                  <a:lnTo>
                    <a:pt x="8" y="17"/>
                  </a:lnTo>
                  <a:lnTo>
                    <a:pt x="8" y="18"/>
                  </a:lnTo>
                  <a:lnTo>
                    <a:pt x="8" y="18"/>
                  </a:lnTo>
                  <a:lnTo>
                    <a:pt x="8" y="18"/>
                  </a:lnTo>
                  <a:lnTo>
                    <a:pt x="9" y="18"/>
                  </a:lnTo>
                  <a:lnTo>
                    <a:pt x="9" y="18"/>
                  </a:lnTo>
                  <a:lnTo>
                    <a:pt x="9" y="18"/>
                  </a:lnTo>
                  <a:lnTo>
                    <a:pt x="9" y="20"/>
                  </a:lnTo>
                  <a:lnTo>
                    <a:pt x="9" y="21"/>
                  </a:lnTo>
                  <a:lnTo>
                    <a:pt x="9" y="21"/>
                  </a:lnTo>
                  <a:lnTo>
                    <a:pt x="10" y="22"/>
                  </a:lnTo>
                  <a:lnTo>
                    <a:pt x="10" y="22"/>
                  </a:lnTo>
                  <a:lnTo>
                    <a:pt x="10" y="22"/>
                  </a:lnTo>
                  <a:lnTo>
                    <a:pt x="11" y="22"/>
                  </a:lnTo>
                  <a:lnTo>
                    <a:pt x="11" y="22"/>
                  </a:lnTo>
                  <a:lnTo>
                    <a:pt x="11" y="22"/>
                  </a:lnTo>
                  <a:lnTo>
                    <a:pt x="13" y="22"/>
                  </a:lnTo>
                  <a:lnTo>
                    <a:pt x="13" y="22"/>
                  </a:lnTo>
                  <a:lnTo>
                    <a:pt x="14" y="22"/>
                  </a:lnTo>
                  <a:lnTo>
                    <a:pt x="14" y="21"/>
                  </a:lnTo>
                  <a:lnTo>
                    <a:pt x="14" y="21"/>
                  </a:lnTo>
                  <a:lnTo>
                    <a:pt x="14" y="20"/>
                  </a:lnTo>
                  <a:lnTo>
                    <a:pt x="14" y="18"/>
                  </a:lnTo>
                  <a:lnTo>
                    <a:pt x="14" y="18"/>
                  </a:lnTo>
                  <a:lnTo>
                    <a:pt x="14" y="18"/>
                  </a:lnTo>
                  <a:lnTo>
                    <a:pt x="15" y="18"/>
                  </a:lnTo>
                  <a:lnTo>
                    <a:pt x="15" y="18"/>
                  </a:lnTo>
                  <a:lnTo>
                    <a:pt x="15" y="18"/>
                  </a:lnTo>
                  <a:lnTo>
                    <a:pt x="16" y="18"/>
                  </a:lnTo>
                  <a:lnTo>
                    <a:pt x="16" y="18"/>
                  </a:lnTo>
                  <a:lnTo>
                    <a:pt x="16" y="18"/>
                  </a:lnTo>
                  <a:lnTo>
                    <a:pt x="16" y="18"/>
                  </a:lnTo>
                  <a:lnTo>
                    <a:pt x="16" y="18"/>
                  </a:lnTo>
                  <a:lnTo>
                    <a:pt x="16" y="18"/>
                  </a:lnTo>
                  <a:lnTo>
                    <a:pt x="16" y="18"/>
                  </a:lnTo>
                  <a:lnTo>
                    <a:pt x="15" y="18"/>
                  </a:lnTo>
                  <a:lnTo>
                    <a:pt x="15" y="17"/>
                  </a:lnTo>
                  <a:lnTo>
                    <a:pt x="15" y="17"/>
                  </a:lnTo>
                  <a:lnTo>
                    <a:pt x="14" y="16"/>
                  </a:lnTo>
                  <a:lnTo>
                    <a:pt x="11" y="16"/>
                  </a:lnTo>
                  <a:lnTo>
                    <a:pt x="10" y="15"/>
                  </a:lnTo>
                  <a:lnTo>
                    <a:pt x="9" y="15"/>
                  </a:lnTo>
                  <a:lnTo>
                    <a:pt x="8" y="13"/>
                  </a:lnTo>
                  <a:lnTo>
                    <a:pt x="6" y="13"/>
                  </a:lnTo>
                  <a:lnTo>
                    <a:pt x="6" y="12"/>
                  </a:lnTo>
                  <a:lnTo>
                    <a:pt x="6" y="12"/>
                  </a:lnTo>
                  <a:lnTo>
                    <a:pt x="5" y="12"/>
                  </a:lnTo>
                  <a:lnTo>
                    <a:pt x="5" y="12"/>
                  </a:lnTo>
                  <a:lnTo>
                    <a:pt x="4" y="12"/>
                  </a:lnTo>
                  <a:lnTo>
                    <a:pt x="4" y="11"/>
                  </a:lnTo>
                  <a:lnTo>
                    <a:pt x="4" y="10"/>
                  </a:lnTo>
                  <a:lnTo>
                    <a:pt x="3" y="10"/>
                  </a:lnTo>
                  <a:lnTo>
                    <a:pt x="3" y="8"/>
                  </a:lnTo>
                  <a:lnTo>
                    <a:pt x="3" y="7"/>
                  </a:lnTo>
                  <a:lnTo>
                    <a:pt x="3" y="6"/>
                  </a:lnTo>
                  <a:lnTo>
                    <a:pt x="3" y="6"/>
                  </a:lnTo>
                  <a:lnTo>
                    <a:pt x="3" y="5"/>
                  </a:lnTo>
                  <a:lnTo>
                    <a:pt x="3" y="5"/>
                  </a:lnTo>
                  <a:lnTo>
                    <a:pt x="3" y="3"/>
                  </a:lnTo>
                  <a:lnTo>
                    <a:pt x="3" y="3"/>
                  </a:lnTo>
                  <a:lnTo>
                    <a:pt x="3" y="3"/>
                  </a:lnTo>
                  <a:lnTo>
                    <a:pt x="3" y="2"/>
                  </a:lnTo>
                  <a:lnTo>
                    <a:pt x="3" y="2"/>
                  </a:lnTo>
                  <a:lnTo>
                    <a:pt x="4" y="1"/>
                  </a:lnTo>
                  <a:lnTo>
                    <a:pt x="5" y="1"/>
                  </a:lnTo>
                  <a:lnTo>
                    <a:pt x="6" y="0"/>
                  </a:lnTo>
                  <a:lnTo>
                    <a:pt x="8" y="0"/>
                  </a:lnTo>
                  <a:lnTo>
                    <a:pt x="8" y="0"/>
                  </a:lnTo>
                  <a:lnTo>
                    <a:pt x="9" y="0"/>
                  </a:lnTo>
                  <a:lnTo>
                    <a:pt x="10" y="0"/>
                  </a:lnTo>
                  <a:lnTo>
                    <a:pt x="11" y="0"/>
                  </a:lnTo>
                  <a:lnTo>
                    <a:pt x="13" y="0"/>
                  </a:lnTo>
                  <a:lnTo>
                    <a:pt x="13" y="0"/>
                  </a:lnTo>
                  <a:lnTo>
                    <a:pt x="14" y="0"/>
                  </a:lnTo>
                  <a:lnTo>
                    <a:pt x="15" y="0"/>
                  </a:lnTo>
                  <a:lnTo>
                    <a:pt x="15" y="0"/>
                  </a:lnTo>
                  <a:lnTo>
                    <a:pt x="16" y="1"/>
                  </a:lnTo>
                  <a:lnTo>
                    <a:pt x="16" y="1"/>
                  </a:lnTo>
                  <a:lnTo>
                    <a:pt x="16" y="2"/>
                  </a:lnTo>
                  <a:lnTo>
                    <a:pt x="18" y="2"/>
                  </a:lnTo>
                  <a:lnTo>
                    <a:pt x="18" y="2"/>
                  </a:lnTo>
                  <a:lnTo>
                    <a:pt x="19" y="2"/>
                  </a:lnTo>
                  <a:lnTo>
                    <a:pt x="19" y="2"/>
                  </a:lnTo>
                  <a:lnTo>
                    <a:pt x="19" y="3"/>
                  </a:lnTo>
                  <a:lnTo>
                    <a:pt x="19" y="3"/>
                  </a:lnTo>
                  <a:lnTo>
                    <a:pt x="19" y="5"/>
                  </a:lnTo>
                  <a:lnTo>
                    <a:pt x="19" y="6"/>
                  </a:lnTo>
                  <a:lnTo>
                    <a:pt x="14" y="6"/>
                  </a:lnTo>
                  <a:lnTo>
                    <a:pt x="14" y="6"/>
                  </a:lnTo>
                  <a:lnTo>
                    <a:pt x="14" y="6"/>
                  </a:lnTo>
                  <a:lnTo>
                    <a:pt x="13" y="6"/>
                  </a:lnTo>
                  <a:lnTo>
                    <a:pt x="13" y="6"/>
                  </a:lnTo>
                  <a:lnTo>
                    <a:pt x="11" y="6"/>
                  </a:lnTo>
                  <a:lnTo>
                    <a:pt x="11" y="6"/>
                  </a:lnTo>
                  <a:lnTo>
                    <a:pt x="11" y="6"/>
                  </a:lnTo>
                  <a:lnTo>
                    <a:pt x="11" y="6"/>
                  </a:lnTo>
                  <a:lnTo>
                    <a:pt x="10" y="6"/>
                  </a:lnTo>
                  <a:lnTo>
                    <a:pt x="9" y="6"/>
                  </a:lnTo>
                  <a:lnTo>
                    <a:pt x="9" y="6"/>
                  </a:lnTo>
                  <a:lnTo>
                    <a:pt x="9" y="6"/>
                  </a:lnTo>
                  <a:lnTo>
                    <a:pt x="9" y="6"/>
                  </a:lnTo>
                  <a:lnTo>
                    <a:pt x="9" y="6"/>
                  </a:lnTo>
                  <a:lnTo>
                    <a:pt x="9" y="6"/>
                  </a:lnTo>
                  <a:lnTo>
                    <a:pt x="9" y="6"/>
                  </a:lnTo>
                  <a:lnTo>
                    <a:pt x="9" y="6"/>
                  </a:lnTo>
                  <a:lnTo>
                    <a:pt x="9" y="6"/>
                  </a:lnTo>
                  <a:lnTo>
                    <a:pt x="9" y="6"/>
                  </a:lnTo>
                  <a:lnTo>
                    <a:pt x="9" y="6"/>
                  </a:lnTo>
                  <a:lnTo>
                    <a:pt x="9" y="7"/>
                  </a:lnTo>
                  <a:lnTo>
                    <a:pt x="9" y="8"/>
                  </a:lnTo>
                  <a:lnTo>
                    <a:pt x="9" y="8"/>
                  </a:lnTo>
                  <a:lnTo>
                    <a:pt x="9" y="8"/>
                  </a:lnTo>
                  <a:lnTo>
                    <a:pt x="9" y="8"/>
                  </a:lnTo>
                  <a:lnTo>
                    <a:pt x="9" y="8"/>
                  </a:lnTo>
                  <a:lnTo>
                    <a:pt x="10" y="8"/>
                  </a:lnTo>
                  <a:lnTo>
                    <a:pt x="11" y="8"/>
                  </a:lnTo>
                  <a:lnTo>
                    <a:pt x="11" y="8"/>
                  </a:lnTo>
                  <a:lnTo>
                    <a:pt x="13" y="8"/>
                  </a:lnTo>
                  <a:lnTo>
                    <a:pt x="14" y="8"/>
                  </a:lnTo>
                  <a:lnTo>
                    <a:pt x="15" y="10"/>
                  </a:lnTo>
                  <a:lnTo>
                    <a:pt x="15" y="10"/>
                  </a:lnTo>
                  <a:lnTo>
                    <a:pt x="16" y="10"/>
                  </a:lnTo>
                  <a:lnTo>
                    <a:pt x="18" y="11"/>
                  </a:lnTo>
                  <a:lnTo>
                    <a:pt x="18" y="11"/>
                  </a:lnTo>
                  <a:lnTo>
                    <a:pt x="19" y="12"/>
                  </a:lnTo>
                  <a:lnTo>
                    <a:pt x="19" y="12"/>
                  </a:lnTo>
                  <a:lnTo>
                    <a:pt x="19" y="12"/>
                  </a:lnTo>
                  <a:lnTo>
                    <a:pt x="19" y="12"/>
                  </a:lnTo>
                  <a:lnTo>
                    <a:pt x="19" y="12"/>
                  </a:lnTo>
                  <a:lnTo>
                    <a:pt x="20" y="13"/>
                  </a:lnTo>
                  <a:lnTo>
                    <a:pt x="20" y="15"/>
                  </a:lnTo>
                  <a:lnTo>
                    <a:pt x="22" y="15"/>
                  </a:lnTo>
                  <a:lnTo>
                    <a:pt x="22" y="16"/>
                  </a:lnTo>
                  <a:lnTo>
                    <a:pt x="22" y="17"/>
                  </a:lnTo>
                  <a:lnTo>
                    <a:pt x="22" y="18"/>
                  </a:lnTo>
                  <a:lnTo>
                    <a:pt x="22" y="18"/>
                  </a:lnTo>
                  <a:lnTo>
                    <a:pt x="22" y="20"/>
                  </a:lnTo>
                  <a:lnTo>
                    <a:pt x="22" y="20"/>
                  </a:lnTo>
                  <a:lnTo>
                    <a:pt x="20" y="21"/>
                  </a:lnTo>
                  <a:lnTo>
                    <a:pt x="20" y="21"/>
                  </a:lnTo>
                  <a:lnTo>
                    <a:pt x="19" y="22"/>
                  </a:lnTo>
                  <a:lnTo>
                    <a:pt x="19" y="22"/>
                  </a:lnTo>
                  <a:lnTo>
                    <a:pt x="19" y="22"/>
                  </a:lnTo>
                  <a:lnTo>
                    <a:pt x="18" y="23"/>
                  </a:lnTo>
                  <a:lnTo>
                    <a:pt x="18" y="23"/>
                  </a:lnTo>
                  <a:lnTo>
                    <a:pt x="16" y="25"/>
                  </a:lnTo>
                  <a:lnTo>
                    <a:pt x="15" y="25"/>
                  </a:lnTo>
                  <a:lnTo>
                    <a:pt x="14" y="25"/>
                  </a:lnTo>
                  <a:lnTo>
                    <a:pt x="13" y="26"/>
                  </a:lnTo>
                  <a:lnTo>
                    <a:pt x="13" y="26"/>
                  </a:lnTo>
                  <a:lnTo>
                    <a:pt x="11" y="26"/>
                  </a:lnTo>
                  <a:lnTo>
                    <a:pt x="10" y="26"/>
                  </a:lnTo>
                  <a:lnTo>
                    <a:pt x="9" y="26"/>
                  </a:lnTo>
                  <a:lnTo>
                    <a:pt x="8" y="26"/>
                  </a:lnTo>
                  <a:lnTo>
                    <a:pt x="8" y="26"/>
                  </a:lnTo>
                  <a:lnTo>
                    <a:pt x="6" y="26"/>
                  </a:lnTo>
                  <a:lnTo>
                    <a:pt x="6" y="26"/>
                  </a:lnTo>
                  <a:lnTo>
                    <a:pt x="6" y="26"/>
                  </a:lnTo>
                  <a:lnTo>
                    <a:pt x="5" y="26"/>
                  </a:lnTo>
                  <a:lnTo>
                    <a:pt x="5" y="25"/>
                  </a:lnTo>
                  <a:lnTo>
                    <a:pt x="4" y="23"/>
                  </a:lnTo>
                  <a:lnTo>
                    <a:pt x="4" y="22"/>
                  </a:lnTo>
                  <a:lnTo>
                    <a:pt x="3" y="22"/>
                  </a:lnTo>
                  <a:lnTo>
                    <a:pt x="3" y="21"/>
                  </a:lnTo>
                  <a:lnTo>
                    <a:pt x="1" y="21"/>
                  </a:lnTo>
                  <a:lnTo>
                    <a:pt x="1" y="20"/>
                  </a:lnTo>
                  <a:lnTo>
                    <a:pt x="0" y="18"/>
                  </a:lnTo>
                  <a:close/>
                </a:path>
              </a:pathLst>
            </a:custGeom>
            <a:solidFill>
              <a:srgbClr val="3A66AA"/>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159" name="Freeform 279"/>
            <p:cNvSpPr>
              <a:spLocks noEditPoints="1"/>
            </p:cNvSpPr>
            <p:nvPr/>
          </p:nvSpPr>
          <p:spPr bwMode="auto">
            <a:xfrm>
              <a:off x="3787" y="2773"/>
              <a:ext cx="5" cy="9"/>
            </a:xfrm>
            <a:custGeom>
              <a:avLst/>
              <a:gdLst/>
              <a:ahLst/>
              <a:cxnLst>
                <a:cxn ang="0">
                  <a:pos x="14" y="37"/>
                </a:cxn>
                <a:cxn ang="0">
                  <a:pos x="14" y="33"/>
                </a:cxn>
                <a:cxn ang="0">
                  <a:pos x="14" y="34"/>
                </a:cxn>
                <a:cxn ang="0">
                  <a:pos x="14" y="36"/>
                </a:cxn>
                <a:cxn ang="0">
                  <a:pos x="13" y="36"/>
                </a:cxn>
                <a:cxn ang="0">
                  <a:pos x="11" y="37"/>
                </a:cxn>
                <a:cxn ang="0">
                  <a:pos x="10" y="37"/>
                </a:cxn>
                <a:cxn ang="0">
                  <a:pos x="10" y="37"/>
                </a:cxn>
                <a:cxn ang="0">
                  <a:pos x="9" y="37"/>
                </a:cxn>
                <a:cxn ang="0">
                  <a:pos x="8" y="37"/>
                </a:cxn>
                <a:cxn ang="0">
                  <a:pos x="6" y="36"/>
                </a:cxn>
                <a:cxn ang="0">
                  <a:pos x="4" y="36"/>
                </a:cxn>
                <a:cxn ang="0">
                  <a:pos x="4" y="34"/>
                </a:cxn>
                <a:cxn ang="0">
                  <a:pos x="3" y="32"/>
                </a:cxn>
                <a:cxn ang="0">
                  <a:pos x="1" y="29"/>
                </a:cxn>
                <a:cxn ang="0">
                  <a:pos x="1" y="27"/>
                </a:cxn>
                <a:cxn ang="0">
                  <a:pos x="0" y="24"/>
                </a:cxn>
                <a:cxn ang="0">
                  <a:pos x="0" y="22"/>
                </a:cxn>
                <a:cxn ang="0">
                  <a:pos x="1" y="19"/>
                </a:cxn>
                <a:cxn ang="0">
                  <a:pos x="1" y="17"/>
                </a:cxn>
                <a:cxn ang="0">
                  <a:pos x="3" y="14"/>
                </a:cxn>
                <a:cxn ang="0">
                  <a:pos x="4" y="12"/>
                </a:cxn>
                <a:cxn ang="0">
                  <a:pos x="4" y="11"/>
                </a:cxn>
                <a:cxn ang="0">
                  <a:pos x="6" y="11"/>
                </a:cxn>
                <a:cxn ang="0">
                  <a:pos x="8" y="11"/>
                </a:cxn>
                <a:cxn ang="0">
                  <a:pos x="10" y="11"/>
                </a:cxn>
                <a:cxn ang="0">
                  <a:pos x="11" y="11"/>
                </a:cxn>
                <a:cxn ang="0">
                  <a:pos x="13" y="11"/>
                </a:cxn>
                <a:cxn ang="0">
                  <a:pos x="14" y="12"/>
                </a:cxn>
                <a:cxn ang="0">
                  <a:pos x="14" y="0"/>
                </a:cxn>
                <a:cxn ang="0">
                  <a:pos x="19" y="37"/>
                </a:cxn>
                <a:cxn ang="0">
                  <a:pos x="6" y="24"/>
                </a:cxn>
                <a:cxn ang="0">
                  <a:pos x="6" y="26"/>
                </a:cxn>
                <a:cxn ang="0">
                  <a:pos x="6" y="27"/>
                </a:cxn>
                <a:cxn ang="0">
                  <a:pos x="6" y="28"/>
                </a:cxn>
                <a:cxn ang="0">
                  <a:pos x="6" y="29"/>
                </a:cxn>
                <a:cxn ang="0">
                  <a:pos x="6" y="31"/>
                </a:cxn>
                <a:cxn ang="0">
                  <a:pos x="8" y="32"/>
                </a:cxn>
                <a:cxn ang="0">
                  <a:pos x="9" y="33"/>
                </a:cxn>
                <a:cxn ang="0">
                  <a:pos x="10" y="33"/>
                </a:cxn>
                <a:cxn ang="0">
                  <a:pos x="11" y="32"/>
                </a:cxn>
                <a:cxn ang="0">
                  <a:pos x="11" y="31"/>
                </a:cxn>
                <a:cxn ang="0">
                  <a:pos x="13" y="29"/>
                </a:cxn>
                <a:cxn ang="0">
                  <a:pos x="14" y="29"/>
                </a:cxn>
                <a:cxn ang="0">
                  <a:pos x="14" y="28"/>
                </a:cxn>
                <a:cxn ang="0">
                  <a:pos x="14" y="27"/>
                </a:cxn>
                <a:cxn ang="0">
                  <a:pos x="14" y="24"/>
                </a:cxn>
                <a:cxn ang="0">
                  <a:pos x="14" y="22"/>
                </a:cxn>
                <a:cxn ang="0">
                  <a:pos x="14" y="21"/>
                </a:cxn>
                <a:cxn ang="0">
                  <a:pos x="14" y="19"/>
                </a:cxn>
                <a:cxn ang="0">
                  <a:pos x="14" y="18"/>
                </a:cxn>
                <a:cxn ang="0">
                  <a:pos x="13" y="17"/>
                </a:cxn>
                <a:cxn ang="0">
                  <a:pos x="11" y="17"/>
                </a:cxn>
                <a:cxn ang="0">
                  <a:pos x="11" y="17"/>
                </a:cxn>
                <a:cxn ang="0">
                  <a:pos x="10" y="17"/>
                </a:cxn>
                <a:cxn ang="0">
                  <a:pos x="9" y="17"/>
                </a:cxn>
                <a:cxn ang="0">
                  <a:pos x="9" y="17"/>
                </a:cxn>
                <a:cxn ang="0">
                  <a:pos x="8" y="17"/>
                </a:cxn>
                <a:cxn ang="0">
                  <a:pos x="6" y="17"/>
                </a:cxn>
                <a:cxn ang="0">
                  <a:pos x="6" y="18"/>
                </a:cxn>
                <a:cxn ang="0">
                  <a:pos x="6" y="19"/>
                </a:cxn>
                <a:cxn ang="0">
                  <a:pos x="6" y="21"/>
                </a:cxn>
                <a:cxn ang="0">
                  <a:pos x="6" y="22"/>
                </a:cxn>
              </a:cxnLst>
              <a:rect l="0" t="0" r="r" b="b"/>
              <a:pathLst>
                <a:path w="19" h="37">
                  <a:moveTo>
                    <a:pt x="19" y="37"/>
                  </a:moveTo>
                  <a:lnTo>
                    <a:pt x="14" y="37"/>
                  </a:lnTo>
                  <a:lnTo>
                    <a:pt x="14" y="33"/>
                  </a:lnTo>
                  <a:lnTo>
                    <a:pt x="14" y="33"/>
                  </a:lnTo>
                  <a:lnTo>
                    <a:pt x="14" y="33"/>
                  </a:lnTo>
                  <a:lnTo>
                    <a:pt x="14" y="34"/>
                  </a:lnTo>
                  <a:lnTo>
                    <a:pt x="14" y="34"/>
                  </a:lnTo>
                  <a:lnTo>
                    <a:pt x="14" y="36"/>
                  </a:lnTo>
                  <a:lnTo>
                    <a:pt x="13" y="36"/>
                  </a:lnTo>
                  <a:lnTo>
                    <a:pt x="13" y="36"/>
                  </a:lnTo>
                  <a:lnTo>
                    <a:pt x="11" y="37"/>
                  </a:lnTo>
                  <a:lnTo>
                    <a:pt x="11" y="37"/>
                  </a:lnTo>
                  <a:lnTo>
                    <a:pt x="11" y="37"/>
                  </a:lnTo>
                  <a:lnTo>
                    <a:pt x="10" y="37"/>
                  </a:lnTo>
                  <a:lnTo>
                    <a:pt x="10" y="37"/>
                  </a:lnTo>
                  <a:lnTo>
                    <a:pt x="10" y="37"/>
                  </a:lnTo>
                  <a:lnTo>
                    <a:pt x="9" y="37"/>
                  </a:lnTo>
                  <a:lnTo>
                    <a:pt x="9" y="37"/>
                  </a:lnTo>
                  <a:lnTo>
                    <a:pt x="9" y="37"/>
                  </a:lnTo>
                  <a:lnTo>
                    <a:pt x="8" y="37"/>
                  </a:lnTo>
                  <a:lnTo>
                    <a:pt x="6" y="37"/>
                  </a:lnTo>
                  <a:lnTo>
                    <a:pt x="6" y="36"/>
                  </a:lnTo>
                  <a:lnTo>
                    <a:pt x="5" y="36"/>
                  </a:lnTo>
                  <a:lnTo>
                    <a:pt x="4" y="36"/>
                  </a:lnTo>
                  <a:lnTo>
                    <a:pt x="4" y="34"/>
                  </a:lnTo>
                  <a:lnTo>
                    <a:pt x="4" y="34"/>
                  </a:lnTo>
                  <a:lnTo>
                    <a:pt x="4" y="33"/>
                  </a:lnTo>
                  <a:lnTo>
                    <a:pt x="3" y="32"/>
                  </a:lnTo>
                  <a:lnTo>
                    <a:pt x="1" y="31"/>
                  </a:lnTo>
                  <a:lnTo>
                    <a:pt x="1" y="29"/>
                  </a:lnTo>
                  <a:lnTo>
                    <a:pt x="1" y="28"/>
                  </a:lnTo>
                  <a:lnTo>
                    <a:pt x="1" y="27"/>
                  </a:lnTo>
                  <a:lnTo>
                    <a:pt x="0" y="26"/>
                  </a:lnTo>
                  <a:lnTo>
                    <a:pt x="0" y="24"/>
                  </a:lnTo>
                  <a:lnTo>
                    <a:pt x="0" y="23"/>
                  </a:lnTo>
                  <a:lnTo>
                    <a:pt x="0" y="22"/>
                  </a:lnTo>
                  <a:lnTo>
                    <a:pt x="0" y="21"/>
                  </a:lnTo>
                  <a:lnTo>
                    <a:pt x="1" y="19"/>
                  </a:lnTo>
                  <a:lnTo>
                    <a:pt x="1" y="18"/>
                  </a:lnTo>
                  <a:lnTo>
                    <a:pt x="1" y="17"/>
                  </a:lnTo>
                  <a:lnTo>
                    <a:pt x="1" y="16"/>
                  </a:lnTo>
                  <a:lnTo>
                    <a:pt x="3" y="14"/>
                  </a:lnTo>
                  <a:lnTo>
                    <a:pt x="4" y="13"/>
                  </a:lnTo>
                  <a:lnTo>
                    <a:pt x="4" y="12"/>
                  </a:lnTo>
                  <a:lnTo>
                    <a:pt x="4" y="12"/>
                  </a:lnTo>
                  <a:lnTo>
                    <a:pt x="4" y="11"/>
                  </a:lnTo>
                  <a:lnTo>
                    <a:pt x="5" y="11"/>
                  </a:lnTo>
                  <a:lnTo>
                    <a:pt x="6" y="11"/>
                  </a:lnTo>
                  <a:lnTo>
                    <a:pt x="6" y="11"/>
                  </a:lnTo>
                  <a:lnTo>
                    <a:pt x="8" y="11"/>
                  </a:lnTo>
                  <a:lnTo>
                    <a:pt x="9" y="11"/>
                  </a:lnTo>
                  <a:lnTo>
                    <a:pt x="10" y="11"/>
                  </a:lnTo>
                  <a:lnTo>
                    <a:pt x="10" y="11"/>
                  </a:lnTo>
                  <a:lnTo>
                    <a:pt x="11" y="11"/>
                  </a:lnTo>
                  <a:lnTo>
                    <a:pt x="13" y="11"/>
                  </a:lnTo>
                  <a:lnTo>
                    <a:pt x="13" y="11"/>
                  </a:lnTo>
                  <a:lnTo>
                    <a:pt x="14" y="12"/>
                  </a:lnTo>
                  <a:lnTo>
                    <a:pt x="14" y="12"/>
                  </a:lnTo>
                  <a:lnTo>
                    <a:pt x="14" y="13"/>
                  </a:lnTo>
                  <a:lnTo>
                    <a:pt x="14" y="0"/>
                  </a:lnTo>
                  <a:lnTo>
                    <a:pt x="19" y="0"/>
                  </a:lnTo>
                  <a:lnTo>
                    <a:pt x="19" y="37"/>
                  </a:lnTo>
                  <a:close/>
                  <a:moveTo>
                    <a:pt x="6" y="23"/>
                  </a:moveTo>
                  <a:lnTo>
                    <a:pt x="6" y="24"/>
                  </a:lnTo>
                  <a:lnTo>
                    <a:pt x="6" y="26"/>
                  </a:lnTo>
                  <a:lnTo>
                    <a:pt x="6" y="26"/>
                  </a:lnTo>
                  <a:lnTo>
                    <a:pt x="6" y="27"/>
                  </a:lnTo>
                  <a:lnTo>
                    <a:pt x="6" y="27"/>
                  </a:lnTo>
                  <a:lnTo>
                    <a:pt x="6" y="28"/>
                  </a:lnTo>
                  <a:lnTo>
                    <a:pt x="6" y="28"/>
                  </a:lnTo>
                  <a:lnTo>
                    <a:pt x="6" y="29"/>
                  </a:lnTo>
                  <a:lnTo>
                    <a:pt x="6" y="29"/>
                  </a:lnTo>
                  <a:lnTo>
                    <a:pt x="6" y="31"/>
                  </a:lnTo>
                  <a:lnTo>
                    <a:pt x="6" y="31"/>
                  </a:lnTo>
                  <a:lnTo>
                    <a:pt x="8" y="32"/>
                  </a:lnTo>
                  <a:lnTo>
                    <a:pt x="8" y="32"/>
                  </a:lnTo>
                  <a:lnTo>
                    <a:pt x="9" y="33"/>
                  </a:lnTo>
                  <a:lnTo>
                    <a:pt x="9" y="33"/>
                  </a:lnTo>
                  <a:lnTo>
                    <a:pt x="9" y="33"/>
                  </a:lnTo>
                  <a:lnTo>
                    <a:pt x="10" y="33"/>
                  </a:lnTo>
                  <a:lnTo>
                    <a:pt x="10" y="33"/>
                  </a:lnTo>
                  <a:lnTo>
                    <a:pt x="11" y="32"/>
                  </a:lnTo>
                  <a:lnTo>
                    <a:pt x="11" y="32"/>
                  </a:lnTo>
                  <a:lnTo>
                    <a:pt x="11" y="31"/>
                  </a:lnTo>
                  <a:lnTo>
                    <a:pt x="13" y="31"/>
                  </a:lnTo>
                  <a:lnTo>
                    <a:pt x="13" y="29"/>
                  </a:lnTo>
                  <a:lnTo>
                    <a:pt x="14" y="29"/>
                  </a:lnTo>
                  <a:lnTo>
                    <a:pt x="14" y="29"/>
                  </a:lnTo>
                  <a:lnTo>
                    <a:pt x="14" y="29"/>
                  </a:lnTo>
                  <a:lnTo>
                    <a:pt x="14" y="28"/>
                  </a:lnTo>
                  <a:lnTo>
                    <a:pt x="14" y="28"/>
                  </a:lnTo>
                  <a:lnTo>
                    <a:pt x="14" y="27"/>
                  </a:lnTo>
                  <a:lnTo>
                    <a:pt x="14" y="26"/>
                  </a:lnTo>
                  <a:lnTo>
                    <a:pt x="14" y="24"/>
                  </a:lnTo>
                  <a:lnTo>
                    <a:pt x="14" y="23"/>
                  </a:lnTo>
                  <a:lnTo>
                    <a:pt x="14" y="22"/>
                  </a:lnTo>
                  <a:lnTo>
                    <a:pt x="14" y="21"/>
                  </a:lnTo>
                  <a:lnTo>
                    <a:pt x="14" y="21"/>
                  </a:lnTo>
                  <a:lnTo>
                    <a:pt x="14" y="19"/>
                  </a:lnTo>
                  <a:lnTo>
                    <a:pt x="14" y="19"/>
                  </a:lnTo>
                  <a:lnTo>
                    <a:pt x="14" y="18"/>
                  </a:lnTo>
                  <a:lnTo>
                    <a:pt x="14" y="18"/>
                  </a:lnTo>
                  <a:lnTo>
                    <a:pt x="14" y="17"/>
                  </a:lnTo>
                  <a:lnTo>
                    <a:pt x="13" y="17"/>
                  </a:lnTo>
                  <a:lnTo>
                    <a:pt x="13" y="17"/>
                  </a:lnTo>
                  <a:lnTo>
                    <a:pt x="11" y="17"/>
                  </a:lnTo>
                  <a:lnTo>
                    <a:pt x="11" y="17"/>
                  </a:lnTo>
                  <a:lnTo>
                    <a:pt x="11" y="17"/>
                  </a:lnTo>
                  <a:lnTo>
                    <a:pt x="10" y="17"/>
                  </a:lnTo>
                  <a:lnTo>
                    <a:pt x="10" y="17"/>
                  </a:lnTo>
                  <a:lnTo>
                    <a:pt x="9" y="17"/>
                  </a:lnTo>
                  <a:lnTo>
                    <a:pt x="9" y="17"/>
                  </a:lnTo>
                  <a:lnTo>
                    <a:pt x="9" y="17"/>
                  </a:lnTo>
                  <a:lnTo>
                    <a:pt x="9" y="17"/>
                  </a:lnTo>
                  <a:lnTo>
                    <a:pt x="9" y="17"/>
                  </a:lnTo>
                  <a:lnTo>
                    <a:pt x="8" y="17"/>
                  </a:lnTo>
                  <a:lnTo>
                    <a:pt x="8" y="17"/>
                  </a:lnTo>
                  <a:lnTo>
                    <a:pt x="6" y="17"/>
                  </a:lnTo>
                  <a:lnTo>
                    <a:pt x="6" y="17"/>
                  </a:lnTo>
                  <a:lnTo>
                    <a:pt x="6" y="18"/>
                  </a:lnTo>
                  <a:lnTo>
                    <a:pt x="6" y="18"/>
                  </a:lnTo>
                  <a:lnTo>
                    <a:pt x="6" y="19"/>
                  </a:lnTo>
                  <a:lnTo>
                    <a:pt x="6" y="19"/>
                  </a:lnTo>
                  <a:lnTo>
                    <a:pt x="6" y="21"/>
                  </a:lnTo>
                  <a:lnTo>
                    <a:pt x="6" y="21"/>
                  </a:lnTo>
                  <a:lnTo>
                    <a:pt x="6" y="22"/>
                  </a:lnTo>
                  <a:lnTo>
                    <a:pt x="6" y="23"/>
                  </a:lnTo>
                  <a:close/>
                </a:path>
              </a:pathLst>
            </a:custGeom>
            <a:solidFill>
              <a:srgbClr val="3A66AA"/>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160" name="Freeform 280"/>
            <p:cNvSpPr/>
            <p:nvPr/>
          </p:nvSpPr>
          <p:spPr bwMode="auto">
            <a:xfrm>
              <a:off x="3793" y="2773"/>
              <a:ext cx="3" cy="9"/>
            </a:xfrm>
            <a:custGeom>
              <a:avLst/>
              <a:gdLst/>
              <a:ahLst/>
              <a:cxnLst>
                <a:cxn ang="0">
                  <a:pos x="0" y="11"/>
                </a:cxn>
                <a:cxn ang="0">
                  <a:pos x="2" y="11"/>
                </a:cxn>
                <a:cxn ang="0">
                  <a:pos x="2" y="9"/>
                </a:cxn>
                <a:cxn ang="0">
                  <a:pos x="2" y="8"/>
                </a:cxn>
                <a:cxn ang="0">
                  <a:pos x="2" y="7"/>
                </a:cxn>
                <a:cxn ang="0">
                  <a:pos x="2" y="5"/>
                </a:cxn>
                <a:cxn ang="0">
                  <a:pos x="2" y="4"/>
                </a:cxn>
                <a:cxn ang="0">
                  <a:pos x="4" y="4"/>
                </a:cxn>
                <a:cxn ang="0">
                  <a:pos x="4" y="3"/>
                </a:cxn>
                <a:cxn ang="0">
                  <a:pos x="5" y="3"/>
                </a:cxn>
                <a:cxn ang="0">
                  <a:pos x="5" y="3"/>
                </a:cxn>
                <a:cxn ang="0">
                  <a:pos x="5" y="3"/>
                </a:cxn>
                <a:cxn ang="0">
                  <a:pos x="5" y="3"/>
                </a:cxn>
                <a:cxn ang="0">
                  <a:pos x="5" y="3"/>
                </a:cxn>
                <a:cxn ang="0">
                  <a:pos x="5" y="2"/>
                </a:cxn>
                <a:cxn ang="0">
                  <a:pos x="5" y="2"/>
                </a:cxn>
                <a:cxn ang="0">
                  <a:pos x="5" y="0"/>
                </a:cxn>
                <a:cxn ang="0">
                  <a:pos x="6" y="0"/>
                </a:cxn>
                <a:cxn ang="0">
                  <a:pos x="6" y="0"/>
                </a:cxn>
                <a:cxn ang="0">
                  <a:pos x="7" y="0"/>
                </a:cxn>
                <a:cxn ang="0">
                  <a:pos x="7" y="0"/>
                </a:cxn>
                <a:cxn ang="0">
                  <a:pos x="7" y="0"/>
                </a:cxn>
                <a:cxn ang="0">
                  <a:pos x="9" y="0"/>
                </a:cxn>
                <a:cxn ang="0">
                  <a:pos x="9" y="0"/>
                </a:cxn>
                <a:cxn ang="0">
                  <a:pos x="10" y="0"/>
                </a:cxn>
                <a:cxn ang="0">
                  <a:pos x="10" y="0"/>
                </a:cxn>
                <a:cxn ang="0">
                  <a:pos x="10" y="0"/>
                </a:cxn>
                <a:cxn ang="0">
                  <a:pos x="11" y="0"/>
                </a:cxn>
                <a:cxn ang="0">
                  <a:pos x="11" y="0"/>
                </a:cxn>
                <a:cxn ang="0">
                  <a:pos x="12" y="0"/>
                </a:cxn>
                <a:cxn ang="0">
                  <a:pos x="12" y="0"/>
                </a:cxn>
                <a:cxn ang="0">
                  <a:pos x="12" y="0"/>
                </a:cxn>
                <a:cxn ang="0">
                  <a:pos x="12" y="0"/>
                </a:cxn>
                <a:cxn ang="0">
                  <a:pos x="12" y="7"/>
                </a:cxn>
                <a:cxn ang="0">
                  <a:pos x="12" y="7"/>
                </a:cxn>
                <a:cxn ang="0">
                  <a:pos x="12" y="7"/>
                </a:cxn>
                <a:cxn ang="0">
                  <a:pos x="12" y="7"/>
                </a:cxn>
                <a:cxn ang="0">
                  <a:pos x="12" y="7"/>
                </a:cxn>
                <a:cxn ang="0">
                  <a:pos x="12" y="7"/>
                </a:cxn>
                <a:cxn ang="0">
                  <a:pos x="11" y="7"/>
                </a:cxn>
                <a:cxn ang="0">
                  <a:pos x="11" y="7"/>
                </a:cxn>
                <a:cxn ang="0">
                  <a:pos x="10" y="7"/>
                </a:cxn>
                <a:cxn ang="0">
                  <a:pos x="9" y="7"/>
                </a:cxn>
                <a:cxn ang="0">
                  <a:pos x="9" y="7"/>
                </a:cxn>
                <a:cxn ang="0">
                  <a:pos x="7" y="7"/>
                </a:cxn>
                <a:cxn ang="0">
                  <a:pos x="7" y="7"/>
                </a:cxn>
                <a:cxn ang="0">
                  <a:pos x="7" y="8"/>
                </a:cxn>
                <a:cxn ang="0">
                  <a:pos x="7" y="8"/>
                </a:cxn>
                <a:cxn ang="0">
                  <a:pos x="7" y="9"/>
                </a:cxn>
                <a:cxn ang="0">
                  <a:pos x="7" y="11"/>
                </a:cxn>
                <a:cxn ang="0">
                  <a:pos x="12" y="11"/>
                </a:cxn>
                <a:cxn ang="0">
                  <a:pos x="12" y="17"/>
                </a:cxn>
                <a:cxn ang="0">
                  <a:pos x="7" y="17"/>
                </a:cxn>
                <a:cxn ang="0">
                  <a:pos x="7" y="37"/>
                </a:cxn>
                <a:cxn ang="0">
                  <a:pos x="2" y="37"/>
                </a:cxn>
                <a:cxn ang="0">
                  <a:pos x="2" y="17"/>
                </a:cxn>
                <a:cxn ang="0">
                  <a:pos x="0" y="17"/>
                </a:cxn>
                <a:cxn ang="0">
                  <a:pos x="0" y="11"/>
                </a:cxn>
              </a:cxnLst>
              <a:rect l="0" t="0" r="r" b="b"/>
              <a:pathLst>
                <a:path w="12" h="37">
                  <a:moveTo>
                    <a:pt x="0" y="11"/>
                  </a:moveTo>
                  <a:lnTo>
                    <a:pt x="2" y="11"/>
                  </a:lnTo>
                  <a:lnTo>
                    <a:pt x="2" y="9"/>
                  </a:lnTo>
                  <a:lnTo>
                    <a:pt x="2" y="8"/>
                  </a:lnTo>
                  <a:lnTo>
                    <a:pt x="2" y="7"/>
                  </a:lnTo>
                  <a:lnTo>
                    <a:pt x="2" y="5"/>
                  </a:lnTo>
                  <a:lnTo>
                    <a:pt x="2" y="4"/>
                  </a:lnTo>
                  <a:lnTo>
                    <a:pt x="4" y="4"/>
                  </a:lnTo>
                  <a:lnTo>
                    <a:pt x="4" y="3"/>
                  </a:lnTo>
                  <a:lnTo>
                    <a:pt x="5" y="3"/>
                  </a:lnTo>
                  <a:lnTo>
                    <a:pt x="5" y="3"/>
                  </a:lnTo>
                  <a:lnTo>
                    <a:pt x="5" y="3"/>
                  </a:lnTo>
                  <a:lnTo>
                    <a:pt x="5" y="3"/>
                  </a:lnTo>
                  <a:lnTo>
                    <a:pt x="5" y="3"/>
                  </a:lnTo>
                  <a:lnTo>
                    <a:pt x="5" y="2"/>
                  </a:lnTo>
                  <a:lnTo>
                    <a:pt x="5" y="2"/>
                  </a:lnTo>
                  <a:lnTo>
                    <a:pt x="5" y="0"/>
                  </a:lnTo>
                  <a:lnTo>
                    <a:pt x="6" y="0"/>
                  </a:lnTo>
                  <a:lnTo>
                    <a:pt x="6" y="0"/>
                  </a:lnTo>
                  <a:lnTo>
                    <a:pt x="7" y="0"/>
                  </a:lnTo>
                  <a:lnTo>
                    <a:pt x="7" y="0"/>
                  </a:lnTo>
                  <a:lnTo>
                    <a:pt x="7" y="0"/>
                  </a:lnTo>
                  <a:lnTo>
                    <a:pt x="9" y="0"/>
                  </a:lnTo>
                  <a:lnTo>
                    <a:pt x="9" y="0"/>
                  </a:lnTo>
                  <a:lnTo>
                    <a:pt x="10" y="0"/>
                  </a:lnTo>
                  <a:lnTo>
                    <a:pt x="10" y="0"/>
                  </a:lnTo>
                  <a:lnTo>
                    <a:pt x="10" y="0"/>
                  </a:lnTo>
                  <a:lnTo>
                    <a:pt x="11" y="0"/>
                  </a:lnTo>
                  <a:lnTo>
                    <a:pt x="11" y="0"/>
                  </a:lnTo>
                  <a:lnTo>
                    <a:pt x="12" y="0"/>
                  </a:lnTo>
                  <a:lnTo>
                    <a:pt x="12" y="0"/>
                  </a:lnTo>
                  <a:lnTo>
                    <a:pt x="12" y="0"/>
                  </a:lnTo>
                  <a:lnTo>
                    <a:pt x="12" y="0"/>
                  </a:lnTo>
                  <a:lnTo>
                    <a:pt x="12" y="7"/>
                  </a:lnTo>
                  <a:lnTo>
                    <a:pt x="12" y="7"/>
                  </a:lnTo>
                  <a:lnTo>
                    <a:pt x="12" y="7"/>
                  </a:lnTo>
                  <a:lnTo>
                    <a:pt x="12" y="7"/>
                  </a:lnTo>
                  <a:lnTo>
                    <a:pt x="12" y="7"/>
                  </a:lnTo>
                  <a:lnTo>
                    <a:pt x="12" y="7"/>
                  </a:lnTo>
                  <a:lnTo>
                    <a:pt x="11" y="7"/>
                  </a:lnTo>
                  <a:lnTo>
                    <a:pt x="11" y="7"/>
                  </a:lnTo>
                  <a:lnTo>
                    <a:pt x="10" y="7"/>
                  </a:lnTo>
                  <a:lnTo>
                    <a:pt x="9" y="7"/>
                  </a:lnTo>
                  <a:lnTo>
                    <a:pt x="9" y="7"/>
                  </a:lnTo>
                  <a:lnTo>
                    <a:pt x="7" y="7"/>
                  </a:lnTo>
                  <a:lnTo>
                    <a:pt x="7" y="7"/>
                  </a:lnTo>
                  <a:lnTo>
                    <a:pt x="7" y="8"/>
                  </a:lnTo>
                  <a:lnTo>
                    <a:pt x="7" y="8"/>
                  </a:lnTo>
                  <a:lnTo>
                    <a:pt x="7" y="9"/>
                  </a:lnTo>
                  <a:lnTo>
                    <a:pt x="7" y="11"/>
                  </a:lnTo>
                  <a:lnTo>
                    <a:pt x="12" y="11"/>
                  </a:lnTo>
                  <a:lnTo>
                    <a:pt x="12" y="17"/>
                  </a:lnTo>
                  <a:lnTo>
                    <a:pt x="7" y="17"/>
                  </a:lnTo>
                  <a:lnTo>
                    <a:pt x="7" y="37"/>
                  </a:lnTo>
                  <a:lnTo>
                    <a:pt x="2" y="37"/>
                  </a:lnTo>
                  <a:lnTo>
                    <a:pt x="2" y="17"/>
                  </a:lnTo>
                  <a:lnTo>
                    <a:pt x="0" y="17"/>
                  </a:lnTo>
                  <a:lnTo>
                    <a:pt x="0" y="11"/>
                  </a:lnTo>
                  <a:close/>
                </a:path>
              </a:pathLst>
            </a:custGeom>
            <a:solidFill>
              <a:srgbClr val="3A66AA"/>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161" name="Freeform 281"/>
            <p:cNvSpPr>
              <a:spLocks noEditPoints="1"/>
            </p:cNvSpPr>
            <p:nvPr/>
          </p:nvSpPr>
          <p:spPr bwMode="auto">
            <a:xfrm>
              <a:off x="3795" y="2773"/>
              <a:ext cx="3" cy="12"/>
            </a:xfrm>
            <a:custGeom>
              <a:avLst/>
              <a:gdLst/>
              <a:ahLst/>
              <a:cxnLst>
                <a:cxn ang="0">
                  <a:pos x="5" y="0"/>
                </a:cxn>
                <a:cxn ang="0">
                  <a:pos x="11" y="7"/>
                </a:cxn>
                <a:cxn ang="0">
                  <a:pos x="11" y="11"/>
                </a:cxn>
                <a:cxn ang="0">
                  <a:pos x="11" y="37"/>
                </a:cxn>
                <a:cxn ang="0">
                  <a:pos x="11" y="39"/>
                </a:cxn>
                <a:cxn ang="0">
                  <a:pos x="11" y="41"/>
                </a:cxn>
                <a:cxn ang="0">
                  <a:pos x="11" y="42"/>
                </a:cxn>
                <a:cxn ang="0">
                  <a:pos x="11" y="43"/>
                </a:cxn>
                <a:cxn ang="0">
                  <a:pos x="11" y="45"/>
                </a:cxn>
                <a:cxn ang="0">
                  <a:pos x="10" y="46"/>
                </a:cxn>
                <a:cxn ang="0">
                  <a:pos x="9" y="46"/>
                </a:cxn>
                <a:cxn ang="0">
                  <a:pos x="7" y="46"/>
                </a:cxn>
                <a:cxn ang="0">
                  <a:pos x="7" y="46"/>
                </a:cxn>
                <a:cxn ang="0">
                  <a:pos x="6" y="46"/>
                </a:cxn>
                <a:cxn ang="0">
                  <a:pos x="5" y="46"/>
                </a:cxn>
                <a:cxn ang="0">
                  <a:pos x="5" y="46"/>
                </a:cxn>
                <a:cxn ang="0">
                  <a:pos x="5" y="46"/>
                </a:cxn>
                <a:cxn ang="0">
                  <a:pos x="4" y="46"/>
                </a:cxn>
                <a:cxn ang="0">
                  <a:pos x="2" y="46"/>
                </a:cxn>
                <a:cxn ang="0">
                  <a:pos x="2" y="46"/>
                </a:cxn>
                <a:cxn ang="0">
                  <a:pos x="2" y="46"/>
                </a:cxn>
                <a:cxn ang="0">
                  <a:pos x="2" y="46"/>
                </a:cxn>
                <a:cxn ang="0">
                  <a:pos x="1" y="46"/>
                </a:cxn>
                <a:cxn ang="0">
                  <a:pos x="2" y="39"/>
                </a:cxn>
                <a:cxn ang="0">
                  <a:pos x="4" y="39"/>
                </a:cxn>
                <a:cxn ang="0">
                  <a:pos x="4" y="39"/>
                </a:cxn>
                <a:cxn ang="0">
                  <a:pos x="5" y="39"/>
                </a:cxn>
                <a:cxn ang="0">
                  <a:pos x="5" y="39"/>
                </a:cxn>
                <a:cxn ang="0">
                  <a:pos x="5" y="39"/>
                </a:cxn>
                <a:cxn ang="0">
                  <a:pos x="5" y="38"/>
                </a:cxn>
                <a:cxn ang="0">
                  <a:pos x="5" y="37"/>
                </a:cxn>
                <a:cxn ang="0">
                  <a:pos x="5" y="37"/>
                </a:cxn>
                <a:cxn ang="0">
                  <a:pos x="11" y="11"/>
                </a:cxn>
              </a:cxnLst>
              <a:rect l="0" t="0" r="r" b="b"/>
              <a:pathLst>
                <a:path w="11" h="46">
                  <a:moveTo>
                    <a:pt x="5" y="7"/>
                  </a:moveTo>
                  <a:lnTo>
                    <a:pt x="5" y="0"/>
                  </a:lnTo>
                  <a:lnTo>
                    <a:pt x="11" y="0"/>
                  </a:lnTo>
                  <a:lnTo>
                    <a:pt x="11" y="7"/>
                  </a:lnTo>
                  <a:lnTo>
                    <a:pt x="5" y="7"/>
                  </a:lnTo>
                  <a:close/>
                  <a:moveTo>
                    <a:pt x="11" y="11"/>
                  </a:moveTo>
                  <a:lnTo>
                    <a:pt x="11" y="37"/>
                  </a:lnTo>
                  <a:lnTo>
                    <a:pt x="11" y="37"/>
                  </a:lnTo>
                  <a:lnTo>
                    <a:pt x="11" y="38"/>
                  </a:lnTo>
                  <a:lnTo>
                    <a:pt x="11" y="39"/>
                  </a:lnTo>
                  <a:lnTo>
                    <a:pt x="11" y="39"/>
                  </a:lnTo>
                  <a:lnTo>
                    <a:pt x="11" y="41"/>
                  </a:lnTo>
                  <a:lnTo>
                    <a:pt x="11" y="41"/>
                  </a:lnTo>
                  <a:lnTo>
                    <a:pt x="11" y="42"/>
                  </a:lnTo>
                  <a:lnTo>
                    <a:pt x="11" y="43"/>
                  </a:lnTo>
                  <a:lnTo>
                    <a:pt x="11" y="43"/>
                  </a:lnTo>
                  <a:lnTo>
                    <a:pt x="11" y="43"/>
                  </a:lnTo>
                  <a:lnTo>
                    <a:pt x="11" y="45"/>
                  </a:lnTo>
                  <a:lnTo>
                    <a:pt x="10" y="45"/>
                  </a:lnTo>
                  <a:lnTo>
                    <a:pt x="10" y="46"/>
                  </a:lnTo>
                  <a:lnTo>
                    <a:pt x="10" y="46"/>
                  </a:lnTo>
                  <a:lnTo>
                    <a:pt x="9" y="46"/>
                  </a:lnTo>
                  <a:lnTo>
                    <a:pt x="9" y="46"/>
                  </a:lnTo>
                  <a:lnTo>
                    <a:pt x="7" y="46"/>
                  </a:lnTo>
                  <a:lnTo>
                    <a:pt x="7" y="46"/>
                  </a:lnTo>
                  <a:lnTo>
                    <a:pt x="7" y="46"/>
                  </a:lnTo>
                  <a:lnTo>
                    <a:pt x="6" y="46"/>
                  </a:lnTo>
                  <a:lnTo>
                    <a:pt x="6" y="46"/>
                  </a:lnTo>
                  <a:lnTo>
                    <a:pt x="6" y="46"/>
                  </a:lnTo>
                  <a:lnTo>
                    <a:pt x="5" y="46"/>
                  </a:lnTo>
                  <a:lnTo>
                    <a:pt x="5" y="46"/>
                  </a:lnTo>
                  <a:lnTo>
                    <a:pt x="5" y="46"/>
                  </a:lnTo>
                  <a:lnTo>
                    <a:pt x="5" y="46"/>
                  </a:lnTo>
                  <a:lnTo>
                    <a:pt x="5" y="46"/>
                  </a:lnTo>
                  <a:lnTo>
                    <a:pt x="4" y="46"/>
                  </a:lnTo>
                  <a:lnTo>
                    <a:pt x="4" y="46"/>
                  </a:lnTo>
                  <a:lnTo>
                    <a:pt x="4" y="46"/>
                  </a:lnTo>
                  <a:lnTo>
                    <a:pt x="2" y="46"/>
                  </a:lnTo>
                  <a:lnTo>
                    <a:pt x="2" y="46"/>
                  </a:lnTo>
                  <a:lnTo>
                    <a:pt x="2" y="46"/>
                  </a:lnTo>
                  <a:lnTo>
                    <a:pt x="2" y="46"/>
                  </a:lnTo>
                  <a:lnTo>
                    <a:pt x="2" y="46"/>
                  </a:lnTo>
                  <a:lnTo>
                    <a:pt x="2" y="46"/>
                  </a:lnTo>
                  <a:lnTo>
                    <a:pt x="2" y="46"/>
                  </a:lnTo>
                  <a:lnTo>
                    <a:pt x="1" y="46"/>
                  </a:lnTo>
                  <a:lnTo>
                    <a:pt x="1" y="46"/>
                  </a:lnTo>
                  <a:lnTo>
                    <a:pt x="0" y="46"/>
                  </a:lnTo>
                  <a:lnTo>
                    <a:pt x="2" y="39"/>
                  </a:lnTo>
                  <a:lnTo>
                    <a:pt x="2" y="39"/>
                  </a:lnTo>
                  <a:lnTo>
                    <a:pt x="4" y="39"/>
                  </a:lnTo>
                  <a:lnTo>
                    <a:pt x="4" y="39"/>
                  </a:lnTo>
                  <a:lnTo>
                    <a:pt x="4" y="39"/>
                  </a:lnTo>
                  <a:lnTo>
                    <a:pt x="5" y="39"/>
                  </a:lnTo>
                  <a:lnTo>
                    <a:pt x="5" y="39"/>
                  </a:lnTo>
                  <a:lnTo>
                    <a:pt x="5" y="39"/>
                  </a:lnTo>
                  <a:lnTo>
                    <a:pt x="5" y="39"/>
                  </a:lnTo>
                  <a:lnTo>
                    <a:pt x="5" y="39"/>
                  </a:lnTo>
                  <a:lnTo>
                    <a:pt x="5" y="39"/>
                  </a:lnTo>
                  <a:lnTo>
                    <a:pt x="5" y="38"/>
                  </a:lnTo>
                  <a:lnTo>
                    <a:pt x="5" y="38"/>
                  </a:lnTo>
                  <a:lnTo>
                    <a:pt x="5" y="37"/>
                  </a:lnTo>
                  <a:lnTo>
                    <a:pt x="5" y="37"/>
                  </a:lnTo>
                  <a:lnTo>
                    <a:pt x="5" y="37"/>
                  </a:lnTo>
                  <a:lnTo>
                    <a:pt x="5" y="37"/>
                  </a:lnTo>
                  <a:lnTo>
                    <a:pt x="5" y="11"/>
                  </a:lnTo>
                  <a:lnTo>
                    <a:pt x="11" y="11"/>
                  </a:lnTo>
                  <a:close/>
                </a:path>
              </a:pathLst>
            </a:custGeom>
            <a:solidFill>
              <a:srgbClr val="3A66AA"/>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162" name="Freeform 282"/>
            <p:cNvSpPr/>
            <p:nvPr/>
          </p:nvSpPr>
          <p:spPr bwMode="auto">
            <a:xfrm>
              <a:off x="3800" y="2773"/>
              <a:ext cx="4" cy="9"/>
            </a:xfrm>
            <a:custGeom>
              <a:avLst/>
              <a:gdLst/>
              <a:ahLst/>
              <a:cxnLst>
                <a:cxn ang="0">
                  <a:pos x="0" y="37"/>
                </a:cxn>
                <a:cxn ang="0">
                  <a:pos x="0" y="0"/>
                </a:cxn>
                <a:cxn ang="0">
                  <a:pos x="5" y="0"/>
                </a:cxn>
                <a:cxn ang="0">
                  <a:pos x="5" y="19"/>
                </a:cxn>
                <a:cxn ang="0">
                  <a:pos x="10" y="11"/>
                </a:cxn>
                <a:cxn ang="0">
                  <a:pos x="19" y="11"/>
                </a:cxn>
                <a:cxn ang="0">
                  <a:pos x="10" y="19"/>
                </a:cxn>
                <a:cxn ang="0">
                  <a:pos x="19" y="37"/>
                </a:cxn>
                <a:cxn ang="0">
                  <a:pos x="14" y="37"/>
                </a:cxn>
                <a:cxn ang="0">
                  <a:pos x="8" y="27"/>
                </a:cxn>
                <a:cxn ang="0">
                  <a:pos x="5" y="29"/>
                </a:cxn>
                <a:cxn ang="0">
                  <a:pos x="5" y="37"/>
                </a:cxn>
                <a:cxn ang="0">
                  <a:pos x="0" y="37"/>
                </a:cxn>
              </a:cxnLst>
              <a:rect l="0" t="0" r="r" b="b"/>
              <a:pathLst>
                <a:path w="19" h="37">
                  <a:moveTo>
                    <a:pt x="0" y="37"/>
                  </a:moveTo>
                  <a:lnTo>
                    <a:pt x="0" y="0"/>
                  </a:lnTo>
                  <a:lnTo>
                    <a:pt x="5" y="0"/>
                  </a:lnTo>
                  <a:lnTo>
                    <a:pt x="5" y="19"/>
                  </a:lnTo>
                  <a:lnTo>
                    <a:pt x="10" y="11"/>
                  </a:lnTo>
                  <a:lnTo>
                    <a:pt x="19" y="11"/>
                  </a:lnTo>
                  <a:lnTo>
                    <a:pt x="10" y="19"/>
                  </a:lnTo>
                  <a:lnTo>
                    <a:pt x="19" y="37"/>
                  </a:lnTo>
                  <a:lnTo>
                    <a:pt x="14" y="37"/>
                  </a:lnTo>
                  <a:lnTo>
                    <a:pt x="8" y="27"/>
                  </a:lnTo>
                  <a:lnTo>
                    <a:pt x="5" y="29"/>
                  </a:lnTo>
                  <a:lnTo>
                    <a:pt x="5" y="37"/>
                  </a:lnTo>
                  <a:lnTo>
                    <a:pt x="0" y="37"/>
                  </a:lnTo>
                  <a:close/>
                </a:path>
              </a:pathLst>
            </a:custGeom>
            <a:solidFill>
              <a:srgbClr val="3A66AA"/>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163" name="Freeform 283"/>
            <p:cNvSpPr/>
            <p:nvPr/>
          </p:nvSpPr>
          <p:spPr bwMode="auto">
            <a:xfrm>
              <a:off x="3804" y="2776"/>
              <a:ext cx="6" cy="6"/>
            </a:xfrm>
            <a:custGeom>
              <a:avLst/>
              <a:gdLst/>
              <a:ahLst/>
              <a:cxnLst>
                <a:cxn ang="0">
                  <a:pos x="6" y="17"/>
                </a:cxn>
                <a:cxn ang="0">
                  <a:pos x="8" y="18"/>
                </a:cxn>
                <a:cxn ang="0">
                  <a:pos x="8" y="18"/>
                </a:cxn>
                <a:cxn ang="0">
                  <a:pos x="9" y="21"/>
                </a:cxn>
                <a:cxn ang="0">
                  <a:pos x="10" y="22"/>
                </a:cxn>
                <a:cxn ang="0">
                  <a:pos x="10" y="22"/>
                </a:cxn>
                <a:cxn ang="0">
                  <a:pos x="13" y="22"/>
                </a:cxn>
                <a:cxn ang="0">
                  <a:pos x="14" y="21"/>
                </a:cxn>
                <a:cxn ang="0">
                  <a:pos x="14" y="18"/>
                </a:cxn>
                <a:cxn ang="0">
                  <a:pos x="15" y="18"/>
                </a:cxn>
                <a:cxn ang="0">
                  <a:pos x="16" y="18"/>
                </a:cxn>
                <a:cxn ang="0">
                  <a:pos x="16" y="18"/>
                </a:cxn>
                <a:cxn ang="0">
                  <a:pos x="15" y="18"/>
                </a:cxn>
                <a:cxn ang="0">
                  <a:pos x="14" y="16"/>
                </a:cxn>
                <a:cxn ang="0">
                  <a:pos x="9" y="15"/>
                </a:cxn>
                <a:cxn ang="0">
                  <a:pos x="6" y="12"/>
                </a:cxn>
                <a:cxn ang="0">
                  <a:pos x="4" y="12"/>
                </a:cxn>
                <a:cxn ang="0">
                  <a:pos x="3" y="10"/>
                </a:cxn>
                <a:cxn ang="0">
                  <a:pos x="3" y="7"/>
                </a:cxn>
                <a:cxn ang="0">
                  <a:pos x="3" y="5"/>
                </a:cxn>
                <a:cxn ang="0">
                  <a:pos x="3" y="3"/>
                </a:cxn>
                <a:cxn ang="0">
                  <a:pos x="3" y="2"/>
                </a:cxn>
                <a:cxn ang="0">
                  <a:pos x="5" y="0"/>
                </a:cxn>
                <a:cxn ang="0">
                  <a:pos x="9" y="0"/>
                </a:cxn>
                <a:cxn ang="0">
                  <a:pos x="11" y="0"/>
                </a:cxn>
                <a:cxn ang="0">
                  <a:pos x="14" y="0"/>
                </a:cxn>
                <a:cxn ang="0">
                  <a:pos x="16" y="1"/>
                </a:cxn>
                <a:cxn ang="0">
                  <a:pos x="18" y="2"/>
                </a:cxn>
                <a:cxn ang="0">
                  <a:pos x="19" y="3"/>
                </a:cxn>
                <a:cxn ang="0">
                  <a:pos x="19" y="6"/>
                </a:cxn>
                <a:cxn ang="0">
                  <a:pos x="13" y="6"/>
                </a:cxn>
                <a:cxn ang="0">
                  <a:pos x="11" y="6"/>
                </a:cxn>
                <a:cxn ang="0">
                  <a:pos x="10" y="6"/>
                </a:cxn>
                <a:cxn ang="0">
                  <a:pos x="9" y="6"/>
                </a:cxn>
                <a:cxn ang="0">
                  <a:pos x="8" y="6"/>
                </a:cxn>
                <a:cxn ang="0">
                  <a:pos x="8" y="6"/>
                </a:cxn>
                <a:cxn ang="0">
                  <a:pos x="8" y="6"/>
                </a:cxn>
                <a:cxn ang="0">
                  <a:pos x="8" y="8"/>
                </a:cxn>
                <a:cxn ang="0">
                  <a:pos x="9" y="8"/>
                </a:cxn>
                <a:cxn ang="0">
                  <a:pos x="11" y="8"/>
                </a:cxn>
                <a:cxn ang="0">
                  <a:pos x="14" y="10"/>
                </a:cxn>
                <a:cxn ang="0">
                  <a:pos x="18" y="11"/>
                </a:cxn>
                <a:cxn ang="0">
                  <a:pos x="19" y="12"/>
                </a:cxn>
                <a:cxn ang="0">
                  <a:pos x="19" y="12"/>
                </a:cxn>
                <a:cxn ang="0">
                  <a:pos x="20" y="15"/>
                </a:cxn>
                <a:cxn ang="0">
                  <a:pos x="22" y="18"/>
                </a:cxn>
                <a:cxn ang="0">
                  <a:pos x="20" y="20"/>
                </a:cxn>
                <a:cxn ang="0">
                  <a:pos x="19" y="22"/>
                </a:cxn>
                <a:cxn ang="0">
                  <a:pos x="18" y="23"/>
                </a:cxn>
                <a:cxn ang="0">
                  <a:pos x="15" y="25"/>
                </a:cxn>
                <a:cxn ang="0">
                  <a:pos x="11" y="26"/>
                </a:cxn>
                <a:cxn ang="0">
                  <a:pos x="9" y="26"/>
                </a:cxn>
                <a:cxn ang="0">
                  <a:pos x="6" y="26"/>
                </a:cxn>
                <a:cxn ang="0">
                  <a:pos x="5" y="26"/>
                </a:cxn>
                <a:cxn ang="0">
                  <a:pos x="3" y="22"/>
                </a:cxn>
                <a:cxn ang="0">
                  <a:pos x="1" y="21"/>
                </a:cxn>
              </a:cxnLst>
              <a:rect l="0" t="0" r="r" b="b"/>
              <a:pathLst>
                <a:path w="22" h="26">
                  <a:moveTo>
                    <a:pt x="0" y="18"/>
                  </a:moveTo>
                  <a:lnTo>
                    <a:pt x="5" y="16"/>
                  </a:lnTo>
                  <a:lnTo>
                    <a:pt x="6" y="17"/>
                  </a:lnTo>
                  <a:lnTo>
                    <a:pt x="6" y="17"/>
                  </a:lnTo>
                  <a:lnTo>
                    <a:pt x="8" y="18"/>
                  </a:lnTo>
                  <a:lnTo>
                    <a:pt x="8" y="18"/>
                  </a:lnTo>
                  <a:lnTo>
                    <a:pt x="8" y="18"/>
                  </a:lnTo>
                  <a:lnTo>
                    <a:pt x="8" y="18"/>
                  </a:lnTo>
                  <a:lnTo>
                    <a:pt x="8" y="18"/>
                  </a:lnTo>
                  <a:lnTo>
                    <a:pt x="8" y="18"/>
                  </a:lnTo>
                  <a:lnTo>
                    <a:pt x="8" y="20"/>
                  </a:lnTo>
                  <a:lnTo>
                    <a:pt x="9" y="21"/>
                  </a:lnTo>
                  <a:lnTo>
                    <a:pt x="9" y="21"/>
                  </a:lnTo>
                  <a:lnTo>
                    <a:pt x="9" y="22"/>
                  </a:lnTo>
                  <a:lnTo>
                    <a:pt x="10" y="22"/>
                  </a:lnTo>
                  <a:lnTo>
                    <a:pt x="10" y="22"/>
                  </a:lnTo>
                  <a:lnTo>
                    <a:pt x="10" y="22"/>
                  </a:lnTo>
                  <a:lnTo>
                    <a:pt x="10" y="22"/>
                  </a:lnTo>
                  <a:lnTo>
                    <a:pt x="11" y="22"/>
                  </a:lnTo>
                  <a:lnTo>
                    <a:pt x="13" y="22"/>
                  </a:lnTo>
                  <a:lnTo>
                    <a:pt x="13" y="22"/>
                  </a:lnTo>
                  <a:lnTo>
                    <a:pt x="13" y="22"/>
                  </a:lnTo>
                  <a:lnTo>
                    <a:pt x="13" y="21"/>
                  </a:lnTo>
                  <a:lnTo>
                    <a:pt x="14" y="21"/>
                  </a:lnTo>
                  <a:lnTo>
                    <a:pt x="14" y="20"/>
                  </a:lnTo>
                  <a:lnTo>
                    <a:pt x="14" y="18"/>
                  </a:lnTo>
                  <a:lnTo>
                    <a:pt x="14" y="18"/>
                  </a:lnTo>
                  <a:lnTo>
                    <a:pt x="14" y="18"/>
                  </a:lnTo>
                  <a:lnTo>
                    <a:pt x="14" y="18"/>
                  </a:lnTo>
                  <a:lnTo>
                    <a:pt x="15" y="18"/>
                  </a:lnTo>
                  <a:lnTo>
                    <a:pt x="15" y="18"/>
                  </a:lnTo>
                  <a:lnTo>
                    <a:pt x="15" y="18"/>
                  </a:lnTo>
                  <a:lnTo>
                    <a:pt x="16" y="18"/>
                  </a:lnTo>
                  <a:lnTo>
                    <a:pt x="16" y="18"/>
                  </a:lnTo>
                  <a:lnTo>
                    <a:pt x="16" y="18"/>
                  </a:lnTo>
                  <a:lnTo>
                    <a:pt x="16" y="18"/>
                  </a:lnTo>
                  <a:lnTo>
                    <a:pt x="16" y="18"/>
                  </a:lnTo>
                  <a:lnTo>
                    <a:pt x="15" y="18"/>
                  </a:lnTo>
                  <a:lnTo>
                    <a:pt x="15" y="18"/>
                  </a:lnTo>
                  <a:lnTo>
                    <a:pt x="15" y="17"/>
                  </a:lnTo>
                  <a:lnTo>
                    <a:pt x="14" y="17"/>
                  </a:lnTo>
                  <a:lnTo>
                    <a:pt x="14" y="16"/>
                  </a:lnTo>
                  <a:lnTo>
                    <a:pt x="11" y="16"/>
                  </a:lnTo>
                  <a:lnTo>
                    <a:pt x="10" y="15"/>
                  </a:lnTo>
                  <a:lnTo>
                    <a:pt x="9" y="15"/>
                  </a:lnTo>
                  <a:lnTo>
                    <a:pt x="8" y="13"/>
                  </a:lnTo>
                  <a:lnTo>
                    <a:pt x="6" y="13"/>
                  </a:lnTo>
                  <a:lnTo>
                    <a:pt x="6" y="12"/>
                  </a:lnTo>
                  <a:lnTo>
                    <a:pt x="5" y="12"/>
                  </a:lnTo>
                  <a:lnTo>
                    <a:pt x="5" y="12"/>
                  </a:lnTo>
                  <a:lnTo>
                    <a:pt x="4" y="12"/>
                  </a:lnTo>
                  <a:lnTo>
                    <a:pt x="4" y="12"/>
                  </a:lnTo>
                  <a:lnTo>
                    <a:pt x="4" y="11"/>
                  </a:lnTo>
                  <a:lnTo>
                    <a:pt x="3" y="10"/>
                  </a:lnTo>
                  <a:lnTo>
                    <a:pt x="3" y="10"/>
                  </a:lnTo>
                  <a:lnTo>
                    <a:pt x="3" y="8"/>
                  </a:lnTo>
                  <a:lnTo>
                    <a:pt x="3" y="7"/>
                  </a:lnTo>
                  <a:lnTo>
                    <a:pt x="3" y="6"/>
                  </a:lnTo>
                  <a:lnTo>
                    <a:pt x="3" y="6"/>
                  </a:lnTo>
                  <a:lnTo>
                    <a:pt x="3" y="5"/>
                  </a:lnTo>
                  <a:lnTo>
                    <a:pt x="3" y="5"/>
                  </a:lnTo>
                  <a:lnTo>
                    <a:pt x="3" y="3"/>
                  </a:lnTo>
                  <a:lnTo>
                    <a:pt x="3" y="3"/>
                  </a:lnTo>
                  <a:lnTo>
                    <a:pt x="3" y="3"/>
                  </a:lnTo>
                  <a:lnTo>
                    <a:pt x="3" y="2"/>
                  </a:lnTo>
                  <a:lnTo>
                    <a:pt x="3" y="2"/>
                  </a:lnTo>
                  <a:lnTo>
                    <a:pt x="4" y="1"/>
                  </a:lnTo>
                  <a:lnTo>
                    <a:pt x="5" y="1"/>
                  </a:lnTo>
                  <a:lnTo>
                    <a:pt x="5" y="0"/>
                  </a:lnTo>
                  <a:lnTo>
                    <a:pt x="6" y="0"/>
                  </a:lnTo>
                  <a:lnTo>
                    <a:pt x="8" y="0"/>
                  </a:lnTo>
                  <a:lnTo>
                    <a:pt x="9" y="0"/>
                  </a:lnTo>
                  <a:lnTo>
                    <a:pt x="10" y="0"/>
                  </a:lnTo>
                  <a:lnTo>
                    <a:pt x="10" y="0"/>
                  </a:lnTo>
                  <a:lnTo>
                    <a:pt x="11" y="0"/>
                  </a:lnTo>
                  <a:lnTo>
                    <a:pt x="13" y="0"/>
                  </a:lnTo>
                  <a:lnTo>
                    <a:pt x="14" y="0"/>
                  </a:lnTo>
                  <a:lnTo>
                    <a:pt x="14" y="0"/>
                  </a:lnTo>
                  <a:lnTo>
                    <a:pt x="15" y="0"/>
                  </a:lnTo>
                  <a:lnTo>
                    <a:pt x="15" y="1"/>
                  </a:lnTo>
                  <a:lnTo>
                    <a:pt x="16" y="1"/>
                  </a:lnTo>
                  <a:lnTo>
                    <a:pt x="16" y="2"/>
                  </a:lnTo>
                  <a:lnTo>
                    <a:pt x="16" y="2"/>
                  </a:lnTo>
                  <a:lnTo>
                    <a:pt x="18" y="2"/>
                  </a:lnTo>
                  <a:lnTo>
                    <a:pt x="18" y="2"/>
                  </a:lnTo>
                  <a:lnTo>
                    <a:pt x="19" y="2"/>
                  </a:lnTo>
                  <a:lnTo>
                    <a:pt x="19" y="3"/>
                  </a:lnTo>
                  <a:lnTo>
                    <a:pt x="19" y="3"/>
                  </a:lnTo>
                  <a:lnTo>
                    <a:pt x="19" y="5"/>
                  </a:lnTo>
                  <a:lnTo>
                    <a:pt x="19" y="6"/>
                  </a:lnTo>
                  <a:lnTo>
                    <a:pt x="14" y="6"/>
                  </a:lnTo>
                  <a:lnTo>
                    <a:pt x="13" y="6"/>
                  </a:lnTo>
                  <a:lnTo>
                    <a:pt x="13" y="6"/>
                  </a:lnTo>
                  <a:lnTo>
                    <a:pt x="13" y="6"/>
                  </a:lnTo>
                  <a:lnTo>
                    <a:pt x="13" y="6"/>
                  </a:lnTo>
                  <a:lnTo>
                    <a:pt x="11" y="6"/>
                  </a:lnTo>
                  <a:lnTo>
                    <a:pt x="11" y="6"/>
                  </a:lnTo>
                  <a:lnTo>
                    <a:pt x="11" y="6"/>
                  </a:lnTo>
                  <a:lnTo>
                    <a:pt x="10" y="6"/>
                  </a:lnTo>
                  <a:lnTo>
                    <a:pt x="10" y="6"/>
                  </a:lnTo>
                  <a:lnTo>
                    <a:pt x="9" y="6"/>
                  </a:lnTo>
                  <a:lnTo>
                    <a:pt x="9" y="6"/>
                  </a:lnTo>
                  <a:lnTo>
                    <a:pt x="9" y="6"/>
                  </a:lnTo>
                  <a:lnTo>
                    <a:pt x="8" y="6"/>
                  </a:lnTo>
                  <a:lnTo>
                    <a:pt x="8" y="6"/>
                  </a:lnTo>
                  <a:lnTo>
                    <a:pt x="8" y="6"/>
                  </a:lnTo>
                  <a:lnTo>
                    <a:pt x="8" y="6"/>
                  </a:lnTo>
                  <a:lnTo>
                    <a:pt x="8" y="6"/>
                  </a:lnTo>
                  <a:lnTo>
                    <a:pt x="8" y="6"/>
                  </a:lnTo>
                  <a:lnTo>
                    <a:pt x="8" y="6"/>
                  </a:lnTo>
                  <a:lnTo>
                    <a:pt x="8" y="6"/>
                  </a:lnTo>
                  <a:lnTo>
                    <a:pt x="8" y="7"/>
                  </a:lnTo>
                  <a:lnTo>
                    <a:pt x="8" y="8"/>
                  </a:lnTo>
                  <a:lnTo>
                    <a:pt x="8" y="8"/>
                  </a:lnTo>
                  <a:lnTo>
                    <a:pt x="8" y="8"/>
                  </a:lnTo>
                  <a:lnTo>
                    <a:pt x="9" y="8"/>
                  </a:lnTo>
                  <a:lnTo>
                    <a:pt x="9" y="8"/>
                  </a:lnTo>
                  <a:lnTo>
                    <a:pt x="10" y="8"/>
                  </a:lnTo>
                  <a:lnTo>
                    <a:pt x="10" y="8"/>
                  </a:lnTo>
                  <a:lnTo>
                    <a:pt x="11" y="8"/>
                  </a:lnTo>
                  <a:lnTo>
                    <a:pt x="13" y="8"/>
                  </a:lnTo>
                  <a:lnTo>
                    <a:pt x="14" y="8"/>
                  </a:lnTo>
                  <a:lnTo>
                    <a:pt x="14" y="10"/>
                  </a:lnTo>
                  <a:lnTo>
                    <a:pt x="15" y="10"/>
                  </a:lnTo>
                  <a:lnTo>
                    <a:pt x="16" y="10"/>
                  </a:lnTo>
                  <a:lnTo>
                    <a:pt x="18" y="11"/>
                  </a:lnTo>
                  <a:lnTo>
                    <a:pt x="18" y="11"/>
                  </a:lnTo>
                  <a:lnTo>
                    <a:pt x="18" y="12"/>
                  </a:lnTo>
                  <a:lnTo>
                    <a:pt x="19" y="12"/>
                  </a:lnTo>
                  <a:lnTo>
                    <a:pt x="19" y="12"/>
                  </a:lnTo>
                  <a:lnTo>
                    <a:pt x="19" y="12"/>
                  </a:lnTo>
                  <a:lnTo>
                    <a:pt x="19" y="12"/>
                  </a:lnTo>
                  <a:lnTo>
                    <a:pt x="20" y="13"/>
                  </a:lnTo>
                  <a:lnTo>
                    <a:pt x="20" y="15"/>
                  </a:lnTo>
                  <a:lnTo>
                    <a:pt x="20" y="15"/>
                  </a:lnTo>
                  <a:lnTo>
                    <a:pt x="22" y="16"/>
                  </a:lnTo>
                  <a:lnTo>
                    <a:pt x="22" y="17"/>
                  </a:lnTo>
                  <a:lnTo>
                    <a:pt x="22" y="18"/>
                  </a:lnTo>
                  <a:lnTo>
                    <a:pt x="22" y="18"/>
                  </a:lnTo>
                  <a:lnTo>
                    <a:pt x="22" y="20"/>
                  </a:lnTo>
                  <a:lnTo>
                    <a:pt x="20" y="20"/>
                  </a:lnTo>
                  <a:lnTo>
                    <a:pt x="20" y="21"/>
                  </a:lnTo>
                  <a:lnTo>
                    <a:pt x="20" y="21"/>
                  </a:lnTo>
                  <a:lnTo>
                    <a:pt x="19" y="22"/>
                  </a:lnTo>
                  <a:lnTo>
                    <a:pt x="19" y="22"/>
                  </a:lnTo>
                  <a:lnTo>
                    <a:pt x="19" y="22"/>
                  </a:lnTo>
                  <a:lnTo>
                    <a:pt x="18" y="23"/>
                  </a:lnTo>
                  <a:lnTo>
                    <a:pt x="16" y="23"/>
                  </a:lnTo>
                  <a:lnTo>
                    <a:pt x="15" y="25"/>
                  </a:lnTo>
                  <a:lnTo>
                    <a:pt x="15" y="25"/>
                  </a:lnTo>
                  <a:lnTo>
                    <a:pt x="14" y="25"/>
                  </a:lnTo>
                  <a:lnTo>
                    <a:pt x="13" y="26"/>
                  </a:lnTo>
                  <a:lnTo>
                    <a:pt x="11" y="26"/>
                  </a:lnTo>
                  <a:lnTo>
                    <a:pt x="10" y="26"/>
                  </a:lnTo>
                  <a:lnTo>
                    <a:pt x="10" y="26"/>
                  </a:lnTo>
                  <a:lnTo>
                    <a:pt x="9" y="26"/>
                  </a:lnTo>
                  <a:lnTo>
                    <a:pt x="8" y="26"/>
                  </a:lnTo>
                  <a:lnTo>
                    <a:pt x="8" y="26"/>
                  </a:lnTo>
                  <a:lnTo>
                    <a:pt x="6" y="26"/>
                  </a:lnTo>
                  <a:lnTo>
                    <a:pt x="6" y="26"/>
                  </a:lnTo>
                  <a:lnTo>
                    <a:pt x="5" y="26"/>
                  </a:lnTo>
                  <a:lnTo>
                    <a:pt x="5" y="26"/>
                  </a:lnTo>
                  <a:lnTo>
                    <a:pt x="4" y="25"/>
                  </a:lnTo>
                  <a:lnTo>
                    <a:pt x="4" y="23"/>
                  </a:lnTo>
                  <a:lnTo>
                    <a:pt x="3" y="22"/>
                  </a:lnTo>
                  <a:lnTo>
                    <a:pt x="3" y="22"/>
                  </a:lnTo>
                  <a:lnTo>
                    <a:pt x="3" y="21"/>
                  </a:lnTo>
                  <a:lnTo>
                    <a:pt x="1" y="21"/>
                  </a:lnTo>
                  <a:lnTo>
                    <a:pt x="1" y="20"/>
                  </a:lnTo>
                  <a:lnTo>
                    <a:pt x="0" y="18"/>
                  </a:lnTo>
                  <a:close/>
                </a:path>
              </a:pathLst>
            </a:custGeom>
            <a:solidFill>
              <a:srgbClr val="3A66AA"/>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164" name="Freeform 284"/>
            <p:cNvSpPr>
              <a:spLocks noEditPoints="1"/>
            </p:cNvSpPr>
            <p:nvPr/>
          </p:nvSpPr>
          <p:spPr bwMode="auto">
            <a:xfrm>
              <a:off x="3810" y="2773"/>
              <a:ext cx="5" cy="9"/>
            </a:xfrm>
            <a:custGeom>
              <a:avLst/>
              <a:gdLst/>
              <a:ahLst/>
              <a:cxnLst>
                <a:cxn ang="0">
                  <a:pos x="14" y="37"/>
                </a:cxn>
                <a:cxn ang="0">
                  <a:pos x="14" y="33"/>
                </a:cxn>
                <a:cxn ang="0">
                  <a:pos x="14" y="34"/>
                </a:cxn>
                <a:cxn ang="0">
                  <a:pos x="13" y="36"/>
                </a:cxn>
                <a:cxn ang="0">
                  <a:pos x="11" y="36"/>
                </a:cxn>
                <a:cxn ang="0">
                  <a:pos x="11" y="37"/>
                </a:cxn>
                <a:cxn ang="0">
                  <a:pos x="10" y="37"/>
                </a:cxn>
                <a:cxn ang="0">
                  <a:pos x="9" y="37"/>
                </a:cxn>
                <a:cxn ang="0">
                  <a:pos x="9" y="37"/>
                </a:cxn>
                <a:cxn ang="0">
                  <a:pos x="8" y="37"/>
                </a:cxn>
                <a:cxn ang="0">
                  <a:pos x="5" y="36"/>
                </a:cxn>
                <a:cxn ang="0">
                  <a:pos x="4" y="36"/>
                </a:cxn>
                <a:cxn ang="0">
                  <a:pos x="3" y="34"/>
                </a:cxn>
                <a:cxn ang="0">
                  <a:pos x="3" y="32"/>
                </a:cxn>
                <a:cxn ang="0">
                  <a:pos x="1" y="29"/>
                </a:cxn>
                <a:cxn ang="0">
                  <a:pos x="0" y="27"/>
                </a:cxn>
                <a:cxn ang="0">
                  <a:pos x="0" y="24"/>
                </a:cxn>
                <a:cxn ang="0">
                  <a:pos x="0" y="22"/>
                </a:cxn>
                <a:cxn ang="0">
                  <a:pos x="0" y="19"/>
                </a:cxn>
                <a:cxn ang="0">
                  <a:pos x="1" y="17"/>
                </a:cxn>
                <a:cxn ang="0">
                  <a:pos x="3" y="14"/>
                </a:cxn>
                <a:cxn ang="0">
                  <a:pos x="3" y="12"/>
                </a:cxn>
                <a:cxn ang="0">
                  <a:pos x="4" y="11"/>
                </a:cxn>
                <a:cxn ang="0">
                  <a:pos x="5" y="11"/>
                </a:cxn>
                <a:cxn ang="0">
                  <a:pos x="8" y="11"/>
                </a:cxn>
                <a:cxn ang="0">
                  <a:pos x="9" y="11"/>
                </a:cxn>
                <a:cxn ang="0">
                  <a:pos x="11" y="11"/>
                </a:cxn>
                <a:cxn ang="0">
                  <a:pos x="13" y="11"/>
                </a:cxn>
                <a:cxn ang="0">
                  <a:pos x="14" y="12"/>
                </a:cxn>
                <a:cxn ang="0">
                  <a:pos x="14" y="0"/>
                </a:cxn>
                <a:cxn ang="0">
                  <a:pos x="19" y="37"/>
                </a:cxn>
                <a:cxn ang="0">
                  <a:pos x="5" y="24"/>
                </a:cxn>
                <a:cxn ang="0">
                  <a:pos x="5" y="26"/>
                </a:cxn>
                <a:cxn ang="0">
                  <a:pos x="5" y="27"/>
                </a:cxn>
                <a:cxn ang="0">
                  <a:pos x="5" y="28"/>
                </a:cxn>
                <a:cxn ang="0">
                  <a:pos x="5" y="29"/>
                </a:cxn>
                <a:cxn ang="0">
                  <a:pos x="6" y="31"/>
                </a:cxn>
                <a:cxn ang="0">
                  <a:pos x="8" y="32"/>
                </a:cxn>
                <a:cxn ang="0">
                  <a:pos x="8" y="33"/>
                </a:cxn>
                <a:cxn ang="0">
                  <a:pos x="9" y="33"/>
                </a:cxn>
                <a:cxn ang="0">
                  <a:pos x="10" y="32"/>
                </a:cxn>
                <a:cxn ang="0">
                  <a:pos x="11" y="31"/>
                </a:cxn>
                <a:cxn ang="0">
                  <a:pos x="13" y="29"/>
                </a:cxn>
                <a:cxn ang="0">
                  <a:pos x="14" y="29"/>
                </a:cxn>
                <a:cxn ang="0">
                  <a:pos x="14" y="28"/>
                </a:cxn>
                <a:cxn ang="0">
                  <a:pos x="14" y="27"/>
                </a:cxn>
                <a:cxn ang="0">
                  <a:pos x="14" y="24"/>
                </a:cxn>
                <a:cxn ang="0">
                  <a:pos x="14" y="22"/>
                </a:cxn>
                <a:cxn ang="0">
                  <a:pos x="14" y="21"/>
                </a:cxn>
                <a:cxn ang="0">
                  <a:pos x="14" y="19"/>
                </a:cxn>
                <a:cxn ang="0">
                  <a:pos x="14" y="18"/>
                </a:cxn>
                <a:cxn ang="0">
                  <a:pos x="13" y="17"/>
                </a:cxn>
                <a:cxn ang="0">
                  <a:pos x="11" y="17"/>
                </a:cxn>
                <a:cxn ang="0">
                  <a:pos x="10" y="17"/>
                </a:cxn>
                <a:cxn ang="0">
                  <a:pos x="9" y="17"/>
                </a:cxn>
                <a:cxn ang="0">
                  <a:pos x="9" y="17"/>
                </a:cxn>
                <a:cxn ang="0">
                  <a:pos x="8" y="17"/>
                </a:cxn>
                <a:cxn ang="0">
                  <a:pos x="8" y="17"/>
                </a:cxn>
                <a:cxn ang="0">
                  <a:pos x="6" y="17"/>
                </a:cxn>
                <a:cxn ang="0">
                  <a:pos x="5" y="18"/>
                </a:cxn>
                <a:cxn ang="0">
                  <a:pos x="5" y="19"/>
                </a:cxn>
                <a:cxn ang="0">
                  <a:pos x="5" y="21"/>
                </a:cxn>
                <a:cxn ang="0">
                  <a:pos x="5" y="22"/>
                </a:cxn>
              </a:cxnLst>
              <a:rect l="0" t="0" r="r" b="b"/>
              <a:pathLst>
                <a:path w="19" h="37">
                  <a:moveTo>
                    <a:pt x="19" y="37"/>
                  </a:moveTo>
                  <a:lnTo>
                    <a:pt x="14" y="37"/>
                  </a:lnTo>
                  <a:lnTo>
                    <a:pt x="14" y="33"/>
                  </a:lnTo>
                  <a:lnTo>
                    <a:pt x="14" y="33"/>
                  </a:lnTo>
                  <a:lnTo>
                    <a:pt x="14" y="33"/>
                  </a:lnTo>
                  <a:lnTo>
                    <a:pt x="14" y="34"/>
                  </a:lnTo>
                  <a:lnTo>
                    <a:pt x="14" y="34"/>
                  </a:lnTo>
                  <a:lnTo>
                    <a:pt x="13" y="36"/>
                  </a:lnTo>
                  <a:lnTo>
                    <a:pt x="13" y="36"/>
                  </a:lnTo>
                  <a:lnTo>
                    <a:pt x="11" y="36"/>
                  </a:lnTo>
                  <a:lnTo>
                    <a:pt x="11" y="37"/>
                  </a:lnTo>
                  <a:lnTo>
                    <a:pt x="11" y="37"/>
                  </a:lnTo>
                  <a:lnTo>
                    <a:pt x="10" y="37"/>
                  </a:lnTo>
                  <a:lnTo>
                    <a:pt x="10" y="37"/>
                  </a:lnTo>
                  <a:lnTo>
                    <a:pt x="10" y="37"/>
                  </a:lnTo>
                  <a:lnTo>
                    <a:pt x="9" y="37"/>
                  </a:lnTo>
                  <a:lnTo>
                    <a:pt x="9" y="37"/>
                  </a:lnTo>
                  <a:lnTo>
                    <a:pt x="9" y="37"/>
                  </a:lnTo>
                  <a:lnTo>
                    <a:pt x="9" y="37"/>
                  </a:lnTo>
                  <a:lnTo>
                    <a:pt x="8" y="37"/>
                  </a:lnTo>
                  <a:lnTo>
                    <a:pt x="6" y="37"/>
                  </a:lnTo>
                  <a:lnTo>
                    <a:pt x="5" y="36"/>
                  </a:lnTo>
                  <a:lnTo>
                    <a:pt x="5" y="36"/>
                  </a:lnTo>
                  <a:lnTo>
                    <a:pt x="4" y="36"/>
                  </a:lnTo>
                  <a:lnTo>
                    <a:pt x="4" y="34"/>
                  </a:lnTo>
                  <a:lnTo>
                    <a:pt x="3" y="34"/>
                  </a:lnTo>
                  <a:lnTo>
                    <a:pt x="3" y="33"/>
                  </a:lnTo>
                  <a:lnTo>
                    <a:pt x="3" y="32"/>
                  </a:lnTo>
                  <a:lnTo>
                    <a:pt x="1" y="31"/>
                  </a:lnTo>
                  <a:lnTo>
                    <a:pt x="1" y="29"/>
                  </a:lnTo>
                  <a:lnTo>
                    <a:pt x="0" y="28"/>
                  </a:lnTo>
                  <a:lnTo>
                    <a:pt x="0" y="27"/>
                  </a:lnTo>
                  <a:lnTo>
                    <a:pt x="0" y="26"/>
                  </a:lnTo>
                  <a:lnTo>
                    <a:pt x="0" y="24"/>
                  </a:lnTo>
                  <a:lnTo>
                    <a:pt x="0" y="23"/>
                  </a:lnTo>
                  <a:lnTo>
                    <a:pt x="0" y="22"/>
                  </a:lnTo>
                  <a:lnTo>
                    <a:pt x="0" y="21"/>
                  </a:lnTo>
                  <a:lnTo>
                    <a:pt x="0" y="19"/>
                  </a:lnTo>
                  <a:lnTo>
                    <a:pt x="0" y="18"/>
                  </a:lnTo>
                  <a:lnTo>
                    <a:pt x="1" y="17"/>
                  </a:lnTo>
                  <a:lnTo>
                    <a:pt x="1" y="16"/>
                  </a:lnTo>
                  <a:lnTo>
                    <a:pt x="3" y="14"/>
                  </a:lnTo>
                  <a:lnTo>
                    <a:pt x="3" y="13"/>
                  </a:lnTo>
                  <a:lnTo>
                    <a:pt x="3" y="12"/>
                  </a:lnTo>
                  <a:lnTo>
                    <a:pt x="4" y="12"/>
                  </a:lnTo>
                  <a:lnTo>
                    <a:pt x="4" y="11"/>
                  </a:lnTo>
                  <a:lnTo>
                    <a:pt x="5" y="11"/>
                  </a:lnTo>
                  <a:lnTo>
                    <a:pt x="5" y="11"/>
                  </a:lnTo>
                  <a:lnTo>
                    <a:pt x="6" y="11"/>
                  </a:lnTo>
                  <a:lnTo>
                    <a:pt x="8" y="11"/>
                  </a:lnTo>
                  <a:lnTo>
                    <a:pt x="9" y="11"/>
                  </a:lnTo>
                  <a:lnTo>
                    <a:pt x="9" y="11"/>
                  </a:lnTo>
                  <a:lnTo>
                    <a:pt x="10" y="11"/>
                  </a:lnTo>
                  <a:lnTo>
                    <a:pt x="11" y="11"/>
                  </a:lnTo>
                  <a:lnTo>
                    <a:pt x="11" y="11"/>
                  </a:lnTo>
                  <a:lnTo>
                    <a:pt x="13" y="11"/>
                  </a:lnTo>
                  <a:lnTo>
                    <a:pt x="13" y="12"/>
                  </a:lnTo>
                  <a:lnTo>
                    <a:pt x="14" y="12"/>
                  </a:lnTo>
                  <a:lnTo>
                    <a:pt x="14" y="13"/>
                  </a:lnTo>
                  <a:lnTo>
                    <a:pt x="14" y="0"/>
                  </a:lnTo>
                  <a:lnTo>
                    <a:pt x="19" y="0"/>
                  </a:lnTo>
                  <a:lnTo>
                    <a:pt x="19" y="37"/>
                  </a:lnTo>
                  <a:close/>
                  <a:moveTo>
                    <a:pt x="5" y="23"/>
                  </a:moveTo>
                  <a:lnTo>
                    <a:pt x="5" y="24"/>
                  </a:lnTo>
                  <a:lnTo>
                    <a:pt x="5" y="26"/>
                  </a:lnTo>
                  <a:lnTo>
                    <a:pt x="5" y="26"/>
                  </a:lnTo>
                  <a:lnTo>
                    <a:pt x="5" y="27"/>
                  </a:lnTo>
                  <a:lnTo>
                    <a:pt x="5" y="27"/>
                  </a:lnTo>
                  <a:lnTo>
                    <a:pt x="5" y="28"/>
                  </a:lnTo>
                  <a:lnTo>
                    <a:pt x="5" y="28"/>
                  </a:lnTo>
                  <a:lnTo>
                    <a:pt x="5" y="29"/>
                  </a:lnTo>
                  <a:lnTo>
                    <a:pt x="5" y="29"/>
                  </a:lnTo>
                  <a:lnTo>
                    <a:pt x="6" y="31"/>
                  </a:lnTo>
                  <a:lnTo>
                    <a:pt x="6" y="31"/>
                  </a:lnTo>
                  <a:lnTo>
                    <a:pt x="6" y="32"/>
                  </a:lnTo>
                  <a:lnTo>
                    <a:pt x="8" y="32"/>
                  </a:lnTo>
                  <a:lnTo>
                    <a:pt x="8" y="33"/>
                  </a:lnTo>
                  <a:lnTo>
                    <a:pt x="8" y="33"/>
                  </a:lnTo>
                  <a:lnTo>
                    <a:pt x="9" y="33"/>
                  </a:lnTo>
                  <a:lnTo>
                    <a:pt x="9" y="33"/>
                  </a:lnTo>
                  <a:lnTo>
                    <a:pt x="10" y="33"/>
                  </a:lnTo>
                  <a:lnTo>
                    <a:pt x="10" y="32"/>
                  </a:lnTo>
                  <a:lnTo>
                    <a:pt x="11" y="32"/>
                  </a:lnTo>
                  <a:lnTo>
                    <a:pt x="11" y="31"/>
                  </a:lnTo>
                  <a:lnTo>
                    <a:pt x="13" y="31"/>
                  </a:lnTo>
                  <a:lnTo>
                    <a:pt x="13" y="29"/>
                  </a:lnTo>
                  <a:lnTo>
                    <a:pt x="14" y="29"/>
                  </a:lnTo>
                  <a:lnTo>
                    <a:pt x="14" y="29"/>
                  </a:lnTo>
                  <a:lnTo>
                    <a:pt x="14" y="29"/>
                  </a:lnTo>
                  <a:lnTo>
                    <a:pt x="14" y="28"/>
                  </a:lnTo>
                  <a:lnTo>
                    <a:pt x="14" y="28"/>
                  </a:lnTo>
                  <a:lnTo>
                    <a:pt x="14" y="27"/>
                  </a:lnTo>
                  <a:lnTo>
                    <a:pt x="14" y="26"/>
                  </a:lnTo>
                  <a:lnTo>
                    <a:pt x="14" y="24"/>
                  </a:lnTo>
                  <a:lnTo>
                    <a:pt x="14" y="23"/>
                  </a:lnTo>
                  <a:lnTo>
                    <a:pt x="14" y="22"/>
                  </a:lnTo>
                  <a:lnTo>
                    <a:pt x="14" y="21"/>
                  </a:lnTo>
                  <a:lnTo>
                    <a:pt x="14" y="21"/>
                  </a:lnTo>
                  <a:lnTo>
                    <a:pt x="14" y="19"/>
                  </a:lnTo>
                  <a:lnTo>
                    <a:pt x="14" y="19"/>
                  </a:lnTo>
                  <a:lnTo>
                    <a:pt x="14" y="18"/>
                  </a:lnTo>
                  <a:lnTo>
                    <a:pt x="14" y="18"/>
                  </a:lnTo>
                  <a:lnTo>
                    <a:pt x="14" y="17"/>
                  </a:lnTo>
                  <a:lnTo>
                    <a:pt x="13" y="17"/>
                  </a:lnTo>
                  <a:lnTo>
                    <a:pt x="13" y="17"/>
                  </a:lnTo>
                  <a:lnTo>
                    <a:pt x="11" y="17"/>
                  </a:lnTo>
                  <a:lnTo>
                    <a:pt x="11" y="17"/>
                  </a:lnTo>
                  <a:lnTo>
                    <a:pt x="10" y="17"/>
                  </a:lnTo>
                  <a:lnTo>
                    <a:pt x="10" y="17"/>
                  </a:lnTo>
                  <a:lnTo>
                    <a:pt x="9" y="17"/>
                  </a:lnTo>
                  <a:lnTo>
                    <a:pt x="9" y="17"/>
                  </a:lnTo>
                  <a:lnTo>
                    <a:pt x="9" y="17"/>
                  </a:lnTo>
                  <a:lnTo>
                    <a:pt x="9" y="17"/>
                  </a:lnTo>
                  <a:lnTo>
                    <a:pt x="8" y="17"/>
                  </a:lnTo>
                  <a:lnTo>
                    <a:pt x="8" y="17"/>
                  </a:lnTo>
                  <a:lnTo>
                    <a:pt x="8" y="17"/>
                  </a:lnTo>
                  <a:lnTo>
                    <a:pt x="8" y="17"/>
                  </a:lnTo>
                  <a:lnTo>
                    <a:pt x="6" y="17"/>
                  </a:lnTo>
                  <a:lnTo>
                    <a:pt x="5" y="17"/>
                  </a:lnTo>
                  <a:lnTo>
                    <a:pt x="5" y="18"/>
                  </a:lnTo>
                  <a:lnTo>
                    <a:pt x="5" y="18"/>
                  </a:lnTo>
                  <a:lnTo>
                    <a:pt x="5" y="19"/>
                  </a:lnTo>
                  <a:lnTo>
                    <a:pt x="5" y="19"/>
                  </a:lnTo>
                  <a:lnTo>
                    <a:pt x="5" y="21"/>
                  </a:lnTo>
                  <a:lnTo>
                    <a:pt x="5" y="21"/>
                  </a:lnTo>
                  <a:lnTo>
                    <a:pt x="5" y="22"/>
                  </a:lnTo>
                  <a:lnTo>
                    <a:pt x="5" y="23"/>
                  </a:lnTo>
                  <a:close/>
                </a:path>
              </a:pathLst>
            </a:custGeom>
            <a:solidFill>
              <a:srgbClr val="3A66AA"/>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165" name="Freeform 285"/>
            <p:cNvSpPr/>
            <p:nvPr/>
          </p:nvSpPr>
          <p:spPr bwMode="auto">
            <a:xfrm>
              <a:off x="3816" y="2773"/>
              <a:ext cx="5" cy="9"/>
            </a:xfrm>
            <a:custGeom>
              <a:avLst/>
              <a:gdLst/>
              <a:ahLst/>
              <a:cxnLst>
                <a:cxn ang="0">
                  <a:pos x="6" y="13"/>
                </a:cxn>
                <a:cxn ang="0">
                  <a:pos x="8" y="12"/>
                </a:cxn>
                <a:cxn ang="0">
                  <a:pos x="10" y="11"/>
                </a:cxn>
                <a:cxn ang="0">
                  <a:pos x="11" y="11"/>
                </a:cxn>
                <a:cxn ang="0">
                  <a:pos x="14" y="11"/>
                </a:cxn>
                <a:cxn ang="0">
                  <a:pos x="14" y="11"/>
                </a:cxn>
                <a:cxn ang="0">
                  <a:pos x="15" y="11"/>
                </a:cxn>
                <a:cxn ang="0">
                  <a:pos x="16" y="11"/>
                </a:cxn>
                <a:cxn ang="0">
                  <a:pos x="16" y="11"/>
                </a:cxn>
                <a:cxn ang="0">
                  <a:pos x="16" y="11"/>
                </a:cxn>
                <a:cxn ang="0">
                  <a:pos x="18" y="12"/>
                </a:cxn>
                <a:cxn ang="0">
                  <a:pos x="19" y="13"/>
                </a:cxn>
                <a:cxn ang="0">
                  <a:pos x="19" y="13"/>
                </a:cxn>
                <a:cxn ang="0">
                  <a:pos x="19" y="14"/>
                </a:cxn>
                <a:cxn ang="0">
                  <a:pos x="19" y="16"/>
                </a:cxn>
                <a:cxn ang="0">
                  <a:pos x="19" y="17"/>
                </a:cxn>
                <a:cxn ang="0">
                  <a:pos x="19" y="17"/>
                </a:cxn>
                <a:cxn ang="0">
                  <a:pos x="19" y="18"/>
                </a:cxn>
                <a:cxn ang="0">
                  <a:pos x="19" y="19"/>
                </a:cxn>
                <a:cxn ang="0">
                  <a:pos x="19" y="19"/>
                </a:cxn>
                <a:cxn ang="0">
                  <a:pos x="19" y="37"/>
                </a:cxn>
                <a:cxn ang="0">
                  <a:pos x="14" y="23"/>
                </a:cxn>
                <a:cxn ang="0">
                  <a:pos x="14" y="21"/>
                </a:cxn>
                <a:cxn ang="0">
                  <a:pos x="14" y="19"/>
                </a:cxn>
                <a:cxn ang="0">
                  <a:pos x="14" y="18"/>
                </a:cxn>
                <a:cxn ang="0">
                  <a:pos x="14" y="17"/>
                </a:cxn>
                <a:cxn ang="0">
                  <a:pos x="13" y="17"/>
                </a:cxn>
                <a:cxn ang="0">
                  <a:pos x="11" y="17"/>
                </a:cxn>
                <a:cxn ang="0">
                  <a:pos x="11" y="17"/>
                </a:cxn>
                <a:cxn ang="0">
                  <a:pos x="10" y="17"/>
                </a:cxn>
                <a:cxn ang="0">
                  <a:pos x="9" y="17"/>
                </a:cxn>
                <a:cxn ang="0">
                  <a:pos x="9" y="17"/>
                </a:cxn>
                <a:cxn ang="0">
                  <a:pos x="9" y="17"/>
                </a:cxn>
                <a:cxn ang="0">
                  <a:pos x="8" y="17"/>
                </a:cxn>
                <a:cxn ang="0">
                  <a:pos x="8" y="17"/>
                </a:cxn>
                <a:cxn ang="0">
                  <a:pos x="6" y="18"/>
                </a:cxn>
                <a:cxn ang="0">
                  <a:pos x="6" y="19"/>
                </a:cxn>
                <a:cxn ang="0">
                  <a:pos x="6" y="19"/>
                </a:cxn>
                <a:cxn ang="0">
                  <a:pos x="6" y="21"/>
                </a:cxn>
                <a:cxn ang="0">
                  <a:pos x="6" y="22"/>
                </a:cxn>
                <a:cxn ang="0">
                  <a:pos x="6" y="23"/>
                </a:cxn>
                <a:cxn ang="0">
                  <a:pos x="0" y="37"/>
                </a:cxn>
                <a:cxn ang="0">
                  <a:pos x="6" y="0"/>
                </a:cxn>
              </a:cxnLst>
              <a:rect l="0" t="0" r="r" b="b"/>
              <a:pathLst>
                <a:path w="19" h="37">
                  <a:moveTo>
                    <a:pt x="6" y="0"/>
                  </a:moveTo>
                  <a:lnTo>
                    <a:pt x="6" y="13"/>
                  </a:lnTo>
                  <a:lnTo>
                    <a:pt x="6" y="12"/>
                  </a:lnTo>
                  <a:lnTo>
                    <a:pt x="8" y="12"/>
                  </a:lnTo>
                  <a:lnTo>
                    <a:pt x="9" y="11"/>
                  </a:lnTo>
                  <a:lnTo>
                    <a:pt x="10" y="11"/>
                  </a:lnTo>
                  <a:lnTo>
                    <a:pt x="11" y="11"/>
                  </a:lnTo>
                  <a:lnTo>
                    <a:pt x="11" y="11"/>
                  </a:lnTo>
                  <a:lnTo>
                    <a:pt x="13" y="11"/>
                  </a:lnTo>
                  <a:lnTo>
                    <a:pt x="14" y="11"/>
                  </a:lnTo>
                  <a:lnTo>
                    <a:pt x="14" y="11"/>
                  </a:lnTo>
                  <a:lnTo>
                    <a:pt x="14" y="11"/>
                  </a:lnTo>
                  <a:lnTo>
                    <a:pt x="14" y="11"/>
                  </a:lnTo>
                  <a:lnTo>
                    <a:pt x="15" y="11"/>
                  </a:lnTo>
                  <a:lnTo>
                    <a:pt x="15" y="11"/>
                  </a:lnTo>
                  <a:lnTo>
                    <a:pt x="16" y="11"/>
                  </a:lnTo>
                  <a:lnTo>
                    <a:pt x="16" y="11"/>
                  </a:lnTo>
                  <a:lnTo>
                    <a:pt x="16" y="11"/>
                  </a:lnTo>
                  <a:lnTo>
                    <a:pt x="16" y="11"/>
                  </a:lnTo>
                  <a:lnTo>
                    <a:pt x="16" y="11"/>
                  </a:lnTo>
                  <a:lnTo>
                    <a:pt x="16" y="12"/>
                  </a:lnTo>
                  <a:lnTo>
                    <a:pt x="18" y="12"/>
                  </a:lnTo>
                  <a:lnTo>
                    <a:pt x="18" y="13"/>
                  </a:lnTo>
                  <a:lnTo>
                    <a:pt x="19" y="13"/>
                  </a:lnTo>
                  <a:lnTo>
                    <a:pt x="19" y="13"/>
                  </a:lnTo>
                  <a:lnTo>
                    <a:pt x="19" y="13"/>
                  </a:lnTo>
                  <a:lnTo>
                    <a:pt x="19" y="14"/>
                  </a:lnTo>
                  <a:lnTo>
                    <a:pt x="19" y="14"/>
                  </a:lnTo>
                  <a:lnTo>
                    <a:pt x="19" y="14"/>
                  </a:lnTo>
                  <a:lnTo>
                    <a:pt x="19" y="16"/>
                  </a:lnTo>
                  <a:lnTo>
                    <a:pt x="19" y="16"/>
                  </a:lnTo>
                  <a:lnTo>
                    <a:pt x="19" y="17"/>
                  </a:lnTo>
                  <a:lnTo>
                    <a:pt x="19" y="17"/>
                  </a:lnTo>
                  <a:lnTo>
                    <a:pt x="19" y="17"/>
                  </a:lnTo>
                  <a:lnTo>
                    <a:pt x="19" y="17"/>
                  </a:lnTo>
                  <a:lnTo>
                    <a:pt x="19" y="18"/>
                  </a:lnTo>
                  <a:lnTo>
                    <a:pt x="19" y="18"/>
                  </a:lnTo>
                  <a:lnTo>
                    <a:pt x="19" y="19"/>
                  </a:lnTo>
                  <a:lnTo>
                    <a:pt x="19" y="19"/>
                  </a:lnTo>
                  <a:lnTo>
                    <a:pt x="19" y="19"/>
                  </a:lnTo>
                  <a:lnTo>
                    <a:pt x="19" y="19"/>
                  </a:lnTo>
                  <a:lnTo>
                    <a:pt x="19" y="37"/>
                  </a:lnTo>
                  <a:lnTo>
                    <a:pt x="14" y="37"/>
                  </a:lnTo>
                  <a:lnTo>
                    <a:pt x="14" y="23"/>
                  </a:lnTo>
                  <a:lnTo>
                    <a:pt x="14" y="22"/>
                  </a:lnTo>
                  <a:lnTo>
                    <a:pt x="14" y="21"/>
                  </a:lnTo>
                  <a:lnTo>
                    <a:pt x="14" y="21"/>
                  </a:lnTo>
                  <a:lnTo>
                    <a:pt x="14" y="19"/>
                  </a:lnTo>
                  <a:lnTo>
                    <a:pt x="14" y="19"/>
                  </a:lnTo>
                  <a:lnTo>
                    <a:pt x="14" y="18"/>
                  </a:lnTo>
                  <a:lnTo>
                    <a:pt x="14" y="18"/>
                  </a:lnTo>
                  <a:lnTo>
                    <a:pt x="14" y="17"/>
                  </a:lnTo>
                  <a:lnTo>
                    <a:pt x="13" y="17"/>
                  </a:lnTo>
                  <a:lnTo>
                    <a:pt x="13" y="17"/>
                  </a:lnTo>
                  <a:lnTo>
                    <a:pt x="11" y="17"/>
                  </a:lnTo>
                  <a:lnTo>
                    <a:pt x="11" y="17"/>
                  </a:lnTo>
                  <a:lnTo>
                    <a:pt x="11" y="17"/>
                  </a:lnTo>
                  <a:lnTo>
                    <a:pt x="11" y="17"/>
                  </a:lnTo>
                  <a:lnTo>
                    <a:pt x="11" y="17"/>
                  </a:lnTo>
                  <a:lnTo>
                    <a:pt x="10" y="17"/>
                  </a:lnTo>
                  <a:lnTo>
                    <a:pt x="10" y="17"/>
                  </a:lnTo>
                  <a:lnTo>
                    <a:pt x="9" y="17"/>
                  </a:lnTo>
                  <a:lnTo>
                    <a:pt x="9" y="17"/>
                  </a:lnTo>
                  <a:lnTo>
                    <a:pt x="9" y="17"/>
                  </a:lnTo>
                  <a:lnTo>
                    <a:pt x="9" y="17"/>
                  </a:lnTo>
                  <a:lnTo>
                    <a:pt x="9" y="17"/>
                  </a:lnTo>
                  <a:lnTo>
                    <a:pt x="9" y="17"/>
                  </a:lnTo>
                  <a:lnTo>
                    <a:pt x="8" y="17"/>
                  </a:lnTo>
                  <a:lnTo>
                    <a:pt x="8" y="17"/>
                  </a:lnTo>
                  <a:lnTo>
                    <a:pt x="8" y="17"/>
                  </a:lnTo>
                  <a:lnTo>
                    <a:pt x="6" y="17"/>
                  </a:lnTo>
                  <a:lnTo>
                    <a:pt x="6" y="18"/>
                  </a:lnTo>
                  <a:lnTo>
                    <a:pt x="6" y="19"/>
                  </a:lnTo>
                  <a:lnTo>
                    <a:pt x="6" y="19"/>
                  </a:lnTo>
                  <a:lnTo>
                    <a:pt x="6" y="19"/>
                  </a:lnTo>
                  <a:lnTo>
                    <a:pt x="6" y="19"/>
                  </a:lnTo>
                  <a:lnTo>
                    <a:pt x="6" y="21"/>
                  </a:lnTo>
                  <a:lnTo>
                    <a:pt x="6" y="21"/>
                  </a:lnTo>
                  <a:lnTo>
                    <a:pt x="6" y="21"/>
                  </a:lnTo>
                  <a:lnTo>
                    <a:pt x="6" y="22"/>
                  </a:lnTo>
                  <a:lnTo>
                    <a:pt x="6" y="22"/>
                  </a:lnTo>
                  <a:lnTo>
                    <a:pt x="6" y="23"/>
                  </a:lnTo>
                  <a:lnTo>
                    <a:pt x="6" y="37"/>
                  </a:lnTo>
                  <a:lnTo>
                    <a:pt x="0" y="37"/>
                  </a:lnTo>
                  <a:lnTo>
                    <a:pt x="0" y="0"/>
                  </a:lnTo>
                  <a:lnTo>
                    <a:pt x="6" y="0"/>
                  </a:lnTo>
                  <a:close/>
                </a:path>
              </a:pathLst>
            </a:custGeom>
            <a:solidFill>
              <a:srgbClr val="3A66AA"/>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166" name="Freeform 286"/>
            <p:cNvSpPr/>
            <p:nvPr/>
          </p:nvSpPr>
          <p:spPr bwMode="auto">
            <a:xfrm>
              <a:off x="3824" y="2773"/>
              <a:ext cx="4" cy="9"/>
            </a:xfrm>
            <a:custGeom>
              <a:avLst/>
              <a:gdLst/>
              <a:ahLst/>
              <a:cxnLst>
                <a:cxn ang="0">
                  <a:pos x="0" y="11"/>
                </a:cxn>
                <a:cxn ang="0">
                  <a:pos x="2" y="11"/>
                </a:cxn>
                <a:cxn ang="0">
                  <a:pos x="2" y="9"/>
                </a:cxn>
                <a:cxn ang="0">
                  <a:pos x="2" y="8"/>
                </a:cxn>
                <a:cxn ang="0">
                  <a:pos x="2" y="7"/>
                </a:cxn>
                <a:cxn ang="0">
                  <a:pos x="2" y="5"/>
                </a:cxn>
                <a:cxn ang="0">
                  <a:pos x="4" y="4"/>
                </a:cxn>
                <a:cxn ang="0">
                  <a:pos x="4" y="4"/>
                </a:cxn>
                <a:cxn ang="0">
                  <a:pos x="5" y="3"/>
                </a:cxn>
                <a:cxn ang="0">
                  <a:pos x="5" y="3"/>
                </a:cxn>
                <a:cxn ang="0">
                  <a:pos x="5" y="3"/>
                </a:cxn>
                <a:cxn ang="0">
                  <a:pos x="5" y="3"/>
                </a:cxn>
                <a:cxn ang="0">
                  <a:pos x="5" y="3"/>
                </a:cxn>
                <a:cxn ang="0">
                  <a:pos x="5" y="3"/>
                </a:cxn>
                <a:cxn ang="0">
                  <a:pos x="5" y="2"/>
                </a:cxn>
                <a:cxn ang="0">
                  <a:pos x="5" y="2"/>
                </a:cxn>
                <a:cxn ang="0">
                  <a:pos x="5" y="0"/>
                </a:cxn>
                <a:cxn ang="0">
                  <a:pos x="6" y="0"/>
                </a:cxn>
                <a:cxn ang="0">
                  <a:pos x="7" y="0"/>
                </a:cxn>
                <a:cxn ang="0">
                  <a:pos x="7" y="0"/>
                </a:cxn>
                <a:cxn ang="0">
                  <a:pos x="7" y="0"/>
                </a:cxn>
                <a:cxn ang="0">
                  <a:pos x="9" y="0"/>
                </a:cxn>
                <a:cxn ang="0">
                  <a:pos x="9" y="0"/>
                </a:cxn>
                <a:cxn ang="0">
                  <a:pos x="10" y="0"/>
                </a:cxn>
                <a:cxn ang="0">
                  <a:pos x="11" y="0"/>
                </a:cxn>
                <a:cxn ang="0">
                  <a:pos x="11" y="0"/>
                </a:cxn>
                <a:cxn ang="0">
                  <a:pos x="11" y="0"/>
                </a:cxn>
                <a:cxn ang="0">
                  <a:pos x="11" y="0"/>
                </a:cxn>
                <a:cxn ang="0">
                  <a:pos x="12" y="0"/>
                </a:cxn>
                <a:cxn ang="0">
                  <a:pos x="12" y="0"/>
                </a:cxn>
                <a:cxn ang="0">
                  <a:pos x="12" y="0"/>
                </a:cxn>
                <a:cxn ang="0">
                  <a:pos x="14" y="0"/>
                </a:cxn>
                <a:cxn ang="0">
                  <a:pos x="14" y="0"/>
                </a:cxn>
                <a:cxn ang="0">
                  <a:pos x="14" y="7"/>
                </a:cxn>
                <a:cxn ang="0">
                  <a:pos x="14" y="7"/>
                </a:cxn>
                <a:cxn ang="0">
                  <a:pos x="14" y="7"/>
                </a:cxn>
                <a:cxn ang="0">
                  <a:pos x="14" y="7"/>
                </a:cxn>
                <a:cxn ang="0">
                  <a:pos x="12" y="7"/>
                </a:cxn>
                <a:cxn ang="0">
                  <a:pos x="12" y="7"/>
                </a:cxn>
                <a:cxn ang="0">
                  <a:pos x="12" y="7"/>
                </a:cxn>
                <a:cxn ang="0">
                  <a:pos x="11" y="7"/>
                </a:cxn>
                <a:cxn ang="0">
                  <a:pos x="11" y="7"/>
                </a:cxn>
                <a:cxn ang="0">
                  <a:pos x="10" y="7"/>
                </a:cxn>
                <a:cxn ang="0">
                  <a:pos x="9" y="7"/>
                </a:cxn>
                <a:cxn ang="0">
                  <a:pos x="9" y="7"/>
                </a:cxn>
                <a:cxn ang="0">
                  <a:pos x="9" y="7"/>
                </a:cxn>
                <a:cxn ang="0">
                  <a:pos x="9" y="8"/>
                </a:cxn>
                <a:cxn ang="0">
                  <a:pos x="9" y="8"/>
                </a:cxn>
                <a:cxn ang="0">
                  <a:pos x="7" y="9"/>
                </a:cxn>
                <a:cxn ang="0">
                  <a:pos x="7" y="11"/>
                </a:cxn>
                <a:cxn ang="0">
                  <a:pos x="14" y="11"/>
                </a:cxn>
                <a:cxn ang="0">
                  <a:pos x="14" y="17"/>
                </a:cxn>
                <a:cxn ang="0">
                  <a:pos x="7" y="17"/>
                </a:cxn>
                <a:cxn ang="0">
                  <a:pos x="7" y="37"/>
                </a:cxn>
                <a:cxn ang="0">
                  <a:pos x="2" y="37"/>
                </a:cxn>
                <a:cxn ang="0">
                  <a:pos x="2" y="17"/>
                </a:cxn>
                <a:cxn ang="0">
                  <a:pos x="0" y="17"/>
                </a:cxn>
                <a:cxn ang="0">
                  <a:pos x="0" y="11"/>
                </a:cxn>
              </a:cxnLst>
              <a:rect l="0" t="0" r="r" b="b"/>
              <a:pathLst>
                <a:path w="14" h="37">
                  <a:moveTo>
                    <a:pt x="0" y="11"/>
                  </a:moveTo>
                  <a:lnTo>
                    <a:pt x="2" y="11"/>
                  </a:lnTo>
                  <a:lnTo>
                    <a:pt x="2" y="9"/>
                  </a:lnTo>
                  <a:lnTo>
                    <a:pt x="2" y="8"/>
                  </a:lnTo>
                  <a:lnTo>
                    <a:pt x="2" y="7"/>
                  </a:lnTo>
                  <a:lnTo>
                    <a:pt x="2" y="5"/>
                  </a:lnTo>
                  <a:lnTo>
                    <a:pt x="4" y="4"/>
                  </a:lnTo>
                  <a:lnTo>
                    <a:pt x="4" y="4"/>
                  </a:lnTo>
                  <a:lnTo>
                    <a:pt x="5" y="3"/>
                  </a:lnTo>
                  <a:lnTo>
                    <a:pt x="5" y="3"/>
                  </a:lnTo>
                  <a:lnTo>
                    <a:pt x="5" y="3"/>
                  </a:lnTo>
                  <a:lnTo>
                    <a:pt x="5" y="3"/>
                  </a:lnTo>
                  <a:lnTo>
                    <a:pt x="5" y="3"/>
                  </a:lnTo>
                  <a:lnTo>
                    <a:pt x="5" y="3"/>
                  </a:lnTo>
                  <a:lnTo>
                    <a:pt x="5" y="2"/>
                  </a:lnTo>
                  <a:lnTo>
                    <a:pt x="5" y="2"/>
                  </a:lnTo>
                  <a:lnTo>
                    <a:pt x="5" y="0"/>
                  </a:lnTo>
                  <a:lnTo>
                    <a:pt x="6" y="0"/>
                  </a:lnTo>
                  <a:lnTo>
                    <a:pt x="7" y="0"/>
                  </a:lnTo>
                  <a:lnTo>
                    <a:pt x="7" y="0"/>
                  </a:lnTo>
                  <a:lnTo>
                    <a:pt x="7" y="0"/>
                  </a:lnTo>
                  <a:lnTo>
                    <a:pt x="9" y="0"/>
                  </a:lnTo>
                  <a:lnTo>
                    <a:pt x="9" y="0"/>
                  </a:lnTo>
                  <a:lnTo>
                    <a:pt x="10" y="0"/>
                  </a:lnTo>
                  <a:lnTo>
                    <a:pt x="11" y="0"/>
                  </a:lnTo>
                  <a:lnTo>
                    <a:pt x="11" y="0"/>
                  </a:lnTo>
                  <a:lnTo>
                    <a:pt x="11" y="0"/>
                  </a:lnTo>
                  <a:lnTo>
                    <a:pt x="11" y="0"/>
                  </a:lnTo>
                  <a:lnTo>
                    <a:pt x="12" y="0"/>
                  </a:lnTo>
                  <a:lnTo>
                    <a:pt x="12" y="0"/>
                  </a:lnTo>
                  <a:lnTo>
                    <a:pt x="12" y="0"/>
                  </a:lnTo>
                  <a:lnTo>
                    <a:pt x="14" y="0"/>
                  </a:lnTo>
                  <a:lnTo>
                    <a:pt x="14" y="0"/>
                  </a:lnTo>
                  <a:lnTo>
                    <a:pt x="14" y="7"/>
                  </a:lnTo>
                  <a:lnTo>
                    <a:pt x="14" y="7"/>
                  </a:lnTo>
                  <a:lnTo>
                    <a:pt x="14" y="7"/>
                  </a:lnTo>
                  <a:lnTo>
                    <a:pt x="14" y="7"/>
                  </a:lnTo>
                  <a:lnTo>
                    <a:pt x="12" y="7"/>
                  </a:lnTo>
                  <a:lnTo>
                    <a:pt x="12" y="7"/>
                  </a:lnTo>
                  <a:lnTo>
                    <a:pt x="12" y="7"/>
                  </a:lnTo>
                  <a:lnTo>
                    <a:pt x="11" y="7"/>
                  </a:lnTo>
                  <a:lnTo>
                    <a:pt x="11" y="7"/>
                  </a:lnTo>
                  <a:lnTo>
                    <a:pt x="10" y="7"/>
                  </a:lnTo>
                  <a:lnTo>
                    <a:pt x="9" y="7"/>
                  </a:lnTo>
                  <a:lnTo>
                    <a:pt x="9" y="7"/>
                  </a:lnTo>
                  <a:lnTo>
                    <a:pt x="9" y="7"/>
                  </a:lnTo>
                  <a:lnTo>
                    <a:pt x="9" y="8"/>
                  </a:lnTo>
                  <a:lnTo>
                    <a:pt x="9" y="8"/>
                  </a:lnTo>
                  <a:lnTo>
                    <a:pt x="7" y="9"/>
                  </a:lnTo>
                  <a:lnTo>
                    <a:pt x="7" y="11"/>
                  </a:lnTo>
                  <a:lnTo>
                    <a:pt x="14" y="11"/>
                  </a:lnTo>
                  <a:lnTo>
                    <a:pt x="14" y="17"/>
                  </a:lnTo>
                  <a:lnTo>
                    <a:pt x="7" y="17"/>
                  </a:lnTo>
                  <a:lnTo>
                    <a:pt x="7" y="37"/>
                  </a:lnTo>
                  <a:lnTo>
                    <a:pt x="2" y="37"/>
                  </a:lnTo>
                  <a:lnTo>
                    <a:pt x="2" y="17"/>
                  </a:lnTo>
                  <a:lnTo>
                    <a:pt x="0" y="17"/>
                  </a:lnTo>
                  <a:lnTo>
                    <a:pt x="0" y="11"/>
                  </a:lnTo>
                  <a:close/>
                </a:path>
              </a:pathLst>
            </a:custGeom>
            <a:solidFill>
              <a:srgbClr val="3A66AA"/>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167" name="Freeform 287"/>
            <p:cNvSpPr>
              <a:spLocks noEditPoints="1"/>
            </p:cNvSpPr>
            <p:nvPr/>
          </p:nvSpPr>
          <p:spPr bwMode="auto">
            <a:xfrm>
              <a:off x="3827" y="2773"/>
              <a:ext cx="3" cy="12"/>
            </a:xfrm>
            <a:custGeom>
              <a:avLst/>
              <a:gdLst/>
              <a:ahLst/>
              <a:cxnLst>
                <a:cxn ang="0">
                  <a:pos x="5" y="0"/>
                </a:cxn>
                <a:cxn ang="0">
                  <a:pos x="10" y="7"/>
                </a:cxn>
                <a:cxn ang="0">
                  <a:pos x="10" y="11"/>
                </a:cxn>
                <a:cxn ang="0">
                  <a:pos x="10" y="37"/>
                </a:cxn>
                <a:cxn ang="0">
                  <a:pos x="10" y="39"/>
                </a:cxn>
                <a:cxn ang="0">
                  <a:pos x="10" y="41"/>
                </a:cxn>
                <a:cxn ang="0">
                  <a:pos x="10" y="42"/>
                </a:cxn>
                <a:cxn ang="0">
                  <a:pos x="10" y="43"/>
                </a:cxn>
                <a:cxn ang="0">
                  <a:pos x="10" y="45"/>
                </a:cxn>
                <a:cxn ang="0">
                  <a:pos x="10" y="46"/>
                </a:cxn>
                <a:cxn ang="0">
                  <a:pos x="9" y="46"/>
                </a:cxn>
                <a:cxn ang="0">
                  <a:pos x="8" y="46"/>
                </a:cxn>
                <a:cxn ang="0">
                  <a:pos x="6" y="46"/>
                </a:cxn>
                <a:cxn ang="0">
                  <a:pos x="6" y="46"/>
                </a:cxn>
                <a:cxn ang="0">
                  <a:pos x="5" y="46"/>
                </a:cxn>
                <a:cxn ang="0">
                  <a:pos x="5" y="46"/>
                </a:cxn>
                <a:cxn ang="0">
                  <a:pos x="4" y="46"/>
                </a:cxn>
                <a:cxn ang="0">
                  <a:pos x="3" y="46"/>
                </a:cxn>
                <a:cxn ang="0">
                  <a:pos x="3" y="46"/>
                </a:cxn>
                <a:cxn ang="0">
                  <a:pos x="3" y="46"/>
                </a:cxn>
                <a:cxn ang="0">
                  <a:pos x="3" y="46"/>
                </a:cxn>
                <a:cxn ang="0">
                  <a:pos x="1" y="46"/>
                </a:cxn>
                <a:cxn ang="0">
                  <a:pos x="0" y="46"/>
                </a:cxn>
                <a:cxn ang="0">
                  <a:pos x="3" y="39"/>
                </a:cxn>
                <a:cxn ang="0">
                  <a:pos x="3" y="39"/>
                </a:cxn>
                <a:cxn ang="0">
                  <a:pos x="4" y="39"/>
                </a:cxn>
                <a:cxn ang="0">
                  <a:pos x="5" y="39"/>
                </a:cxn>
                <a:cxn ang="0">
                  <a:pos x="5" y="39"/>
                </a:cxn>
                <a:cxn ang="0">
                  <a:pos x="5" y="39"/>
                </a:cxn>
                <a:cxn ang="0">
                  <a:pos x="5" y="38"/>
                </a:cxn>
                <a:cxn ang="0">
                  <a:pos x="5" y="37"/>
                </a:cxn>
                <a:cxn ang="0">
                  <a:pos x="5" y="37"/>
                </a:cxn>
                <a:cxn ang="0">
                  <a:pos x="10" y="11"/>
                </a:cxn>
              </a:cxnLst>
              <a:rect l="0" t="0" r="r" b="b"/>
              <a:pathLst>
                <a:path w="10" h="46">
                  <a:moveTo>
                    <a:pt x="5" y="7"/>
                  </a:moveTo>
                  <a:lnTo>
                    <a:pt x="5" y="0"/>
                  </a:lnTo>
                  <a:lnTo>
                    <a:pt x="10" y="0"/>
                  </a:lnTo>
                  <a:lnTo>
                    <a:pt x="10" y="7"/>
                  </a:lnTo>
                  <a:lnTo>
                    <a:pt x="5" y="7"/>
                  </a:lnTo>
                  <a:close/>
                  <a:moveTo>
                    <a:pt x="10" y="11"/>
                  </a:moveTo>
                  <a:lnTo>
                    <a:pt x="10" y="37"/>
                  </a:lnTo>
                  <a:lnTo>
                    <a:pt x="10" y="37"/>
                  </a:lnTo>
                  <a:lnTo>
                    <a:pt x="10" y="38"/>
                  </a:lnTo>
                  <a:lnTo>
                    <a:pt x="10" y="39"/>
                  </a:lnTo>
                  <a:lnTo>
                    <a:pt x="10" y="39"/>
                  </a:lnTo>
                  <a:lnTo>
                    <a:pt x="10" y="41"/>
                  </a:lnTo>
                  <a:lnTo>
                    <a:pt x="10" y="41"/>
                  </a:lnTo>
                  <a:lnTo>
                    <a:pt x="10" y="42"/>
                  </a:lnTo>
                  <a:lnTo>
                    <a:pt x="10" y="43"/>
                  </a:lnTo>
                  <a:lnTo>
                    <a:pt x="10" y="43"/>
                  </a:lnTo>
                  <a:lnTo>
                    <a:pt x="10" y="43"/>
                  </a:lnTo>
                  <a:lnTo>
                    <a:pt x="10" y="45"/>
                  </a:lnTo>
                  <a:lnTo>
                    <a:pt x="10" y="45"/>
                  </a:lnTo>
                  <a:lnTo>
                    <a:pt x="10" y="46"/>
                  </a:lnTo>
                  <a:lnTo>
                    <a:pt x="9" y="46"/>
                  </a:lnTo>
                  <a:lnTo>
                    <a:pt x="9" y="46"/>
                  </a:lnTo>
                  <a:lnTo>
                    <a:pt x="8" y="46"/>
                  </a:lnTo>
                  <a:lnTo>
                    <a:pt x="8" y="46"/>
                  </a:lnTo>
                  <a:lnTo>
                    <a:pt x="8" y="46"/>
                  </a:lnTo>
                  <a:lnTo>
                    <a:pt x="6" y="46"/>
                  </a:lnTo>
                  <a:lnTo>
                    <a:pt x="6" y="46"/>
                  </a:lnTo>
                  <a:lnTo>
                    <a:pt x="6" y="46"/>
                  </a:lnTo>
                  <a:lnTo>
                    <a:pt x="5" y="46"/>
                  </a:lnTo>
                  <a:lnTo>
                    <a:pt x="5" y="46"/>
                  </a:lnTo>
                  <a:lnTo>
                    <a:pt x="5" y="46"/>
                  </a:lnTo>
                  <a:lnTo>
                    <a:pt x="5" y="46"/>
                  </a:lnTo>
                  <a:lnTo>
                    <a:pt x="5" y="46"/>
                  </a:lnTo>
                  <a:lnTo>
                    <a:pt x="4" y="46"/>
                  </a:lnTo>
                  <a:lnTo>
                    <a:pt x="4" y="46"/>
                  </a:lnTo>
                  <a:lnTo>
                    <a:pt x="3" y="46"/>
                  </a:lnTo>
                  <a:lnTo>
                    <a:pt x="3" y="46"/>
                  </a:lnTo>
                  <a:lnTo>
                    <a:pt x="3" y="46"/>
                  </a:lnTo>
                  <a:lnTo>
                    <a:pt x="3" y="46"/>
                  </a:lnTo>
                  <a:lnTo>
                    <a:pt x="3" y="46"/>
                  </a:lnTo>
                  <a:lnTo>
                    <a:pt x="3" y="46"/>
                  </a:lnTo>
                  <a:lnTo>
                    <a:pt x="3" y="46"/>
                  </a:lnTo>
                  <a:lnTo>
                    <a:pt x="1" y="46"/>
                  </a:lnTo>
                  <a:lnTo>
                    <a:pt x="1" y="46"/>
                  </a:lnTo>
                  <a:lnTo>
                    <a:pt x="1" y="46"/>
                  </a:lnTo>
                  <a:lnTo>
                    <a:pt x="0" y="46"/>
                  </a:lnTo>
                  <a:lnTo>
                    <a:pt x="0" y="46"/>
                  </a:lnTo>
                  <a:lnTo>
                    <a:pt x="3" y="39"/>
                  </a:lnTo>
                  <a:lnTo>
                    <a:pt x="3" y="39"/>
                  </a:lnTo>
                  <a:lnTo>
                    <a:pt x="3" y="39"/>
                  </a:lnTo>
                  <a:lnTo>
                    <a:pt x="3" y="39"/>
                  </a:lnTo>
                  <a:lnTo>
                    <a:pt x="4" y="39"/>
                  </a:lnTo>
                  <a:lnTo>
                    <a:pt x="4" y="39"/>
                  </a:lnTo>
                  <a:lnTo>
                    <a:pt x="5" y="39"/>
                  </a:lnTo>
                  <a:lnTo>
                    <a:pt x="5" y="39"/>
                  </a:lnTo>
                  <a:lnTo>
                    <a:pt x="5" y="39"/>
                  </a:lnTo>
                  <a:lnTo>
                    <a:pt x="5" y="39"/>
                  </a:lnTo>
                  <a:lnTo>
                    <a:pt x="5" y="39"/>
                  </a:lnTo>
                  <a:lnTo>
                    <a:pt x="5" y="38"/>
                  </a:lnTo>
                  <a:lnTo>
                    <a:pt x="5" y="38"/>
                  </a:lnTo>
                  <a:lnTo>
                    <a:pt x="5" y="37"/>
                  </a:lnTo>
                  <a:lnTo>
                    <a:pt x="5" y="37"/>
                  </a:lnTo>
                  <a:lnTo>
                    <a:pt x="5" y="37"/>
                  </a:lnTo>
                  <a:lnTo>
                    <a:pt x="5" y="37"/>
                  </a:lnTo>
                  <a:lnTo>
                    <a:pt x="5" y="11"/>
                  </a:lnTo>
                  <a:lnTo>
                    <a:pt x="10" y="11"/>
                  </a:lnTo>
                  <a:close/>
                </a:path>
              </a:pathLst>
            </a:custGeom>
            <a:solidFill>
              <a:srgbClr val="3A66AA"/>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168" name="Freeform 288"/>
            <p:cNvSpPr/>
            <p:nvPr/>
          </p:nvSpPr>
          <p:spPr bwMode="auto">
            <a:xfrm>
              <a:off x="3830" y="2776"/>
              <a:ext cx="6" cy="6"/>
            </a:xfrm>
            <a:custGeom>
              <a:avLst/>
              <a:gdLst/>
              <a:ahLst/>
              <a:cxnLst>
                <a:cxn ang="0">
                  <a:pos x="6" y="17"/>
                </a:cxn>
                <a:cxn ang="0">
                  <a:pos x="7" y="18"/>
                </a:cxn>
                <a:cxn ang="0">
                  <a:pos x="8" y="18"/>
                </a:cxn>
                <a:cxn ang="0">
                  <a:pos x="8" y="21"/>
                </a:cxn>
                <a:cxn ang="0">
                  <a:pos x="10" y="22"/>
                </a:cxn>
                <a:cxn ang="0">
                  <a:pos x="11" y="22"/>
                </a:cxn>
                <a:cxn ang="0">
                  <a:pos x="12" y="22"/>
                </a:cxn>
                <a:cxn ang="0">
                  <a:pos x="14" y="21"/>
                </a:cxn>
                <a:cxn ang="0">
                  <a:pos x="14" y="18"/>
                </a:cxn>
                <a:cxn ang="0">
                  <a:pos x="15" y="18"/>
                </a:cxn>
                <a:cxn ang="0">
                  <a:pos x="16" y="18"/>
                </a:cxn>
                <a:cxn ang="0">
                  <a:pos x="16" y="18"/>
                </a:cxn>
                <a:cxn ang="0">
                  <a:pos x="16" y="18"/>
                </a:cxn>
                <a:cxn ang="0">
                  <a:pos x="14" y="16"/>
                </a:cxn>
                <a:cxn ang="0">
                  <a:pos x="8" y="15"/>
                </a:cxn>
                <a:cxn ang="0">
                  <a:pos x="6" y="12"/>
                </a:cxn>
                <a:cxn ang="0">
                  <a:pos x="5" y="12"/>
                </a:cxn>
                <a:cxn ang="0">
                  <a:pos x="3" y="10"/>
                </a:cxn>
                <a:cxn ang="0">
                  <a:pos x="2" y="7"/>
                </a:cxn>
                <a:cxn ang="0">
                  <a:pos x="2" y="5"/>
                </a:cxn>
                <a:cxn ang="0">
                  <a:pos x="2" y="3"/>
                </a:cxn>
                <a:cxn ang="0">
                  <a:pos x="2" y="2"/>
                </a:cxn>
                <a:cxn ang="0">
                  <a:pos x="6" y="0"/>
                </a:cxn>
                <a:cxn ang="0">
                  <a:pos x="8" y="0"/>
                </a:cxn>
                <a:cxn ang="0">
                  <a:pos x="12" y="0"/>
                </a:cxn>
                <a:cxn ang="0">
                  <a:pos x="15" y="0"/>
                </a:cxn>
                <a:cxn ang="0">
                  <a:pos x="16" y="1"/>
                </a:cxn>
                <a:cxn ang="0">
                  <a:pos x="17" y="2"/>
                </a:cxn>
                <a:cxn ang="0">
                  <a:pos x="19" y="3"/>
                </a:cxn>
                <a:cxn ang="0">
                  <a:pos x="19" y="6"/>
                </a:cxn>
                <a:cxn ang="0">
                  <a:pos x="14" y="6"/>
                </a:cxn>
                <a:cxn ang="0">
                  <a:pos x="12" y="6"/>
                </a:cxn>
                <a:cxn ang="0">
                  <a:pos x="11" y="6"/>
                </a:cxn>
                <a:cxn ang="0">
                  <a:pos x="8" y="6"/>
                </a:cxn>
                <a:cxn ang="0">
                  <a:pos x="8" y="6"/>
                </a:cxn>
                <a:cxn ang="0">
                  <a:pos x="8" y="6"/>
                </a:cxn>
                <a:cxn ang="0">
                  <a:pos x="8" y="6"/>
                </a:cxn>
                <a:cxn ang="0">
                  <a:pos x="8" y="8"/>
                </a:cxn>
                <a:cxn ang="0">
                  <a:pos x="8" y="8"/>
                </a:cxn>
                <a:cxn ang="0">
                  <a:pos x="11" y="8"/>
                </a:cxn>
                <a:cxn ang="0">
                  <a:pos x="15" y="10"/>
                </a:cxn>
                <a:cxn ang="0">
                  <a:pos x="17" y="11"/>
                </a:cxn>
                <a:cxn ang="0">
                  <a:pos x="19" y="12"/>
                </a:cxn>
                <a:cxn ang="0">
                  <a:pos x="20" y="12"/>
                </a:cxn>
                <a:cxn ang="0">
                  <a:pos x="21" y="15"/>
                </a:cxn>
                <a:cxn ang="0">
                  <a:pos x="21" y="18"/>
                </a:cxn>
                <a:cxn ang="0">
                  <a:pos x="21" y="20"/>
                </a:cxn>
                <a:cxn ang="0">
                  <a:pos x="20" y="22"/>
                </a:cxn>
                <a:cxn ang="0">
                  <a:pos x="17" y="23"/>
                </a:cxn>
                <a:cxn ang="0">
                  <a:pos x="15" y="25"/>
                </a:cxn>
                <a:cxn ang="0">
                  <a:pos x="12" y="26"/>
                </a:cxn>
                <a:cxn ang="0">
                  <a:pos x="8" y="26"/>
                </a:cxn>
                <a:cxn ang="0">
                  <a:pos x="6" y="26"/>
                </a:cxn>
                <a:cxn ang="0">
                  <a:pos x="6" y="26"/>
                </a:cxn>
                <a:cxn ang="0">
                  <a:pos x="3" y="22"/>
                </a:cxn>
                <a:cxn ang="0">
                  <a:pos x="2" y="21"/>
                </a:cxn>
              </a:cxnLst>
              <a:rect l="0" t="0" r="r" b="b"/>
              <a:pathLst>
                <a:path w="21" h="26">
                  <a:moveTo>
                    <a:pt x="0" y="18"/>
                  </a:moveTo>
                  <a:lnTo>
                    <a:pt x="6" y="16"/>
                  </a:lnTo>
                  <a:lnTo>
                    <a:pt x="6" y="17"/>
                  </a:lnTo>
                  <a:lnTo>
                    <a:pt x="7" y="17"/>
                  </a:lnTo>
                  <a:lnTo>
                    <a:pt x="7" y="18"/>
                  </a:lnTo>
                  <a:lnTo>
                    <a:pt x="7" y="18"/>
                  </a:lnTo>
                  <a:lnTo>
                    <a:pt x="8" y="18"/>
                  </a:lnTo>
                  <a:lnTo>
                    <a:pt x="8" y="18"/>
                  </a:lnTo>
                  <a:lnTo>
                    <a:pt x="8" y="18"/>
                  </a:lnTo>
                  <a:lnTo>
                    <a:pt x="8" y="18"/>
                  </a:lnTo>
                  <a:lnTo>
                    <a:pt x="8" y="20"/>
                  </a:lnTo>
                  <a:lnTo>
                    <a:pt x="8" y="21"/>
                  </a:lnTo>
                  <a:lnTo>
                    <a:pt x="8" y="21"/>
                  </a:lnTo>
                  <a:lnTo>
                    <a:pt x="10" y="22"/>
                  </a:lnTo>
                  <a:lnTo>
                    <a:pt x="10" y="22"/>
                  </a:lnTo>
                  <a:lnTo>
                    <a:pt x="11" y="22"/>
                  </a:lnTo>
                  <a:lnTo>
                    <a:pt x="11" y="22"/>
                  </a:lnTo>
                  <a:lnTo>
                    <a:pt x="11" y="22"/>
                  </a:lnTo>
                  <a:lnTo>
                    <a:pt x="12" y="22"/>
                  </a:lnTo>
                  <a:lnTo>
                    <a:pt x="12" y="22"/>
                  </a:lnTo>
                  <a:lnTo>
                    <a:pt x="12" y="22"/>
                  </a:lnTo>
                  <a:lnTo>
                    <a:pt x="14" y="22"/>
                  </a:lnTo>
                  <a:lnTo>
                    <a:pt x="14" y="21"/>
                  </a:lnTo>
                  <a:lnTo>
                    <a:pt x="14" y="21"/>
                  </a:lnTo>
                  <a:lnTo>
                    <a:pt x="14" y="20"/>
                  </a:lnTo>
                  <a:lnTo>
                    <a:pt x="14" y="18"/>
                  </a:lnTo>
                  <a:lnTo>
                    <a:pt x="14" y="18"/>
                  </a:lnTo>
                  <a:lnTo>
                    <a:pt x="14" y="18"/>
                  </a:lnTo>
                  <a:lnTo>
                    <a:pt x="15" y="18"/>
                  </a:lnTo>
                  <a:lnTo>
                    <a:pt x="15" y="18"/>
                  </a:lnTo>
                  <a:lnTo>
                    <a:pt x="15" y="18"/>
                  </a:lnTo>
                  <a:lnTo>
                    <a:pt x="16" y="18"/>
                  </a:lnTo>
                  <a:lnTo>
                    <a:pt x="16" y="18"/>
                  </a:lnTo>
                  <a:lnTo>
                    <a:pt x="16" y="18"/>
                  </a:lnTo>
                  <a:lnTo>
                    <a:pt x="16" y="18"/>
                  </a:lnTo>
                  <a:lnTo>
                    <a:pt x="16" y="18"/>
                  </a:lnTo>
                  <a:lnTo>
                    <a:pt x="16" y="18"/>
                  </a:lnTo>
                  <a:lnTo>
                    <a:pt x="16" y="18"/>
                  </a:lnTo>
                  <a:lnTo>
                    <a:pt x="16" y="18"/>
                  </a:lnTo>
                  <a:lnTo>
                    <a:pt x="15" y="17"/>
                  </a:lnTo>
                  <a:lnTo>
                    <a:pt x="15" y="17"/>
                  </a:lnTo>
                  <a:lnTo>
                    <a:pt x="14" y="16"/>
                  </a:lnTo>
                  <a:lnTo>
                    <a:pt x="11" y="16"/>
                  </a:lnTo>
                  <a:lnTo>
                    <a:pt x="10" y="15"/>
                  </a:lnTo>
                  <a:lnTo>
                    <a:pt x="8" y="15"/>
                  </a:lnTo>
                  <a:lnTo>
                    <a:pt x="7" y="13"/>
                  </a:lnTo>
                  <a:lnTo>
                    <a:pt x="6" y="13"/>
                  </a:lnTo>
                  <a:lnTo>
                    <a:pt x="6" y="12"/>
                  </a:lnTo>
                  <a:lnTo>
                    <a:pt x="6" y="12"/>
                  </a:lnTo>
                  <a:lnTo>
                    <a:pt x="6" y="12"/>
                  </a:lnTo>
                  <a:lnTo>
                    <a:pt x="5" y="12"/>
                  </a:lnTo>
                  <a:lnTo>
                    <a:pt x="3" y="12"/>
                  </a:lnTo>
                  <a:lnTo>
                    <a:pt x="3" y="11"/>
                  </a:lnTo>
                  <a:lnTo>
                    <a:pt x="3" y="10"/>
                  </a:lnTo>
                  <a:lnTo>
                    <a:pt x="3" y="10"/>
                  </a:lnTo>
                  <a:lnTo>
                    <a:pt x="2" y="8"/>
                  </a:lnTo>
                  <a:lnTo>
                    <a:pt x="2" y="7"/>
                  </a:lnTo>
                  <a:lnTo>
                    <a:pt x="2" y="6"/>
                  </a:lnTo>
                  <a:lnTo>
                    <a:pt x="2" y="6"/>
                  </a:lnTo>
                  <a:lnTo>
                    <a:pt x="2" y="5"/>
                  </a:lnTo>
                  <a:lnTo>
                    <a:pt x="2" y="5"/>
                  </a:lnTo>
                  <a:lnTo>
                    <a:pt x="2" y="3"/>
                  </a:lnTo>
                  <a:lnTo>
                    <a:pt x="2" y="3"/>
                  </a:lnTo>
                  <a:lnTo>
                    <a:pt x="2" y="3"/>
                  </a:lnTo>
                  <a:lnTo>
                    <a:pt x="2" y="2"/>
                  </a:lnTo>
                  <a:lnTo>
                    <a:pt x="2" y="2"/>
                  </a:lnTo>
                  <a:lnTo>
                    <a:pt x="3" y="1"/>
                  </a:lnTo>
                  <a:lnTo>
                    <a:pt x="5" y="1"/>
                  </a:lnTo>
                  <a:lnTo>
                    <a:pt x="6" y="0"/>
                  </a:lnTo>
                  <a:lnTo>
                    <a:pt x="7" y="0"/>
                  </a:lnTo>
                  <a:lnTo>
                    <a:pt x="7" y="0"/>
                  </a:lnTo>
                  <a:lnTo>
                    <a:pt x="8" y="0"/>
                  </a:lnTo>
                  <a:lnTo>
                    <a:pt x="10" y="0"/>
                  </a:lnTo>
                  <a:lnTo>
                    <a:pt x="11" y="0"/>
                  </a:lnTo>
                  <a:lnTo>
                    <a:pt x="12" y="0"/>
                  </a:lnTo>
                  <a:lnTo>
                    <a:pt x="12" y="0"/>
                  </a:lnTo>
                  <a:lnTo>
                    <a:pt x="14" y="0"/>
                  </a:lnTo>
                  <a:lnTo>
                    <a:pt x="15" y="0"/>
                  </a:lnTo>
                  <a:lnTo>
                    <a:pt x="15" y="0"/>
                  </a:lnTo>
                  <a:lnTo>
                    <a:pt x="16" y="1"/>
                  </a:lnTo>
                  <a:lnTo>
                    <a:pt x="16" y="1"/>
                  </a:lnTo>
                  <a:lnTo>
                    <a:pt x="16" y="2"/>
                  </a:lnTo>
                  <a:lnTo>
                    <a:pt x="17" y="2"/>
                  </a:lnTo>
                  <a:lnTo>
                    <a:pt x="17" y="2"/>
                  </a:lnTo>
                  <a:lnTo>
                    <a:pt x="19" y="2"/>
                  </a:lnTo>
                  <a:lnTo>
                    <a:pt x="19" y="2"/>
                  </a:lnTo>
                  <a:lnTo>
                    <a:pt x="19" y="3"/>
                  </a:lnTo>
                  <a:lnTo>
                    <a:pt x="19" y="3"/>
                  </a:lnTo>
                  <a:lnTo>
                    <a:pt x="19" y="5"/>
                  </a:lnTo>
                  <a:lnTo>
                    <a:pt x="19" y="6"/>
                  </a:lnTo>
                  <a:lnTo>
                    <a:pt x="14" y="6"/>
                  </a:lnTo>
                  <a:lnTo>
                    <a:pt x="14" y="6"/>
                  </a:lnTo>
                  <a:lnTo>
                    <a:pt x="14" y="6"/>
                  </a:lnTo>
                  <a:lnTo>
                    <a:pt x="12" y="6"/>
                  </a:lnTo>
                  <a:lnTo>
                    <a:pt x="12" y="6"/>
                  </a:lnTo>
                  <a:lnTo>
                    <a:pt x="12" y="6"/>
                  </a:lnTo>
                  <a:lnTo>
                    <a:pt x="11" y="6"/>
                  </a:lnTo>
                  <a:lnTo>
                    <a:pt x="11" y="6"/>
                  </a:lnTo>
                  <a:lnTo>
                    <a:pt x="11" y="6"/>
                  </a:lnTo>
                  <a:lnTo>
                    <a:pt x="10" y="6"/>
                  </a:lnTo>
                  <a:lnTo>
                    <a:pt x="10" y="6"/>
                  </a:lnTo>
                  <a:lnTo>
                    <a:pt x="8" y="6"/>
                  </a:lnTo>
                  <a:lnTo>
                    <a:pt x="8" y="6"/>
                  </a:lnTo>
                  <a:lnTo>
                    <a:pt x="8" y="6"/>
                  </a:lnTo>
                  <a:lnTo>
                    <a:pt x="8" y="6"/>
                  </a:lnTo>
                  <a:lnTo>
                    <a:pt x="8" y="6"/>
                  </a:lnTo>
                  <a:lnTo>
                    <a:pt x="8" y="6"/>
                  </a:lnTo>
                  <a:lnTo>
                    <a:pt x="8" y="6"/>
                  </a:lnTo>
                  <a:lnTo>
                    <a:pt x="8" y="6"/>
                  </a:lnTo>
                  <a:lnTo>
                    <a:pt x="8" y="6"/>
                  </a:lnTo>
                  <a:lnTo>
                    <a:pt x="8" y="6"/>
                  </a:lnTo>
                  <a:lnTo>
                    <a:pt x="8" y="7"/>
                  </a:lnTo>
                  <a:lnTo>
                    <a:pt x="8" y="8"/>
                  </a:lnTo>
                  <a:lnTo>
                    <a:pt x="8" y="8"/>
                  </a:lnTo>
                  <a:lnTo>
                    <a:pt x="8" y="8"/>
                  </a:lnTo>
                  <a:lnTo>
                    <a:pt x="8" y="8"/>
                  </a:lnTo>
                  <a:lnTo>
                    <a:pt x="8" y="8"/>
                  </a:lnTo>
                  <a:lnTo>
                    <a:pt x="10" y="8"/>
                  </a:lnTo>
                  <a:lnTo>
                    <a:pt x="11" y="8"/>
                  </a:lnTo>
                  <a:lnTo>
                    <a:pt x="11" y="8"/>
                  </a:lnTo>
                  <a:lnTo>
                    <a:pt x="12" y="8"/>
                  </a:lnTo>
                  <a:lnTo>
                    <a:pt x="14" y="8"/>
                  </a:lnTo>
                  <a:lnTo>
                    <a:pt x="15" y="10"/>
                  </a:lnTo>
                  <a:lnTo>
                    <a:pt x="16" y="10"/>
                  </a:lnTo>
                  <a:lnTo>
                    <a:pt x="16" y="10"/>
                  </a:lnTo>
                  <a:lnTo>
                    <a:pt x="17" y="11"/>
                  </a:lnTo>
                  <a:lnTo>
                    <a:pt x="17" y="11"/>
                  </a:lnTo>
                  <a:lnTo>
                    <a:pt x="19" y="12"/>
                  </a:lnTo>
                  <a:lnTo>
                    <a:pt x="19" y="12"/>
                  </a:lnTo>
                  <a:lnTo>
                    <a:pt x="19" y="12"/>
                  </a:lnTo>
                  <a:lnTo>
                    <a:pt x="19" y="12"/>
                  </a:lnTo>
                  <a:lnTo>
                    <a:pt x="20" y="12"/>
                  </a:lnTo>
                  <a:lnTo>
                    <a:pt x="20" y="13"/>
                  </a:lnTo>
                  <a:lnTo>
                    <a:pt x="20" y="15"/>
                  </a:lnTo>
                  <a:lnTo>
                    <a:pt x="21" y="15"/>
                  </a:lnTo>
                  <a:lnTo>
                    <a:pt x="21" y="16"/>
                  </a:lnTo>
                  <a:lnTo>
                    <a:pt x="21" y="17"/>
                  </a:lnTo>
                  <a:lnTo>
                    <a:pt x="21" y="18"/>
                  </a:lnTo>
                  <a:lnTo>
                    <a:pt x="21" y="18"/>
                  </a:lnTo>
                  <a:lnTo>
                    <a:pt x="21" y="20"/>
                  </a:lnTo>
                  <a:lnTo>
                    <a:pt x="21" y="20"/>
                  </a:lnTo>
                  <a:lnTo>
                    <a:pt x="20" y="21"/>
                  </a:lnTo>
                  <a:lnTo>
                    <a:pt x="20" y="21"/>
                  </a:lnTo>
                  <a:lnTo>
                    <a:pt x="20" y="22"/>
                  </a:lnTo>
                  <a:lnTo>
                    <a:pt x="19" y="22"/>
                  </a:lnTo>
                  <a:lnTo>
                    <a:pt x="19" y="22"/>
                  </a:lnTo>
                  <a:lnTo>
                    <a:pt x="17" y="23"/>
                  </a:lnTo>
                  <a:lnTo>
                    <a:pt x="17" y="23"/>
                  </a:lnTo>
                  <a:lnTo>
                    <a:pt x="16" y="25"/>
                  </a:lnTo>
                  <a:lnTo>
                    <a:pt x="15" y="25"/>
                  </a:lnTo>
                  <a:lnTo>
                    <a:pt x="14" y="25"/>
                  </a:lnTo>
                  <a:lnTo>
                    <a:pt x="12" y="26"/>
                  </a:lnTo>
                  <a:lnTo>
                    <a:pt x="12" y="26"/>
                  </a:lnTo>
                  <a:lnTo>
                    <a:pt x="11" y="26"/>
                  </a:lnTo>
                  <a:lnTo>
                    <a:pt x="10" y="26"/>
                  </a:lnTo>
                  <a:lnTo>
                    <a:pt x="8" y="26"/>
                  </a:lnTo>
                  <a:lnTo>
                    <a:pt x="8" y="26"/>
                  </a:lnTo>
                  <a:lnTo>
                    <a:pt x="7" y="26"/>
                  </a:lnTo>
                  <a:lnTo>
                    <a:pt x="6" y="26"/>
                  </a:lnTo>
                  <a:lnTo>
                    <a:pt x="6" y="26"/>
                  </a:lnTo>
                  <a:lnTo>
                    <a:pt x="6" y="26"/>
                  </a:lnTo>
                  <a:lnTo>
                    <a:pt x="6" y="26"/>
                  </a:lnTo>
                  <a:lnTo>
                    <a:pt x="5" y="25"/>
                  </a:lnTo>
                  <a:lnTo>
                    <a:pt x="3" y="23"/>
                  </a:lnTo>
                  <a:lnTo>
                    <a:pt x="3" y="22"/>
                  </a:lnTo>
                  <a:lnTo>
                    <a:pt x="2" y="22"/>
                  </a:lnTo>
                  <a:lnTo>
                    <a:pt x="2" y="21"/>
                  </a:lnTo>
                  <a:lnTo>
                    <a:pt x="2" y="21"/>
                  </a:lnTo>
                  <a:lnTo>
                    <a:pt x="1" y="20"/>
                  </a:lnTo>
                  <a:lnTo>
                    <a:pt x="0" y="18"/>
                  </a:lnTo>
                  <a:close/>
                </a:path>
              </a:pathLst>
            </a:custGeom>
            <a:solidFill>
              <a:srgbClr val="3A66AA"/>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169" name="Freeform 289"/>
            <p:cNvSpPr>
              <a:spLocks noEditPoints="1"/>
            </p:cNvSpPr>
            <p:nvPr/>
          </p:nvSpPr>
          <p:spPr bwMode="auto">
            <a:xfrm>
              <a:off x="3837" y="2773"/>
              <a:ext cx="4" cy="9"/>
            </a:xfrm>
            <a:custGeom>
              <a:avLst/>
              <a:gdLst/>
              <a:ahLst/>
              <a:cxnLst>
                <a:cxn ang="0">
                  <a:pos x="12" y="37"/>
                </a:cxn>
                <a:cxn ang="0">
                  <a:pos x="12" y="33"/>
                </a:cxn>
                <a:cxn ang="0">
                  <a:pos x="12" y="34"/>
                </a:cxn>
                <a:cxn ang="0">
                  <a:pos x="12" y="36"/>
                </a:cxn>
                <a:cxn ang="0">
                  <a:pos x="11" y="36"/>
                </a:cxn>
                <a:cxn ang="0">
                  <a:pos x="10" y="37"/>
                </a:cxn>
                <a:cxn ang="0">
                  <a:pos x="9" y="37"/>
                </a:cxn>
                <a:cxn ang="0">
                  <a:pos x="9" y="37"/>
                </a:cxn>
                <a:cxn ang="0">
                  <a:pos x="7" y="37"/>
                </a:cxn>
                <a:cxn ang="0">
                  <a:pos x="6" y="37"/>
                </a:cxn>
                <a:cxn ang="0">
                  <a:pos x="5" y="36"/>
                </a:cxn>
                <a:cxn ang="0">
                  <a:pos x="2" y="36"/>
                </a:cxn>
                <a:cxn ang="0">
                  <a:pos x="2" y="34"/>
                </a:cxn>
                <a:cxn ang="0">
                  <a:pos x="1" y="32"/>
                </a:cxn>
                <a:cxn ang="0">
                  <a:pos x="0" y="29"/>
                </a:cxn>
                <a:cxn ang="0">
                  <a:pos x="0" y="27"/>
                </a:cxn>
                <a:cxn ang="0">
                  <a:pos x="0" y="24"/>
                </a:cxn>
                <a:cxn ang="0">
                  <a:pos x="0" y="22"/>
                </a:cxn>
                <a:cxn ang="0">
                  <a:pos x="0" y="19"/>
                </a:cxn>
                <a:cxn ang="0">
                  <a:pos x="0" y="17"/>
                </a:cxn>
                <a:cxn ang="0">
                  <a:pos x="1" y="14"/>
                </a:cxn>
                <a:cxn ang="0">
                  <a:pos x="2" y="12"/>
                </a:cxn>
                <a:cxn ang="0">
                  <a:pos x="2" y="11"/>
                </a:cxn>
                <a:cxn ang="0">
                  <a:pos x="5" y="11"/>
                </a:cxn>
                <a:cxn ang="0">
                  <a:pos x="6" y="11"/>
                </a:cxn>
                <a:cxn ang="0">
                  <a:pos x="9" y="11"/>
                </a:cxn>
                <a:cxn ang="0">
                  <a:pos x="10" y="11"/>
                </a:cxn>
                <a:cxn ang="0">
                  <a:pos x="11" y="11"/>
                </a:cxn>
                <a:cxn ang="0">
                  <a:pos x="12" y="12"/>
                </a:cxn>
                <a:cxn ang="0">
                  <a:pos x="12" y="0"/>
                </a:cxn>
                <a:cxn ang="0">
                  <a:pos x="19" y="37"/>
                </a:cxn>
                <a:cxn ang="0">
                  <a:pos x="5" y="24"/>
                </a:cxn>
                <a:cxn ang="0">
                  <a:pos x="5" y="26"/>
                </a:cxn>
                <a:cxn ang="0">
                  <a:pos x="5" y="27"/>
                </a:cxn>
                <a:cxn ang="0">
                  <a:pos x="5" y="28"/>
                </a:cxn>
                <a:cxn ang="0">
                  <a:pos x="5" y="29"/>
                </a:cxn>
                <a:cxn ang="0">
                  <a:pos x="5" y="31"/>
                </a:cxn>
                <a:cxn ang="0">
                  <a:pos x="6" y="32"/>
                </a:cxn>
                <a:cxn ang="0">
                  <a:pos x="7" y="33"/>
                </a:cxn>
                <a:cxn ang="0">
                  <a:pos x="9" y="33"/>
                </a:cxn>
                <a:cxn ang="0">
                  <a:pos x="10" y="32"/>
                </a:cxn>
                <a:cxn ang="0">
                  <a:pos x="11" y="31"/>
                </a:cxn>
                <a:cxn ang="0">
                  <a:pos x="12" y="29"/>
                </a:cxn>
                <a:cxn ang="0">
                  <a:pos x="12" y="29"/>
                </a:cxn>
                <a:cxn ang="0">
                  <a:pos x="12" y="28"/>
                </a:cxn>
                <a:cxn ang="0">
                  <a:pos x="12" y="27"/>
                </a:cxn>
                <a:cxn ang="0">
                  <a:pos x="12" y="24"/>
                </a:cxn>
                <a:cxn ang="0">
                  <a:pos x="12" y="22"/>
                </a:cxn>
                <a:cxn ang="0">
                  <a:pos x="12" y="21"/>
                </a:cxn>
                <a:cxn ang="0">
                  <a:pos x="12" y="19"/>
                </a:cxn>
                <a:cxn ang="0">
                  <a:pos x="12" y="18"/>
                </a:cxn>
                <a:cxn ang="0">
                  <a:pos x="12" y="17"/>
                </a:cxn>
                <a:cxn ang="0">
                  <a:pos x="11" y="17"/>
                </a:cxn>
                <a:cxn ang="0">
                  <a:pos x="10" y="17"/>
                </a:cxn>
                <a:cxn ang="0">
                  <a:pos x="9" y="17"/>
                </a:cxn>
                <a:cxn ang="0">
                  <a:pos x="7" y="17"/>
                </a:cxn>
                <a:cxn ang="0">
                  <a:pos x="7" y="17"/>
                </a:cxn>
                <a:cxn ang="0">
                  <a:pos x="6" y="17"/>
                </a:cxn>
                <a:cxn ang="0">
                  <a:pos x="6" y="17"/>
                </a:cxn>
                <a:cxn ang="0">
                  <a:pos x="5" y="18"/>
                </a:cxn>
                <a:cxn ang="0">
                  <a:pos x="5" y="19"/>
                </a:cxn>
                <a:cxn ang="0">
                  <a:pos x="5" y="21"/>
                </a:cxn>
                <a:cxn ang="0">
                  <a:pos x="5" y="22"/>
                </a:cxn>
              </a:cxnLst>
              <a:rect l="0" t="0" r="r" b="b"/>
              <a:pathLst>
                <a:path w="19" h="37">
                  <a:moveTo>
                    <a:pt x="19" y="37"/>
                  </a:moveTo>
                  <a:lnTo>
                    <a:pt x="12" y="37"/>
                  </a:lnTo>
                  <a:lnTo>
                    <a:pt x="12" y="33"/>
                  </a:lnTo>
                  <a:lnTo>
                    <a:pt x="12" y="33"/>
                  </a:lnTo>
                  <a:lnTo>
                    <a:pt x="12" y="33"/>
                  </a:lnTo>
                  <a:lnTo>
                    <a:pt x="12" y="34"/>
                  </a:lnTo>
                  <a:lnTo>
                    <a:pt x="12" y="34"/>
                  </a:lnTo>
                  <a:lnTo>
                    <a:pt x="12" y="36"/>
                  </a:lnTo>
                  <a:lnTo>
                    <a:pt x="11" y="36"/>
                  </a:lnTo>
                  <a:lnTo>
                    <a:pt x="11" y="36"/>
                  </a:lnTo>
                  <a:lnTo>
                    <a:pt x="10" y="37"/>
                  </a:lnTo>
                  <a:lnTo>
                    <a:pt x="10" y="37"/>
                  </a:lnTo>
                  <a:lnTo>
                    <a:pt x="10" y="37"/>
                  </a:lnTo>
                  <a:lnTo>
                    <a:pt x="9" y="37"/>
                  </a:lnTo>
                  <a:lnTo>
                    <a:pt x="9" y="37"/>
                  </a:lnTo>
                  <a:lnTo>
                    <a:pt x="9" y="37"/>
                  </a:lnTo>
                  <a:lnTo>
                    <a:pt x="7" y="37"/>
                  </a:lnTo>
                  <a:lnTo>
                    <a:pt x="7" y="37"/>
                  </a:lnTo>
                  <a:lnTo>
                    <a:pt x="7" y="37"/>
                  </a:lnTo>
                  <a:lnTo>
                    <a:pt x="6" y="37"/>
                  </a:lnTo>
                  <a:lnTo>
                    <a:pt x="5" y="37"/>
                  </a:lnTo>
                  <a:lnTo>
                    <a:pt x="5" y="36"/>
                  </a:lnTo>
                  <a:lnTo>
                    <a:pt x="4" y="36"/>
                  </a:lnTo>
                  <a:lnTo>
                    <a:pt x="2" y="36"/>
                  </a:lnTo>
                  <a:lnTo>
                    <a:pt x="2" y="34"/>
                  </a:lnTo>
                  <a:lnTo>
                    <a:pt x="2" y="34"/>
                  </a:lnTo>
                  <a:lnTo>
                    <a:pt x="2" y="33"/>
                  </a:lnTo>
                  <a:lnTo>
                    <a:pt x="1" y="32"/>
                  </a:lnTo>
                  <a:lnTo>
                    <a:pt x="0" y="31"/>
                  </a:lnTo>
                  <a:lnTo>
                    <a:pt x="0" y="29"/>
                  </a:lnTo>
                  <a:lnTo>
                    <a:pt x="0" y="28"/>
                  </a:lnTo>
                  <a:lnTo>
                    <a:pt x="0" y="27"/>
                  </a:lnTo>
                  <a:lnTo>
                    <a:pt x="0" y="26"/>
                  </a:lnTo>
                  <a:lnTo>
                    <a:pt x="0" y="24"/>
                  </a:lnTo>
                  <a:lnTo>
                    <a:pt x="0" y="23"/>
                  </a:lnTo>
                  <a:lnTo>
                    <a:pt x="0" y="22"/>
                  </a:lnTo>
                  <a:lnTo>
                    <a:pt x="0" y="21"/>
                  </a:lnTo>
                  <a:lnTo>
                    <a:pt x="0" y="19"/>
                  </a:lnTo>
                  <a:lnTo>
                    <a:pt x="0" y="18"/>
                  </a:lnTo>
                  <a:lnTo>
                    <a:pt x="0" y="17"/>
                  </a:lnTo>
                  <a:lnTo>
                    <a:pt x="0" y="16"/>
                  </a:lnTo>
                  <a:lnTo>
                    <a:pt x="1" y="14"/>
                  </a:lnTo>
                  <a:lnTo>
                    <a:pt x="2" y="13"/>
                  </a:lnTo>
                  <a:lnTo>
                    <a:pt x="2" y="12"/>
                  </a:lnTo>
                  <a:lnTo>
                    <a:pt x="2" y="12"/>
                  </a:lnTo>
                  <a:lnTo>
                    <a:pt x="2" y="11"/>
                  </a:lnTo>
                  <a:lnTo>
                    <a:pt x="4" y="11"/>
                  </a:lnTo>
                  <a:lnTo>
                    <a:pt x="5" y="11"/>
                  </a:lnTo>
                  <a:lnTo>
                    <a:pt x="5" y="11"/>
                  </a:lnTo>
                  <a:lnTo>
                    <a:pt x="6" y="11"/>
                  </a:lnTo>
                  <a:lnTo>
                    <a:pt x="7" y="11"/>
                  </a:lnTo>
                  <a:lnTo>
                    <a:pt x="9" y="11"/>
                  </a:lnTo>
                  <a:lnTo>
                    <a:pt x="10" y="11"/>
                  </a:lnTo>
                  <a:lnTo>
                    <a:pt x="10" y="11"/>
                  </a:lnTo>
                  <a:lnTo>
                    <a:pt x="11" y="11"/>
                  </a:lnTo>
                  <a:lnTo>
                    <a:pt x="11" y="11"/>
                  </a:lnTo>
                  <a:lnTo>
                    <a:pt x="12" y="12"/>
                  </a:lnTo>
                  <a:lnTo>
                    <a:pt x="12" y="12"/>
                  </a:lnTo>
                  <a:lnTo>
                    <a:pt x="12" y="13"/>
                  </a:lnTo>
                  <a:lnTo>
                    <a:pt x="12" y="0"/>
                  </a:lnTo>
                  <a:lnTo>
                    <a:pt x="19" y="0"/>
                  </a:lnTo>
                  <a:lnTo>
                    <a:pt x="19" y="37"/>
                  </a:lnTo>
                  <a:close/>
                  <a:moveTo>
                    <a:pt x="5" y="23"/>
                  </a:moveTo>
                  <a:lnTo>
                    <a:pt x="5" y="24"/>
                  </a:lnTo>
                  <a:lnTo>
                    <a:pt x="5" y="26"/>
                  </a:lnTo>
                  <a:lnTo>
                    <a:pt x="5" y="26"/>
                  </a:lnTo>
                  <a:lnTo>
                    <a:pt x="5" y="27"/>
                  </a:lnTo>
                  <a:lnTo>
                    <a:pt x="5" y="27"/>
                  </a:lnTo>
                  <a:lnTo>
                    <a:pt x="5" y="28"/>
                  </a:lnTo>
                  <a:lnTo>
                    <a:pt x="5" y="28"/>
                  </a:lnTo>
                  <a:lnTo>
                    <a:pt x="5" y="29"/>
                  </a:lnTo>
                  <a:lnTo>
                    <a:pt x="5" y="29"/>
                  </a:lnTo>
                  <a:lnTo>
                    <a:pt x="5" y="31"/>
                  </a:lnTo>
                  <a:lnTo>
                    <a:pt x="5" y="31"/>
                  </a:lnTo>
                  <a:lnTo>
                    <a:pt x="6" y="32"/>
                  </a:lnTo>
                  <a:lnTo>
                    <a:pt x="6" y="32"/>
                  </a:lnTo>
                  <a:lnTo>
                    <a:pt x="7" y="33"/>
                  </a:lnTo>
                  <a:lnTo>
                    <a:pt x="7" y="33"/>
                  </a:lnTo>
                  <a:lnTo>
                    <a:pt x="7" y="33"/>
                  </a:lnTo>
                  <a:lnTo>
                    <a:pt x="9" y="33"/>
                  </a:lnTo>
                  <a:lnTo>
                    <a:pt x="9" y="33"/>
                  </a:lnTo>
                  <a:lnTo>
                    <a:pt x="10" y="32"/>
                  </a:lnTo>
                  <a:lnTo>
                    <a:pt x="10" y="32"/>
                  </a:lnTo>
                  <a:lnTo>
                    <a:pt x="11" y="31"/>
                  </a:lnTo>
                  <a:lnTo>
                    <a:pt x="11" y="31"/>
                  </a:lnTo>
                  <a:lnTo>
                    <a:pt x="12" y="29"/>
                  </a:lnTo>
                  <a:lnTo>
                    <a:pt x="12" y="29"/>
                  </a:lnTo>
                  <a:lnTo>
                    <a:pt x="12" y="29"/>
                  </a:lnTo>
                  <a:lnTo>
                    <a:pt x="12" y="29"/>
                  </a:lnTo>
                  <a:lnTo>
                    <a:pt x="12" y="28"/>
                  </a:lnTo>
                  <a:lnTo>
                    <a:pt x="12" y="28"/>
                  </a:lnTo>
                  <a:lnTo>
                    <a:pt x="12" y="27"/>
                  </a:lnTo>
                  <a:lnTo>
                    <a:pt x="12" y="26"/>
                  </a:lnTo>
                  <a:lnTo>
                    <a:pt x="12" y="24"/>
                  </a:lnTo>
                  <a:lnTo>
                    <a:pt x="12" y="23"/>
                  </a:lnTo>
                  <a:lnTo>
                    <a:pt x="12" y="22"/>
                  </a:lnTo>
                  <a:lnTo>
                    <a:pt x="12" y="21"/>
                  </a:lnTo>
                  <a:lnTo>
                    <a:pt x="12" y="21"/>
                  </a:lnTo>
                  <a:lnTo>
                    <a:pt x="12" y="19"/>
                  </a:lnTo>
                  <a:lnTo>
                    <a:pt x="12" y="19"/>
                  </a:lnTo>
                  <a:lnTo>
                    <a:pt x="12" y="18"/>
                  </a:lnTo>
                  <a:lnTo>
                    <a:pt x="12" y="18"/>
                  </a:lnTo>
                  <a:lnTo>
                    <a:pt x="12" y="17"/>
                  </a:lnTo>
                  <a:lnTo>
                    <a:pt x="12" y="17"/>
                  </a:lnTo>
                  <a:lnTo>
                    <a:pt x="11" y="17"/>
                  </a:lnTo>
                  <a:lnTo>
                    <a:pt x="11" y="17"/>
                  </a:lnTo>
                  <a:lnTo>
                    <a:pt x="10" y="17"/>
                  </a:lnTo>
                  <a:lnTo>
                    <a:pt x="10" y="17"/>
                  </a:lnTo>
                  <a:lnTo>
                    <a:pt x="9" y="17"/>
                  </a:lnTo>
                  <a:lnTo>
                    <a:pt x="9" y="17"/>
                  </a:lnTo>
                  <a:lnTo>
                    <a:pt x="7" y="17"/>
                  </a:lnTo>
                  <a:lnTo>
                    <a:pt x="7" y="17"/>
                  </a:lnTo>
                  <a:lnTo>
                    <a:pt x="7" y="17"/>
                  </a:lnTo>
                  <a:lnTo>
                    <a:pt x="7" y="17"/>
                  </a:lnTo>
                  <a:lnTo>
                    <a:pt x="7" y="17"/>
                  </a:lnTo>
                  <a:lnTo>
                    <a:pt x="6" y="17"/>
                  </a:lnTo>
                  <a:lnTo>
                    <a:pt x="6" y="17"/>
                  </a:lnTo>
                  <a:lnTo>
                    <a:pt x="6" y="17"/>
                  </a:lnTo>
                  <a:lnTo>
                    <a:pt x="5" y="17"/>
                  </a:lnTo>
                  <a:lnTo>
                    <a:pt x="5" y="18"/>
                  </a:lnTo>
                  <a:lnTo>
                    <a:pt x="5" y="18"/>
                  </a:lnTo>
                  <a:lnTo>
                    <a:pt x="5" y="19"/>
                  </a:lnTo>
                  <a:lnTo>
                    <a:pt x="5" y="19"/>
                  </a:lnTo>
                  <a:lnTo>
                    <a:pt x="5" y="21"/>
                  </a:lnTo>
                  <a:lnTo>
                    <a:pt x="5" y="21"/>
                  </a:lnTo>
                  <a:lnTo>
                    <a:pt x="5" y="22"/>
                  </a:lnTo>
                  <a:lnTo>
                    <a:pt x="5" y="23"/>
                  </a:lnTo>
                  <a:close/>
                </a:path>
              </a:pathLst>
            </a:custGeom>
            <a:solidFill>
              <a:srgbClr val="3A66AA"/>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170" name="Freeform 290"/>
            <p:cNvSpPr/>
            <p:nvPr/>
          </p:nvSpPr>
          <p:spPr bwMode="auto">
            <a:xfrm>
              <a:off x="3843" y="2773"/>
              <a:ext cx="4" cy="9"/>
            </a:xfrm>
            <a:custGeom>
              <a:avLst/>
              <a:gdLst/>
              <a:ahLst/>
              <a:cxnLst>
                <a:cxn ang="0">
                  <a:pos x="5" y="13"/>
                </a:cxn>
                <a:cxn ang="0">
                  <a:pos x="7" y="12"/>
                </a:cxn>
                <a:cxn ang="0">
                  <a:pos x="9" y="11"/>
                </a:cxn>
                <a:cxn ang="0">
                  <a:pos x="11" y="11"/>
                </a:cxn>
                <a:cxn ang="0">
                  <a:pos x="12" y="11"/>
                </a:cxn>
                <a:cxn ang="0">
                  <a:pos x="14" y="11"/>
                </a:cxn>
                <a:cxn ang="0">
                  <a:pos x="14" y="11"/>
                </a:cxn>
                <a:cxn ang="0">
                  <a:pos x="15" y="11"/>
                </a:cxn>
                <a:cxn ang="0">
                  <a:pos x="16" y="11"/>
                </a:cxn>
                <a:cxn ang="0">
                  <a:pos x="16" y="11"/>
                </a:cxn>
                <a:cxn ang="0">
                  <a:pos x="16" y="12"/>
                </a:cxn>
                <a:cxn ang="0">
                  <a:pos x="17" y="13"/>
                </a:cxn>
                <a:cxn ang="0">
                  <a:pos x="19" y="13"/>
                </a:cxn>
                <a:cxn ang="0">
                  <a:pos x="19" y="14"/>
                </a:cxn>
                <a:cxn ang="0">
                  <a:pos x="19" y="16"/>
                </a:cxn>
                <a:cxn ang="0">
                  <a:pos x="19" y="17"/>
                </a:cxn>
                <a:cxn ang="0">
                  <a:pos x="19" y="17"/>
                </a:cxn>
                <a:cxn ang="0">
                  <a:pos x="19" y="18"/>
                </a:cxn>
                <a:cxn ang="0">
                  <a:pos x="19" y="19"/>
                </a:cxn>
                <a:cxn ang="0">
                  <a:pos x="19" y="19"/>
                </a:cxn>
                <a:cxn ang="0">
                  <a:pos x="19" y="37"/>
                </a:cxn>
                <a:cxn ang="0">
                  <a:pos x="12" y="23"/>
                </a:cxn>
                <a:cxn ang="0">
                  <a:pos x="12" y="21"/>
                </a:cxn>
                <a:cxn ang="0">
                  <a:pos x="12" y="19"/>
                </a:cxn>
                <a:cxn ang="0">
                  <a:pos x="12" y="18"/>
                </a:cxn>
                <a:cxn ang="0">
                  <a:pos x="12" y="17"/>
                </a:cxn>
                <a:cxn ang="0">
                  <a:pos x="11" y="17"/>
                </a:cxn>
                <a:cxn ang="0">
                  <a:pos x="11" y="17"/>
                </a:cxn>
                <a:cxn ang="0">
                  <a:pos x="10" y="17"/>
                </a:cxn>
                <a:cxn ang="0">
                  <a:pos x="10" y="17"/>
                </a:cxn>
                <a:cxn ang="0">
                  <a:pos x="9" y="17"/>
                </a:cxn>
                <a:cxn ang="0">
                  <a:pos x="7" y="17"/>
                </a:cxn>
                <a:cxn ang="0">
                  <a:pos x="7" y="17"/>
                </a:cxn>
                <a:cxn ang="0">
                  <a:pos x="7" y="17"/>
                </a:cxn>
                <a:cxn ang="0">
                  <a:pos x="6" y="17"/>
                </a:cxn>
                <a:cxn ang="0">
                  <a:pos x="5" y="18"/>
                </a:cxn>
                <a:cxn ang="0">
                  <a:pos x="5" y="19"/>
                </a:cxn>
                <a:cxn ang="0">
                  <a:pos x="5" y="19"/>
                </a:cxn>
                <a:cxn ang="0">
                  <a:pos x="5" y="21"/>
                </a:cxn>
                <a:cxn ang="0">
                  <a:pos x="5" y="22"/>
                </a:cxn>
                <a:cxn ang="0">
                  <a:pos x="5" y="23"/>
                </a:cxn>
                <a:cxn ang="0">
                  <a:pos x="0" y="37"/>
                </a:cxn>
                <a:cxn ang="0">
                  <a:pos x="5" y="0"/>
                </a:cxn>
              </a:cxnLst>
              <a:rect l="0" t="0" r="r" b="b"/>
              <a:pathLst>
                <a:path w="19" h="37">
                  <a:moveTo>
                    <a:pt x="5" y="0"/>
                  </a:moveTo>
                  <a:lnTo>
                    <a:pt x="5" y="13"/>
                  </a:lnTo>
                  <a:lnTo>
                    <a:pt x="6" y="12"/>
                  </a:lnTo>
                  <a:lnTo>
                    <a:pt x="7" y="12"/>
                  </a:lnTo>
                  <a:lnTo>
                    <a:pt x="7" y="11"/>
                  </a:lnTo>
                  <a:lnTo>
                    <a:pt x="9" y="11"/>
                  </a:lnTo>
                  <a:lnTo>
                    <a:pt x="10" y="11"/>
                  </a:lnTo>
                  <a:lnTo>
                    <a:pt x="11" y="11"/>
                  </a:lnTo>
                  <a:lnTo>
                    <a:pt x="12" y="11"/>
                  </a:lnTo>
                  <a:lnTo>
                    <a:pt x="12" y="11"/>
                  </a:lnTo>
                  <a:lnTo>
                    <a:pt x="14" y="11"/>
                  </a:lnTo>
                  <a:lnTo>
                    <a:pt x="14" y="11"/>
                  </a:lnTo>
                  <a:lnTo>
                    <a:pt x="14" y="11"/>
                  </a:lnTo>
                  <a:lnTo>
                    <a:pt x="14" y="11"/>
                  </a:lnTo>
                  <a:lnTo>
                    <a:pt x="14" y="11"/>
                  </a:lnTo>
                  <a:lnTo>
                    <a:pt x="15" y="11"/>
                  </a:lnTo>
                  <a:lnTo>
                    <a:pt x="16" y="11"/>
                  </a:lnTo>
                  <a:lnTo>
                    <a:pt x="16" y="11"/>
                  </a:lnTo>
                  <a:lnTo>
                    <a:pt x="16" y="11"/>
                  </a:lnTo>
                  <a:lnTo>
                    <a:pt x="16" y="11"/>
                  </a:lnTo>
                  <a:lnTo>
                    <a:pt x="16" y="12"/>
                  </a:lnTo>
                  <a:lnTo>
                    <a:pt x="16" y="12"/>
                  </a:lnTo>
                  <a:lnTo>
                    <a:pt x="17" y="13"/>
                  </a:lnTo>
                  <a:lnTo>
                    <a:pt x="17" y="13"/>
                  </a:lnTo>
                  <a:lnTo>
                    <a:pt x="19" y="13"/>
                  </a:lnTo>
                  <a:lnTo>
                    <a:pt x="19" y="13"/>
                  </a:lnTo>
                  <a:lnTo>
                    <a:pt x="19" y="14"/>
                  </a:lnTo>
                  <a:lnTo>
                    <a:pt x="19" y="14"/>
                  </a:lnTo>
                  <a:lnTo>
                    <a:pt x="19" y="14"/>
                  </a:lnTo>
                  <a:lnTo>
                    <a:pt x="19" y="16"/>
                  </a:lnTo>
                  <a:lnTo>
                    <a:pt x="19" y="16"/>
                  </a:lnTo>
                  <a:lnTo>
                    <a:pt x="19" y="17"/>
                  </a:lnTo>
                  <a:lnTo>
                    <a:pt x="19" y="17"/>
                  </a:lnTo>
                  <a:lnTo>
                    <a:pt x="19" y="17"/>
                  </a:lnTo>
                  <a:lnTo>
                    <a:pt x="19" y="17"/>
                  </a:lnTo>
                  <a:lnTo>
                    <a:pt x="19" y="18"/>
                  </a:lnTo>
                  <a:lnTo>
                    <a:pt x="19" y="18"/>
                  </a:lnTo>
                  <a:lnTo>
                    <a:pt x="19" y="19"/>
                  </a:lnTo>
                  <a:lnTo>
                    <a:pt x="19" y="19"/>
                  </a:lnTo>
                  <a:lnTo>
                    <a:pt x="19" y="19"/>
                  </a:lnTo>
                  <a:lnTo>
                    <a:pt x="19" y="19"/>
                  </a:lnTo>
                  <a:lnTo>
                    <a:pt x="19" y="37"/>
                  </a:lnTo>
                  <a:lnTo>
                    <a:pt x="12" y="37"/>
                  </a:lnTo>
                  <a:lnTo>
                    <a:pt x="12" y="23"/>
                  </a:lnTo>
                  <a:lnTo>
                    <a:pt x="12" y="22"/>
                  </a:lnTo>
                  <a:lnTo>
                    <a:pt x="12" y="21"/>
                  </a:lnTo>
                  <a:lnTo>
                    <a:pt x="12" y="21"/>
                  </a:lnTo>
                  <a:lnTo>
                    <a:pt x="12" y="19"/>
                  </a:lnTo>
                  <a:lnTo>
                    <a:pt x="12" y="19"/>
                  </a:lnTo>
                  <a:lnTo>
                    <a:pt x="12" y="18"/>
                  </a:lnTo>
                  <a:lnTo>
                    <a:pt x="12" y="18"/>
                  </a:lnTo>
                  <a:lnTo>
                    <a:pt x="12" y="17"/>
                  </a:lnTo>
                  <a:lnTo>
                    <a:pt x="12" y="17"/>
                  </a:lnTo>
                  <a:lnTo>
                    <a:pt x="11" y="17"/>
                  </a:lnTo>
                  <a:lnTo>
                    <a:pt x="11" y="17"/>
                  </a:lnTo>
                  <a:lnTo>
                    <a:pt x="11" y="17"/>
                  </a:lnTo>
                  <a:lnTo>
                    <a:pt x="10" y="17"/>
                  </a:lnTo>
                  <a:lnTo>
                    <a:pt x="10" y="17"/>
                  </a:lnTo>
                  <a:lnTo>
                    <a:pt x="10" y="17"/>
                  </a:lnTo>
                  <a:lnTo>
                    <a:pt x="10" y="17"/>
                  </a:lnTo>
                  <a:lnTo>
                    <a:pt x="9" y="17"/>
                  </a:lnTo>
                  <a:lnTo>
                    <a:pt x="9" y="17"/>
                  </a:lnTo>
                  <a:lnTo>
                    <a:pt x="7" y="17"/>
                  </a:lnTo>
                  <a:lnTo>
                    <a:pt x="7" y="17"/>
                  </a:lnTo>
                  <a:lnTo>
                    <a:pt x="7" y="17"/>
                  </a:lnTo>
                  <a:lnTo>
                    <a:pt x="7" y="17"/>
                  </a:lnTo>
                  <a:lnTo>
                    <a:pt x="7" y="17"/>
                  </a:lnTo>
                  <a:lnTo>
                    <a:pt x="7" y="17"/>
                  </a:lnTo>
                  <a:lnTo>
                    <a:pt x="7" y="17"/>
                  </a:lnTo>
                  <a:lnTo>
                    <a:pt x="6" y="17"/>
                  </a:lnTo>
                  <a:lnTo>
                    <a:pt x="6" y="17"/>
                  </a:lnTo>
                  <a:lnTo>
                    <a:pt x="5" y="18"/>
                  </a:lnTo>
                  <a:lnTo>
                    <a:pt x="5" y="19"/>
                  </a:lnTo>
                  <a:lnTo>
                    <a:pt x="5" y="19"/>
                  </a:lnTo>
                  <a:lnTo>
                    <a:pt x="5" y="19"/>
                  </a:lnTo>
                  <a:lnTo>
                    <a:pt x="5" y="19"/>
                  </a:lnTo>
                  <a:lnTo>
                    <a:pt x="5" y="21"/>
                  </a:lnTo>
                  <a:lnTo>
                    <a:pt x="5" y="21"/>
                  </a:lnTo>
                  <a:lnTo>
                    <a:pt x="5" y="21"/>
                  </a:lnTo>
                  <a:lnTo>
                    <a:pt x="5" y="22"/>
                  </a:lnTo>
                  <a:lnTo>
                    <a:pt x="5" y="22"/>
                  </a:lnTo>
                  <a:lnTo>
                    <a:pt x="5" y="23"/>
                  </a:lnTo>
                  <a:lnTo>
                    <a:pt x="5" y="37"/>
                  </a:lnTo>
                  <a:lnTo>
                    <a:pt x="0" y="37"/>
                  </a:lnTo>
                  <a:lnTo>
                    <a:pt x="0" y="0"/>
                  </a:lnTo>
                  <a:lnTo>
                    <a:pt x="5" y="0"/>
                  </a:lnTo>
                  <a:close/>
                </a:path>
              </a:pathLst>
            </a:custGeom>
            <a:solidFill>
              <a:srgbClr val="3A66AA"/>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171" name="Freeform 291"/>
            <p:cNvSpPr/>
            <p:nvPr/>
          </p:nvSpPr>
          <p:spPr bwMode="auto">
            <a:xfrm>
              <a:off x="3848" y="2776"/>
              <a:ext cx="5" cy="6"/>
            </a:xfrm>
            <a:custGeom>
              <a:avLst/>
              <a:gdLst/>
              <a:ahLst/>
              <a:cxnLst>
                <a:cxn ang="0">
                  <a:pos x="7" y="17"/>
                </a:cxn>
                <a:cxn ang="0">
                  <a:pos x="8" y="18"/>
                </a:cxn>
                <a:cxn ang="0">
                  <a:pos x="8" y="18"/>
                </a:cxn>
                <a:cxn ang="0">
                  <a:pos x="9" y="21"/>
                </a:cxn>
                <a:cxn ang="0">
                  <a:pos x="10" y="22"/>
                </a:cxn>
                <a:cxn ang="0">
                  <a:pos x="10" y="22"/>
                </a:cxn>
                <a:cxn ang="0">
                  <a:pos x="13" y="22"/>
                </a:cxn>
                <a:cxn ang="0">
                  <a:pos x="14" y="21"/>
                </a:cxn>
                <a:cxn ang="0">
                  <a:pos x="14" y="18"/>
                </a:cxn>
                <a:cxn ang="0">
                  <a:pos x="15" y="18"/>
                </a:cxn>
                <a:cxn ang="0">
                  <a:pos x="17" y="18"/>
                </a:cxn>
                <a:cxn ang="0">
                  <a:pos x="17" y="18"/>
                </a:cxn>
                <a:cxn ang="0">
                  <a:pos x="15" y="18"/>
                </a:cxn>
                <a:cxn ang="0">
                  <a:pos x="14" y="16"/>
                </a:cxn>
                <a:cxn ang="0">
                  <a:pos x="9" y="15"/>
                </a:cxn>
                <a:cxn ang="0">
                  <a:pos x="7" y="12"/>
                </a:cxn>
                <a:cxn ang="0">
                  <a:pos x="4" y="12"/>
                </a:cxn>
                <a:cxn ang="0">
                  <a:pos x="3" y="10"/>
                </a:cxn>
                <a:cxn ang="0">
                  <a:pos x="3" y="7"/>
                </a:cxn>
                <a:cxn ang="0">
                  <a:pos x="3" y="5"/>
                </a:cxn>
                <a:cxn ang="0">
                  <a:pos x="3" y="3"/>
                </a:cxn>
                <a:cxn ang="0">
                  <a:pos x="3" y="2"/>
                </a:cxn>
                <a:cxn ang="0">
                  <a:pos x="5" y="0"/>
                </a:cxn>
                <a:cxn ang="0">
                  <a:pos x="9" y="0"/>
                </a:cxn>
                <a:cxn ang="0">
                  <a:pos x="12" y="0"/>
                </a:cxn>
                <a:cxn ang="0">
                  <a:pos x="14" y="0"/>
                </a:cxn>
                <a:cxn ang="0">
                  <a:pos x="17" y="1"/>
                </a:cxn>
                <a:cxn ang="0">
                  <a:pos x="18" y="2"/>
                </a:cxn>
                <a:cxn ang="0">
                  <a:pos x="19" y="3"/>
                </a:cxn>
                <a:cxn ang="0">
                  <a:pos x="19" y="6"/>
                </a:cxn>
                <a:cxn ang="0">
                  <a:pos x="13" y="6"/>
                </a:cxn>
                <a:cxn ang="0">
                  <a:pos x="12" y="6"/>
                </a:cxn>
                <a:cxn ang="0">
                  <a:pos x="10" y="6"/>
                </a:cxn>
                <a:cxn ang="0">
                  <a:pos x="9" y="6"/>
                </a:cxn>
                <a:cxn ang="0">
                  <a:pos x="8" y="6"/>
                </a:cxn>
                <a:cxn ang="0">
                  <a:pos x="8" y="6"/>
                </a:cxn>
                <a:cxn ang="0">
                  <a:pos x="8" y="6"/>
                </a:cxn>
                <a:cxn ang="0">
                  <a:pos x="8" y="8"/>
                </a:cxn>
                <a:cxn ang="0">
                  <a:pos x="9" y="8"/>
                </a:cxn>
                <a:cxn ang="0">
                  <a:pos x="12" y="8"/>
                </a:cxn>
                <a:cxn ang="0">
                  <a:pos x="14" y="10"/>
                </a:cxn>
                <a:cxn ang="0">
                  <a:pos x="18" y="11"/>
                </a:cxn>
                <a:cxn ang="0">
                  <a:pos x="19" y="12"/>
                </a:cxn>
                <a:cxn ang="0">
                  <a:pos x="19" y="12"/>
                </a:cxn>
                <a:cxn ang="0">
                  <a:pos x="20" y="15"/>
                </a:cxn>
                <a:cxn ang="0">
                  <a:pos x="22" y="18"/>
                </a:cxn>
                <a:cxn ang="0">
                  <a:pos x="20" y="20"/>
                </a:cxn>
                <a:cxn ang="0">
                  <a:pos x="19" y="22"/>
                </a:cxn>
                <a:cxn ang="0">
                  <a:pos x="18" y="23"/>
                </a:cxn>
                <a:cxn ang="0">
                  <a:pos x="15" y="25"/>
                </a:cxn>
                <a:cxn ang="0">
                  <a:pos x="12" y="26"/>
                </a:cxn>
                <a:cxn ang="0">
                  <a:pos x="9" y="26"/>
                </a:cxn>
                <a:cxn ang="0">
                  <a:pos x="7" y="26"/>
                </a:cxn>
                <a:cxn ang="0">
                  <a:pos x="5" y="26"/>
                </a:cxn>
                <a:cxn ang="0">
                  <a:pos x="3" y="22"/>
                </a:cxn>
                <a:cxn ang="0">
                  <a:pos x="1" y="21"/>
                </a:cxn>
              </a:cxnLst>
              <a:rect l="0" t="0" r="r" b="b"/>
              <a:pathLst>
                <a:path w="22" h="26">
                  <a:moveTo>
                    <a:pt x="0" y="18"/>
                  </a:moveTo>
                  <a:lnTo>
                    <a:pt x="5" y="16"/>
                  </a:lnTo>
                  <a:lnTo>
                    <a:pt x="7" y="17"/>
                  </a:lnTo>
                  <a:lnTo>
                    <a:pt x="7" y="17"/>
                  </a:lnTo>
                  <a:lnTo>
                    <a:pt x="8" y="18"/>
                  </a:lnTo>
                  <a:lnTo>
                    <a:pt x="8" y="18"/>
                  </a:lnTo>
                  <a:lnTo>
                    <a:pt x="8" y="18"/>
                  </a:lnTo>
                  <a:lnTo>
                    <a:pt x="8" y="18"/>
                  </a:lnTo>
                  <a:lnTo>
                    <a:pt x="8" y="18"/>
                  </a:lnTo>
                  <a:lnTo>
                    <a:pt x="8" y="18"/>
                  </a:lnTo>
                  <a:lnTo>
                    <a:pt x="8" y="20"/>
                  </a:lnTo>
                  <a:lnTo>
                    <a:pt x="9" y="21"/>
                  </a:lnTo>
                  <a:lnTo>
                    <a:pt x="9" y="21"/>
                  </a:lnTo>
                  <a:lnTo>
                    <a:pt x="9" y="22"/>
                  </a:lnTo>
                  <a:lnTo>
                    <a:pt x="10" y="22"/>
                  </a:lnTo>
                  <a:lnTo>
                    <a:pt x="10" y="22"/>
                  </a:lnTo>
                  <a:lnTo>
                    <a:pt x="10" y="22"/>
                  </a:lnTo>
                  <a:lnTo>
                    <a:pt x="10" y="22"/>
                  </a:lnTo>
                  <a:lnTo>
                    <a:pt x="12" y="22"/>
                  </a:lnTo>
                  <a:lnTo>
                    <a:pt x="13" y="22"/>
                  </a:lnTo>
                  <a:lnTo>
                    <a:pt x="13" y="22"/>
                  </a:lnTo>
                  <a:lnTo>
                    <a:pt x="13" y="22"/>
                  </a:lnTo>
                  <a:lnTo>
                    <a:pt x="13" y="21"/>
                  </a:lnTo>
                  <a:lnTo>
                    <a:pt x="14" y="21"/>
                  </a:lnTo>
                  <a:lnTo>
                    <a:pt x="14" y="20"/>
                  </a:lnTo>
                  <a:lnTo>
                    <a:pt x="14" y="18"/>
                  </a:lnTo>
                  <a:lnTo>
                    <a:pt x="14" y="18"/>
                  </a:lnTo>
                  <a:lnTo>
                    <a:pt x="14" y="18"/>
                  </a:lnTo>
                  <a:lnTo>
                    <a:pt x="14" y="18"/>
                  </a:lnTo>
                  <a:lnTo>
                    <a:pt x="15" y="18"/>
                  </a:lnTo>
                  <a:lnTo>
                    <a:pt x="15" y="18"/>
                  </a:lnTo>
                  <a:lnTo>
                    <a:pt x="15" y="18"/>
                  </a:lnTo>
                  <a:lnTo>
                    <a:pt x="17" y="18"/>
                  </a:lnTo>
                  <a:lnTo>
                    <a:pt x="17" y="18"/>
                  </a:lnTo>
                  <a:lnTo>
                    <a:pt x="17" y="18"/>
                  </a:lnTo>
                  <a:lnTo>
                    <a:pt x="17" y="18"/>
                  </a:lnTo>
                  <a:lnTo>
                    <a:pt x="17" y="18"/>
                  </a:lnTo>
                  <a:lnTo>
                    <a:pt x="15" y="18"/>
                  </a:lnTo>
                  <a:lnTo>
                    <a:pt x="15" y="18"/>
                  </a:lnTo>
                  <a:lnTo>
                    <a:pt x="15" y="17"/>
                  </a:lnTo>
                  <a:lnTo>
                    <a:pt x="14" y="17"/>
                  </a:lnTo>
                  <a:lnTo>
                    <a:pt x="14" y="16"/>
                  </a:lnTo>
                  <a:lnTo>
                    <a:pt x="12" y="16"/>
                  </a:lnTo>
                  <a:lnTo>
                    <a:pt x="10" y="15"/>
                  </a:lnTo>
                  <a:lnTo>
                    <a:pt x="9" y="15"/>
                  </a:lnTo>
                  <a:lnTo>
                    <a:pt x="8" y="13"/>
                  </a:lnTo>
                  <a:lnTo>
                    <a:pt x="7" y="13"/>
                  </a:lnTo>
                  <a:lnTo>
                    <a:pt x="7" y="12"/>
                  </a:lnTo>
                  <a:lnTo>
                    <a:pt x="5" y="12"/>
                  </a:lnTo>
                  <a:lnTo>
                    <a:pt x="5" y="12"/>
                  </a:lnTo>
                  <a:lnTo>
                    <a:pt x="4" y="12"/>
                  </a:lnTo>
                  <a:lnTo>
                    <a:pt x="4" y="12"/>
                  </a:lnTo>
                  <a:lnTo>
                    <a:pt x="4" y="11"/>
                  </a:lnTo>
                  <a:lnTo>
                    <a:pt x="3" y="10"/>
                  </a:lnTo>
                  <a:lnTo>
                    <a:pt x="3" y="10"/>
                  </a:lnTo>
                  <a:lnTo>
                    <a:pt x="3" y="8"/>
                  </a:lnTo>
                  <a:lnTo>
                    <a:pt x="3" y="7"/>
                  </a:lnTo>
                  <a:lnTo>
                    <a:pt x="3" y="6"/>
                  </a:lnTo>
                  <a:lnTo>
                    <a:pt x="3" y="6"/>
                  </a:lnTo>
                  <a:lnTo>
                    <a:pt x="3" y="5"/>
                  </a:lnTo>
                  <a:lnTo>
                    <a:pt x="3" y="5"/>
                  </a:lnTo>
                  <a:lnTo>
                    <a:pt x="3" y="3"/>
                  </a:lnTo>
                  <a:lnTo>
                    <a:pt x="3" y="3"/>
                  </a:lnTo>
                  <a:lnTo>
                    <a:pt x="3" y="3"/>
                  </a:lnTo>
                  <a:lnTo>
                    <a:pt x="3" y="2"/>
                  </a:lnTo>
                  <a:lnTo>
                    <a:pt x="3" y="2"/>
                  </a:lnTo>
                  <a:lnTo>
                    <a:pt x="4" y="1"/>
                  </a:lnTo>
                  <a:lnTo>
                    <a:pt x="5" y="1"/>
                  </a:lnTo>
                  <a:lnTo>
                    <a:pt x="5" y="0"/>
                  </a:lnTo>
                  <a:lnTo>
                    <a:pt x="7" y="0"/>
                  </a:lnTo>
                  <a:lnTo>
                    <a:pt x="8" y="0"/>
                  </a:lnTo>
                  <a:lnTo>
                    <a:pt x="9" y="0"/>
                  </a:lnTo>
                  <a:lnTo>
                    <a:pt x="10" y="0"/>
                  </a:lnTo>
                  <a:lnTo>
                    <a:pt x="10" y="0"/>
                  </a:lnTo>
                  <a:lnTo>
                    <a:pt x="12" y="0"/>
                  </a:lnTo>
                  <a:lnTo>
                    <a:pt x="13" y="0"/>
                  </a:lnTo>
                  <a:lnTo>
                    <a:pt x="14" y="0"/>
                  </a:lnTo>
                  <a:lnTo>
                    <a:pt x="14" y="0"/>
                  </a:lnTo>
                  <a:lnTo>
                    <a:pt x="15" y="0"/>
                  </a:lnTo>
                  <a:lnTo>
                    <a:pt x="15" y="1"/>
                  </a:lnTo>
                  <a:lnTo>
                    <a:pt x="17" y="1"/>
                  </a:lnTo>
                  <a:lnTo>
                    <a:pt x="17" y="2"/>
                  </a:lnTo>
                  <a:lnTo>
                    <a:pt x="17" y="2"/>
                  </a:lnTo>
                  <a:lnTo>
                    <a:pt x="18" y="2"/>
                  </a:lnTo>
                  <a:lnTo>
                    <a:pt x="18" y="2"/>
                  </a:lnTo>
                  <a:lnTo>
                    <a:pt x="19" y="2"/>
                  </a:lnTo>
                  <a:lnTo>
                    <a:pt x="19" y="3"/>
                  </a:lnTo>
                  <a:lnTo>
                    <a:pt x="19" y="3"/>
                  </a:lnTo>
                  <a:lnTo>
                    <a:pt x="19" y="5"/>
                  </a:lnTo>
                  <a:lnTo>
                    <a:pt x="19" y="6"/>
                  </a:lnTo>
                  <a:lnTo>
                    <a:pt x="14" y="6"/>
                  </a:lnTo>
                  <a:lnTo>
                    <a:pt x="14" y="6"/>
                  </a:lnTo>
                  <a:lnTo>
                    <a:pt x="13" y="6"/>
                  </a:lnTo>
                  <a:lnTo>
                    <a:pt x="13" y="6"/>
                  </a:lnTo>
                  <a:lnTo>
                    <a:pt x="13" y="6"/>
                  </a:lnTo>
                  <a:lnTo>
                    <a:pt x="12" y="6"/>
                  </a:lnTo>
                  <a:lnTo>
                    <a:pt x="12" y="6"/>
                  </a:lnTo>
                  <a:lnTo>
                    <a:pt x="12" y="6"/>
                  </a:lnTo>
                  <a:lnTo>
                    <a:pt x="10" y="6"/>
                  </a:lnTo>
                  <a:lnTo>
                    <a:pt x="10" y="6"/>
                  </a:lnTo>
                  <a:lnTo>
                    <a:pt x="9" y="6"/>
                  </a:lnTo>
                  <a:lnTo>
                    <a:pt x="9" y="6"/>
                  </a:lnTo>
                  <a:lnTo>
                    <a:pt x="9" y="6"/>
                  </a:lnTo>
                  <a:lnTo>
                    <a:pt x="8" y="6"/>
                  </a:lnTo>
                  <a:lnTo>
                    <a:pt x="8" y="6"/>
                  </a:lnTo>
                  <a:lnTo>
                    <a:pt x="8" y="6"/>
                  </a:lnTo>
                  <a:lnTo>
                    <a:pt x="8" y="6"/>
                  </a:lnTo>
                  <a:lnTo>
                    <a:pt x="8" y="6"/>
                  </a:lnTo>
                  <a:lnTo>
                    <a:pt x="8" y="6"/>
                  </a:lnTo>
                  <a:lnTo>
                    <a:pt x="8" y="6"/>
                  </a:lnTo>
                  <a:lnTo>
                    <a:pt x="8" y="6"/>
                  </a:lnTo>
                  <a:lnTo>
                    <a:pt x="8" y="7"/>
                  </a:lnTo>
                  <a:lnTo>
                    <a:pt x="8" y="8"/>
                  </a:lnTo>
                  <a:lnTo>
                    <a:pt x="8" y="8"/>
                  </a:lnTo>
                  <a:lnTo>
                    <a:pt x="8" y="8"/>
                  </a:lnTo>
                  <a:lnTo>
                    <a:pt x="9" y="8"/>
                  </a:lnTo>
                  <a:lnTo>
                    <a:pt x="9" y="8"/>
                  </a:lnTo>
                  <a:lnTo>
                    <a:pt x="10" y="8"/>
                  </a:lnTo>
                  <a:lnTo>
                    <a:pt x="10" y="8"/>
                  </a:lnTo>
                  <a:lnTo>
                    <a:pt x="12" y="8"/>
                  </a:lnTo>
                  <a:lnTo>
                    <a:pt x="13" y="8"/>
                  </a:lnTo>
                  <a:lnTo>
                    <a:pt x="14" y="8"/>
                  </a:lnTo>
                  <a:lnTo>
                    <a:pt x="14" y="10"/>
                  </a:lnTo>
                  <a:lnTo>
                    <a:pt x="15" y="10"/>
                  </a:lnTo>
                  <a:lnTo>
                    <a:pt x="17" y="10"/>
                  </a:lnTo>
                  <a:lnTo>
                    <a:pt x="18" y="11"/>
                  </a:lnTo>
                  <a:lnTo>
                    <a:pt x="18" y="11"/>
                  </a:lnTo>
                  <a:lnTo>
                    <a:pt x="19" y="12"/>
                  </a:lnTo>
                  <a:lnTo>
                    <a:pt x="19" y="12"/>
                  </a:lnTo>
                  <a:lnTo>
                    <a:pt x="19" y="12"/>
                  </a:lnTo>
                  <a:lnTo>
                    <a:pt x="19" y="12"/>
                  </a:lnTo>
                  <a:lnTo>
                    <a:pt x="19" y="12"/>
                  </a:lnTo>
                  <a:lnTo>
                    <a:pt x="20" y="13"/>
                  </a:lnTo>
                  <a:lnTo>
                    <a:pt x="20" y="15"/>
                  </a:lnTo>
                  <a:lnTo>
                    <a:pt x="20" y="15"/>
                  </a:lnTo>
                  <a:lnTo>
                    <a:pt x="22" y="16"/>
                  </a:lnTo>
                  <a:lnTo>
                    <a:pt x="22" y="17"/>
                  </a:lnTo>
                  <a:lnTo>
                    <a:pt x="22" y="18"/>
                  </a:lnTo>
                  <a:lnTo>
                    <a:pt x="22" y="18"/>
                  </a:lnTo>
                  <a:lnTo>
                    <a:pt x="22" y="20"/>
                  </a:lnTo>
                  <a:lnTo>
                    <a:pt x="20" y="20"/>
                  </a:lnTo>
                  <a:lnTo>
                    <a:pt x="20" y="21"/>
                  </a:lnTo>
                  <a:lnTo>
                    <a:pt x="20" y="21"/>
                  </a:lnTo>
                  <a:lnTo>
                    <a:pt x="19" y="22"/>
                  </a:lnTo>
                  <a:lnTo>
                    <a:pt x="19" y="22"/>
                  </a:lnTo>
                  <a:lnTo>
                    <a:pt x="19" y="22"/>
                  </a:lnTo>
                  <a:lnTo>
                    <a:pt x="18" y="23"/>
                  </a:lnTo>
                  <a:lnTo>
                    <a:pt x="17" y="23"/>
                  </a:lnTo>
                  <a:lnTo>
                    <a:pt x="15" y="25"/>
                  </a:lnTo>
                  <a:lnTo>
                    <a:pt x="15" y="25"/>
                  </a:lnTo>
                  <a:lnTo>
                    <a:pt x="14" y="25"/>
                  </a:lnTo>
                  <a:lnTo>
                    <a:pt x="13" y="26"/>
                  </a:lnTo>
                  <a:lnTo>
                    <a:pt x="12" y="26"/>
                  </a:lnTo>
                  <a:lnTo>
                    <a:pt x="10" y="26"/>
                  </a:lnTo>
                  <a:lnTo>
                    <a:pt x="10" y="26"/>
                  </a:lnTo>
                  <a:lnTo>
                    <a:pt x="9" y="26"/>
                  </a:lnTo>
                  <a:lnTo>
                    <a:pt x="8" y="26"/>
                  </a:lnTo>
                  <a:lnTo>
                    <a:pt x="8" y="26"/>
                  </a:lnTo>
                  <a:lnTo>
                    <a:pt x="7" y="26"/>
                  </a:lnTo>
                  <a:lnTo>
                    <a:pt x="7" y="26"/>
                  </a:lnTo>
                  <a:lnTo>
                    <a:pt x="5" y="26"/>
                  </a:lnTo>
                  <a:lnTo>
                    <a:pt x="5" y="26"/>
                  </a:lnTo>
                  <a:lnTo>
                    <a:pt x="4" y="25"/>
                  </a:lnTo>
                  <a:lnTo>
                    <a:pt x="4" y="23"/>
                  </a:lnTo>
                  <a:lnTo>
                    <a:pt x="3" y="22"/>
                  </a:lnTo>
                  <a:lnTo>
                    <a:pt x="3" y="22"/>
                  </a:lnTo>
                  <a:lnTo>
                    <a:pt x="3" y="21"/>
                  </a:lnTo>
                  <a:lnTo>
                    <a:pt x="1" y="21"/>
                  </a:lnTo>
                  <a:lnTo>
                    <a:pt x="1" y="20"/>
                  </a:lnTo>
                  <a:lnTo>
                    <a:pt x="0" y="18"/>
                  </a:lnTo>
                  <a:close/>
                </a:path>
              </a:pathLst>
            </a:custGeom>
            <a:solidFill>
              <a:srgbClr val="3A66AA"/>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172" name="Freeform 292"/>
            <p:cNvSpPr>
              <a:spLocks noEditPoints="1"/>
            </p:cNvSpPr>
            <p:nvPr/>
          </p:nvSpPr>
          <p:spPr bwMode="auto">
            <a:xfrm>
              <a:off x="3853" y="2773"/>
              <a:ext cx="2" cy="12"/>
            </a:xfrm>
            <a:custGeom>
              <a:avLst/>
              <a:gdLst/>
              <a:ahLst/>
              <a:cxnLst>
                <a:cxn ang="0">
                  <a:pos x="5" y="0"/>
                </a:cxn>
                <a:cxn ang="0">
                  <a:pos x="10" y="7"/>
                </a:cxn>
                <a:cxn ang="0">
                  <a:pos x="10" y="11"/>
                </a:cxn>
                <a:cxn ang="0">
                  <a:pos x="10" y="37"/>
                </a:cxn>
                <a:cxn ang="0">
                  <a:pos x="10" y="39"/>
                </a:cxn>
                <a:cxn ang="0">
                  <a:pos x="10" y="41"/>
                </a:cxn>
                <a:cxn ang="0">
                  <a:pos x="10" y="42"/>
                </a:cxn>
                <a:cxn ang="0">
                  <a:pos x="10" y="43"/>
                </a:cxn>
                <a:cxn ang="0">
                  <a:pos x="10" y="45"/>
                </a:cxn>
                <a:cxn ang="0">
                  <a:pos x="10" y="46"/>
                </a:cxn>
                <a:cxn ang="0">
                  <a:pos x="9" y="46"/>
                </a:cxn>
                <a:cxn ang="0">
                  <a:pos x="8" y="46"/>
                </a:cxn>
                <a:cxn ang="0">
                  <a:pos x="8" y="46"/>
                </a:cxn>
                <a:cxn ang="0">
                  <a:pos x="6" y="46"/>
                </a:cxn>
                <a:cxn ang="0">
                  <a:pos x="5" y="46"/>
                </a:cxn>
                <a:cxn ang="0">
                  <a:pos x="5" y="46"/>
                </a:cxn>
                <a:cxn ang="0">
                  <a:pos x="4" y="46"/>
                </a:cxn>
                <a:cxn ang="0">
                  <a:pos x="4" y="46"/>
                </a:cxn>
                <a:cxn ang="0">
                  <a:pos x="3" y="46"/>
                </a:cxn>
                <a:cxn ang="0">
                  <a:pos x="3" y="46"/>
                </a:cxn>
                <a:cxn ang="0">
                  <a:pos x="3" y="46"/>
                </a:cxn>
                <a:cxn ang="0">
                  <a:pos x="1" y="46"/>
                </a:cxn>
                <a:cxn ang="0">
                  <a:pos x="1" y="46"/>
                </a:cxn>
                <a:cxn ang="0">
                  <a:pos x="3" y="39"/>
                </a:cxn>
                <a:cxn ang="0">
                  <a:pos x="3" y="39"/>
                </a:cxn>
                <a:cxn ang="0">
                  <a:pos x="4" y="39"/>
                </a:cxn>
                <a:cxn ang="0">
                  <a:pos x="5" y="39"/>
                </a:cxn>
                <a:cxn ang="0">
                  <a:pos x="5" y="39"/>
                </a:cxn>
                <a:cxn ang="0">
                  <a:pos x="5" y="39"/>
                </a:cxn>
                <a:cxn ang="0">
                  <a:pos x="5" y="38"/>
                </a:cxn>
                <a:cxn ang="0">
                  <a:pos x="5" y="37"/>
                </a:cxn>
                <a:cxn ang="0">
                  <a:pos x="5" y="37"/>
                </a:cxn>
                <a:cxn ang="0">
                  <a:pos x="10" y="11"/>
                </a:cxn>
              </a:cxnLst>
              <a:rect l="0" t="0" r="r" b="b"/>
              <a:pathLst>
                <a:path w="10" h="46">
                  <a:moveTo>
                    <a:pt x="5" y="7"/>
                  </a:moveTo>
                  <a:lnTo>
                    <a:pt x="5" y="0"/>
                  </a:lnTo>
                  <a:lnTo>
                    <a:pt x="10" y="0"/>
                  </a:lnTo>
                  <a:lnTo>
                    <a:pt x="10" y="7"/>
                  </a:lnTo>
                  <a:lnTo>
                    <a:pt x="5" y="7"/>
                  </a:lnTo>
                  <a:close/>
                  <a:moveTo>
                    <a:pt x="10" y="11"/>
                  </a:moveTo>
                  <a:lnTo>
                    <a:pt x="10" y="37"/>
                  </a:lnTo>
                  <a:lnTo>
                    <a:pt x="10" y="37"/>
                  </a:lnTo>
                  <a:lnTo>
                    <a:pt x="10" y="38"/>
                  </a:lnTo>
                  <a:lnTo>
                    <a:pt x="10" y="39"/>
                  </a:lnTo>
                  <a:lnTo>
                    <a:pt x="10" y="39"/>
                  </a:lnTo>
                  <a:lnTo>
                    <a:pt x="10" y="41"/>
                  </a:lnTo>
                  <a:lnTo>
                    <a:pt x="10" y="41"/>
                  </a:lnTo>
                  <a:lnTo>
                    <a:pt x="10" y="42"/>
                  </a:lnTo>
                  <a:lnTo>
                    <a:pt x="10" y="43"/>
                  </a:lnTo>
                  <a:lnTo>
                    <a:pt x="10" y="43"/>
                  </a:lnTo>
                  <a:lnTo>
                    <a:pt x="10" y="43"/>
                  </a:lnTo>
                  <a:lnTo>
                    <a:pt x="10" y="45"/>
                  </a:lnTo>
                  <a:lnTo>
                    <a:pt x="10" y="45"/>
                  </a:lnTo>
                  <a:lnTo>
                    <a:pt x="10" y="46"/>
                  </a:lnTo>
                  <a:lnTo>
                    <a:pt x="10" y="46"/>
                  </a:lnTo>
                  <a:lnTo>
                    <a:pt x="9" y="46"/>
                  </a:lnTo>
                  <a:lnTo>
                    <a:pt x="8" y="46"/>
                  </a:lnTo>
                  <a:lnTo>
                    <a:pt x="8" y="46"/>
                  </a:lnTo>
                  <a:lnTo>
                    <a:pt x="8" y="46"/>
                  </a:lnTo>
                  <a:lnTo>
                    <a:pt x="8" y="46"/>
                  </a:lnTo>
                  <a:lnTo>
                    <a:pt x="6" y="46"/>
                  </a:lnTo>
                  <a:lnTo>
                    <a:pt x="6" y="46"/>
                  </a:lnTo>
                  <a:lnTo>
                    <a:pt x="5" y="46"/>
                  </a:lnTo>
                  <a:lnTo>
                    <a:pt x="5" y="46"/>
                  </a:lnTo>
                  <a:lnTo>
                    <a:pt x="5" y="46"/>
                  </a:lnTo>
                  <a:lnTo>
                    <a:pt x="5" y="46"/>
                  </a:lnTo>
                  <a:lnTo>
                    <a:pt x="5" y="46"/>
                  </a:lnTo>
                  <a:lnTo>
                    <a:pt x="4" y="46"/>
                  </a:lnTo>
                  <a:lnTo>
                    <a:pt x="4" y="46"/>
                  </a:lnTo>
                  <a:lnTo>
                    <a:pt x="4" y="46"/>
                  </a:lnTo>
                  <a:lnTo>
                    <a:pt x="3" y="46"/>
                  </a:lnTo>
                  <a:lnTo>
                    <a:pt x="3" y="46"/>
                  </a:lnTo>
                  <a:lnTo>
                    <a:pt x="3" y="46"/>
                  </a:lnTo>
                  <a:lnTo>
                    <a:pt x="3" y="46"/>
                  </a:lnTo>
                  <a:lnTo>
                    <a:pt x="3" y="46"/>
                  </a:lnTo>
                  <a:lnTo>
                    <a:pt x="3" y="46"/>
                  </a:lnTo>
                  <a:lnTo>
                    <a:pt x="3" y="46"/>
                  </a:lnTo>
                  <a:lnTo>
                    <a:pt x="1" y="46"/>
                  </a:lnTo>
                  <a:lnTo>
                    <a:pt x="1" y="46"/>
                  </a:lnTo>
                  <a:lnTo>
                    <a:pt x="1" y="46"/>
                  </a:lnTo>
                  <a:lnTo>
                    <a:pt x="0" y="46"/>
                  </a:lnTo>
                  <a:lnTo>
                    <a:pt x="3" y="39"/>
                  </a:lnTo>
                  <a:lnTo>
                    <a:pt x="3" y="39"/>
                  </a:lnTo>
                  <a:lnTo>
                    <a:pt x="3" y="39"/>
                  </a:lnTo>
                  <a:lnTo>
                    <a:pt x="4" y="39"/>
                  </a:lnTo>
                  <a:lnTo>
                    <a:pt x="4" y="39"/>
                  </a:lnTo>
                  <a:lnTo>
                    <a:pt x="4" y="39"/>
                  </a:lnTo>
                  <a:lnTo>
                    <a:pt x="5" y="39"/>
                  </a:lnTo>
                  <a:lnTo>
                    <a:pt x="5" y="39"/>
                  </a:lnTo>
                  <a:lnTo>
                    <a:pt x="5" y="39"/>
                  </a:lnTo>
                  <a:lnTo>
                    <a:pt x="5" y="39"/>
                  </a:lnTo>
                  <a:lnTo>
                    <a:pt x="5" y="39"/>
                  </a:lnTo>
                  <a:lnTo>
                    <a:pt x="5" y="38"/>
                  </a:lnTo>
                  <a:lnTo>
                    <a:pt x="5" y="38"/>
                  </a:lnTo>
                  <a:lnTo>
                    <a:pt x="5" y="37"/>
                  </a:lnTo>
                  <a:lnTo>
                    <a:pt x="5" y="37"/>
                  </a:lnTo>
                  <a:lnTo>
                    <a:pt x="5" y="37"/>
                  </a:lnTo>
                  <a:lnTo>
                    <a:pt x="5" y="37"/>
                  </a:lnTo>
                  <a:lnTo>
                    <a:pt x="5" y="11"/>
                  </a:lnTo>
                  <a:lnTo>
                    <a:pt x="10" y="11"/>
                  </a:lnTo>
                  <a:close/>
                </a:path>
              </a:pathLst>
            </a:custGeom>
            <a:solidFill>
              <a:srgbClr val="3A66AA"/>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173" name="Freeform 293"/>
            <p:cNvSpPr>
              <a:spLocks noEditPoints="1"/>
            </p:cNvSpPr>
            <p:nvPr/>
          </p:nvSpPr>
          <p:spPr bwMode="auto">
            <a:xfrm>
              <a:off x="3869" y="2773"/>
              <a:ext cx="3" cy="12"/>
            </a:xfrm>
            <a:custGeom>
              <a:avLst/>
              <a:gdLst/>
              <a:ahLst/>
              <a:cxnLst>
                <a:cxn ang="0">
                  <a:pos x="5" y="0"/>
                </a:cxn>
                <a:cxn ang="0">
                  <a:pos x="12" y="7"/>
                </a:cxn>
                <a:cxn ang="0">
                  <a:pos x="12" y="11"/>
                </a:cxn>
                <a:cxn ang="0">
                  <a:pos x="12" y="37"/>
                </a:cxn>
                <a:cxn ang="0">
                  <a:pos x="12" y="39"/>
                </a:cxn>
                <a:cxn ang="0">
                  <a:pos x="12" y="41"/>
                </a:cxn>
                <a:cxn ang="0">
                  <a:pos x="12" y="42"/>
                </a:cxn>
                <a:cxn ang="0">
                  <a:pos x="12" y="43"/>
                </a:cxn>
                <a:cxn ang="0">
                  <a:pos x="12" y="45"/>
                </a:cxn>
                <a:cxn ang="0">
                  <a:pos x="10" y="46"/>
                </a:cxn>
                <a:cxn ang="0">
                  <a:pos x="9" y="46"/>
                </a:cxn>
                <a:cxn ang="0">
                  <a:pos x="9" y="46"/>
                </a:cxn>
                <a:cxn ang="0">
                  <a:pos x="8" y="46"/>
                </a:cxn>
                <a:cxn ang="0">
                  <a:pos x="7" y="46"/>
                </a:cxn>
                <a:cxn ang="0">
                  <a:pos x="7" y="46"/>
                </a:cxn>
                <a:cxn ang="0">
                  <a:pos x="5" y="46"/>
                </a:cxn>
                <a:cxn ang="0">
                  <a:pos x="5" y="46"/>
                </a:cxn>
                <a:cxn ang="0">
                  <a:pos x="4" y="46"/>
                </a:cxn>
                <a:cxn ang="0">
                  <a:pos x="3" y="46"/>
                </a:cxn>
                <a:cxn ang="0">
                  <a:pos x="3" y="46"/>
                </a:cxn>
                <a:cxn ang="0">
                  <a:pos x="3" y="46"/>
                </a:cxn>
                <a:cxn ang="0">
                  <a:pos x="3" y="46"/>
                </a:cxn>
                <a:cxn ang="0">
                  <a:pos x="2" y="46"/>
                </a:cxn>
                <a:cxn ang="0">
                  <a:pos x="3" y="39"/>
                </a:cxn>
                <a:cxn ang="0">
                  <a:pos x="4" y="39"/>
                </a:cxn>
                <a:cxn ang="0">
                  <a:pos x="4" y="39"/>
                </a:cxn>
                <a:cxn ang="0">
                  <a:pos x="5" y="39"/>
                </a:cxn>
                <a:cxn ang="0">
                  <a:pos x="5" y="39"/>
                </a:cxn>
                <a:cxn ang="0">
                  <a:pos x="5" y="39"/>
                </a:cxn>
                <a:cxn ang="0">
                  <a:pos x="5" y="38"/>
                </a:cxn>
                <a:cxn ang="0">
                  <a:pos x="5" y="37"/>
                </a:cxn>
                <a:cxn ang="0">
                  <a:pos x="5" y="37"/>
                </a:cxn>
                <a:cxn ang="0">
                  <a:pos x="12" y="11"/>
                </a:cxn>
              </a:cxnLst>
              <a:rect l="0" t="0" r="r" b="b"/>
              <a:pathLst>
                <a:path w="12" h="46">
                  <a:moveTo>
                    <a:pt x="5" y="7"/>
                  </a:moveTo>
                  <a:lnTo>
                    <a:pt x="5" y="0"/>
                  </a:lnTo>
                  <a:lnTo>
                    <a:pt x="12" y="0"/>
                  </a:lnTo>
                  <a:lnTo>
                    <a:pt x="12" y="7"/>
                  </a:lnTo>
                  <a:lnTo>
                    <a:pt x="5" y="7"/>
                  </a:lnTo>
                  <a:close/>
                  <a:moveTo>
                    <a:pt x="12" y="11"/>
                  </a:moveTo>
                  <a:lnTo>
                    <a:pt x="12" y="37"/>
                  </a:lnTo>
                  <a:lnTo>
                    <a:pt x="12" y="37"/>
                  </a:lnTo>
                  <a:lnTo>
                    <a:pt x="12" y="38"/>
                  </a:lnTo>
                  <a:lnTo>
                    <a:pt x="12" y="39"/>
                  </a:lnTo>
                  <a:lnTo>
                    <a:pt x="12" y="39"/>
                  </a:lnTo>
                  <a:lnTo>
                    <a:pt x="12" y="41"/>
                  </a:lnTo>
                  <a:lnTo>
                    <a:pt x="12" y="41"/>
                  </a:lnTo>
                  <a:lnTo>
                    <a:pt x="12" y="42"/>
                  </a:lnTo>
                  <a:lnTo>
                    <a:pt x="12" y="43"/>
                  </a:lnTo>
                  <a:lnTo>
                    <a:pt x="12" y="43"/>
                  </a:lnTo>
                  <a:lnTo>
                    <a:pt x="12" y="43"/>
                  </a:lnTo>
                  <a:lnTo>
                    <a:pt x="12" y="45"/>
                  </a:lnTo>
                  <a:lnTo>
                    <a:pt x="10" y="45"/>
                  </a:lnTo>
                  <a:lnTo>
                    <a:pt x="10" y="46"/>
                  </a:lnTo>
                  <a:lnTo>
                    <a:pt x="10" y="46"/>
                  </a:lnTo>
                  <a:lnTo>
                    <a:pt x="9" y="46"/>
                  </a:lnTo>
                  <a:lnTo>
                    <a:pt x="9" y="46"/>
                  </a:lnTo>
                  <a:lnTo>
                    <a:pt x="9" y="46"/>
                  </a:lnTo>
                  <a:lnTo>
                    <a:pt x="8" y="46"/>
                  </a:lnTo>
                  <a:lnTo>
                    <a:pt x="8" y="46"/>
                  </a:lnTo>
                  <a:lnTo>
                    <a:pt x="8" y="46"/>
                  </a:lnTo>
                  <a:lnTo>
                    <a:pt x="7" y="46"/>
                  </a:lnTo>
                  <a:lnTo>
                    <a:pt x="7" y="46"/>
                  </a:lnTo>
                  <a:lnTo>
                    <a:pt x="7" y="46"/>
                  </a:lnTo>
                  <a:lnTo>
                    <a:pt x="5" y="46"/>
                  </a:lnTo>
                  <a:lnTo>
                    <a:pt x="5" y="46"/>
                  </a:lnTo>
                  <a:lnTo>
                    <a:pt x="5" y="46"/>
                  </a:lnTo>
                  <a:lnTo>
                    <a:pt x="5" y="46"/>
                  </a:lnTo>
                  <a:lnTo>
                    <a:pt x="4" y="46"/>
                  </a:lnTo>
                  <a:lnTo>
                    <a:pt x="4" y="46"/>
                  </a:lnTo>
                  <a:lnTo>
                    <a:pt x="4" y="46"/>
                  </a:lnTo>
                  <a:lnTo>
                    <a:pt x="3" y="46"/>
                  </a:lnTo>
                  <a:lnTo>
                    <a:pt x="3" y="46"/>
                  </a:lnTo>
                  <a:lnTo>
                    <a:pt x="3" y="46"/>
                  </a:lnTo>
                  <a:lnTo>
                    <a:pt x="3" y="46"/>
                  </a:lnTo>
                  <a:lnTo>
                    <a:pt x="3" y="46"/>
                  </a:lnTo>
                  <a:lnTo>
                    <a:pt x="3" y="46"/>
                  </a:lnTo>
                  <a:lnTo>
                    <a:pt x="3" y="46"/>
                  </a:lnTo>
                  <a:lnTo>
                    <a:pt x="2" y="46"/>
                  </a:lnTo>
                  <a:lnTo>
                    <a:pt x="2" y="46"/>
                  </a:lnTo>
                  <a:lnTo>
                    <a:pt x="0" y="46"/>
                  </a:lnTo>
                  <a:lnTo>
                    <a:pt x="3" y="39"/>
                  </a:lnTo>
                  <a:lnTo>
                    <a:pt x="3" y="39"/>
                  </a:lnTo>
                  <a:lnTo>
                    <a:pt x="4" y="39"/>
                  </a:lnTo>
                  <a:lnTo>
                    <a:pt x="4" y="39"/>
                  </a:lnTo>
                  <a:lnTo>
                    <a:pt x="4" y="39"/>
                  </a:lnTo>
                  <a:lnTo>
                    <a:pt x="5" y="39"/>
                  </a:lnTo>
                  <a:lnTo>
                    <a:pt x="5" y="39"/>
                  </a:lnTo>
                  <a:lnTo>
                    <a:pt x="5" y="39"/>
                  </a:lnTo>
                  <a:lnTo>
                    <a:pt x="5" y="39"/>
                  </a:lnTo>
                  <a:lnTo>
                    <a:pt x="5" y="39"/>
                  </a:lnTo>
                  <a:lnTo>
                    <a:pt x="5" y="39"/>
                  </a:lnTo>
                  <a:lnTo>
                    <a:pt x="5" y="38"/>
                  </a:lnTo>
                  <a:lnTo>
                    <a:pt x="5" y="38"/>
                  </a:lnTo>
                  <a:lnTo>
                    <a:pt x="5" y="37"/>
                  </a:lnTo>
                  <a:lnTo>
                    <a:pt x="5" y="37"/>
                  </a:lnTo>
                  <a:lnTo>
                    <a:pt x="5" y="37"/>
                  </a:lnTo>
                  <a:lnTo>
                    <a:pt x="5" y="37"/>
                  </a:lnTo>
                  <a:lnTo>
                    <a:pt x="5" y="11"/>
                  </a:lnTo>
                  <a:lnTo>
                    <a:pt x="12" y="11"/>
                  </a:lnTo>
                  <a:close/>
                </a:path>
              </a:pathLst>
            </a:custGeom>
            <a:solidFill>
              <a:srgbClr val="3A66AA"/>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174" name="Freeform 294"/>
            <p:cNvSpPr/>
            <p:nvPr/>
          </p:nvSpPr>
          <p:spPr bwMode="auto">
            <a:xfrm>
              <a:off x="3873" y="2773"/>
              <a:ext cx="5" cy="9"/>
            </a:xfrm>
            <a:custGeom>
              <a:avLst/>
              <a:gdLst/>
              <a:ahLst/>
              <a:cxnLst>
                <a:cxn ang="0">
                  <a:pos x="5" y="13"/>
                </a:cxn>
                <a:cxn ang="0">
                  <a:pos x="7" y="12"/>
                </a:cxn>
                <a:cxn ang="0">
                  <a:pos x="10" y="11"/>
                </a:cxn>
                <a:cxn ang="0">
                  <a:pos x="11" y="11"/>
                </a:cxn>
                <a:cxn ang="0">
                  <a:pos x="14" y="11"/>
                </a:cxn>
                <a:cxn ang="0">
                  <a:pos x="14" y="11"/>
                </a:cxn>
                <a:cxn ang="0">
                  <a:pos x="14" y="11"/>
                </a:cxn>
                <a:cxn ang="0">
                  <a:pos x="15" y="11"/>
                </a:cxn>
                <a:cxn ang="0">
                  <a:pos x="16" y="11"/>
                </a:cxn>
                <a:cxn ang="0">
                  <a:pos x="16" y="11"/>
                </a:cxn>
                <a:cxn ang="0">
                  <a:pos x="16" y="12"/>
                </a:cxn>
                <a:cxn ang="0">
                  <a:pos x="17" y="13"/>
                </a:cxn>
                <a:cxn ang="0">
                  <a:pos x="19" y="13"/>
                </a:cxn>
                <a:cxn ang="0">
                  <a:pos x="19" y="14"/>
                </a:cxn>
                <a:cxn ang="0">
                  <a:pos x="19" y="16"/>
                </a:cxn>
                <a:cxn ang="0">
                  <a:pos x="19" y="17"/>
                </a:cxn>
                <a:cxn ang="0">
                  <a:pos x="19" y="17"/>
                </a:cxn>
                <a:cxn ang="0">
                  <a:pos x="19" y="18"/>
                </a:cxn>
                <a:cxn ang="0">
                  <a:pos x="19" y="19"/>
                </a:cxn>
                <a:cxn ang="0">
                  <a:pos x="19" y="19"/>
                </a:cxn>
                <a:cxn ang="0">
                  <a:pos x="19" y="37"/>
                </a:cxn>
                <a:cxn ang="0">
                  <a:pos x="14" y="23"/>
                </a:cxn>
                <a:cxn ang="0">
                  <a:pos x="14" y="21"/>
                </a:cxn>
                <a:cxn ang="0">
                  <a:pos x="14" y="19"/>
                </a:cxn>
                <a:cxn ang="0">
                  <a:pos x="14" y="18"/>
                </a:cxn>
                <a:cxn ang="0">
                  <a:pos x="14" y="17"/>
                </a:cxn>
                <a:cxn ang="0">
                  <a:pos x="11" y="17"/>
                </a:cxn>
                <a:cxn ang="0">
                  <a:pos x="11" y="17"/>
                </a:cxn>
                <a:cxn ang="0">
                  <a:pos x="11" y="17"/>
                </a:cxn>
                <a:cxn ang="0">
                  <a:pos x="10" y="17"/>
                </a:cxn>
                <a:cxn ang="0">
                  <a:pos x="9" y="17"/>
                </a:cxn>
                <a:cxn ang="0">
                  <a:pos x="9" y="17"/>
                </a:cxn>
                <a:cxn ang="0">
                  <a:pos x="7" y="17"/>
                </a:cxn>
                <a:cxn ang="0">
                  <a:pos x="7" y="17"/>
                </a:cxn>
                <a:cxn ang="0">
                  <a:pos x="6" y="17"/>
                </a:cxn>
                <a:cxn ang="0">
                  <a:pos x="6" y="18"/>
                </a:cxn>
                <a:cxn ang="0">
                  <a:pos x="5" y="19"/>
                </a:cxn>
                <a:cxn ang="0">
                  <a:pos x="5" y="19"/>
                </a:cxn>
                <a:cxn ang="0">
                  <a:pos x="5" y="21"/>
                </a:cxn>
                <a:cxn ang="0">
                  <a:pos x="5" y="22"/>
                </a:cxn>
                <a:cxn ang="0">
                  <a:pos x="5" y="23"/>
                </a:cxn>
                <a:cxn ang="0">
                  <a:pos x="0" y="37"/>
                </a:cxn>
                <a:cxn ang="0">
                  <a:pos x="5" y="0"/>
                </a:cxn>
              </a:cxnLst>
              <a:rect l="0" t="0" r="r" b="b"/>
              <a:pathLst>
                <a:path w="19" h="37">
                  <a:moveTo>
                    <a:pt x="5" y="0"/>
                  </a:moveTo>
                  <a:lnTo>
                    <a:pt x="5" y="13"/>
                  </a:lnTo>
                  <a:lnTo>
                    <a:pt x="6" y="12"/>
                  </a:lnTo>
                  <a:lnTo>
                    <a:pt x="7" y="12"/>
                  </a:lnTo>
                  <a:lnTo>
                    <a:pt x="9" y="11"/>
                  </a:lnTo>
                  <a:lnTo>
                    <a:pt x="10" y="11"/>
                  </a:lnTo>
                  <a:lnTo>
                    <a:pt x="10" y="11"/>
                  </a:lnTo>
                  <a:lnTo>
                    <a:pt x="11" y="11"/>
                  </a:lnTo>
                  <a:lnTo>
                    <a:pt x="12" y="11"/>
                  </a:lnTo>
                  <a:lnTo>
                    <a:pt x="14" y="11"/>
                  </a:lnTo>
                  <a:lnTo>
                    <a:pt x="14" y="11"/>
                  </a:lnTo>
                  <a:lnTo>
                    <a:pt x="14" y="11"/>
                  </a:lnTo>
                  <a:lnTo>
                    <a:pt x="14" y="11"/>
                  </a:lnTo>
                  <a:lnTo>
                    <a:pt x="14" y="11"/>
                  </a:lnTo>
                  <a:lnTo>
                    <a:pt x="15" y="11"/>
                  </a:lnTo>
                  <a:lnTo>
                    <a:pt x="15" y="11"/>
                  </a:lnTo>
                  <a:lnTo>
                    <a:pt x="16" y="11"/>
                  </a:lnTo>
                  <a:lnTo>
                    <a:pt x="16" y="11"/>
                  </a:lnTo>
                  <a:lnTo>
                    <a:pt x="16" y="11"/>
                  </a:lnTo>
                  <a:lnTo>
                    <a:pt x="16" y="11"/>
                  </a:lnTo>
                  <a:lnTo>
                    <a:pt x="16" y="12"/>
                  </a:lnTo>
                  <a:lnTo>
                    <a:pt x="16" y="12"/>
                  </a:lnTo>
                  <a:lnTo>
                    <a:pt x="17" y="13"/>
                  </a:lnTo>
                  <a:lnTo>
                    <a:pt x="17" y="13"/>
                  </a:lnTo>
                  <a:lnTo>
                    <a:pt x="19" y="13"/>
                  </a:lnTo>
                  <a:lnTo>
                    <a:pt x="19" y="13"/>
                  </a:lnTo>
                  <a:lnTo>
                    <a:pt x="19" y="14"/>
                  </a:lnTo>
                  <a:lnTo>
                    <a:pt x="19" y="14"/>
                  </a:lnTo>
                  <a:lnTo>
                    <a:pt x="19" y="14"/>
                  </a:lnTo>
                  <a:lnTo>
                    <a:pt x="19" y="16"/>
                  </a:lnTo>
                  <a:lnTo>
                    <a:pt x="19" y="16"/>
                  </a:lnTo>
                  <a:lnTo>
                    <a:pt x="19" y="17"/>
                  </a:lnTo>
                  <a:lnTo>
                    <a:pt x="19" y="17"/>
                  </a:lnTo>
                  <a:lnTo>
                    <a:pt x="19" y="17"/>
                  </a:lnTo>
                  <a:lnTo>
                    <a:pt x="19" y="17"/>
                  </a:lnTo>
                  <a:lnTo>
                    <a:pt x="19" y="18"/>
                  </a:lnTo>
                  <a:lnTo>
                    <a:pt x="19" y="18"/>
                  </a:lnTo>
                  <a:lnTo>
                    <a:pt x="19" y="19"/>
                  </a:lnTo>
                  <a:lnTo>
                    <a:pt x="19" y="19"/>
                  </a:lnTo>
                  <a:lnTo>
                    <a:pt x="19" y="19"/>
                  </a:lnTo>
                  <a:lnTo>
                    <a:pt x="19" y="19"/>
                  </a:lnTo>
                  <a:lnTo>
                    <a:pt x="19" y="37"/>
                  </a:lnTo>
                  <a:lnTo>
                    <a:pt x="14" y="37"/>
                  </a:lnTo>
                  <a:lnTo>
                    <a:pt x="14" y="23"/>
                  </a:lnTo>
                  <a:lnTo>
                    <a:pt x="14" y="22"/>
                  </a:lnTo>
                  <a:lnTo>
                    <a:pt x="14" y="21"/>
                  </a:lnTo>
                  <a:lnTo>
                    <a:pt x="14" y="21"/>
                  </a:lnTo>
                  <a:lnTo>
                    <a:pt x="14" y="19"/>
                  </a:lnTo>
                  <a:lnTo>
                    <a:pt x="14" y="19"/>
                  </a:lnTo>
                  <a:lnTo>
                    <a:pt x="14" y="18"/>
                  </a:lnTo>
                  <a:lnTo>
                    <a:pt x="14" y="18"/>
                  </a:lnTo>
                  <a:lnTo>
                    <a:pt x="14" y="17"/>
                  </a:lnTo>
                  <a:lnTo>
                    <a:pt x="12" y="17"/>
                  </a:lnTo>
                  <a:lnTo>
                    <a:pt x="11" y="17"/>
                  </a:lnTo>
                  <a:lnTo>
                    <a:pt x="11" y="17"/>
                  </a:lnTo>
                  <a:lnTo>
                    <a:pt x="11" y="17"/>
                  </a:lnTo>
                  <a:lnTo>
                    <a:pt x="11" y="17"/>
                  </a:lnTo>
                  <a:lnTo>
                    <a:pt x="11" y="17"/>
                  </a:lnTo>
                  <a:lnTo>
                    <a:pt x="11" y="17"/>
                  </a:lnTo>
                  <a:lnTo>
                    <a:pt x="10" y="17"/>
                  </a:lnTo>
                  <a:lnTo>
                    <a:pt x="9" y="17"/>
                  </a:lnTo>
                  <a:lnTo>
                    <a:pt x="9" y="17"/>
                  </a:lnTo>
                  <a:lnTo>
                    <a:pt x="9" y="17"/>
                  </a:lnTo>
                  <a:lnTo>
                    <a:pt x="9" y="17"/>
                  </a:lnTo>
                  <a:lnTo>
                    <a:pt x="7" y="17"/>
                  </a:lnTo>
                  <a:lnTo>
                    <a:pt x="7" y="17"/>
                  </a:lnTo>
                  <a:lnTo>
                    <a:pt x="7" y="17"/>
                  </a:lnTo>
                  <a:lnTo>
                    <a:pt x="7" y="17"/>
                  </a:lnTo>
                  <a:lnTo>
                    <a:pt x="7" y="17"/>
                  </a:lnTo>
                  <a:lnTo>
                    <a:pt x="6" y="17"/>
                  </a:lnTo>
                  <a:lnTo>
                    <a:pt x="6" y="17"/>
                  </a:lnTo>
                  <a:lnTo>
                    <a:pt x="6" y="18"/>
                  </a:lnTo>
                  <a:lnTo>
                    <a:pt x="5" y="19"/>
                  </a:lnTo>
                  <a:lnTo>
                    <a:pt x="5" y="19"/>
                  </a:lnTo>
                  <a:lnTo>
                    <a:pt x="5" y="19"/>
                  </a:lnTo>
                  <a:lnTo>
                    <a:pt x="5" y="19"/>
                  </a:lnTo>
                  <a:lnTo>
                    <a:pt x="5" y="21"/>
                  </a:lnTo>
                  <a:lnTo>
                    <a:pt x="5" y="21"/>
                  </a:lnTo>
                  <a:lnTo>
                    <a:pt x="5" y="21"/>
                  </a:lnTo>
                  <a:lnTo>
                    <a:pt x="5" y="22"/>
                  </a:lnTo>
                  <a:lnTo>
                    <a:pt x="5" y="22"/>
                  </a:lnTo>
                  <a:lnTo>
                    <a:pt x="5" y="23"/>
                  </a:lnTo>
                  <a:lnTo>
                    <a:pt x="5" y="37"/>
                  </a:lnTo>
                  <a:lnTo>
                    <a:pt x="0" y="37"/>
                  </a:lnTo>
                  <a:lnTo>
                    <a:pt x="0" y="0"/>
                  </a:lnTo>
                  <a:lnTo>
                    <a:pt x="5" y="0"/>
                  </a:lnTo>
                  <a:close/>
                </a:path>
              </a:pathLst>
            </a:custGeom>
            <a:solidFill>
              <a:srgbClr val="3A66AA"/>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175" name="Freeform 295"/>
            <p:cNvSpPr/>
            <p:nvPr/>
          </p:nvSpPr>
          <p:spPr bwMode="auto">
            <a:xfrm>
              <a:off x="3878" y="2773"/>
              <a:ext cx="4" cy="9"/>
            </a:xfrm>
            <a:custGeom>
              <a:avLst/>
              <a:gdLst/>
              <a:ahLst/>
              <a:cxnLst>
                <a:cxn ang="0">
                  <a:pos x="0" y="11"/>
                </a:cxn>
                <a:cxn ang="0">
                  <a:pos x="3" y="11"/>
                </a:cxn>
                <a:cxn ang="0">
                  <a:pos x="3" y="9"/>
                </a:cxn>
                <a:cxn ang="0">
                  <a:pos x="3" y="8"/>
                </a:cxn>
                <a:cxn ang="0">
                  <a:pos x="3" y="7"/>
                </a:cxn>
                <a:cxn ang="0">
                  <a:pos x="4" y="5"/>
                </a:cxn>
                <a:cxn ang="0">
                  <a:pos x="4" y="4"/>
                </a:cxn>
                <a:cxn ang="0">
                  <a:pos x="4" y="4"/>
                </a:cxn>
                <a:cxn ang="0">
                  <a:pos x="5" y="3"/>
                </a:cxn>
                <a:cxn ang="0">
                  <a:pos x="5" y="3"/>
                </a:cxn>
                <a:cxn ang="0">
                  <a:pos x="5" y="3"/>
                </a:cxn>
                <a:cxn ang="0">
                  <a:pos x="5" y="3"/>
                </a:cxn>
                <a:cxn ang="0">
                  <a:pos x="5" y="3"/>
                </a:cxn>
                <a:cxn ang="0">
                  <a:pos x="5" y="3"/>
                </a:cxn>
                <a:cxn ang="0">
                  <a:pos x="5" y="2"/>
                </a:cxn>
                <a:cxn ang="0">
                  <a:pos x="5" y="2"/>
                </a:cxn>
                <a:cxn ang="0">
                  <a:pos x="5" y="0"/>
                </a:cxn>
                <a:cxn ang="0">
                  <a:pos x="6" y="0"/>
                </a:cxn>
                <a:cxn ang="0">
                  <a:pos x="8" y="0"/>
                </a:cxn>
                <a:cxn ang="0">
                  <a:pos x="8" y="0"/>
                </a:cxn>
                <a:cxn ang="0">
                  <a:pos x="9" y="0"/>
                </a:cxn>
                <a:cxn ang="0">
                  <a:pos x="9" y="0"/>
                </a:cxn>
                <a:cxn ang="0">
                  <a:pos x="9" y="0"/>
                </a:cxn>
                <a:cxn ang="0">
                  <a:pos x="10" y="0"/>
                </a:cxn>
                <a:cxn ang="0">
                  <a:pos x="12" y="0"/>
                </a:cxn>
                <a:cxn ang="0">
                  <a:pos x="12" y="0"/>
                </a:cxn>
                <a:cxn ang="0">
                  <a:pos x="12" y="0"/>
                </a:cxn>
                <a:cxn ang="0">
                  <a:pos x="12" y="0"/>
                </a:cxn>
                <a:cxn ang="0">
                  <a:pos x="13" y="0"/>
                </a:cxn>
                <a:cxn ang="0">
                  <a:pos x="13" y="0"/>
                </a:cxn>
                <a:cxn ang="0">
                  <a:pos x="14" y="0"/>
                </a:cxn>
                <a:cxn ang="0">
                  <a:pos x="14" y="0"/>
                </a:cxn>
                <a:cxn ang="0">
                  <a:pos x="14" y="0"/>
                </a:cxn>
                <a:cxn ang="0">
                  <a:pos x="14" y="7"/>
                </a:cxn>
                <a:cxn ang="0">
                  <a:pos x="14" y="7"/>
                </a:cxn>
                <a:cxn ang="0">
                  <a:pos x="14" y="7"/>
                </a:cxn>
                <a:cxn ang="0">
                  <a:pos x="14" y="7"/>
                </a:cxn>
                <a:cxn ang="0">
                  <a:pos x="14" y="7"/>
                </a:cxn>
                <a:cxn ang="0">
                  <a:pos x="13" y="7"/>
                </a:cxn>
                <a:cxn ang="0">
                  <a:pos x="13" y="7"/>
                </a:cxn>
                <a:cxn ang="0">
                  <a:pos x="12" y="7"/>
                </a:cxn>
                <a:cxn ang="0">
                  <a:pos x="12" y="7"/>
                </a:cxn>
                <a:cxn ang="0">
                  <a:pos x="10" y="7"/>
                </a:cxn>
                <a:cxn ang="0">
                  <a:pos x="9" y="7"/>
                </a:cxn>
                <a:cxn ang="0">
                  <a:pos x="9" y="7"/>
                </a:cxn>
                <a:cxn ang="0">
                  <a:pos x="9" y="7"/>
                </a:cxn>
                <a:cxn ang="0">
                  <a:pos x="9" y="8"/>
                </a:cxn>
                <a:cxn ang="0">
                  <a:pos x="9" y="8"/>
                </a:cxn>
                <a:cxn ang="0">
                  <a:pos x="9" y="9"/>
                </a:cxn>
                <a:cxn ang="0">
                  <a:pos x="9" y="11"/>
                </a:cxn>
                <a:cxn ang="0">
                  <a:pos x="14" y="11"/>
                </a:cxn>
                <a:cxn ang="0">
                  <a:pos x="14" y="17"/>
                </a:cxn>
                <a:cxn ang="0">
                  <a:pos x="9" y="17"/>
                </a:cxn>
                <a:cxn ang="0">
                  <a:pos x="9" y="37"/>
                </a:cxn>
                <a:cxn ang="0">
                  <a:pos x="3" y="37"/>
                </a:cxn>
                <a:cxn ang="0">
                  <a:pos x="3" y="17"/>
                </a:cxn>
                <a:cxn ang="0">
                  <a:pos x="0" y="17"/>
                </a:cxn>
                <a:cxn ang="0">
                  <a:pos x="0" y="11"/>
                </a:cxn>
              </a:cxnLst>
              <a:rect l="0" t="0" r="r" b="b"/>
              <a:pathLst>
                <a:path w="14" h="37">
                  <a:moveTo>
                    <a:pt x="0" y="11"/>
                  </a:moveTo>
                  <a:lnTo>
                    <a:pt x="3" y="11"/>
                  </a:lnTo>
                  <a:lnTo>
                    <a:pt x="3" y="9"/>
                  </a:lnTo>
                  <a:lnTo>
                    <a:pt x="3" y="8"/>
                  </a:lnTo>
                  <a:lnTo>
                    <a:pt x="3" y="7"/>
                  </a:lnTo>
                  <a:lnTo>
                    <a:pt x="4" y="5"/>
                  </a:lnTo>
                  <a:lnTo>
                    <a:pt x="4" y="4"/>
                  </a:lnTo>
                  <a:lnTo>
                    <a:pt x="4" y="4"/>
                  </a:lnTo>
                  <a:lnTo>
                    <a:pt x="5" y="3"/>
                  </a:lnTo>
                  <a:lnTo>
                    <a:pt x="5" y="3"/>
                  </a:lnTo>
                  <a:lnTo>
                    <a:pt x="5" y="3"/>
                  </a:lnTo>
                  <a:lnTo>
                    <a:pt x="5" y="3"/>
                  </a:lnTo>
                  <a:lnTo>
                    <a:pt x="5" y="3"/>
                  </a:lnTo>
                  <a:lnTo>
                    <a:pt x="5" y="3"/>
                  </a:lnTo>
                  <a:lnTo>
                    <a:pt x="5" y="2"/>
                  </a:lnTo>
                  <a:lnTo>
                    <a:pt x="5" y="2"/>
                  </a:lnTo>
                  <a:lnTo>
                    <a:pt x="5" y="0"/>
                  </a:lnTo>
                  <a:lnTo>
                    <a:pt x="6" y="0"/>
                  </a:lnTo>
                  <a:lnTo>
                    <a:pt x="8" y="0"/>
                  </a:lnTo>
                  <a:lnTo>
                    <a:pt x="8" y="0"/>
                  </a:lnTo>
                  <a:lnTo>
                    <a:pt x="9" y="0"/>
                  </a:lnTo>
                  <a:lnTo>
                    <a:pt x="9" y="0"/>
                  </a:lnTo>
                  <a:lnTo>
                    <a:pt x="9" y="0"/>
                  </a:lnTo>
                  <a:lnTo>
                    <a:pt x="10" y="0"/>
                  </a:lnTo>
                  <a:lnTo>
                    <a:pt x="12" y="0"/>
                  </a:lnTo>
                  <a:lnTo>
                    <a:pt x="12" y="0"/>
                  </a:lnTo>
                  <a:lnTo>
                    <a:pt x="12" y="0"/>
                  </a:lnTo>
                  <a:lnTo>
                    <a:pt x="12" y="0"/>
                  </a:lnTo>
                  <a:lnTo>
                    <a:pt x="13" y="0"/>
                  </a:lnTo>
                  <a:lnTo>
                    <a:pt x="13" y="0"/>
                  </a:lnTo>
                  <a:lnTo>
                    <a:pt x="14" y="0"/>
                  </a:lnTo>
                  <a:lnTo>
                    <a:pt x="14" y="0"/>
                  </a:lnTo>
                  <a:lnTo>
                    <a:pt x="14" y="0"/>
                  </a:lnTo>
                  <a:lnTo>
                    <a:pt x="14" y="7"/>
                  </a:lnTo>
                  <a:lnTo>
                    <a:pt x="14" y="7"/>
                  </a:lnTo>
                  <a:lnTo>
                    <a:pt x="14" y="7"/>
                  </a:lnTo>
                  <a:lnTo>
                    <a:pt x="14" y="7"/>
                  </a:lnTo>
                  <a:lnTo>
                    <a:pt x="14" y="7"/>
                  </a:lnTo>
                  <a:lnTo>
                    <a:pt x="13" y="7"/>
                  </a:lnTo>
                  <a:lnTo>
                    <a:pt x="13" y="7"/>
                  </a:lnTo>
                  <a:lnTo>
                    <a:pt x="12" y="7"/>
                  </a:lnTo>
                  <a:lnTo>
                    <a:pt x="12" y="7"/>
                  </a:lnTo>
                  <a:lnTo>
                    <a:pt x="10" y="7"/>
                  </a:lnTo>
                  <a:lnTo>
                    <a:pt x="9" y="7"/>
                  </a:lnTo>
                  <a:lnTo>
                    <a:pt x="9" y="7"/>
                  </a:lnTo>
                  <a:lnTo>
                    <a:pt x="9" y="7"/>
                  </a:lnTo>
                  <a:lnTo>
                    <a:pt x="9" y="8"/>
                  </a:lnTo>
                  <a:lnTo>
                    <a:pt x="9" y="8"/>
                  </a:lnTo>
                  <a:lnTo>
                    <a:pt x="9" y="9"/>
                  </a:lnTo>
                  <a:lnTo>
                    <a:pt x="9" y="11"/>
                  </a:lnTo>
                  <a:lnTo>
                    <a:pt x="14" y="11"/>
                  </a:lnTo>
                  <a:lnTo>
                    <a:pt x="14" y="17"/>
                  </a:lnTo>
                  <a:lnTo>
                    <a:pt x="9" y="17"/>
                  </a:lnTo>
                  <a:lnTo>
                    <a:pt x="9" y="37"/>
                  </a:lnTo>
                  <a:lnTo>
                    <a:pt x="3" y="37"/>
                  </a:lnTo>
                  <a:lnTo>
                    <a:pt x="3" y="17"/>
                  </a:lnTo>
                  <a:lnTo>
                    <a:pt x="0" y="17"/>
                  </a:lnTo>
                  <a:lnTo>
                    <a:pt x="0" y="11"/>
                  </a:lnTo>
                  <a:close/>
                </a:path>
              </a:pathLst>
            </a:custGeom>
            <a:solidFill>
              <a:srgbClr val="3A66AA"/>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176" name="Freeform 296"/>
            <p:cNvSpPr>
              <a:spLocks noEditPoints="1"/>
            </p:cNvSpPr>
            <p:nvPr/>
          </p:nvSpPr>
          <p:spPr bwMode="auto">
            <a:xfrm>
              <a:off x="3801" y="2789"/>
              <a:ext cx="3" cy="11"/>
            </a:xfrm>
            <a:custGeom>
              <a:avLst/>
              <a:gdLst/>
              <a:ahLst/>
              <a:cxnLst>
                <a:cxn ang="0">
                  <a:pos x="5" y="0"/>
                </a:cxn>
                <a:cxn ang="0">
                  <a:pos x="12" y="7"/>
                </a:cxn>
                <a:cxn ang="0">
                  <a:pos x="12" y="9"/>
                </a:cxn>
                <a:cxn ang="0">
                  <a:pos x="12" y="37"/>
                </a:cxn>
                <a:cxn ang="0">
                  <a:pos x="12" y="39"/>
                </a:cxn>
                <a:cxn ang="0">
                  <a:pos x="12" y="41"/>
                </a:cxn>
                <a:cxn ang="0">
                  <a:pos x="12" y="42"/>
                </a:cxn>
                <a:cxn ang="0">
                  <a:pos x="12" y="43"/>
                </a:cxn>
                <a:cxn ang="0">
                  <a:pos x="12" y="45"/>
                </a:cxn>
                <a:cxn ang="0">
                  <a:pos x="10" y="46"/>
                </a:cxn>
                <a:cxn ang="0">
                  <a:pos x="9" y="46"/>
                </a:cxn>
                <a:cxn ang="0">
                  <a:pos x="9" y="46"/>
                </a:cxn>
                <a:cxn ang="0">
                  <a:pos x="8" y="46"/>
                </a:cxn>
                <a:cxn ang="0">
                  <a:pos x="7" y="46"/>
                </a:cxn>
                <a:cxn ang="0">
                  <a:pos x="7" y="46"/>
                </a:cxn>
                <a:cxn ang="0">
                  <a:pos x="5" y="46"/>
                </a:cxn>
                <a:cxn ang="0">
                  <a:pos x="5" y="46"/>
                </a:cxn>
                <a:cxn ang="0">
                  <a:pos x="4" y="46"/>
                </a:cxn>
                <a:cxn ang="0">
                  <a:pos x="3" y="46"/>
                </a:cxn>
                <a:cxn ang="0">
                  <a:pos x="3" y="46"/>
                </a:cxn>
                <a:cxn ang="0">
                  <a:pos x="3" y="46"/>
                </a:cxn>
                <a:cxn ang="0">
                  <a:pos x="3" y="46"/>
                </a:cxn>
                <a:cxn ang="0">
                  <a:pos x="1" y="46"/>
                </a:cxn>
                <a:cxn ang="0">
                  <a:pos x="3" y="39"/>
                </a:cxn>
                <a:cxn ang="0">
                  <a:pos x="4" y="39"/>
                </a:cxn>
                <a:cxn ang="0">
                  <a:pos x="4" y="39"/>
                </a:cxn>
                <a:cxn ang="0">
                  <a:pos x="5" y="39"/>
                </a:cxn>
                <a:cxn ang="0">
                  <a:pos x="5" y="39"/>
                </a:cxn>
                <a:cxn ang="0">
                  <a:pos x="5" y="39"/>
                </a:cxn>
                <a:cxn ang="0">
                  <a:pos x="5" y="38"/>
                </a:cxn>
                <a:cxn ang="0">
                  <a:pos x="5" y="37"/>
                </a:cxn>
                <a:cxn ang="0">
                  <a:pos x="5" y="36"/>
                </a:cxn>
                <a:cxn ang="0">
                  <a:pos x="12" y="9"/>
                </a:cxn>
              </a:cxnLst>
              <a:rect l="0" t="0" r="r" b="b"/>
              <a:pathLst>
                <a:path w="12" h="46">
                  <a:moveTo>
                    <a:pt x="5" y="7"/>
                  </a:moveTo>
                  <a:lnTo>
                    <a:pt x="5" y="0"/>
                  </a:lnTo>
                  <a:lnTo>
                    <a:pt x="12" y="0"/>
                  </a:lnTo>
                  <a:lnTo>
                    <a:pt x="12" y="7"/>
                  </a:lnTo>
                  <a:lnTo>
                    <a:pt x="5" y="7"/>
                  </a:lnTo>
                  <a:close/>
                  <a:moveTo>
                    <a:pt x="12" y="9"/>
                  </a:moveTo>
                  <a:lnTo>
                    <a:pt x="12" y="36"/>
                  </a:lnTo>
                  <a:lnTo>
                    <a:pt x="12" y="37"/>
                  </a:lnTo>
                  <a:lnTo>
                    <a:pt x="12" y="38"/>
                  </a:lnTo>
                  <a:lnTo>
                    <a:pt x="12" y="39"/>
                  </a:lnTo>
                  <a:lnTo>
                    <a:pt x="12" y="39"/>
                  </a:lnTo>
                  <a:lnTo>
                    <a:pt x="12" y="41"/>
                  </a:lnTo>
                  <a:lnTo>
                    <a:pt x="12" y="41"/>
                  </a:lnTo>
                  <a:lnTo>
                    <a:pt x="12" y="42"/>
                  </a:lnTo>
                  <a:lnTo>
                    <a:pt x="12" y="43"/>
                  </a:lnTo>
                  <a:lnTo>
                    <a:pt x="12" y="43"/>
                  </a:lnTo>
                  <a:lnTo>
                    <a:pt x="12" y="43"/>
                  </a:lnTo>
                  <a:lnTo>
                    <a:pt x="12" y="45"/>
                  </a:lnTo>
                  <a:lnTo>
                    <a:pt x="10" y="45"/>
                  </a:lnTo>
                  <a:lnTo>
                    <a:pt x="10" y="46"/>
                  </a:lnTo>
                  <a:lnTo>
                    <a:pt x="10" y="46"/>
                  </a:lnTo>
                  <a:lnTo>
                    <a:pt x="9" y="46"/>
                  </a:lnTo>
                  <a:lnTo>
                    <a:pt x="9" y="46"/>
                  </a:lnTo>
                  <a:lnTo>
                    <a:pt x="9" y="46"/>
                  </a:lnTo>
                  <a:lnTo>
                    <a:pt x="8" y="46"/>
                  </a:lnTo>
                  <a:lnTo>
                    <a:pt x="8" y="46"/>
                  </a:lnTo>
                  <a:lnTo>
                    <a:pt x="8" y="46"/>
                  </a:lnTo>
                  <a:lnTo>
                    <a:pt x="7" y="46"/>
                  </a:lnTo>
                  <a:lnTo>
                    <a:pt x="7" y="46"/>
                  </a:lnTo>
                  <a:lnTo>
                    <a:pt x="7" y="46"/>
                  </a:lnTo>
                  <a:lnTo>
                    <a:pt x="5" y="46"/>
                  </a:lnTo>
                  <a:lnTo>
                    <a:pt x="5" y="46"/>
                  </a:lnTo>
                  <a:lnTo>
                    <a:pt x="5" y="46"/>
                  </a:lnTo>
                  <a:lnTo>
                    <a:pt x="5" y="46"/>
                  </a:lnTo>
                  <a:lnTo>
                    <a:pt x="4" y="46"/>
                  </a:lnTo>
                  <a:lnTo>
                    <a:pt x="4" y="46"/>
                  </a:lnTo>
                  <a:lnTo>
                    <a:pt x="4" y="46"/>
                  </a:lnTo>
                  <a:lnTo>
                    <a:pt x="3" y="46"/>
                  </a:lnTo>
                  <a:lnTo>
                    <a:pt x="3" y="46"/>
                  </a:lnTo>
                  <a:lnTo>
                    <a:pt x="3" y="46"/>
                  </a:lnTo>
                  <a:lnTo>
                    <a:pt x="3" y="46"/>
                  </a:lnTo>
                  <a:lnTo>
                    <a:pt x="3" y="46"/>
                  </a:lnTo>
                  <a:lnTo>
                    <a:pt x="3" y="46"/>
                  </a:lnTo>
                  <a:lnTo>
                    <a:pt x="3" y="46"/>
                  </a:lnTo>
                  <a:lnTo>
                    <a:pt x="1" y="46"/>
                  </a:lnTo>
                  <a:lnTo>
                    <a:pt x="1" y="46"/>
                  </a:lnTo>
                  <a:lnTo>
                    <a:pt x="0" y="46"/>
                  </a:lnTo>
                  <a:lnTo>
                    <a:pt x="3" y="39"/>
                  </a:lnTo>
                  <a:lnTo>
                    <a:pt x="3" y="39"/>
                  </a:lnTo>
                  <a:lnTo>
                    <a:pt x="4" y="39"/>
                  </a:lnTo>
                  <a:lnTo>
                    <a:pt x="4" y="39"/>
                  </a:lnTo>
                  <a:lnTo>
                    <a:pt x="4" y="39"/>
                  </a:lnTo>
                  <a:lnTo>
                    <a:pt x="5" y="39"/>
                  </a:lnTo>
                  <a:lnTo>
                    <a:pt x="5" y="39"/>
                  </a:lnTo>
                  <a:lnTo>
                    <a:pt x="5" y="39"/>
                  </a:lnTo>
                  <a:lnTo>
                    <a:pt x="5" y="39"/>
                  </a:lnTo>
                  <a:lnTo>
                    <a:pt x="5" y="39"/>
                  </a:lnTo>
                  <a:lnTo>
                    <a:pt x="5" y="39"/>
                  </a:lnTo>
                  <a:lnTo>
                    <a:pt x="5" y="38"/>
                  </a:lnTo>
                  <a:lnTo>
                    <a:pt x="5" y="38"/>
                  </a:lnTo>
                  <a:lnTo>
                    <a:pt x="5" y="37"/>
                  </a:lnTo>
                  <a:lnTo>
                    <a:pt x="5" y="37"/>
                  </a:lnTo>
                  <a:lnTo>
                    <a:pt x="5" y="37"/>
                  </a:lnTo>
                  <a:lnTo>
                    <a:pt x="5" y="36"/>
                  </a:lnTo>
                  <a:lnTo>
                    <a:pt x="5" y="9"/>
                  </a:lnTo>
                  <a:lnTo>
                    <a:pt x="12" y="9"/>
                  </a:lnTo>
                  <a:close/>
                </a:path>
              </a:pathLst>
            </a:custGeom>
            <a:solidFill>
              <a:srgbClr val="3A66AA"/>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177" name="Freeform 297"/>
            <p:cNvSpPr/>
            <p:nvPr/>
          </p:nvSpPr>
          <p:spPr bwMode="auto">
            <a:xfrm>
              <a:off x="3804" y="2791"/>
              <a:ext cx="6" cy="7"/>
            </a:xfrm>
            <a:custGeom>
              <a:avLst/>
              <a:gdLst/>
              <a:ahLst/>
              <a:cxnLst>
                <a:cxn ang="0">
                  <a:pos x="6" y="18"/>
                </a:cxn>
                <a:cxn ang="0">
                  <a:pos x="8" y="20"/>
                </a:cxn>
                <a:cxn ang="0">
                  <a:pos x="8" y="20"/>
                </a:cxn>
                <a:cxn ang="0">
                  <a:pos x="9" y="23"/>
                </a:cxn>
                <a:cxn ang="0">
                  <a:pos x="10" y="24"/>
                </a:cxn>
                <a:cxn ang="0">
                  <a:pos x="10" y="24"/>
                </a:cxn>
                <a:cxn ang="0">
                  <a:pos x="13" y="24"/>
                </a:cxn>
                <a:cxn ang="0">
                  <a:pos x="14" y="23"/>
                </a:cxn>
                <a:cxn ang="0">
                  <a:pos x="14" y="20"/>
                </a:cxn>
                <a:cxn ang="0">
                  <a:pos x="15" y="20"/>
                </a:cxn>
                <a:cxn ang="0">
                  <a:pos x="16" y="20"/>
                </a:cxn>
                <a:cxn ang="0">
                  <a:pos x="16" y="20"/>
                </a:cxn>
                <a:cxn ang="0">
                  <a:pos x="15" y="20"/>
                </a:cxn>
                <a:cxn ang="0">
                  <a:pos x="14" y="18"/>
                </a:cxn>
                <a:cxn ang="0">
                  <a:pos x="9" y="17"/>
                </a:cxn>
                <a:cxn ang="0">
                  <a:pos x="6" y="14"/>
                </a:cxn>
                <a:cxn ang="0">
                  <a:pos x="4" y="14"/>
                </a:cxn>
                <a:cxn ang="0">
                  <a:pos x="3" y="12"/>
                </a:cxn>
                <a:cxn ang="0">
                  <a:pos x="3" y="9"/>
                </a:cxn>
                <a:cxn ang="0">
                  <a:pos x="3" y="7"/>
                </a:cxn>
                <a:cxn ang="0">
                  <a:pos x="3" y="5"/>
                </a:cxn>
                <a:cxn ang="0">
                  <a:pos x="3" y="4"/>
                </a:cxn>
                <a:cxn ang="0">
                  <a:pos x="5" y="2"/>
                </a:cxn>
                <a:cxn ang="0">
                  <a:pos x="9" y="0"/>
                </a:cxn>
                <a:cxn ang="0">
                  <a:pos x="11" y="0"/>
                </a:cxn>
                <a:cxn ang="0">
                  <a:pos x="14" y="2"/>
                </a:cxn>
                <a:cxn ang="0">
                  <a:pos x="16" y="3"/>
                </a:cxn>
                <a:cxn ang="0">
                  <a:pos x="18" y="4"/>
                </a:cxn>
                <a:cxn ang="0">
                  <a:pos x="19" y="5"/>
                </a:cxn>
                <a:cxn ang="0">
                  <a:pos x="19" y="8"/>
                </a:cxn>
                <a:cxn ang="0">
                  <a:pos x="13" y="8"/>
                </a:cxn>
                <a:cxn ang="0">
                  <a:pos x="11" y="8"/>
                </a:cxn>
                <a:cxn ang="0">
                  <a:pos x="10" y="8"/>
                </a:cxn>
                <a:cxn ang="0">
                  <a:pos x="9" y="8"/>
                </a:cxn>
                <a:cxn ang="0">
                  <a:pos x="8" y="8"/>
                </a:cxn>
                <a:cxn ang="0">
                  <a:pos x="8" y="8"/>
                </a:cxn>
                <a:cxn ang="0">
                  <a:pos x="8" y="8"/>
                </a:cxn>
                <a:cxn ang="0">
                  <a:pos x="8" y="10"/>
                </a:cxn>
                <a:cxn ang="0">
                  <a:pos x="9" y="10"/>
                </a:cxn>
                <a:cxn ang="0">
                  <a:pos x="11" y="10"/>
                </a:cxn>
                <a:cxn ang="0">
                  <a:pos x="14" y="10"/>
                </a:cxn>
                <a:cxn ang="0">
                  <a:pos x="18" y="13"/>
                </a:cxn>
                <a:cxn ang="0">
                  <a:pos x="19" y="14"/>
                </a:cxn>
                <a:cxn ang="0">
                  <a:pos x="19" y="14"/>
                </a:cxn>
                <a:cxn ang="0">
                  <a:pos x="20" y="17"/>
                </a:cxn>
                <a:cxn ang="0">
                  <a:pos x="22" y="20"/>
                </a:cxn>
                <a:cxn ang="0">
                  <a:pos x="20" y="22"/>
                </a:cxn>
                <a:cxn ang="0">
                  <a:pos x="19" y="23"/>
                </a:cxn>
                <a:cxn ang="0">
                  <a:pos x="18" y="25"/>
                </a:cxn>
                <a:cxn ang="0">
                  <a:pos x="15" y="27"/>
                </a:cxn>
                <a:cxn ang="0">
                  <a:pos x="11" y="27"/>
                </a:cxn>
                <a:cxn ang="0">
                  <a:pos x="9" y="27"/>
                </a:cxn>
                <a:cxn ang="0">
                  <a:pos x="6" y="27"/>
                </a:cxn>
                <a:cxn ang="0">
                  <a:pos x="5" y="27"/>
                </a:cxn>
                <a:cxn ang="0">
                  <a:pos x="3" y="24"/>
                </a:cxn>
                <a:cxn ang="0">
                  <a:pos x="1" y="23"/>
                </a:cxn>
              </a:cxnLst>
              <a:rect l="0" t="0" r="r" b="b"/>
              <a:pathLst>
                <a:path w="22" h="27">
                  <a:moveTo>
                    <a:pt x="0" y="20"/>
                  </a:moveTo>
                  <a:lnTo>
                    <a:pt x="5" y="18"/>
                  </a:lnTo>
                  <a:lnTo>
                    <a:pt x="6" y="18"/>
                  </a:lnTo>
                  <a:lnTo>
                    <a:pt x="6" y="19"/>
                  </a:lnTo>
                  <a:lnTo>
                    <a:pt x="8" y="20"/>
                  </a:lnTo>
                  <a:lnTo>
                    <a:pt x="8" y="20"/>
                  </a:lnTo>
                  <a:lnTo>
                    <a:pt x="8" y="20"/>
                  </a:lnTo>
                  <a:lnTo>
                    <a:pt x="8" y="20"/>
                  </a:lnTo>
                  <a:lnTo>
                    <a:pt x="8" y="20"/>
                  </a:lnTo>
                  <a:lnTo>
                    <a:pt x="8" y="20"/>
                  </a:lnTo>
                  <a:lnTo>
                    <a:pt x="8" y="22"/>
                  </a:lnTo>
                  <a:lnTo>
                    <a:pt x="9" y="23"/>
                  </a:lnTo>
                  <a:lnTo>
                    <a:pt x="9" y="23"/>
                  </a:lnTo>
                  <a:lnTo>
                    <a:pt x="9" y="24"/>
                  </a:lnTo>
                  <a:lnTo>
                    <a:pt x="10" y="24"/>
                  </a:lnTo>
                  <a:lnTo>
                    <a:pt x="10" y="24"/>
                  </a:lnTo>
                  <a:lnTo>
                    <a:pt x="10" y="24"/>
                  </a:lnTo>
                  <a:lnTo>
                    <a:pt x="10" y="24"/>
                  </a:lnTo>
                  <a:lnTo>
                    <a:pt x="11" y="24"/>
                  </a:lnTo>
                  <a:lnTo>
                    <a:pt x="13" y="24"/>
                  </a:lnTo>
                  <a:lnTo>
                    <a:pt x="13" y="24"/>
                  </a:lnTo>
                  <a:lnTo>
                    <a:pt x="13" y="24"/>
                  </a:lnTo>
                  <a:lnTo>
                    <a:pt x="13" y="23"/>
                  </a:lnTo>
                  <a:lnTo>
                    <a:pt x="14" y="23"/>
                  </a:lnTo>
                  <a:lnTo>
                    <a:pt x="14" y="22"/>
                  </a:lnTo>
                  <a:lnTo>
                    <a:pt x="14" y="20"/>
                  </a:lnTo>
                  <a:lnTo>
                    <a:pt x="14" y="20"/>
                  </a:lnTo>
                  <a:lnTo>
                    <a:pt x="14" y="20"/>
                  </a:lnTo>
                  <a:lnTo>
                    <a:pt x="14" y="20"/>
                  </a:lnTo>
                  <a:lnTo>
                    <a:pt x="15" y="20"/>
                  </a:lnTo>
                  <a:lnTo>
                    <a:pt x="15" y="20"/>
                  </a:lnTo>
                  <a:lnTo>
                    <a:pt x="15" y="20"/>
                  </a:lnTo>
                  <a:lnTo>
                    <a:pt x="16" y="20"/>
                  </a:lnTo>
                  <a:lnTo>
                    <a:pt x="16" y="20"/>
                  </a:lnTo>
                  <a:lnTo>
                    <a:pt x="16" y="20"/>
                  </a:lnTo>
                  <a:lnTo>
                    <a:pt x="16" y="20"/>
                  </a:lnTo>
                  <a:lnTo>
                    <a:pt x="16" y="20"/>
                  </a:lnTo>
                  <a:lnTo>
                    <a:pt x="15" y="20"/>
                  </a:lnTo>
                  <a:lnTo>
                    <a:pt x="15" y="20"/>
                  </a:lnTo>
                  <a:lnTo>
                    <a:pt x="15" y="19"/>
                  </a:lnTo>
                  <a:lnTo>
                    <a:pt x="14" y="18"/>
                  </a:lnTo>
                  <a:lnTo>
                    <a:pt x="14" y="18"/>
                  </a:lnTo>
                  <a:lnTo>
                    <a:pt x="11" y="17"/>
                  </a:lnTo>
                  <a:lnTo>
                    <a:pt x="10" y="17"/>
                  </a:lnTo>
                  <a:lnTo>
                    <a:pt x="9" y="17"/>
                  </a:lnTo>
                  <a:lnTo>
                    <a:pt x="8" y="15"/>
                  </a:lnTo>
                  <a:lnTo>
                    <a:pt x="6" y="15"/>
                  </a:lnTo>
                  <a:lnTo>
                    <a:pt x="6" y="14"/>
                  </a:lnTo>
                  <a:lnTo>
                    <a:pt x="5" y="14"/>
                  </a:lnTo>
                  <a:lnTo>
                    <a:pt x="5" y="14"/>
                  </a:lnTo>
                  <a:lnTo>
                    <a:pt x="4" y="14"/>
                  </a:lnTo>
                  <a:lnTo>
                    <a:pt x="4" y="14"/>
                  </a:lnTo>
                  <a:lnTo>
                    <a:pt x="4" y="13"/>
                  </a:lnTo>
                  <a:lnTo>
                    <a:pt x="3" y="12"/>
                  </a:lnTo>
                  <a:lnTo>
                    <a:pt x="3" y="12"/>
                  </a:lnTo>
                  <a:lnTo>
                    <a:pt x="3" y="10"/>
                  </a:lnTo>
                  <a:lnTo>
                    <a:pt x="3" y="9"/>
                  </a:lnTo>
                  <a:lnTo>
                    <a:pt x="3" y="8"/>
                  </a:lnTo>
                  <a:lnTo>
                    <a:pt x="3" y="8"/>
                  </a:lnTo>
                  <a:lnTo>
                    <a:pt x="3" y="7"/>
                  </a:lnTo>
                  <a:lnTo>
                    <a:pt x="3" y="7"/>
                  </a:lnTo>
                  <a:lnTo>
                    <a:pt x="3" y="5"/>
                  </a:lnTo>
                  <a:lnTo>
                    <a:pt x="3" y="5"/>
                  </a:lnTo>
                  <a:lnTo>
                    <a:pt x="3" y="4"/>
                  </a:lnTo>
                  <a:lnTo>
                    <a:pt x="3" y="4"/>
                  </a:lnTo>
                  <a:lnTo>
                    <a:pt x="3" y="4"/>
                  </a:lnTo>
                  <a:lnTo>
                    <a:pt x="4" y="3"/>
                  </a:lnTo>
                  <a:lnTo>
                    <a:pt x="5" y="3"/>
                  </a:lnTo>
                  <a:lnTo>
                    <a:pt x="5" y="2"/>
                  </a:lnTo>
                  <a:lnTo>
                    <a:pt x="6" y="2"/>
                  </a:lnTo>
                  <a:lnTo>
                    <a:pt x="8" y="2"/>
                  </a:lnTo>
                  <a:lnTo>
                    <a:pt x="9" y="0"/>
                  </a:lnTo>
                  <a:lnTo>
                    <a:pt x="10" y="0"/>
                  </a:lnTo>
                  <a:lnTo>
                    <a:pt x="10" y="0"/>
                  </a:lnTo>
                  <a:lnTo>
                    <a:pt x="11" y="0"/>
                  </a:lnTo>
                  <a:lnTo>
                    <a:pt x="13" y="0"/>
                  </a:lnTo>
                  <a:lnTo>
                    <a:pt x="14" y="2"/>
                  </a:lnTo>
                  <a:lnTo>
                    <a:pt x="14" y="2"/>
                  </a:lnTo>
                  <a:lnTo>
                    <a:pt x="15" y="2"/>
                  </a:lnTo>
                  <a:lnTo>
                    <a:pt x="15" y="3"/>
                  </a:lnTo>
                  <a:lnTo>
                    <a:pt x="16" y="3"/>
                  </a:lnTo>
                  <a:lnTo>
                    <a:pt x="16" y="4"/>
                  </a:lnTo>
                  <a:lnTo>
                    <a:pt x="16" y="4"/>
                  </a:lnTo>
                  <a:lnTo>
                    <a:pt x="18" y="4"/>
                  </a:lnTo>
                  <a:lnTo>
                    <a:pt x="18" y="4"/>
                  </a:lnTo>
                  <a:lnTo>
                    <a:pt x="19" y="4"/>
                  </a:lnTo>
                  <a:lnTo>
                    <a:pt x="19" y="5"/>
                  </a:lnTo>
                  <a:lnTo>
                    <a:pt x="19" y="5"/>
                  </a:lnTo>
                  <a:lnTo>
                    <a:pt x="19" y="7"/>
                  </a:lnTo>
                  <a:lnTo>
                    <a:pt x="19" y="8"/>
                  </a:lnTo>
                  <a:lnTo>
                    <a:pt x="14" y="8"/>
                  </a:lnTo>
                  <a:lnTo>
                    <a:pt x="13" y="8"/>
                  </a:lnTo>
                  <a:lnTo>
                    <a:pt x="13" y="8"/>
                  </a:lnTo>
                  <a:lnTo>
                    <a:pt x="13" y="8"/>
                  </a:lnTo>
                  <a:lnTo>
                    <a:pt x="13" y="8"/>
                  </a:lnTo>
                  <a:lnTo>
                    <a:pt x="11" y="8"/>
                  </a:lnTo>
                  <a:lnTo>
                    <a:pt x="11" y="8"/>
                  </a:lnTo>
                  <a:lnTo>
                    <a:pt x="11" y="8"/>
                  </a:lnTo>
                  <a:lnTo>
                    <a:pt x="10" y="8"/>
                  </a:lnTo>
                  <a:lnTo>
                    <a:pt x="10" y="8"/>
                  </a:lnTo>
                  <a:lnTo>
                    <a:pt x="9" y="8"/>
                  </a:lnTo>
                  <a:lnTo>
                    <a:pt x="9" y="8"/>
                  </a:lnTo>
                  <a:lnTo>
                    <a:pt x="9" y="8"/>
                  </a:lnTo>
                  <a:lnTo>
                    <a:pt x="8" y="8"/>
                  </a:lnTo>
                  <a:lnTo>
                    <a:pt x="8" y="8"/>
                  </a:lnTo>
                  <a:lnTo>
                    <a:pt x="8" y="8"/>
                  </a:lnTo>
                  <a:lnTo>
                    <a:pt x="8" y="8"/>
                  </a:lnTo>
                  <a:lnTo>
                    <a:pt x="8" y="8"/>
                  </a:lnTo>
                  <a:lnTo>
                    <a:pt x="8" y="8"/>
                  </a:lnTo>
                  <a:lnTo>
                    <a:pt x="8" y="8"/>
                  </a:lnTo>
                  <a:lnTo>
                    <a:pt x="8" y="8"/>
                  </a:lnTo>
                  <a:lnTo>
                    <a:pt x="8" y="9"/>
                  </a:lnTo>
                  <a:lnTo>
                    <a:pt x="8" y="9"/>
                  </a:lnTo>
                  <a:lnTo>
                    <a:pt x="8" y="10"/>
                  </a:lnTo>
                  <a:lnTo>
                    <a:pt x="8" y="10"/>
                  </a:lnTo>
                  <a:lnTo>
                    <a:pt x="9" y="10"/>
                  </a:lnTo>
                  <a:lnTo>
                    <a:pt x="9" y="10"/>
                  </a:lnTo>
                  <a:lnTo>
                    <a:pt x="10" y="10"/>
                  </a:lnTo>
                  <a:lnTo>
                    <a:pt x="10" y="10"/>
                  </a:lnTo>
                  <a:lnTo>
                    <a:pt x="11" y="10"/>
                  </a:lnTo>
                  <a:lnTo>
                    <a:pt x="13" y="10"/>
                  </a:lnTo>
                  <a:lnTo>
                    <a:pt x="14" y="10"/>
                  </a:lnTo>
                  <a:lnTo>
                    <a:pt x="14" y="10"/>
                  </a:lnTo>
                  <a:lnTo>
                    <a:pt x="15" y="12"/>
                  </a:lnTo>
                  <a:lnTo>
                    <a:pt x="16" y="12"/>
                  </a:lnTo>
                  <a:lnTo>
                    <a:pt x="18" y="13"/>
                  </a:lnTo>
                  <a:lnTo>
                    <a:pt x="18" y="13"/>
                  </a:lnTo>
                  <a:lnTo>
                    <a:pt x="18" y="14"/>
                  </a:lnTo>
                  <a:lnTo>
                    <a:pt x="19" y="14"/>
                  </a:lnTo>
                  <a:lnTo>
                    <a:pt x="19" y="14"/>
                  </a:lnTo>
                  <a:lnTo>
                    <a:pt x="19" y="14"/>
                  </a:lnTo>
                  <a:lnTo>
                    <a:pt x="19" y="14"/>
                  </a:lnTo>
                  <a:lnTo>
                    <a:pt x="20" y="15"/>
                  </a:lnTo>
                  <a:lnTo>
                    <a:pt x="20" y="17"/>
                  </a:lnTo>
                  <a:lnTo>
                    <a:pt x="20" y="17"/>
                  </a:lnTo>
                  <a:lnTo>
                    <a:pt x="22" y="18"/>
                  </a:lnTo>
                  <a:lnTo>
                    <a:pt x="22" y="19"/>
                  </a:lnTo>
                  <a:lnTo>
                    <a:pt x="22" y="20"/>
                  </a:lnTo>
                  <a:lnTo>
                    <a:pt x="22" y="20"/>
                  </a:lnTo>
                  <a:lnTo>
                    <a:pt x="22" y="22"/>
                  </a:lnTo>
                  <a:lnTo>
                    <a:pt x="20" y="22"/>
                  </a:lnTo>
                  <a:lnTo>
                    <a:pt x="20" y="23"/>
                  </a:lnTo>
                  <a:lnTo>
                    <a:pt x="20" y="23"/>
                  </a:lnTo>
                  <a:lnTo>
                    <a:pt x="19" y="23"/>
                  </a:lnTo>
                  <a:lnTo>
                    <a:pt x="19" y="24"/>
                  </a:lnTo>
                  <a:lnTo>
                    <a:pt x="19" y="24"/>
                  </a:lnTo>
                  <a:lnTo>
                    <a:pt x="18" y="25"/>
                  </a:lnTo>
                  <a:lnTo>
                    <a:pt x="16" y="25"/>
                  </a:lnTo>
                  <a:lnTo>
                    <a:pt x="15" y="27"/>
                  </a:lnTo>
                  <a:lnTo>
                    <a:pt x="15" y="27"/>
                  </a:lnTo>
                  <a:lnTo>
                    <a:pt x="14" y="27"/>
                  </a:lnTo>
                  <a:lnTo>
                    <a:pt x="13" y="27"/>
                  </a:lnTo>
                  <a:lnTo>
                    <a:pt x="11" y="27"/>
                  </a:lnTo>
                  <a:lnTo>
                    <a:pt x="10" y="27"/>
                  </a:lnTo>
                  <a:lnTo>
                    <a:pt x="10" y="27"/>
                  </a:lnTo>
                  <a:lnTo>
                    <a:pt x="9" y="27"/>
                  </a:lnTo>
                  <a:lnTo>
                    <a:pt x="8" y="27"/>
                  </a:lnTo>
                  <a:lnTo>
                    <a:pt x="8" y="27"/>
                  </a:lnTo>
                  <a:lnTo>
                    <a:pt x="6" y="27"/>
                  </a:lnTo>
                  <a:lnTo>
                    <a:pt x="6" y="27"/>
                  </a:lnTo>
                  <a:lnTo>
                    <a:pt x="5" y="27"/>
                  </a:lnTo>
                  <a:lnTo>
                    <a:pt x="5" y="27"/>
                  </a:lnTo>
                  <a:lnTo>
                    <a:pt x="4" y="27"/>
                  </a:lnTo>
                  <a:lnTo>
                    <a:pt x="4" y="25"/>
                  </a:lnTo>
                  <a:lnTo>
                    <a:pt x="3" y="24"/>
                  </a:lnTo>
                  <a:lnTo>
                    <a:pt x="3" y="24"/>
                  </a:lnTo>
                  <a:lnTo>
                    <a:pt x="3" y="23"/>
                  </a:lnTo>
                  <a:lnTo>
                    <a:pt x="1" y="23"/>
                  </a:lnTo>
                  <a:lnTo>
                    <a:pt x="1" y="22"/>
                  </a:lnTo>
                  <a:lnTo>
                    <a:pt x="0" y="20"/>
                  </a:lnTo>
                  <a:close/>
                </a:path>
              </a:pathLst>
            </a:custGeom>
            <a:solidFill>
              <a:srgbClr val="3A66AA"/>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178" name="Freeform 298"/>
            <p:cNvSpPr>
              <a:spLocks noEditPoints="1"/>
            </p:cNvSpPr>
            <p:nvPr/>
          </p:nvSpPr>
          <p:spPr bwMode="auto">
            <a:xfrm>
              <a:off x="3810" y="2789"/>
              <a:ext cx="5" cy="9"/>
            </a:xfrm>
            <a:custGeom>
              <a:avLst/>
              <a:gdLst/>
              <a:ahLst/>
              <a:cxnLst>
                <a:cxn ang="0">
                  <a:pos x="14" y="36"/>
                </a:cxn>
                <a:cxn ang="0">
                  <a:pos x="14" y="33"/>
                </a:cxn>
                <a:cxn ang="0">
                  <a:pos x="14" y="34"/>
                </a:cxn>
                <a:cxn ang="0">
                  <a:pos x="13" y="36"/>
                </a:cxn>
                <a:cxn ang="0">
                  <a:pos x="11" y="36"/>
                </a:cxn>
                <a:cxn ang="0">
                  <a:pos x="11" y="36"/>
                </a:cxn>
                <a:cxn ang="0">
                  <a:pos x="10" y="36"/>
                </a:cxn>
                <a:cxn ang="0">
                  <a:pos x="9" y="36"/>
                </a:cxn>
                <a:cxn ang="0">
                  <a:pos x="9" y="36"/>
                </a:cxn>
                <a:cxn ang="0">
                  <a:pos x="8" y="36"/>
                </a:cxn>
                <a:cxn ang="0">
                  <a:pos x="5" y="36"/>
                </a:cxn>
                <a:cxn ang="0">
                  <a:pos x="4" y="36"/>
                </a:cxn>
                <a:cxn ang="0">
                  <a:pos x="3" y="34"/>
                </a:cxn>
                <a:cxn ang="0">
                  <a:pos x="3" y="32"/>
                </a:cxn>
                <a:cxn ang="0">
                  <a:pos x="1" y="29"/>
                </a:cxn>
                <a:cxn ang="0">
                  <a:pos x="0" y="27"/>
                </a:cxn>
                <a:cxn ang="0">
                  <a:pos x="0" y="24"/>
                </a:cxn>
                <a:cxn ang="0">
                  <a:pos x="0" y="22"/>
                </a:cxn>
                <a:cxn ang="0">
                  <a:pos x="0" y="19"/>
                </a:cxn>
                <a:cxn ang="0">
                  <a:pos x="1" y="17"/>
                </a:cxn>
                <a:cxn ang="0">
                  <a:pos x="3" y="14"/>
                </a:cxn>
                <a:cxn ang="0">
                  <a:pos x="3" y="12"/>
                </a:cxn>
                <a:cxn ang="0">
                  <a:pos x="4" y="11"/>
                </a:cxn>
                <a:cxn ang="0">
                  <a:pos x="5" y="11"/>
                </a:cxn>
                <a:cxn ang="0">
                  <a:pos x="8" y="9"/>
                </a:cxn>
                <a:cxn ang="0">
                  <a:pos x="9" y="9"/>
                </a:cxn>
                <a:cxn ang="0">
                  <a:pos x="11" y="11"/>
                </a:cxn>
                <a:cxn ang="0">
                  <a:pos x="13" y="11"/>
                </a:cxn>
                <a:cxn ang="0">
                  <a:pos x="14" y="12"/>
                </a:cxn>
                <a:cxn ang="0">
                  <a:pos x="14" y="0"/>
                </a:cxn>
                <a:cxn ang="0">
                  <a:pos x="19" y="36"/>
                </a:cxn>
                <a:cxn ang="0">
                  <a:pos x="5" y="24"/>
                </a:cxn>
                <a:cxn ang="0">
                  <a:pos x="5" y="26"/>
                </a:cxn>
                <a:cxn ang="0">
                  <a:pos x="5" y="27"/>
                </a:cxn>
                <a:cxn ang="0">
                  <a:pos x="5" y="28"/>
                </a:cxn>
                <a:cxn ang="0">
                  <a:pos x="6" y="29"/>
                </a:cxn>
                <a:cxn ang="0">
                  <a:pos x="6" y="31"/>
                </a:cxn>
                <a:cxn ang="0">
                  <a:pos x="8" y="32"/>
                </a:cxn>
                <a:cxn ang="0">
                  <a:pos x="8" y="33"/>
                </a:cxn>
                <a:cxn ang="0">
                  <a:pos x="9" y="33"/>
                </a:cxn>
                <a:cxn ang="0">
                  <a:pos x="10" y="32"/>
                </a:cxn>
                <a:cxn ang="0">
                  <a:pos x="11" y="31"/>
                </a:cxn>
                <a:cxn ang="0">
                  <a:pos x="13" y="29"/>
                </a:cxn>
                <a:cxn ang="0">
                  <a:pos x="14" y="29"/>
                </a:cxn>
                <a:cxn ang="0">
                  <a:pos x="14" y="28"/>
                </a:cxn>
                <a:cxn ang="0">
                  <a:pos x="14" y="27"/>
                </a:cxn>
                <a:cxn ang="0">
                  <a:pos x="14" y="24"/>
                </a:cxn>
                <a:cxn ang="0">
                  <a:pos x="14" y="22"/>
                </a:cxn>
                <a:cxn ang="0">
                  <a:pos x="14" y="21"/>
                </a:cxn>
                <a:cxn ang="0">
                  <a:pos x="14" y="19"/>
                </a:cxn>
                <a:cxn ang="0">
                  <a:pos x="14" y="18"/>
                </a:cxn>
                <a:cxn ang="0">
                  <a:pos x="13" y="17"/>
                </a:cxn>
                <a:cxn ang="0">
                  <a:pos x="11" y="17"/>
                </a:cxn>
                <a:cxn ang="0">
                  <a:pos x="10" y="17"/>
                </a:cxn>
                <a:cxn ang="0">
                  <a:pos x="9" y="17"/>
                </a:cxn>
                <a:cxn ang="0">
                  <a:pos x="9" y="17"/>
                </a:cxn>
                <a:cxn ang="0">
                  <a:pos x="8" y="17"/>
                </a:cxn>
                <a:cxn ang="0">
                  <a:pos x="8" y="17"/>
                </a:cxn>
                <a:cxn ang="0">
                  <a:pos x="6" y="17"/>
                </a:cxn>
                <a:cxn ang="0">
                  <a:pos x="5" y="18"/>
                </a:cxn>
                <a:cxn ang="0">
                  <a:pos x="5" y="19"/>
                </a:cxn>
                <a:cxn ang="0">
                  <a:pos x="5" y="21"/>
                </a:cxn>
                <a:cxn ang="0">
                  <a:pos x="5" y="22"/>
                </a:cxn>
              </a:cxnLst>
              <a:rect l="0" t="0" r="r" b="b"/>
              <a:pathLst>
                <a:path w="19" h="36">
                  <a:moveTo>
                    <a:pt x="19" y="36"/>
                  </a:moveTo>
                  <a:lnTo>
                    <a:pt x="14" y="36"/>
                  </a:lnTo>
                  <a:lnTo>
                    <a:pt x="14" y="33"/>
                  </a:lnTo>
                  <a:lnTo>
                    <a:pt x="14" y="33"/>
                  </a:lnTo>
                  <a:lnTo>
                    <a:pt x="14" y="33"/>
                  </a:lnTo>
                  <a:lnTo>
                    <a:pt x="14" y="34"/>
                  </a:lnTo>
                  <a:lnTo>
                    <a:pt x="14" y="34"/>
                  </a:lnTo>
                  <a:lnTo>
                    <a:pt x="13" y="36"/>
                  </a:lnTo>
                  <a:lnTo>
                    <a:pt x="13" y="36"/>
                  </a:lnTo>
                  <a:lnTo>
                    <a:pt x="11" y="36"/>
                  </a:lnTo>
                  <a:lnTo>
                    <a:pt x="11" y="36"/>
                  </a:lnTo>
                  <a:lnTo>
                    <a:pt x="11" y="36"/>
                  </a:lnTo>
                  <a:lnTo>
                    <a:pt x="10" y="36"/>
                  </a:lnTo>
                  <a:lnTo>
                    <a:pt x="10" y="36"/>
                  </a:lnTo>
                  <a:lnTo>
                    <a:pt x="10" y="36"/>
                  </a:lnTo>
                  <a:lnTo>
                    <a:pt x="9" y="36"/>
                  </a:lnTo>
                  <a:lnTo>
                    <a:pt x="9" y="36"/>
                  </a:lnTo>
                  <a:lnTo>
                    <a:pt x="9" y="36"/>
                  </a:lnTo>
                  <a:lnTo>
                    <a:pt x="9" y="36"/>
                  </a:lnTo>
                  <a:lnTo>
                    <a:pt x="8" y="36"/>
                  </a:lnTo>
                  <a:lnTo>
                    <a:pt x="6" y="36"/>
                  </a:lnTo>
                  <a:lnTo>
                    <a:pt x="5" y="36"/>
                  </a:lnTo>
                  <a:lnTo>
                    <a:pt x="5" y="36"/>
                  </a:lnTo>
                  <a:lnTo>
                    <a:pt x="4" y="36"/>
                  </a:lnTo>
                  <a:lnTo>
                    <a:pt x="4" y="34"/>
                  </a:lnTo>
                  <a:lnTo>
                    <a:pt x="3" y="34"/>
                  </a:lnTo>
                  <a:lnTo>
                    <a:pt x="3" y="33"/>
                  </a:lnTo>
                  <a:lnTo>
                    <a:pt x="3" y="32"/>
                  </a:lnTo>
                  <a:lnTo>
                    <a:pt x="1" y="31"/>
                  </a:lnTo>
                  <a:lnTo>
                    <a:pt x="1" y="29"/>
                  </a:lnTo>
                  <a:lnTo>
                    <a:pt x="0" y="28"/>
                  </a:lnTo>
                  <a:lnTo>
                    <a:pt x="0" y="27"/>
                  </a:lnTo>
                  <a:lnTo>
                    <a:pt x="0" y="26"/>
                  </a:lnTo>
                  <a:lnTo>
                    <a:pt x="0" y="24"/>
                  </a:lnTo>
                  <a:lnTo>
                    <a:pt x="0" y="23"/>
                  </a:lnTo>
                  <a:lnTo>
                    <a:pt x="0" y="22"/>
                  </a:lnTo>
                  <a:lnTo>
                    <a:pt x="0" y="21"/>
                  </a:lnTo>
                  <a:lnTo>
                    <a:pt x="0" y="19"/>
                  </a:lnTo>
                  <a:lnTo>
                    <a:pt x="0" y="18"/>
                  </a:lnTo>
                  <a:lnTo>
                    <a:pt x="1" y="17"/>
                  </a:lnTo>
                  <a:lnTo>
                    <a:pt x="1" y="16"/>
                  </a:lnTo>
                  <a:lnTo>
                    <a:pt x="3" y="14"/>
                  </a:lnTo>
                  <a:lnTo>
                    <a:pt x="3" y="13"/>
                  </a:lnTo>
                  <a:lnTo>
                    <a:pt x="3" y="12"/>
                  </a:lnTo>
                  <a:lnTo>
                    <a:pt x="4" y="12"/>
                  </a:lnTo>
                  <a:lnTo>
                    <a:pt x="4" y="11"/>
                  </a:lnTo>
                  <a:lnTo>
                    <a:pt x="5" y="11"/>
                  </a:lnTo>
                  <a:lnTo>
                    <a:pt x="5" y="11"/>
                  </a:lnTo>
                  <a:lnTo>
                    <a:pt x="6" y="9"/>
                  </a:lnTo>
                  <a:lnTo>
                    <a:pt x="8" y="9"/>
                  </a:lnTo>
                  <a:lnTo>
                    <a:pt x="9" y="9"/>
                  </a:lnTo>
                  <a:lnTo>
                    <a:pt x="9" y="9"/>
                  </a:lnTo>
                  <a:lnTo>
                    <a:pt x="10" y="9"/>
                  </a:lnTo>
                  <a:lnTo>
                    <a:pt x="11" y="11"/>
                  </a:lnTo>
                  <a:lnTo>
                    <a:pt x="13" y="11"/>
                  </a:lnTo>
                  <a:lnTo>
                    <a:pt x="13" y="11"/>
                  </a:lnTo>
                  <a:lnTo>
                    <a:pt x="13" y="12"/>
                  </a:lnTo>
                  <a:lnTo>
                    <a:pt x="14" y="12"/>
                  </a:lnTo>
                  <a:lnTo>
                    <a:pt x="14" y="13"/>
                  </a:lnTo>
                  <a:lnTo>
                    <a:pt x="14" y="0"/>
                  </a:lnTo>
                  <a:lnTo>
                    <a:pt x="19" y="0"/>
                  </a:lnTo>
                  <a:lnTo>
                    <a:pt x="19" y="36"/>
                  </a:lnTo>
                  <a:close/>
                  <a:moveTo>
                    <a:pt x="5" y="23"/>
                  </a:moveTo>
                  <a:lnTo>
                    <a:pt x="5" y="24"/>
                  </a:lnTo>
                  <a:lnTo>
                    <a:pt x="5" y="26"/>
                  </a:lnTo>
                  <a:lnTo>
                    <a:pt x="5" y="26"/>
                  </a:lnTo>
                  <a:lnTo>
                    <a:pt x="5" y="27"/>
                  </a:lnTo>
                  <a:lnTo>
                    <a:pt x="5" y="27"/>
                  </a:lnTo>
                  <a:lnTo>
                    <a:pt x="5" y="28"/>
                  </a:lnTo>
                  <a:lnTo>
                    <a:pt x="5" y="28"/>
                  </a:lnTo>
                  <a:lnTo>
                    <a:pt x="5" y="29"/>
                  </a:lnTo>
                  <a:lnTo>
                    <a:pt x="6" y="29"/>
                  </a:lnTo>
                  <a:lnTo>
                    <a:pt x="6" y="31"/>
                  </a:lnTo>
                  <a:lnTo>
                    <a:pt x="6" y="31"/>
                  </a:lnTo>
                  <a:lnTo>
                    <a:pt x="6" y="32"/>
                  </a:lnTo>
                  <a:lnTo>
                    <a:pt x="8" y="32"/>
                  </a:lnTo>
                  <a:lnTo>
                    <a:pt x="8" y="32"/>
                  </a:lnTo>
                  <a:lnTo>
                    <a:pt x="8" y="33"/>
                  </a:lnTo>
                  <a:lnTo>
                    <a:pt x="9" y="33"/>
                  </a:lnTo>
                  <a:lnTo>
                    <a:pt x="9" y="33"/>
                  </a:lnTo>
                  <a:lnTo>
                    <a:pt x="10" y="32"/>
                  </a:lnTo>
                  <a:lnTo>
                    <a:pt x="10" y="32"/>
                  </a:lnTo>
                  <a:lnTo>
                    <a:pt x="11" y="32"/>
                  </a:lnTo>
                  <a:lnTo>
                    <a:pt x="11" y="31"/>
                  </a:lnTo>
                  <a:lnTo>
                    <a:pt x="13" y="31"/>
                  </a:lnTo>
                  <a:lnTo>
                    <a:pt x="13" y="29"/>
                  </a:lnTo>
                  <a:lnTo>
                    <a:pt x="14" y="29"/>
                  </a:lnTo>
                  <a:lnTo>
                    <a:pt x="14" y="29"/>
                  </a:lnTo>
                  <a:lnTo>
                    <a:pt x="14" y="29"/>
                  </a:lnTo>
                  <a:lnTo>
                    <a:pt x="14" y="28"/>
                  </a:lnTo>
                  <a:lnTo>
                    <a:pt x="14" y="28"/>
                  </a:lnTo>
                  <a:lnTo>
                    <a:pt x="14" y="27"/>
                  </a:lnTo>
                  <a:lnTo>
                    <a:pt x="14" y="26"/>
                  </a:lnTo>
                  <a:lnTo>
                    <a:pt x="14" y="24"/>
                  </a:lnTo>
                  <a:lnTo>
                    <a:pt x="14" y="23"/>
                  </a:lnTo>
                  <a:lnTo>
                    <a:pt x="14" y="22"/>
                  </a:lnTo>
                  <a:lnTo>
                    <a:pt x="14" y="21"/>
                  </a:lnTo>
                  <a:lnTo>
                    <a:pt x="14" y="21"/>
                  </a:lnTo>
                  <a:lnTo>
                    <a:pt x="14" y="19"/>
                  </a:lnTo>
                  <a:lnTo>
                    <a:pt x="14" y="19"/>
                  </a:lnTo>
                  <a:lnTo>
                    <a:pt x="14" y="18"/>
                  </a:lnTo>
                  <a:lnTo>
                    <a:pt x="14" y="18"/>
                  </a:lnTo>
                  <a:lnTo>
                    <a:pt x="14" y="17"/>
                  </a:lnTo>
                  <a:lnTo>
                    <a:pt x="13" y="17"/>
                  </a:lnTo>
                  <a:lnTo>
                    <a:pt x="13" y="17"/>
                  </a:lnTo>
                  <a:lnTo>
                    <a:pt x="11" y="17"/>
                  </a:lnTo>
                  <a:lnTo>
                    <a:pt x="11" y="17"/>
                  </a:lnTo>
                  <a:lnTo>
                    <a:pt x="10" y="17"/>
                  </a:lnTo>
                  <a:lnTo>
                    <a:pt x="10" y="17"/>
                  </a:lnTo>
                  <a:lnTo>
                    <a:pt x="9" y="17"/>
                  </a:lnTo>
                  <a:lnTo>
                    <a:pt x="9" y="17"/>
                  </a:lnTo>
                  <a:lnTo>
                    <a:pt x="9" y="17"/>
                  </a:lnTo>
                  <a:lnTo>
                    <a:pt x="9" y="17"/>
                  </a:lnTo>
                  <a:lnTo>
                    <a:pt x="8" y="17"/>
                  </a:lnTo>
                  <a:lnTo>
                    <a:pt x="8" y="17"/>
                  </a:lnTo>
                  <a:lnTo>
                    <a:pt x="8" y="17"/>
                  </a:lnTo>
                  <a:lnTo>
                    <a:pt x="8" y="17"/>
                  </a:lnTo>
                  <a:lnTo>
                    <a:pt x="6" y="17"/>
                  </a:lnTo>
                  <a:lnTo>
                    <a:pt x="5" y="17"/>
                  </a:lnTo>
                  <a:lnTo>
                    <a:pt x="5" y="18"/>
                  </a:lnTo>
                  <a:lnTo>
                    <a:pt x="5" y="18"/>
                  </a:lnTo>
                  <a:lnTo>
                    <a:pt x="5" y="19"/>
                  </a:lnTo>
                  <a:lnTo>
                    <a:pt x="5" y="19"/>
                  </a:lnTo>
                  <a:lnTo>
                    <a:pt x="5" y="21"/>
                  </a:lnTo>
                  <a:lnTo>
                    <a:pt x="5" y="21"/>
                  </a:lnTo>
                  <a:lnTo>
                    <a:pt x="5" y="22"/>
                  </a:lnTo>
                  <a:lnTo>
                    <a:pt x="5" y="23"/>
                  </a:lnTo>
                  <a:close/>
                </a:path>
              </a:pathLst>
            </a:custGeom>
            <a:solidFill>
              <a:srgbClr val="3A66AA"/>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179" name="Freeform 299"/>
            <p:cNvSpPr/>
            <p:nvPr/>
          </p:nvSpPr>
          <p:spPr bwMode="auto">
            <a:xfrm>
              <a:off x="3816" y="2789"/>
              <a:ext cx="5" cy="9"/>
            </a:xfrm>
            <a:custGeom>
              <a:avLst/>
              <a:gdLst/>
              <a:ahLst/>
              <a:cxnLst>
                <a:cxn ang="0">
                  <a:pos x="6" y="13"/>
                </a:cxn>
                <a:cxn ang="0">
                  <a:pos x="8" y="12"/>
                </a:cxn>
                <a:cxn ang="0">
                  <a:pos x="10" y="11"/>
                </a:cxn>
                <a:cxn ang="0">
                  <a:pos x="11" y="9"/>
                </a:cxn>
                <a:cxn ang="0">
                  <a:pos x="14" y="9"/>
                </a:cxn>
                <a:cxn ang="0">
                  <a:pos x="14" y="9"/>
                </a:cxn>
                <a:cxn ang="0">
                  <a:pos x="15" y="9"/>
                </a:cxn>
                <a:cxn ang="0">
                  <a:pos x="16" y="9"/>
                </a:cxn>
                <a:cxn ang="0">
                  <a:pos x="16" y="11"/>
                </a:cxn>
                <a:cxn ang="0">
                  <a:pos x="16" y="11"/>
                </a:cxn>
                <a:cxn ang="0">
                  <a:pos x="18" y="12"/>
                </a:cxn>
                <a:cxn ang="0">
                  <a:pos x="19" y="13"/>
                </a:cxn>
                <a:cxn ang="0">
                  <a:pos x="19" y="13"/>
                </a:cxn>
                <a:cxn ang="0">
                  <a:pos x="19" y="14"/>
                </a:cxn>
                <a:cxn ang="0">
                  <a:pos x="19" y="16"/>
                </a:cxn>
                <a:cxn ang="0">
                  <a:pos x="19" y="17"/>
                </a:cxn>
                <a:cxn ang="0">
                  <a:pos x="19" y="17"/>
                </a:cxn>
                <a:cxn ang="0">
                  <a:pos x="19" y="18"/>
                </a:cxn>
                <a:cxn ang="0">
                  <a:pos x="19" y="19"/>
                </a:cxn>
                <a:cxn ang="0">
                  <a:pos x="19" y="19"/>
                </a:cxn>
                <a:cxn ang="0">
                  <a:pos x="19" y="36"/>
                </a:cxn>
                <a:cxn ang="0">
                  <a:pos x="14" y="23"/>
                </a:cxn>
                <a:cxn ang="0">
                  <a:pos x="14" y="21"/>
                </a:cxn>
                <a:cxn ang="0">
                  <a:pos x="14" y="19"/>
                </a:cxn>
                <a:cxn ang="0">
                  <a:pos x="14" y="18"/>
                </a:cxn>
                <a:cxn ang="0">
                  <a:pos x="14" y="17"/>
                </a:cxn>
                <a:cxn ang="0">
                  <a:pos x="13" y="17"/>
                </a:cxn>
                <a:cxn ang="0">
                  <a:pos x="11" y="17"/>
                </a:cxn>
                <a:cxn ang="0">
                  <a:pos x="11" y="17"/>
                </a:cxn>
                <a:cxn ang="0">
                  <a:pos x="10" y="17"/>
                </a:cxn>
                <a:cxn ang="0">
                  <a:pos x="9" y="17"/>
                </a:cxn>
                <a:cxn ang="0">
                  <a:pos x="9" y="17"/>
                </a:cxn>
                <a:cxn ang="0">
                  <a:pos x="9" y="17"/>
                </a:cxn>
                <a:cxn ang="0">
                  <a:pos x="8" y="17"/>
                </a:cxn>
                <a:cxn ang="0">
                  <a:pos x="8" y="17"/>
                </a:cxn>
                <a:cxn ang="0">
                  <a:pos x="6" y="18"/>
                </a:cxn>
                <a:cxn ang="0">
                  <a:pos x="6" y="19"/>
                </a:cxn>
                <a:cxn ang="0">
                  <a:pos x="6" y="19"/>
                </a:cxn>
                <a:cxn ang="0">
                  <a:pos x="6" y="21"/>
                </a:cxn>
                <a:cxn ang="0">
                  <a:pos x="6" y="21"/>
                </a:cxn>
                <a:cxn ang="0">
                  <a:pos x="6" y="23"/>
                </a:cxn>
                <a:cxn ang="0">
                  <a:pos x="0" y="36"/>
                </a:cxn>
                <a:cxn ang="0">
                  <a:pos x="6" y="0"/>
                </a:cxn>
              </a:cxnLst>
              <a:rect l="0" t="0" r="r" b="b"/>
              <a:pathLst>
                <a:path w="19" h="36">
                  <a:moveTo>
                    <a:pt x="6" y="0"/>
                  </a:moveTo>
                  <a:lnTo>
                    <a:pt x="6" y="13"/>
                  </a:lnTo>
                  <a:lnTo>
                    <a:pt x="6" y="12"/>
                  </a:lnTo>
                  <a:lnTo>
                    <a:pt x="8" y="12"/>
                  </a:lnTo>
                  <a:lnTo>
                    <a:pt x="9" y="11"/>
                  </a:lnTo>
                  <a:lnTo>
                    <a:pt x="10" y="11"/>
                  </a:lnTo>
                  <a:lnTo>
                    <a:pt x="11" y="11"/>
                  </a:lnTo>
                  <a:lnTo>
                    <a:pt x="11" y="9"/>
                  </a:lnTo>
                  <a:lnTo>
                    <a:pt x="13" y="9"/>
                  </a:lnTo>
                  <a:lnTo>
                    <a:pt x="14" y="9"/>
                  </a:lnTo>
                  <a:lnTo>
                    <a:pt x="14" y="9"/>
                  </a:lnTo>
                  <a:lnTo>
                    <a:pt x="14" y="9"/>
                  </a:lnTo>
                  <a:lnTo>
                    <a:pt x="14" y="9"/>
                  </a:lnTo>
                  <a:lnTo>
                    <a:pt x="15" y="9"/>
                  </a:lnTo>
                  <a:lnTo>
                    <a:pt x="15" y="9"/>
                  </a:lnTo>
                  <a:lnTo>
                    <a:pt x="16" y="9"/>
                  </a:lnTo>
                  <a:lnTo>
                    <a:pt x="16" y="9"/>
                  </a:lnTo>
                  <a:lnTo>
                    <a:pt x="16" y="11"/>
                  </a:lnTo>
                  <a:lnTo>
                    <a:pt x="16" y="11"/>
                  </a:lnTo>
                  <a:lnTo>
                    <a:pt x="16" y="11"/>
                  </a:lnTo>
                  <a:lnTo>
                    <a:pt x="16" y="12"/>
                  </a:lnTo>
                  <a:lnTo>
                    <a:pt x="18" y="12"/>
                  </a:lnTo>
                  <a:lnTo>
                    <a:pt x="18" y="13"/>
                  </a:lnTo>
                  <a:lnTo>
                    <a:pt x="19" y="13"/>
                  </a:lnTo>
                  <a:lnTo>
                    <a:pt x="19" y="13"/>
                  </a:lnTo>
                  <a:lnTo>
                    <a:pt x="19" y="13"/>
                  </a:lnTo>
                  <a:lnTo>
                    <a:pt x="19" y="13"/>
                  </a:lnTo>
                  <a:lnTo>
                    <a:pt x="19" y="14"/>
                  </a:lnTo>
                  <a:lnTo>
                    <a:pt x="19" y="14"/>
                  </a:lnTo>
                  <a:lnTo>
                    <a:pt x="19" y="16"/>
                  </a:lnTo>
                  <a:lnTo>
                    <a:pt x="19" y="16"/>
                  </a:lnTo>
                  <a:lnTo>
                    <a:pt x="19" y="17"/>
                  </a:lnTo>
                  <a:lnTo>
                    <a:pt x="19" y="17"/>
                  </a:lnTo>
                  <a:lnTo>
                    <a:pt x="19" y="17"/>
                  </a:lnTo>
                  <a:lnTo>
                    <a:pt x="19" y="17"/>
                  </a:lnTo>
                  <a:lnTo>
                    <a:pt x="19" y="18"/>
                  </a:lnTo>
                  <a:lnTo>
                    <a:pt x="19" y="18"/>
                  </a:lnTo>
                  <a:lnTo>
                    <a:pt x="19" y="19"/>
                  </a:lnTo>
                  <a:lnTo>
                    <a:pt x="19" y="19"/>
                  </a:lnTo>
                  <a:lnTo>
                    <a:pt x="19" y="19"/>
                  </a:lnTo>
                  <a:lnTo>
                    <a:pt x="19" y="19"/>
                  </a:lnTo>
                  <a:lnTo>
                    <a:pt x="19" y="36"/>
                  </a:lnTo>
                  <a:lnTo>
                    <a:pt x="14" y="36"/>
                  </a:lnTo>
                  <a:lnTo>
                    <a:pt x="14" y="23"/>
                  </a:lnTo>
                  <a:lnTo>
                    <a:pt x="14" y="22"/>
                  </a:lnTo>
                  <a:lnTo>
                    <a:pt x="14" y="21"/>
                  </a:lnTo>
                  <a:lnTo>
                    <a:pt x="14" y="21"/>
                  </a:lnTo>
                  <a:lnTo>
                    <a:pt x="14" y="19"/>
                  </a:lnTo>
                  <a:lnTo>
                    <a:pt x="14" y="19"/>
                  </a:lnTo>
                  <a:lnTo>
                    <a:pt x="14" y="18"/>
                  </a:lnTo>
                  <a:lnTo>
                    <a:pt x="14" y="18"/>
                  </a:lnTo>
                  <a:lnTo>
                    <a:pt x="14" y="17"/>
                  </a:lnTo>
                  <a:lnTo>
                    <a:pt x="13" y="17"/>
                  </a:lnTo>
                  <a:lnTo>
                    <a:pt x="13" y="17"/>
                  </a:lnTo>
                  <a:lnTo>
                    <a:pt x="11" y="17"/>
                  </a:lnTo>
                  <a:lnTo>
                    <a:pt x="11" y="17"/>
                  </a:lnTo>
                  <a:lnTo>
                    <a:pt x="11" y="17"/>
                  </a:lnTo>
                  <a:lnTo>
                    <a:pt x="11" y="17"/>
                  </a:lnTo>
                  <a:lnTo>
                    <a:pt x="11" y="17"/>
                  </a:lnTo>
                  <a:lnTo>
                    <a:pt x="10" y="17"/>
                  </a:lnTo>
                  <a:lnTo>
                    <a:pt x="10" y="17"/>
                  </a:lnTo>
                  <a:lnTo>
                    <a:pt x="9" y="17"/>
                  </a:lnTo>
                  <a:lnTo>
                    <a:pt x="9" y="17"/>
                  </a:lnTo>
                  <a:lnTo>
                    <a:pt x="9" y="17"/>
                  </a:lnTo>
                  <a:lnTo>
                    <a:pt x="9" y="17"/>
                  </a:lnTo>
                  <a:lnTo>
                    <a:pt x="9" y="17"/>
                  </a:lnTo>
                  <a:lnTo>
                    <a:pt x="9" y="17"/>
                  </a:lnTo>
                  <a:lnTo>
                    <a:pt x="8" y="17"/>
                  </a:lnTo>
                  <a:lnTo>
                    <a:pt x="8" y="17"/>
                  </a:lnTo>
                  <a:lnTo>
                    <a:pt x="8" y="17"/>
                  </a:lnTo>
                  <a:lnTo>
                    <a:pt x="6" y="17"/>
                  </a:lnTo>
                  <a:lnTo>
                    <a:pt x="6" y="18"/>
                  </a:lnTo>
                  <a:lnTo>
                    <a:pt x="6" y="18"/>
                  </a:lnTo>
                  <a:lnTo>
                    <a:pt x="6" y="19"/>
                  </a:lnTo>
                  <a:lnTo>
                    <a:pt x="6" y="19"/>
                  </a:lnTo>
                  <a:lnTo>
                    <a:pt x="6" y="19"/>
                  </a:lnTo>
                  <a:lnTo>
                    <a:pt x="6" y="19"/>
                  </a:lnTo>
                  <a:lnTo>
                    <a:pt x="6" y="21"/>
                  </a:lnTo>
                  <a:lnTo>
                    <a:pt x="6" y="21"/>
                  </a:lnTo>
                  <a:lnTo>
                    <a:pt x="6" y="21"/>
                  </a:lnTo>
                  <a:lnTo>
                    <a:pt x="6" y="22"/>
                  </a:lnTo>
                  <a:lnTo>
                    <a:pt x="6" y="23"/>
                  </a:lnTo>
                  <a:lnTo>
                    <a:pt x="6" y="36"/>
                  </a:lnTo>
                  <a:lnTo>
                    <a:pt x="0" y="36"/>
                  </a:lnTo>
                  <a:lnTo>
                    <a:pt x="0" y="0"/>
                  </a:lnTo>
                  <a:lnTo>
                    <a:pt x="6" y="0"/>
                  </a:lnTo>
                  <a:close/>
                </a:path>
              </a:pathLst>
            </a:custGeom>
            <a:solidFill>
              <a:srgbClr val="3A66AA"/>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180" name="Freeform 300"/>
            <p:cNvSpPr/>
            <p:nvPr/>
          </p:nvSpPr>
          <p:spPr bwMode="auto">
            <a:xfrm>
              <a:off x="3822" y="2789"/>
              <a:ext cx="3" cy="9"/>
            </a:xfrm>
            <a:custGeom>
              <a:avLst/>
              <a:gdLst/>
              <a:ahLst/>
              <a:cxnLst>
                <a:cxn ang="0">
                  <a:pos x="0" y="9"/>
                </a:cxn>
                <a:cxn ang="0">
                  <a:pos x="2" y="9"/>
                </a:cxn>
                <a:cxn ang="0">
                  <a:pos x="2" y="8"/>
                </a:cxn>
                <a:cxn ang="0">
                  <a:pos x="2" y="8"/>
                </a:cxn>
                <a:cxn ang="0">
                  <a:pos x="2" y="7"/>
                </a:cxn>
                <a:cxn ang="0">
                  <a:pos x="2" y="5"/>
                </a:cxn>
                <a:cxn ang="0">
                  <a:pos x="2" y="4"/>
                </a:cxn>
                <a:cxn ang="0">
                  <a:pos x="3" y="4"/>
                </a:cxn>
                <a:cxn ang="0">
                  <a:pos x="3" y="3"/>
                </a:cxn>
                <a:cxn ang="0">
                  <a:pos x="5" y="3"/>
                </a:cxn>
                <a:cxn ang="0">
                  <a:pos x="5" y="3"/>
                </a:cxn>
                <a:cxn ang="0">
                  <a:pos x="5" y="3"/>
                </a:cxn>
                <a:cxn ang="0">
                  <a:pos x="5" y="3"/>
                </a:cxn>
                <a:cxn ang="0">
                  <a:pos x="5" y="3"/>
                </a:cxn>
                <a:cxn ang="0">
                  <a:pos x="5" y="2"/>
                </a:cxn>
                <a:cxn ang="0">
                  <a:pos x="5" y="0"/>
                </a:cxn>
                <a:cxn ang="0">
                  <a:pos x="5" y="0"/>
                </a:cxn>
                <a:cxn ang="0">
                  <a:pos x="5" y="0"/>
                </a:cxn>
                <a:cxn ang="0">
                  <a:pos x="6" y="0"/>
                </a:cxn>
                <a:cxn ang="0">
                  <a:pos x="7" y="0"/>
                </a:cxn>
                <a:cxn ang="0">
                  <a:pos x="7" y="0"/>
                </a:cxn>
                <a:cxn ang="0">
                  <a:pos x="7" y="0"/>
                </a:cxn>
                <a:cxn ang="0">
                  <a:pos x="8" y="0"/>
                </a:cxn>
                <a:cxn ang="0">
                  <a:pos x="8" y="0"/>
                </a:cxn>
                <a:cxn ang="0">
                  <a:pos x="10" y="0"/>
                </a:cxn>
                <a:cxn ang="0">
                  <a:pos x="10" y="0"/>
                </a:cxn>
                <a:cxn ang="0">
                  <a:pos x="10" y="0"/>
                </a:cxn>
                <a:cxn ang="0">
                  <a:pos x="11" y="0"/>
                </a:cxn>
                <a:cxn ang="0">
                  <a:pos x="11" y="0"/>
                </a:cxn>
                <a:cxn ang="0">
                  <a:pos x="12" y="0"/>
                </a:cxn>
                <a:cxn ang="0">
                  <a:pos x="12" y="0"/>
                </a:cxn>
                <a:cxn ang="0">
                  <a:pos x="12" y="0"/>
                </a:cxn>
                <a:cxn ang="0">
                  <a:pos x="12" y="0"/>
                </a:cxn>
                <a:cxn ang="0">
                  <a:pos x="12" y="7"/>
                </a:cxn>
                <a:cxn ang="0">
                  <a:pos x="12" y="7"/>
                </a:cxn>
                <a:cxn ang="0">
                  <a:pos x="12" y="7"/>
                </a:cxn>
                <a:cxn ang="0">
                  <a:pos x="12" y="7"/>
                </a:cxn>
                <a:cxn ang="0">
                  <a:pos x="12" y="7"/>
                </a:cxn>
                <a:cxn ang="0">
                  <a:pos x="12" y="7"/>
                </a:cxn>
                <a:cxn ang="0">
                  <a:pos x="11" y="7"/>
                </a:cxn>
                <a:cxn ang="0">
                  <a:pos x="11" y="7"/>
                </a:cxn>
                <a:cxn ang="0">
                  <a:pos x="10" y="7"/>
                </a:cxn>
                <a:cxn ang="0">
                  <a:pos x="8" y="7"/>
                </a:cxn>
                <a:cxn ang="0">
                  <a:pos x="8" y="7"/>
                </a:cxn>
                <a:cxn ang="0">
                  <a:pos x="7" y="7"/>
                </a:cxn>
                <a:cxn ang="0">
                  <a:pos x="7" y="7"/>
                </a:cxn>
                <a:cxn ang="0">
                  <a:pos x="7" y="7"/>
                </a:cxn>
                <a:cxn ang="0">
                  <a:pos x="7" y="8"/>
                </a:cxn>
                <a:cxn ang="0">
                  <a:pos x="7" y="9"/>
                </a:cxn>
                <a:cxn ang="0">
                  <a:pos x="7" y="9"/>
                </a:cxn>
                <a:cxn ang="0">
                  <a:pos x="12" y="9"/>
                </a:cxn>
                <a:cxn ang="0">
                  <a:pos x="12" y="17"/>
                </a:cxn>
                <a:cxn ang="0">
                  <a:pos x="7" y="17"/>
                </a:cxn>
                <a:cxn ang="0">
                  <a:pos x="7" y="36"/>
                </a:cxn>
                <a:cxn ang="0">
                  <a:pos x="2" y="36"/>
                </a:cxn>
                <a:cxn ang="0">
                  <a:pos x="2" y="17"/>
                </a:cxn>
                <a:cxn ang="0">
                  <a:pos x="0" y="17"/>
                </a:cxn>
                <a:cxn ang="0">
                  <a:pos x="0" y="9"/>
                </a:cxn>
              </a:cxnLst>
              <a:rect l="0" t="0" r="r" b="b"/>
              <a:pathLst>
                <a:path w="12" h="36">
                  <a:moveTo>
                    <a:pt x="0" y="9"/>
                  </a:moveTo>
                  <a:lnTo>
                    <a:pt x="2" y="9"/>
                  </a:lnTo>
                  <a:lnTo>
                    <a:pt x="2" y="8"/>
                  </a:lnTo>
                  <a:lnTo>
                    <a:pt x="2" y="8"/>
                  </a:lnTo>
                  <a:lnTo>
                    <a:pt x="2" y="7"/>
                  </a:lnTo>
                  <a:lnTo>
                    <a:pt x="2" y="5"/>
                  </a:lnTo>
                  <a:lnTo>
                    <a:pt x="2" y="4"/>
                  </a:lnTo>
                  <a:lnTo>
                    <a:pt x="3" y="4"/>
                  </a:lnTo>
                  <a:lnTo>
                    <a:pt x="3" y="3"/>
                  </a:lnTo>
                  <a:lnTo>
                    <a:pt x="5" y="3"/>
                  </a:lnTo>
                  <a:lnTo>
                    <a:pt x="5" y="3"/>
                  </a:lnTo>
                  <a:lnTo>
                    <a:pt x="5" y="3"/>
                  </a:lnTo>
                  <a:lnTo>
                    <a:pt x="5" y="3"/>
                  </a:lnTo>
                  <a:lnTo>
                    <a:pt x="5" y="3"/>
                  </a:lnTo>
                  <a:lnTo>
                    <a:pt x="5" y="2"/>
                  </a:lnTo>
                  <a:lnTo>
                    <a:pt x="5" y="0"/>
                  </a:lnTo>
                  <a:lnTo>
                    <a:pt x="5" y="0"/>
                  </a:lnTo>
                  <a:lnTo>
                    <a:pt x="5" y="0"/>
                  </a:lnTo>
                  <a:lnTo>
                    <a:pt x="6" y="0"/>
                  </a:lnTo>
                  <a:lnTo>
                    <a:pt x="7" y="0"/>
                  </a:lnTo>
                  <a:lnTo>
                    <a:pt x="7" y="0"/>
                  </a:lnTo>
                  <a:lnTo>
                    <a:pt x="7" y="0"/>
                  </a:lnTo>
                  <a:lnTo>
                    <a:pt x="8" y="0"/>
                  </a:lnTo>
                  <a:lnTo>
                    <a:pt x="8" y="0"/>
                  </a:lnTo>
                  <a:lnTo>
                    <a:pt x="10" y="0"/>
                  </a:lnTo>
                  <a:lnTo>
                    <a:pt x="10" y="0"/>
                  </a:lnTo>
                  <a:lnTo>
                    <a:pt x="10" y="0"/>
                  </a:lnTo>
                  <a:lnTo>
                    <a:pt x="11" y="0"/>
                  </a:lnTo>
                  <a:lnTo>
                    <a:pt x="11" y="0"/>
                  </a:lnTo>
                  <a:lnTo>
                    <a:pt x="12" y="0"/>
                  </a:lnTo>
                  <a:lnTo>
                    <a:pt x="12" y="0"/>
                  </a:lnTo>
                  <a:lnTo>
                    <a:pt x="12" y="0"/>
                  </a:lnTo>
                  <a:lnTo>
                    <a:pt x="12" y="0"/>
                  </a:lnTo>
                  <a:lnTo>
                    <a:pt x="12" y="7"/>
                  </a:lnTo>
                  <a:lnTo>
                    <a:pt x="12" y="7"/>
                  </a:lnTo>
                  <a:lnTo>
                    <a:pt x="12" y="7"/>
                  </a:lnTo>
                  <a:lnTo>
                    <a:pt x="12" y="7"/>
                  </a:lnTo>
                  <a:lnTo>
                    <a:pt x="12" y="7"/>
                  </a:lnTo>
                  <a:lnTo>
                    <a:pt x="12" y="7"/>
                  </a:lnTo>
                  <a:lnTo>
                    <a:pt x="11" y="7"/>
                  </a:lnTo>
                  <a:lnTo>
                    <a:pt x="11" y="7"/>
                  </a:lnTo>
                  <a:lnTo>
                    <a:pt x="10" y="7"/>
                  </a:lnTo>
                  <a:lnTo>
                    <a:pt x="8" y="7"/>
                  </a:lnTo>
                  <a:lnTo>
                    <a:pt x="8" y="7"/>
                  </a:lnTo>
                  <a:lnTo>
                    <a:pt x="7" y="7"/>
                  </a:lnTo>
                  <a:lnTo>
                    <a:pt x="7" y="7"/>
                  </a:lnTo>
                  <a:lnTo>
                    <a:pt x="7" y="7"/>
                  </a:lnTo>
                  <a:lnTo>
                    <a:pt x="7" y="8"/>
                  </a:lnTo>
                  <a:lnTo>
                    <a:pt x="7" y="9"/>
                  </a:lnTo>
                  <a:lnTo>
                    <a:pt x="7" y="9"/>
                  </a:lnTo>
                  <a:lnTo>
                    <a:pt x="12" y="9"/>
                  </a:lnTo>
                  <a:lnTo>
                    <a:pt x="12" y="17"/>
                  </a:lnTo>
                  <a:lnTo>
                    <a:pt x="7" y="17"/>
                  </a:lnTo>
                  <a:lnTo>
                    <a:pt x="7" y="36"/>
                  </a:lnTo>
                  <a:lnTo>
                    <a:pt x="2" y="36"/>
                  </a:lnTo>
                  <a:lnTo>
                    <a:pt x="2" y="17"/>
                  </a:lnTo>
                  <a:lnTo>
                    <a:pt x="0" y="17"/>
                  </a:lnTo>
                  <a:lnTo>
                    <a:pt x="0" y="9"/>
                  </a:lnTo>
                  <a:close/>
                </a:path>
              </a:pathLst>
            </a:custGeom>
            <a:solidFill>
              <a:srgbClr val="3A66AA"/>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181" name="Freeform 301"/>
            <p:cNvSpPr>
              <a:spLocks noEditPoints="1"/>
            </p:cNvSpPr>
            <p:nvPr/>
          </p:nvSpPr>
          <p:spPr bwMode="auto">
            <a:xfrm>
              <a:off x="3827" y="2789"/>
              <a:ext cx="3" cy="11"/>
            </a:xfrm>
            <a:custGeom>
              <a:avLst/>
              <a:gdLst/>
              <a:ahLst/>
              <a:cxnLst>
                <a:cxn ang="0">
                  <a:pos x="5" y="0"/>
                </a:cxn>
                <a:cxn ang="0">
                  <a:pos x="10" y="7"/>
                </a:cxn>
                <a:cxn ang="0">
                  <a:pos x="10" y="9"/>
                </a:cxn>
                <a:cxn ang="0">
                  <a:pos x="10" y="37"/>
                </a:cxn>
                <a:cxn ang="0">
                  <a:pos x="10" y="39"/>
                </a:cxn>
                <a:cxn ang="0">
                  <a:pos x="10" y="41"/>
                </a:cxn>
                <a:cxn ang="0">
                  <a:pos x="10" y="42"/>
                </a:cxn>
                <a:cxn ang="0">
                  <a:pos x="10" y="43"/>
                </a:cxn>
                <a:cxn ang="0">
                  <a:pos x="10" y="45"/>
                </a:cxn>
                <a:cxn ang="0">
                  <a:pos x="10" y="46"/>
                </a:cxn>
                <a:cxn ang="0">
                  <a:pos x="9" y="46"/>
                </a:cxn>
                <a:cxn ang="0">
                  <a:pos x="8" y="46"/>
                </a:cxn>
                <a:cxn ang="0">
                  <a:pos x="6" y="46"/>
                </a:cxn>
                <a:cxn ang="0">
                  <a:pos x="6" y="46"/>
                </a:cxn>
                <a:cxn ang="0">
                  <a:pos x="5" y="46"/>
                </a:cxn>
                <a:cxn ang="0">
                  <a:pos x="5" y="46"/>
                </a:cxn>
                <a:cxn ang="0">
                  <a:pos x="4" y="46"/>
                </a:cxn>
                <a:cxn ang="0">
                  <a:pos x="3" y="46"/>
                </a:cxn>
                <a:cxn ang="0">
                  <a:pos x="3" y="46"/>
                </a:cxn>
                <a:cxn ang="0">
                  <a:pos x="3" y="46"/>
                </a:cxn>
                <a:cxn ang="0">
                  <a:pos x="3" y="46"/>
                </a:cxn>
                <a:cxn ang="0">
                  <a:pos x="1" y="46"/>
                </a:cxn>
                <a:cxn ang="0">
                  <a:pos x="0" y="46"/>
                </a:cxn>
                <a:cxn ang="0">
                  <a:pos x="3" y="39"/>
                </a:cxn>
                <a:cxn ang="0">
                  <a:pos x="3" y="39"/>
                </a:cxn>
                <a:cxn ang="0">
                  <a:pos x="4" y="39"/>
                </a:cxn>
                <a:cxn ang="0">
                  <a:pos x="5" y="39"/>
                </a:cxn>
                <a:cxn ang="0">
                  <a:pos x="5" y="39"/>
                </a:cxn>
                <a:cxn ang="0">
                  <a:pos x="5" y="39"/>
                </a:cxn>
                <a:cxn ang="0">
                  <a:pos x="5" y="38"/>
                </a:cxn>
                <a:cxn ang="0">
                  <a:pos x="5" y="37"/>
                </a:cxn>
                <a:cxn ang="0">
                  <a:pos x="5" y="36"/>
                </a:cxn>
                <a:cxn ang="0">
                  <a:pos x="10" y="9"/>
                </a:cxn>
              </a:cxnLst>
              <a:rect l="0" t="0" r="r" b="b"/>
              <a:pathLst>
                <a:path w="10" h="46">
                  <a:moveTo>
                    <a:pt x="5" y="7"/>
                  </a:moveTo>
                  <a:lnTo>
                    <a:pt x="5" y="0"/>
                  </a:lnTo>
                  <a:lnTo>
                    <a:pt x="10" y="0"/>
                  </a:lnTo>
                  <a:lnTo>
                    <a:pt x="10" y="7"/>
                  </a:lnTo>
                  <a:lnTo>
                    <a:pt x="5" y="7"/>
                  </a:lnTo>
                  <a:close/>
                  <a:moveTo>
                    <a:pt x="10" y="9"/>
                  </a:moveTo>
                  <a:lnTo>
                    <a:pt x="10" y="36"/>
                  </a:lnTo>
                  <a:lnTo>
                    <a:pt x="10" y="37"/>
                  </a:lnTo>
                  <a:lnTo>
                    <a:pt x="10" y="38"/>
                  </a:lnTo>
                  <a:lnTo>
                    <a:pt x="10" y="39"/>
                  </a:lnTo>
                  <a:lnTo>
                    <a:pt x="10" y="39"/>
                  </a:lnTo>
                  <a:lnTo>
                    <a:pt x="10" y="41"/>
                  </a:lnTo>
                  <a:lnTo>
                    <a:pt x="10" y="41"/>
                  </a:lnTo>
                  <a:lnTo>
                    <a:pt x="10" y="42"/>
                  </a:lnTo>
                  <a:lnTo>
                    <a:pt x="10" y="43"/>
                  </a:lnTo>
                  <a:lnTo>
                    <a:pt x="10" y="43"/>
                  </a:lnTo>
                  <a:lnTo>
                    <a:pt x="10" y="43"/>
                  </a:lnTo>
                  <a:lnTo>
                    <a:pt x="10" y="45"/>
                  </a:lnTo>
                  <a:lnTo>
                    <a:pt x="10" y="45"/>
                  </a:lnTo>
                  <a:lnTo>
                    <a:pt x="10" y="46"/>
                  </a:lnTo>
                  <a:lnTo>
                    <a:pt x="9" y="46"/>
                  </a:lnTo>
                  <a:lnTo>
                    <a:pt x="9" y="46"/>
                  </a:lnTo>
                  <a:lnTo>
                    <a:pt x="8" y="46"/>
                  </a:lnTo>
                  <a:lnTo>
                    <a:pt x="8" y="46"/>
                  </a:lnTo>
                  <a:lnTo>
                    <a:pt x="8" y="46"/>
                  </a:lnTo>
                  <a:lnTo>
                    <a:pt x="6" y="46"/>
                  </a:lnTo>
                  <a:lnTo>
                    <a:pt x="6" y="46"/>
                  </a:lnTo>
                  <a:lnTo>
                    <a:pt x="6" y="46"/>
                  </a:lnTo>
                  <a:lnTo>
                    <a:pt x="5" y="46"/>
                  </a:lnTo>
                  <a:lnTo>
                    <a:pt x="5" y="46"/>
                  </a:lnTo>
                  <a:lnTo>
                    <a:pt x="5" y="46"/>
                  </a:lnTo>
                  <a:lnTo>
                    <a:pt x="5" y="46"/>
                  </a:lnTo>
                  <a:lnTo>
                    <a:pt x="5" y="46"/>
                  </a:lnTo>
                  <a:lnTo>
                    <a:pt x="4" y="46"/>
                  </a:lnTo>
                  <a:lnTo>
                    <a:pt x="4" y="46"/>
                  </a:lnTo>
                  <a:lnTo>
                    <a:pt x="3" y="46"/>
                  </a:lnTo>
                  <a:lnTo>
                    <a:pt x="3" y="46"/>
                  </a:lnTo>
                  <a:lnTo>
                    <a:pt x="3" y="46"/>
                  </a:lnTo>
                  <a:lnTo>
                    <a:pt x="3" y="46"/>
                  </a:lnTo>
                  <a:lnTo>
                    <a:pt x="3" y="46"/>
                  </a:lnTo>
                  <a:lnTo>
                    <a:pt x="3" y="46"/>
                  </a:lnTo>
                  <a:lnTo>
                    <a:pt x="3" y="46"/>
                  </a:lnTo>
                  <a:lnTo>
                    <a:pt x="1" y="46"/>
                  </a:lnTo>
                  <a:lnTo>
                    <a:pt x="1" y="46"/>
                  </a:lnTo>
                  <a:lnTo>
                    <a:pt x="1" y="46"/>
                  </a:lnTo>
                  <a:lnTo>
                    <a:pt x="0" y="46"/>
                  </a:lnTo>
                  <a:lnTo>
                    <a:pt x="0" y="46"/>
                  </a:lnTo>
                  <a:lnTo>
                    <a:pt x="3" y="39"/>
                  </a:lnTo>
                  <a:lnTo>
                    <a:pt x="3" y="39"/>
                  </a:lnTo>
                  <a:lnTo>
                    <a:pt x="3" y="39"/>
                  </a:lnTo>
                  <a:lnTo>
                    <a:pt x="3" y="39"/>
                  </a:lnTo>
                  <a:lnTo>
                    <a:pt x="4" y="39"/>
                  </a:lnTo>
                  <a:lnTo>
                    <a:pt x="4" y="39"/>
                  </a:lnTo>
                  <a:lnTo>
                    <a:pt x="5" y="39"/>
                  </a:lnTo>
                  <a:lnTo>
                    <a:pt x="5" y="39"/>
                  </a:lnTo>
                  <a:lnTo>
                    <a:pt x="5" y="39"/>
                  </a:lnTo>
                  <a:lnTo>
                    <a:pt x="5" y="39"/>
                  </a:lnTo>
                  <a:lnTo>
                    <a:pt x="5" y="39"/>
                  </a:lnTo>
                  <a:lnTo>
                    <a:pt x="5" y="38"/>
                  </a:lnTo>
                  <a:lnTo>
                    <a:pt x="5" y="38"/>
                  </a:lnTo>
                  <a:lnTo>
                    <a:pt x="5" y="37"/>
                  </a:lnTo>
                  <a:lnTo>
                    <a:pt x="5" y="37"/>
                  </a:lnTo>
                  <a:lnTo>
                    <a:pt x="5" y="37"/>
                  </a:lnTo>
                  <a:lnTo>
                    <a:pt x="5" y="36"/>
                  </a:lnTo>
                  <a:lnTo>
                    <a:pt x="5" y="9"/>
                  </a:lnTo>
                  <a:lnTo>
                    <a:pt x="10" y="9"/>
                  </a:lnTo>
                  <a:close/>
                </a:path>
              </a:pathLst>
            </a:custGeom>
            <a:solidFill>
              <a:srgbClr val="3A66AA"/>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182" name="Freeform 302"/>
            <p:cNvSpPr/>
            <p:nvPr/>
          </p:nvSpPr>
          <p:spPr bwMode="auto">
            <a:xfrm>
              <a:off x="3831" y="2789"/>
              <a:ext cx="5" cy="9"/>
            </a:xfrm>
            <a:custGeom>
              <a:avLst/>
              <a:gdLst/>
              <a:ahLst/>
              <a:cxnLst>
                <a:cxn ang="0">
                  <a:pos x="0" y="36"/>
                </a:cxn>
                <a:cxn ang="0">
                  <a:pos x="0" y="0"/>
                </a:cxn>
                <a:cxn ang="0">
                  <a:pos x="6" y="0"/>
                </a:cxn>
                <a:cxn ang="0">
                  <a:pos x="6" y="19"/>
                </a:cxn>
                <a:cxn ang="0">
                  <a:pos x="12" y="9"/>
                </a:cxn>
                <a:cxn ang="0">
                  <a:pos x="19" y="9"/>
                </a:cxn>
                <a:cxn ang="0">
                  <a:pos x="12" y="19"/>
                </a:cxn>
                <a:cxn ang="0">
                  <a:pos x="19" y="36"/>
                </a:cxn>
                <a:cxn ang="0">
                  <a:pos x="14" y="36"/>
                </a:cxn>
                <a:cxn ang="0">
                  <a:pos x="9" y="27"/>
                </a:cxn>
                <a:cxn ang="0">
                  <a:pos x="6" y="29"/>
                </a:cxn>
                <a:cxn ang="0">
                  <a:pos x="6" y="36"/>
                </a:cxn>
                <a:cxn ang="0">
                  <a:pos x="0" y="36"/>
                </a:cxn>
              </a:cxnLst>
              <a:rect l="0" t="0" r="r" b="b"/>
              <a:pathLst>
                <a:path w="19" h="36">
                  <a:moveTo>
                    <a:pt x="0" y="36"/>
                  </a:moveTo>
                  <a:lnTo>
                    <a:pt x="0" y="0"/>
                  </a:lnTo>
                  <a:lnTo>
                    <a:pt x="6" y="0"/>
                  </a:lnTo>
                  <a:lnTo>
                    <a:pt x="6" y="19"/>
                  </a:lnTo>
                  <a:lnTo>
                    <a:pt x="12" y="9"/>
                  </a:lnTo>
                  <a:lnTo>
                    <a:pt x="19" y="9"/>
                  </a:lnTo>
                  <a:lnTo>
                    <a:pt x="12" y="19"/>
                  </a:lnTo>
                  <a:lnTo>
                    <a:pt x="19" y="36"/>
                  </a:lnTo>
                  <a:lnTo>
                    <a:pt x="14" y="36"/>
                  </a:lnTo>
                  <a:lnTo>
                    <a:pt x="9" y="27"/>
                  </a:lnTo>
                  <a:lnTo>
                    <a:pt x="6" y="29"/>
                  </a:lnTo>
                  <a:lnTo>
                    <a:pt x="6" y="36"/>
                  </a:lnTo>
                  <a:lnTo>
                    <a:pt x="0" y="36"/>
                  </a:lnTo>
                  <a:close/>
                </a:path>
              </a:pathLst>
            </a:custGeom>
            <a:solidFill>
              <a:srgbClr val="3A66AA"/>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183" name="Freeform 303"/>
            <p:cNvSpPr/>
            <p:nvPr/>
          </p:nvSpPr>
          <p:spPr bwMode="auto">
            <a:xfrm>
              <a:off x="3836" y="2791"/>
              <a:ext cx="5" cy="7"/>
            </a:xfrm>
            <a:custGeom>
              <a:avLst/>
              <a:gdLst/>
              <a:ahLst/>
              <a:cxnLst>
                <a:cxn ang="0">
                  <a:pos x="6" y="18"/>
                </a:cxn>
                <a:cxn ang="0">
                  <a:pos x="9" y="20"/>
                </a:cxn>
                <a:cxn ang="0">
                  <a:pos x="9" y="20"/>
                </a:cxn>
                <a:cxn ang="0">
                  <a:pos x="9" y="23"/>
                </a:cxn>
                <a:cxn ang="0">
                  <a:pos x="10" y="24"/>
                </a:cxn>
                <a:cxn ang="0">
                  <a:pos x="11" y="24"/>
                </a:cxn>
                <a:cxn ang="0">
                  <a:pos x="14" y="24"/>
                </a:cxn>
                <a:cxn ang="0">
                  <a:pos x="14" y="23"/>
                </a:cxn>
                <a:cxn ang="0">
                  <a:pos x="14" y="20"/>
                </a:cxn>
                <a:cxn ang="0">
                  <a:pos x="15" y="20"/>
                </a:cxn>
                <a:cxn ang="0">
                  <a:pos x="16" y="20"/>
                </a:cxn>
                <a:cxn ang="0">
                  <a:pos x="16" y="20"/>
                </a:cxn>
                <a:cxn ang="0">
                  <a:pos x="16" y="20"/>
                </a:cxn>
                <a:cxn ang="0">
                  <a:pos x="14" y="18"/>
                </a:cxn>
                <a:cxn ang="0">
                  <a:pos x="9" y="17"/>
                </a:cxn>
                <a:cxn ang="0">
                  <a:pos x="6" y="14"/>
                </a:cxn>
                <a:cxn ang="0">
                  <a:pos x="5" y="14"/>
                </a:cxn>
                <a:cxn ang="0">
                  <a:pos x="4" y="12"/>
                </a:cxn>
                <a:cxn ang="0">
                  <a:pos x="4" y="9"/>
                </a:cxn>
                <a:cxn ang="0">
                  <a:pos x="4" y="7"/>
                </a:cxn>
                <a:cxn ang="0">
                  <a:pos x="4" y="5"/>
                </a:cxn>
                <a:cxn ang="0">
                  <a:pos x="4" y="4"/>
                </a:cxn>
                <a:cxn ang="0">
                  <a:pos x="6" y="2"/>
                </a:cxn>
                <a:cxn ang="0">
                  <a:pos x="9" y="0"/>
                </a:cxn>
                <a:cxn ang="0">
                  <a:pos x="13" y="0"/>
                </a:cxn>
                <a:cxn ang="0">
                  <a:pos x="15" y="2"/>
                </a:cxn>
                <a:cxn ang="0">
                  <a:pos x="16" y="3"/>
                </a:cxn>
                <a:cxn ang="0">
                  <a:pos x="18" y="4"/>
                </a:cxn>
                <a:cxn ang="0">
                  <a:pos x="19" y="5"/>
                </a:cxn>
                <a:cxn ang="0">
                  <a:pos x="19" y="8"/>
                </a:cxn>
                <a:cxn ang="0">
                  <a:pos x="14" y="8"/>
                </a:cxn>
                <a:cxn ang="0">
                  <a:pos x="13" y="8"/>
                </a:cxn>
                <a:cxn ang="0">
                  <a:pos x="11" y="8"/>
                </a:cxn>
                <a:cxn ang="0">
                  <a:pos x="9" y="8"/>
                </a:cxn>
                <a:cxn ang="0">
                  <a:pos x="9" y="8"/>
                </a:cxn>
                <a:cxn ang="0">
                  <a:pos x="9" y="8"/>
                </a:cxn>
                <a:cxn ang="0">
                  <a:pos x="9" y="8"/>
                </a:cxn>
                <a:cxn ang="0">
                  <a:pos x="9" y="10"/>
                </a:cxn>
                <a:cxn ang="0">
                  <a:pos x="10" y="10"/>
                </a:cxn>
                <a:cxn ang="0">
                  <a:pos x="13" y="10"/>
                </a:cxn>
                <a:cxn ang="0">
                  <a:pos x="15" y="10"/>
                </a:cxn>
                <a:cxn ang="0">
                  <a:pos x="18" y="13"/>
                </a:cxn>
                <a:cxn ang="0">
                  <a:pos x="19" y="14"/>
                </a:cxn>
                <a:cxn ang="0">
                  <a:pos x="20" y="14"/>
                </a:cxn>
                <a:cxn ang="0">
                  <a:pos x="22" y="17"/>
                </a:cxn>
                <a:cxn ang="0">
                  <a:pos x="23" y="20"/>
                </a:cxn>
                <a:cxn ang="0">
                  <a:pos x="22" y="22"/>
                </a:cxn>
                <a:cxn ang="0">
                  <a:pos x="20" y="23"/>
                </a:cxn>
                <a:cxn ang="0">
                  <a:pos x="19" y="25"/>
                </a:cxn>
                <a:cxn ang="0">
                  <a:pos x="15" y="27"/>
                </a:cxn>
                <a:cxn ang="0">
                  <a:pos x="13" y="27"/>
                </a:cxn>
                <a:cxn ang="0">
                  <a:pos x="9" y="27"/>
                </a:cxn>
                <a:cxn ang="0">
                  <a:pos x="6" y="27"/>
                </a:cxn>
                <a:cxn ang="0">
                  <a:pos x="6" y="27"/>
                </a:cxn>
                <a:cxn ang="0">
                  <a:pos x="4" y="24"/>
                </a:cxn>
                <a:cxn ang="0">
                  <a:pos x="3" y="23"/>
                </a:cxn>
              </a:cxnLst>
              <a:rect l="0" t="0" r="r" b="b"/>
              <a:pathLst>
                <a:path w="23" h="27">
                  <a:moveTo>
                    <a:pt x="0" y="20"/>
                  </a:moveTo>
                  <a:lnTo>
                    <a:pt x="6" y="18"/>
                  </a:lnTo>
                  <a:lnTo>
                    <a:pt x="6" y="18"/>
                  </a:lnTo>
                  <a:lnTo>
                    <a:pt x="8" y="19"/>
                  </a:lnTo>
                  <a:lnTo>
                    <a:pt x="8" y="20"/>
                  </a:lnTo>
                  <a:lnTo>
                    <a:pt x="9" y="20"/>
                  </a:lnTo>
                  <a:lnTo>
                    <a:pt x="9" y="20"/>
                  </a:lnTo>
                  <a:lnTo>
                    <a:pt x="9" y="20"/>
                  </a:lnTo>
                  <a:lnTo>
                    <a:pt x="9" y="20"/>
                  </a:lnTo>
                  <a:lnTo>
                    <a:pt x="9" y="20"/>
                  </a:lnTo>
                  <a:lnTo>
                    <a:pt x="9" y="22"/>
                  </a:lnTo>
                  <a:lnTo>
                    <a:pt x="9" y="23"/>
                  </a:lnTo>
                  <a:lnTo>
                    <a:pt x="9" y="23"/>
                  </a:lnTo>
                  <a:lnTo>
                    <a:pt x="10" y="24"/>
                  </a:lnTo>
                  <a:lnTo>
                    <a:pt x="10" y="24"/>
                  </a:lnTo>
                  <a:lnTo>
                    <a:pt x="11" y="24"/>
                  </a:lnTo>
                  <a:lnTo>
                    <a:pt x="11" y="24"/>
                  </a:lnTo>
                  <a:lnTo>
                    <a:pt x="11" y="24"/>
                  </a:lnTo>
                  <a:lnTo>
                    <a:pt x="13" y="24"/>
                  </a:lnTo>
                  <a:lnTo>
                    <a:pt x="13" y="24"/>
                  </a:lnTo>
                  <a:lnTo>
                    <a:pt x="14" y="24"/>
                  </a:lnTo>
                  <a:lnTo>
                    <a:pt x="14" y="24"/>
                  </a:lnTo>
                  <a:lnTo>
                    <a:pt x="14" y="23"/>
                  </a:lnTo>
                  <a:lnTo>
                    <a:pt x="14" y="23"/>
                  </a:lnTo>
                  <a:lnTo>
                    <a:pt x="14" y="22"/>
                  </a:lnTo>
                  <a:lnTo>
                    <a:pt x="14" y="20"/>
                  </a:lnTo>
                  <a:lnTo>
                    <a:pt x="14" y="20"/>
                  </a:lnTo>
                  <a:lnTo>
                    <a:pt x="14" y="20"/>
                  </a:lnTo>
                  <a:lnTo>
                    <a:pt x="15" y="20"/>
                  </a:lnTo>
                  <a:lnTo>
                    <a:pt x="15" y="20"/>
                  </a:lnTo>
                  <a:lnTo>
                    <a:pt x="16" y="20"/>
                  </a:lnTo>
                  <a:lnTo>
                    <a:pt x="16" y="20"/>
                  </a:lnTo>
                  <a:lnTo>
                    <a:pt x="16" y="20"/>
                  </a:lnTo>
                  <a:lnTo>
                    <a:pt x="16" y="20"/>
                  </a:lnTo>
                  <a:lnTo>
                    <a:pt x="16" y="20"/>
                  </a:lnTo>
                  <a:lnTo>
                    <a:pt x="16" y="20"/>
                  </a:lnTo>
                  <a:lnTo>
                    <a:pt x="16" y="20"/>
                  </a:lnTo>
                  <a:lnTo>
                    <a:pt x="16" y="20"/>
                  </a:lnTo>
                  <a:lnTo>
                    <a:pt x="16" y="20"/>
                  </a:lnTo>
                  <a:lnTo>
                    <a:pt x="15" y="19"/>
                  </a:lnTo>
                  <a:lnTo>
                    <a:pt x="15" y="18"/>
                  </a:lnTo>
                  <a:lnTo>
                    <a:pt x="14" y="18"/>
                  </a:lnTo>
                  <a:lnTo>
                    <a:pt x="13" y="17"/>
                  </a:lnTo>
                  <a:lnTo>
                    <a:pt x="10" y="17"/>
                  </a:lnTo>
                  <a:lnTo>
                    <a:pt x="9" y="17"/>
                  </a:lnTo>
                  <a:lnTo>
                    <a:pt x="8" y="15"/>
                  </a:lnTo>
                  <a:lnTo>
                    <a:pt x="8" y="15"/>
                  </a:lnTo>
                  <a:lnTo>
                    <a:pt x="6" y="14"/>
                  </a:lnTo>
                  <a:lnTo>
                    <a:pt x="6" y="14"/>
                  </a:lnTo>
                  <a:lnTo>
                    <a:pt x="6" y="14"/>
                  </a:lnTo>
                  <a:lnTo>
                    <a:pt x="5" y="14"/>
                  </a:lnTo>
                  <a:lnTo>
                    <a:pt x="4" y="14"/>
                  </a:lnTo>
                  <a:lnTo>
                    <a:pt x="4" y="13"/>
                  </a:lnTo>
                  <a:lnTo>
                    <a:pt x="4" y="12"/>
                  </a:lnTo>
                  <a:lnTo>
                    <a:pt x="4" y="12"/>
                  </a:lnTo>
                  <a:lnTo>
                    <a:pt x="4" y="10"/>
                  </a:lnTo>
                  <a:lnTo>
                    <a:pt x="4" y="9"/>
                  </a:lnTo>
                  <a:lnTo>
                    <a:pt x="4" y="8"/>
                  </a:lnTo>
                  <a:lnTo>
                    <a:pt x="4" y="8"/>
                  </a:lnTo>
                  <a:lnTo>
                    <a:pt x="4" y="7"/>
                  </a:lnTo>
                  <a:lnTo>
                    <a:pt x="4" y="7"/>
                  </a:lnTo>
                  <a:lnTo>
                    <a:pt x="4" y="5"/>
                  </a:lnTo>
                  <a:lnTo>
                    <a:pt x="4" y="5"/>
                  </a:lnTo>
                  <a:lnTo>
                    <a:pt x="4" y="4"/>
                  </a:lnTo>
                  <a:lnTo>
                    <a:pt x="4" y="4"/>
                  </a:lnTo>
                  <a:lnTo>
                    <a:pt x="4" y="4"/>
                  </a:lnTo>
                  <a:lnTo>
                    <a:pt x="4" y="3"/>
                  </a:lnTo>
                  <a:lnTo>
                    <a:pt x="5" y="3"/>
                  </a:lnTo>
                  <a:lnTo>
                    <a:pt x="6" y="2"/>
                  </a:lnTo>
                  <a:lnTo>
                    <a:pt x="8" y="2"/>
                  </a:lnTo>
                  <a:lnTo>
                    <a:pt x="9" y="2"/>
                  </a:lnTo>
                  <a:lnTo>
                    <a:pt x="9" y="0"/>
                  </a:lnTo>
                  <a:lnTo>
                    <a:pt x="10" y="0"/>
                  </a:lnTo>
                  <a:lnTo>
                    <a:pt x="11" y="0"/>
                  </a:lnTo>
                  <a:lnTo>
                    <a:pt x="13" y="0"/>
                  </a:lnTo>
                  <a:lnTo>
                    <a:pt x="14" y="0"/>
                  </a:lnTo>
                  <a:lnTo>
                    <a:pt x="14" y="2"/>
                  </a:lnTo>
                  <a:lnTo>
                    <a:pt x="15" y="2"/>
                  </a:lnTo>
                  <a:lnTo>
                    <a:pt x="15" y="2"/>
                  </a:lnTo>
                  <a:lnTo>
                    <a:pt x="16" y="3"/>
                  </a:lnTo>
                  <a:lnTo>
                    <a:pt x="16" y="3"/>
                  </a:lnTo>
                  <a:lnTo>
                    <a:pt x="16" y="4"/>
                  </a:lnTo>
                  <a:lnTo>
                    <a:pt x="18" y="4"/>
                  </a:lnTo>
                  <a:lnTo>
                    <a:pt x="18" y="4"/>
                  </a:lnTo>
                  <a:lnTo>
                    <a:pt x="19" y="4"/>
                  </a:lnTo>
                  <a:lnTo>
                    <a:pt x="19" y="4"/>
                  </a:lnTo>
                  <a:lnTo>
                    <a:pt x="19" y="5"/>
                  </a:lnTo>
                  <a:lnTo>
                    <a:pt x="19" y="5"/>
                  </a:lnTo>
                  <a:lnTo>
                    <a:pt x="19" y="7"/>
                  </a:lnTo>
                  <a:lnTo>
                    <a:pt x="19" y="8"/>
                  </a:lnTo>
                  <a:lnTo>
                    <a:pt x="14" y="8"/>
                  </a:lnTo>
                  <a:lnTo>
                    <a:pt x="14" y="8"/>
                  </a:lnTo>
                  <a:lnTo>
                    <a:pt x="14" y="8"/>
                  </a:lnTo>
                  <a:lnTo>
                    <a:pt x="13" y="8"/>
                  </a:lnTo>
                  <a:lnTo>
                    <a:pt x="13" y="8"/>
                  </a:lnTo>
                  <a:lnTo>
                    <a:pt x="13" y="8"/>
                  </a:lnTo>
                  <a:lnTo>
                    <a:pt x="11" y="8"/>
                  </a:lnTo>
                  <a:lnTo>
                    <a:pt x="11" y="8"/>
                  </a:lnTo>
                  <a:lnTo>
                    <a:pt x="11" y="8"/>
                  </a:lnTo>
                  <a:lnTo>
                    <a:pt x="10" y="8"/>
                  </a:lnTo>
                  <a:lnTo>
                    <a:pt x="10" y="8"/>
                  </a:lnTo>
                  <a:lnTo>
                    <a:pt x="9" y="8"/>
                  </a:lnTo>
                  <a:lnTo>
                    <a:pt x="9" y="8"/>
                  </a:lnTo>
                  <a:lnTo>
                    <a:pt x="9" y="8"/>
                  </a:lnTo>
                  <a:lnTo>
                    <a:pt x="9" y="8"/>
                  </a:lnTo>
                  <a:lnTo>
                    <a:pt x="9" y="8"/>
                  </a:lnTo>
                  <a:lnTo>
                    <a:pt x="9" y="8"/>
                  </a:lnTo>
                  <a:lnTo>
                    <a:pt x="9" y="8"/>
                  </a:lnTo>
                  <a:lnTo>
                    <a:pt x="9" y="8"/>
                  </a:lnTo>
                  <a:lnTo>
                    <a:pt x="9" y="8"/>
                  </a:lnTo>
                  <a:lnTo>
                    <a:pt x="9" y="8"/>
                  </a:lnTo>
                  <a:lnTo>
                    <a:pt x="9" y="9"/>
                  </a:lnTo>
                  <a:lnTo>
                    <a:pt x="9" y="9"/>
                  </a:lnTo>
                  <a:lnTo>
                    <a:pt x="9" y="10"/>
                  </a:lnTo>
                  <a:lnTo>
                    <a:pt x="9" y="10"/>
                  </a:lnTo>
                  <a:lnTo>
                    <a:pt x="9" y="10"/>
                  </a:lnTo>
                  <a:lnTo>
                    <a:pt x="10" y="10"/>
                  </a:lnTo>
                  <a:lnTo>
                    <a:pt x="10" y="10"/>
                  </a:lnTo>
                  <a:lnTo>
                    <a:pt x="11" y="10"/>
                  </a:lnTo>
                  <a:lnTo>
                    <a:pt x="13" y="10"/>
                  </a:lnTo>
                  <a:lnTo>
                    <a:pt x="13" y="10"/>
                  </a:lnTo>
                  <a:lnTo>
                    <a:pt x="14" y="10"/>
                  </a:lnTo>
                  <a:lnTo>
                    <a:pt x="15" y="10"/>
                  </a:lnTo>
                  <a:lnTo>
                    <a:pt x="16" y="12"/>
                  </a:lnTo>
                  <a:lnTo>
                    <a:pt x="16" y="12"/>
                  </a:lnTo>
                  <a:lnTo>
                    <a:pt x="18" y="13"/>
                  </a:lnTo>
                  <a:lnTo>
                    <a:pt x="19" y="13"/>
                  </a:lnTo>
                  <a:lnTo>
                    <a:pt x="19" y="14"/>
                  </a:lnTo>
                  <a:lnTo>
                    <a:pt x="19" y="14"/>
                  </a:lnTo>
                  <a:lnTo>
                    <a:pt x="19" y="14"/>
                  </a:lnTo>
                  <a:lnTo>
                    <a:pt x="19" y="14"/>
                  </a:lnTo>
                  <a:lnTo>
                    <a:pt x="20" y="14"/>
                  </a:lnTo>
                  <a:lnTo>
                    <a:pt x="20" y="15"/>
                  </a:lnTo>
                  <a:lnTo>
                    <a:pt x="20" y="17"/>
                  </a:lnTo>
                  <a:lnTo>
                    <a:pt x="22" y="17"/>
                  </a:lnTo>
                  <a:lnTo>
                    <a:pt x="22" y="18"/>
                  </a:lnTo>
                  <a:lnTo>
                    <a:pt x="22" y="19"/>
                  </a:lnTo>
                  <a:lnTo>
                    <a:pt x="23" y="20"/>
                  </a:lnTo>
                  <a:lnTo>
                    <a:pt x="22" y="20"/>
                  </a:lnTo>
                  <a:lnTo>
                    <a:pt x="22" y="22"/>
                  </a:lnTo>
                  <a:lnTo>
                    <a:pt x="22" y="22"/>
                  </a:lnTo>
                  <a:lnTo>
                    <a:pt x="20" y="23"/>
                  </a:lnTo>
                  <a:lnTo>
                    <a:pt x="20" y="23"/>
                  </a:lnTo>
                  <a:lnTo>
                    <a:pt x="20" y="23"/>
                  </a:lnTo>
                  <a:lnTo>
                    <a:pt x="19" y="24"/>
                  </a:lnTo>
                  <a:lnTo>
                    <a:pt x="19" y="24"/>
                  </a:lnTo>
                  <a:lnTo>
                    <a:pt x="19" y="25"/>
                  </a:lnTo>
                  <a:lnTo>
                    <a:pt x="18" y="25"/>
                  </a:lnTo>
                  <a:lnTo>
                    <a:pt x="16" y="27"/>
                  </a:lnTo>
                  <a:lnTo>
                    <a:pt x="15" y="27"/>
                  </a:lnTo>
                  <a:lnTo>
                    <a:pt x="14" y="27"/>
                  </a:lnTo>
                  <a:lnTo>
                    <a:pt x="14" y="27"/>
                  </a:lnTo>
                  <a:lnTo>
                    <a:pt x="13" y="27"/>
                  </a:lnTo>
                  <a:lnTo>
                    <a:pt x="11" y="27"/>
                  </a:lnTo>
                  <a:lnTo>
                    <a:pt x="10" y="27"/>
                  </a:lnTo>
                  <a:lnTo>
                    <a:pt x="9" y="27"/>
                  </a:lnTo>
                  <a:lnTo>
                    <a:pt x="9" y="27"/>
                  </a:lnTo>
                  <a:lnTo>
                    <a:pt x="8" y="27"/>
                  </a:lnTo>
                  <a:lnTo>
                    <a:pt x="6" y="27"/>
                  </a:lnTo>
                  <a:lnTo>
                    <a:pt x="6" y="27"/>
                  </a:lnTo>
                  <a:lnTo>
                    <a:pt x="6" y="27"/>
                  </a:lnTo>
                  <a:lnTo>
                    <a:pt x="6" y="27"/>
                  </a:lnTo>
                  <a:lnTo>
                    <a:pt x="5" y="27"/>
                  </a:lnTo>
                  <a:lnTo>
                    <a:pt x="4" y="25"/>
                  </a:lnTo>
                  <a:lnTo>
                    <a:pt x="4" y="24"/>
                  </a:lnTo>
                  <a:lnTo>
                    <a:pt x="4" y="24"/>
                  </a:lnTo>
                  <a:lnTo>
                    <a:pt x="3" y="23"/>
                  </a:lnTo>
                  <a:lnTo>
                    <a:pt x="3" y="23"/>
                  </a:lnTo>
                  <a:lnTo>
                    <a:pt x="1" y="22"/>
                  </a:lnTo>
                  <a:lnTo>
                    <a:pt x="0" y="20"/>
                  </a:lnTo>
                  <a:close/>
                </a:path>
              </a:pathLst>
            </a:custGeom>
            <a:solidFill>
              <a:srgbClr val="3A66AA"/>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184" name="Freeform 304"/>
            <p:cNvSpPr>
              <a:spLocks noEditPoints="1"/>
            </p:cNvSpPr>
            <p:nvPr/>
          </p:nvSpPr>
          <p:spPr bwMode="auto">
            <a:xfrm>
              <a:off x="3842" y="2789"/>
              <a:ext cx="5" cy="9"/>
            </a:xfrm>
            <a:custGeom>
              <a:avLst/>
              <a:gdLst/>
              <a:ahLst/>
              <a:cxnLst>
                <a:cxn ang="0">
                  <a:pos x="13" y="36"/>
                </a:cxn>
                <a:cxn ang="0">
                  <a:pos x="13" y="33"/>
                </a:cxn>
                <a:cxn ang="0">
                  <a:pos x="13" y="34"/>
                </a:cxn>
                <a:cxn ang="0">
                  <a:pos x="13" y="36"/>
                </a:cxn>
                <a:cxn ang="0">
                  <a:pos x="12" y="36"/>
                </a:cxn>
                <a:cxn ang="0">
                  <a:pos x="10" y="36"/>
                </a:cxn>
                <a:cxn ang="0">
                  <a:pos x="10" y="36"/>
                </a:cxn>
                <a:cxn ang="0">
                  <a:pos x="9" y="36"/>
                </a:cxn>
                <a:cxn ang="0">
                  <a:pos x="8" y="36"/>
                </a:cxn>
                <a:cxn ang="0">
                  <a:pos x="7" y="36"/>
                </a:cxn>
                <a:cxn ang="0">
                  <a:pos x="5" y="36"/>
                </a:cxn>
                <a:cxn ang="0">
                  <a:pos x="4" y="36"/>
                </a:cxn>
                <a:cxn ang="0">
                  <a:pos x="3" y="34"/>
                </a:cxn>
                <a:cxn ang="0">
                  <a:pos x="2" y="32"/>
                </a:cxn>
                <a:cxn ang="0">
                  <a:pos x="0" y="29"/>
                </a:cxn>
                <a:cxn ang="0">
                  <a:pos x="0" y="27"/>
                </a:cxn>
                <a:cxn ang="0">
                  <a:pos x="0" y="24"/>
                </a:cxn>
                <a:cxn ang="0">
                  <a:pos x="0" y="22"/>
                </a:cxn>
                <a:cxn ang="0">
                  <a:pos x="0" y="19"/>
                </a:cxn>
                <a:cxn ang="0">
                  <a:pos x="0" y="17"/>
                </a:cxn>
                <a:cxn ang="0">
                  <a:pos x="2" y="14"/>
                </a:cxn>
                <a:cxn ang="0">
                  <a:pos x="3" y="12"/>
                </a:cxn>
                <a:cxn ang="0">
                  <a:pos x="4" y="11"/>
                </a:cxn>
                <a:cxn ang="0">
                  <a:pos x="5" y="11"/>
                </a:cxn>
                <a:cxn ang="0">
                  <a:pos x="7" y="9"/>
                </a:cxn>
                <a:cxn ang="0">
                  <a:pos x="9" y="9"/>
                </a:cxn>
                <a:cxn ang="0">
                  <a:pos x="10" y="11"/>
                </a:cxn>
                <a:cxn ang="0">
                  <a:pos x="13" y="11"/>
                </a:cxn>
                <a:cxn ang="0">
                  <a:pos x="13" y="12"/>
                </a:cxn>
                <a:cxn ang="0">
                  <a:pos x="13" y="0"/>
                </a:cxn>
                <a:cxn ang="0">
                  <a:pos x="19" y="36"/>
                </a:cxn>
                <a:cxn ang="0">
                  <a:pos x="5" y="24"/>
                </a:cxn>
                <a:cxn ang="0">
                  <a:pos x="5" y="26"/>
                </a:cxn>
                <a:cxn ang="0">
                  <a:pos x="5" y="27"/>
                </a:cxn>
                <a:cxn ang="0">
                  <a:pos x="5" y="28"/>
                </a:cxn>
                <a:cxn ang="0">
                  <a:pos x="5" y="29"/>
                </a:cxn>
                <a:cxn ang="0">
                  <a:pos x="7" y="31"/>
                </a:cxn>
                <a:cxn ang="0">
                  <a:pos x="7" y="32"/>
                </a:cxn>
                <a:cxn ang="0">
                  <a:pos x="8" y="33"/>
                </a:cxn>
                <a:cxn ang="0">
                  <a:pos x="9" y="33"/>
                </a:cxn>
                <a:cxn ang="0">
                  <a:pos x="10" y="32"/>
                </a:cxn>
                <a:cxn ang="0">
                  <a:pos x="12" y="31"/>
                </a:cxn>
                <a:cxn ang="0">
                  <a:pos x="13" y="29"/>
                </a:cxn>
                <a:cxn ang="0">
                  <a:pos x="13" y="29"/>
                </a:cxn>
                <a:cxn ang="0">
                  <a:pos x="13" y="28"/>
                </a:cxn>
                <a:cxn ang="0">
                  <a:pos x="13" y="27"/>
                </a:cxn>
                <a:cxn ang="0">
                  <a:pos x="13" y="24"/>
                </a:cxn>
                <a:cxn ang="0">
                  <a:pos x="13" y="22"/>
                </a:cxn>
                <a:cxn ang="0">
                  <a:pos x="13" y="21"/>
                </a:cxn>
                <a:cxn ang="0">
                  <a:pos x="13" y="19"/>
                </a:cxn>
                <a:cxn ang="0">
                  <a:pos x="13" y="18"/>
                </a:cxn>
                <a:cxn ang="0">
                  <a:pos x="13" y="17"/>
                </a:cxn>
                <a:cxn ang="0">
                  <a:pos x="12" y="17"/>
                </a:cxn>
                <a:cxn ang="0">
                  <a:pos x="10" y="17"/>
                </a:cxn>
                <a:cxn ang="0">
                  <a:pos x="9" y="17"/>
                </a:cxn>
                <a:cxn ang="0">
                  <a:pos x="8" y="17"/>
                </a:cxn>
                <a:cxn ang="0">
                  <a:pos x="8" y="17"/>
                </a:cxn>
                <a:cxn ang="0">
                  <a:pos x="8" y="17"/>
                </a:cxn>
                <a:cxn ang="0">
                  <a:pos x="7" y="17"/>
                </a:cxn>
                <a:cxn ang="0">
                  <a:pos x="5" y="18"/>
                </a:cxn>
                <a:cxn ang="0">
                  <a:pos x="5" y="19"/>
                </a:cxn>
                <a:cxn ang="0">
                  <a:pos x="5" y="21"/>
                </a:cxn>
                <a:cxn ang="0">
                  <a:pos x="5" y="22"/>
                </a:cxn>
              </a:cxnLst>
              <a:rect l="0" t="0" r="r" b="b"/>
              <a:pathLst>
                <a:path w="19" h="36">
                  <a:moveTo>
                    <a:pt x="19" y="36"/>
                  </a:moveTo>
                  <a:lnTo>
                    <a:pt x="13" y="36"/>
                  </a:lnTo>
                  <a:lnTo>
                    <a:pt x="13" y="33"/>
                  </a:lnTo>
                  <a:lnTo>
                    <a:pt x="13" y="33"/>
                  </a:lnTo>
                  <a:lnTo>
                    <a:pt x="13" y="33"/>
                  </a:lnTo>
                  <a:lnTo>
                    <a:pt x="13" y="34"/>
                  </a:lnTo>
                  <a:lnTo>
                    <a:pt x="13" y="34"/>
                  </a:lnTo>
                  <a:lnTo>
                    <a:pt x="13" y="36"/>
                  </a:lnTo>
                  <a:lnTo>
                    <a:pt x="12" y="36"/>
                  </a:lnTo>
                  <a:lnTo>
                    <a:pt x="12" y="36"/>
                  </a:lnTo>
                  <a:lnTo>
                    <a:pt x="10" y="36"/>
                  </a:lnTo>
                  <a:lnTo>
                    <a:pt x="10" y="36"/>
                  </a:lnTo>
                  <a:lnTo>
                    <a:pt x="10" y="36"/>
                  </a:lnTo>
                  <a:lnTo>
                    <a:pt x="10" y="36"/>
                  </a:lnTo>
                  <a:lnTo>
                    <a:pt x="9" y="36"/>
                  </a:lnTo>
                  <a:lnTo>
                    <a:pt x="9" y="36"/>
                  </a:lnTo>
                  <a:lnTo>
                    <a:pt x="8" y="36"/>
                  </a:lnTo>
                  <a:lnTo>
                    <a:pt x="8" y="36"/>
                  </a:lnTo>
                  <a:lnTo>
                    <a:pt x="8" y="36"/>
                  </a:lnTo>
                  <a:lnTo>
                    <a:pt x="7" y="36"/>
                  </a:lnTo>
                  <a:lnTo>
                    <a:pt x="7" y="36"/>
                  </a:lnTo>
                  <a:lnTo>
                    <a:pt x="5" y="36"/>
                  </a:lnTo>
                  <a:lnTo>
                    <a:pt x="4" y="36"/>
                  </a:lnTo>
                  <a:lnTo>
                    <a:pt x="4" y="36"/>
                  </a:lnTo>
                  <a:lnTo>
                    <a:pt x="3" y="34"/>
                  </a:lnTo>
                  <a:lnTo>
                    <a:pt x="3" y="34"/>
                  </a:lnTo>
                  <a:lnTo>
                    <a:pt x="3" y="33"/>
                  </a:lnTo>
                  <a:lnTo>
                    <a:pt x="2" y="32"/>
                  </a:lnTo>
                  <a:lnTo>
                    <a:pt x="2" y="31"/>
                  </a:lnTo>
                  <a:lnTo>
                    <a:pt x="0" y="29"/>
                  </a:lnTo>
                  <a:lnTo>
                    <a:pt x="0" y="28"/>
                  </a:lnTo>
                  <a:lnTo>
                    <a:pt x="0" y="27"/>
                  </a:lnTo>
                  <a:lnTo>
                    <a:pt x="0" y="26"/>
                  </a:lnTo>
                  <a:lnTo>
                    <a:pt x="0" y="24"/>
                  </a:lnTo>
                  <a:lnTo>
                    <a:pt x="0" y="23"/>
                  </a:lnTo>
                  <a:lnTo>
                    <a:pt x="0" y="22"/>
                  </a:lnTo>
                  <a:lnTo>
                    <a:pt x="0" y="21"/>
                  </a:lnTo>
                  <a:lnTo>
                    <a:pt x="0" y="19"/>
                  </a:lnTo>
                  <a:lnTo>
                    <a:pt x="0" y="18"/>
                  </a:lnTo>
                  <a:lnTo>
                    <a:pt x="0" y="17"/>
                  </a:lnTo>
                  <a:lnTo>
                    <a:pt x="2" y="16"/>
                  </a:lnTo>
                  <a:lnTo>
                    <a:pt x="2" y="14"/>
                  </a:lnTo>
                  <a:lnTo>
                    <a:pt x="3" y="13"/>
                  </a:lnTo>
                  <a:lnTo>
                    <a:pt x="3" y="12"/>
                  </a:lnTo>
                  <a:lnTo>
                    <a:pt x="3" y="12"/>
                  </a:lnTo>
                  <a:lnTo>
                    <a:pt x="4" y="11"/>
                  </a:lnTo>
                  <a:lnTo>
                    <a:pt x="4" y="11"/>
                  </a:lnTo>
                  <a:lnTo>
                    <a:pt x="5" y="11"/>
                  </a:lnTo>
                  <a:lnTo>
                    <a:pt x="7" y="9"/>
                  </a:lnTo>
                  <a:lnTo>
                    <a:pt x="7" y="9"/>
                  </a:lnTo>
                  <a:lnTo>
                    <a:pt x="8" y="9"/>
                  </a:lnTo>
                  <a:lnTo>
                    <a:pt x="9" y="9"/>
                  </a:lnTo>
                  <a:lnTo>
                    <a:pt x="10" y="9"/>
                  </a:lnTo>
                  <a:lnTo>
                    <a:pt x="10" y="11"/>
                  </a:lnTo>
                  <a:lnTo>
                    <a:pt x="12" y="11"/>
                  </a:lnTo>
                  <a:lnTo>
                    <a:pt x="13" y="11"/>
                  </a:lnTo>
                  <a:lnTo>
                    <a:pt x="13" y="12"/>
                  </a:lnTo>
                  <a:lnTo>
                    <a:pt x="13" y="12"/>
                  </a:lnTo>
                  <a:lnTo>
                    <a:pt x="13" y="13"/>
                  </a:lnTo>
                  <a:lnTo>
                    <a:pt x="13" y="0"/>
                  </a:lnTo>
                  <a:lnTo>
                    <a:pt x="19" y="0"/>
                  </a:lnTo>
                  <a:lnTo>
                    <a:pt x="19" y="36"/>
                  </a:lnTo>
                  <a:close/>
                  <a:moveTo>
                    <a:pt x="5" y="23"/>
                  </a:moveTo>
                  <a:lnTo>
                    <a:pt x="5" y="24"/>
                  </a:lnTo>
                  <a:lnTo>
                    <a:pt x="5" y="26"/>
                  </a:lnTo>
                  <a:lnTo>
                    <a:pt x="5" y="26"/>
                  </a:lnTo>
                  <a:lnTo>
                    <a:pt x="5" y="27"/>
                  </a:lnTo>
                  <a:lnTo>
                    <a:pt x="5" y="27"/>
                  </a:lnTo>
                  <a:lnTo>
                    <a:pt x="5" y="28"/>
                  </a:lnTo>
                  <a:lnTo>
                    <a:pt x="5" y="28"/>
                  </a:lnTo>
                  <a:lnTo>
                    <a:pt x="5" y="29"/>
                  </a:lnTo>
                  <a:lnTo>
                    <a:pt x="5" y="29"/>
                  </a:lnTo>
                  <a:lnTo>
                    <a:pt x="5" y="31"/>
                  </a:lnTo>
                  <a:lnTo>
                    <a:pt x="7" y="31"/>
                  </a:lnTo>
                  <a:lnTo>
                    <a:pt x="7" y="32"/>
                  </a:lnTo>
                  <a:lnTo>
                    <a:pt x="7" y="32"/>
                  </a:lnTo>
                  <a:lnTo>
                    <a:pt x="8" y="32"/>
                  </a:lnTo>
                  <a:lnTo>
                    <a:pt x="8" y="33"/>
                  </a:lnTo>
                  <a:lnTo>
                    <a:pt x="8" y="33"/>
                  </a:lnTo>
                  <a:lnTo>
                    <a:pt x="9" y="33"/>
                  </a:lnTo>
                  <a:lnTo>
                    <a:pt x="9" y="32"/>
                  </a:lnTo>
                  <a:lnTo>
                    <a:pt x="10" y="32"/>
                  </a:lnTo>
                  <a:lnTo>
                    <a:pt x="10" y="32"/>
                  </a:lnTo>
                  <a:lnTo>
                    <a:pt x="12" y="31"/>
                  </a:lnTo>
                  <a:lnTo>
                    <a:pt x="12" y="31"/>
                  </a:lnTo>
                  <a:lnTo>
                    <a:pt x="13" y="29"/>
                  </a:lnTo>
                  <a:lnTo>
                    <a:pt x="13" y="29"/>
                  </a:lnTo>
                  <a:lnTo>
                    <a:pt x="13" y="29"/>
                  </a:lnTo>
                  <a:lnTo>
                    <a:pt x="13" y="29"/>
                  </a:lnTo>
                  <a:lnTo>
                    <a:pt x="13" y="28"/>
                  </a:lnTo>
                  <a:lnTo>
                    <a:pt x="13" y="28"/>
                  </a:lnTo>
                  <a:lnTo>
                    <a:pt x="13" y="27"/>
                  </a:lnTo>
                  <a:lnTo>
                    <a:pt x="13" y="26"/>
                  </a:lnTo>
                  <a:lnTo>
                    <a:pt x="13" y="24"/>
                  </a:lnTo>
                  <a:lnTo>
                    <a:pt x="13" y="23"/>
                  </a:lnTo>
                  <a:lnTo>
                    <a:pt x="13" y="22"/>
                  </a:lnTo>
                  <a:lnTo>
                    <a:pt x="13" y="21"/>
                  </a:lnTo>
                  <a:lnTo>
                    <a:pt x="13" y="21"/>
                  </a:lnTo>
                  <a:lnTo>
                    <a:pt x="13" y="19"/>
                  </a:lnTo>
                  <a:lnTo>
                    <a:pt x="13" y="19"/>
                  </a:lnTo>
                  <a:lnTo>
                    <a:pt x="13" y="18"/>
                  </a:lnTo>
                  <a:lnTo>
                    <a:pt x="13" y="18"/>
                  </a:lnTo>
                  <a:lnTo>
                    <a:pt x="13" y="17"/>
                  </a:lnTo>
                  <a:lnTo>
                    <a:pt x="13" y="17"/>
                  </a:lnTo>
                  <a:lnTo>
                    <a:pt x="12" y="17"/>
                  </a:lnTo>
                  <a:lnTo>
                    <a:pt x="12" y="17"/>
                  </a:lnTo>
                  <a:lnTo>
                    <a:pt x="10" y="17"/>
                  </a:lnTo>
                  <a:lnTo>
                    <a:pt x="10" y="17"/>
                  </a:lnTo>
                  <a:lnTo>
                    <a:pt x="9" y="17"/>
                  </a:lnTo>
                  <a:lnTo>
                    <a:pt x="9" y="17"/>
                  </a:lnTo>
                  <a:lnTo>
                    <a:pt x="8" y="17"/>
                  </a:lnTo>
                  <a:lnTo>
                    <a:pt x="8" y="17"/>
                  </a:lnTo>
                  <a:lnTo>
                    <a:pt x="8" y="17"/>
                  </a:lnTo>
                  <a:lnTo>
                    <a:pt x="8" y="17"/>
                  </a:lnTo>
                  <a:lnTo>
                    <a:pt x="8" y="17"/>
                  </a:lnTo>
                  <a:lnTo>
                    <a:pt x="8" y="17"/>
                  </a:lnTo>
                  <a:lnTo>
                    <a:pt x="7" y="17"/>
                  </a:lnTo>
                  <a:lnTo>
                    <a:pt x="7" y="17"/>
                  </a:lnTo>
                  <a:lnTo>
                    <a:pt x="5" y="17"/>
                  </a:lnTo>
                  <a:lnTo>
                    <a:pt x="5" y="18"/>
                  </a:lnTo>
                  <a:lnTo>
                    <a:pt x="5" y="18"/>
                  </a:lnTo>
                  <a:lnTo>
                    <a:pt x="5" y="19"/>
                  </a:lnTo>
                  <a:lnTo>
                    <a:pt x="5" y="19"/>
                  </a:lnTo>
                  <a:lnTo>
                    <a:pt x="5" y="21"/>
                  </a:lnTo>
                  <a:lnTo>
                    <a:pt x="5" y="21"/>
                  </a:lnTo>
                  <a:lnTo>
                    <a:pt x="5" y="22"/>
                  </a:lnTo>
                  <a:lnTo>
                    <a:pt x="5" y="23"/>
                  </a:lnTo>
                  <a:close/>
                </a:path>
              </a:pathLst>
            </a:custGeom>
            <a:solidFill>
              <a:srgbClr val="3A66AA"/>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185" name="Freeform 305"/>
            <p:cNvSpPr/>
            <p:nvPr/>
          </p:nvSpPr>
          <p:spPr bwMode="auto">
            <a:xfrm>
              <a:off x="3848" y="2789"/>
              <a:ext cx="5" cy="9"/>
            </a:xfrm>
            <a:custGeom>
              <a:avLst/>
              <a:gdLst/>
              <a:ahLst/>
              <a:cxnLst>
                <a:cxn ang="0">
                  <a:pos x="5" y="13"/>
                </a:cxn>
                <a:cxn ang="0">
                  <a:pos x="8" y="12"/>
                </a:cxn>
                <a:cxn ang="0">
                  <a:pos x="9" y="11"/>
                </a:cxn>
                <a:cxn ang="0">
                  <a:pos x="12" y="9"/>
                </a:cxn>
                <a:cxn ang="0">
                  <a:pos x="14" y="9"/>
                </a:cxn>
                <a:cxn ang="0">
                  <a:pos x="14" y="9"/>
                </a:cxn>
                <a:cxn ang="0">
                  <a:pos x="14" y="9"/>
                </a:cxn>
                <a:cxn ang="0">
                  <a:pos x="15" y="9"/>
                </a:cxn>
                <a:cxn ang="0">
                  <a:pos x="17" y="11"/>
                </a:cxn>
                <a:cxn ang="0">
                  <a:pos x="17" y="11"/>
                </a:cxn>
                <a:cxn ang="0">
                  <a:pos x="17" y="12"/>
                </a:cxn>
                <a:cxn ang="0">
                  <a:pos x="18" y="13"/>
                </a:cxn>
                <a:cxn ang="0">
                  <a:pos x="19" y="13"/>
                </a:cxn>
                <a:cxn ang="0">
                  <a:pos x="19" y="14"/>
                </a:cxn>
                <a:cxn ang="0">
                  <a:pos x="19" y="16"/>
                </a:cxn>
                <a:cxn ang="0">
                  <a:pos x="19" y="17"/>
                </a:cxn>
                <a:cxn ang="0">
                  <a:pos x="19" y="17"/>
                </a:cxn>
                <a:cxn ang="0">
                  <a:pos x="19" y="18"/>
                </a:cxn>
                <a:cxn ang="0">
                  <a:pos x="19" y="19"/>
                </a:cxn>
                <a:cxn ang="0">
                  <a:pos x="19" y="19"/>
                </a:cxn>
                <a:cxn ang="0">
                  <a:pos x="19" y="36"/>
                </a:cxn>
                <a:cxn ang="0">
                  <a:pos x="14" y="23"/>
                </a:cxn>
                <a:cxn ang="0">
                  <a:pos x="14" y="21"/>
                </a:cxn>
                <a:cxn ang="0">
                  <a:pos x="14" y="19"/>
                </a:cxn>
                <a:cxn ang="0">
                  <a:pos x="14" y="18"/>
                </a:cxn>
                <a:cxn ang="0">
                  <a:pos x="14" y="17"/>
                </a:cxn>
                <a:cxn ang="0">
                  <a:pos x="12" y="17"/>
                </a:cxn>
                <a:cxn ang="0">
                  <a:pos x="12" y="17"/>
                </a:cxn>
                <a:cxn ang="0">
                  <a:pos x="12" y="17"/>
                </a:cxn>
                <a:cxn ang="0">
                  <a:pos x="10" y="17"/>
                </a:cxn>
                <a:cxn ang="0">
                  <a:pos x="9" y="17"/>
                </a:cxn>
                <a:cxn ang="0">
                  <a:pos x="8" y="17"/>
                </a:cxn>
                <a:cxn ang="0">
                  <a:pos x="8" y="17"/>
                </a:cxn>
                <a:cxn ang="0">
                  <a:pos x="8" y="17"/>
                </a:cxn>
                <a:cxn ang="0">
                  <a:pos x="7" y="17"/>
                </a:cxn>
                <a:cxn ang="0">
                  <a:pos x="7" y="18"/>
                </a:cxn>
                <a:cxn ang="0">
                  <a:pos x="5" y="19"/>
                </a:cxn>
                <a:cxn ang="0">
                  <a:pos x="5" y="19"/>
                </a:cxn>
                <a:cxn ang="0">
                  <a:pos x="5" y="21"/>
                </a:cxn>
                <a:cxn ang="0">
                  <a:pos x="5" y="21"/>
                </a:cxn>
                <a:cxn ang="0">
                  <a:pos x="5" y="23"/>
                </a:cxn>
                <a:cxn ang="0">
                  <a:pos x="0" y="36"/>
                </a:cxn>
                <a:cxn ang="0">
                  <a:pos x="5" y="0"/>
                </a:cxn>
              </a:cxnLst>
              <a:rect l="0" t="0" r="r" b="b"/>
              <a:pathLst>
                <a:path w="19" h="36">
                  <a:moveTo>
                    <a:pt x="5" y="0"/>
                  </a:moveTo>
                  <a:lnTo>
                    <a:pt x="5" y="13"/>
                  </a:lnTo>
                  <a:lnTo>
                    <a:pt x="7" y="12"/>
                  </a:lnTo>
                  <a:lnTo>
                    <a:pt x="8" y="12"/>
                  </a:lnTo>
                  <a:lnTo>
                    <a:pt x="9" y="11"/>
                  </a:lnTo>
                  <a:lnTo>
                    <a:pt x="9" y="11"/>
                  </a:lnTo>
                  <a:lnTo>
                    <a:pt x="10" y="11"/>
                  </a:lnTo>
                  <a:lnTo>
                    <a:pt x="12" y="9"/>
                  </a:lnTo>
                  <a:lnTo>
                    <a:pt x="13" y="9"/>
                  </a:lnTo>
                  <a:lnTo>
                    <a:pt x="14" y="9"/>
                  </a:lnTo>
                  <a:lnTo>
                    <a:pt x="14" y="9"/>
                  </a:lnTo>
                  <a:lnTo>
                    <a:pt x="14" y="9"/>
                  </a:lnTo>
                  <a:lnTo>
                    <a:pt x="14" y="9"/>
                  </a:lnTo>
                  <a:lnTo>
                    <a:pt x="14" y="9"/>
                  </a:lnTo>
                  <a:lnTo>
                    <a:pt x="15" y="9"/>
                  </a:lnTo>
                  <a:lnTo>
                    <a:pt x="15" y="9"/>
                  </a:lnTo>
                  <a:lnTo>
                    <a:pt x="17" y="9"/>
                  </a:lnTo>
                  <a:lnTo>
                    <a:pt x="17" y="11"/>
                  </a:lnTo>
                  <a:lnTo>
                    <a:pt x="17" y="11"/>
                  </a:lnTo>
                  <a:lnTo>
                    <a:pt x="17" y="11"/>
                  </a:lnTo>
                  <a:lnTo>
                    <a:pt x="17" y="12"/>
                  </a:lnTo>
                  <a:lnTo>
                    <a:pt x="17" y="12"/>
                  </a:lnTo>
                  <a:lnTo>
                    <a:pt x="18" y="13"/>
                  </a:lnTo>
                  <a:lnTo>
                    <a:pt x="18" y="13"/>
                  </a:lnTo>
                  <a:lnTo>
                    <a:pt x="19" y="13"/>
                  </a:lnTo>
                  <a:lnTo>
                    <a:pt x="19" y="13"/>
                  </a:lnTo>
                  <a:lnTo>
                    <a:pt x="19" y="13"/>
                  </a:lnTo>
                  <a:lnTo>
                    <a:pt x="19" y="14"/>
                  </a:lnTo>
                  <a:lnTo>
                    <a:pt x="19" y="14"/>
                  </a:lnTo>
                  <a:lnTo>
                    <a:pt x="19" y="16"/>
                  </a:lnTo>
                  <a:lnTo>
                    <a:pt x="19" y="16"/>
                  </a:lnTo>
                  <a:lnTo>
                    <a:pt x="19" y="17"/>
                  </a:lnTo>
                  <a:lnTo>
                    <a:pt x="19" y="17"/>
                  </a:lnTo>
                  <a:lnTo>
                    <a:pt x="19" y="17"/>
                  </a:lnTo>
                  <a:lnTo>
                    <a:pt x="19" y="17"/>
                  </a:lnTo>
                  <a:lnTo>
                    <a:pt x="19" y="18"/>
                  </a:lnTo>
                  <a:lnTo>
                    <a:pt x="19" y="18"/>
                  </a:lnTo>
                  <a:lnTo>
                    <a:pt x="19" y="19"/>
                  </a:lnTo>
                  <a:lnTo>
                    <a:pt x="19" y="19"/>
                  </a:lnTo>
                  <a:lnTo>
                    <a:pt x="19" y="19"/>
                  </a:lnTo>
                  <a:lnTo>
                    <a:pt x="19" y="19"/>
                  </a:lnTo>
                  <a:lnTo>
                    <a:pt x="19" y="36"/>
                  </a:lnTo>
                  <a:lnTo>
                    <a:pt x="14" y="36"/>
                  </a:lnTo>
                  <a:lnTo>
                    <a:pt x="14" y="23"/>
                  </a:lnTo>
                  <a:lnTo>
                    <a:pt x="14" y="22"/>
                  </a:lnTo>
                  <a:lnTo>
                    <a:pt x="14" y="21"/>
                  </a:lnTo>
                  <a:lnTo>
                    <a:pt x="14" y="21"/>
                  </a:lnTo>
                  <a:lnTo>
                    <a:pt x="14" y="19"/>
                  </a:lnTo>
                  <a:lnTo>
                    <a:pt x="14" y="19"/>
                  </a:lnTo>
                  <a:lnTo>
                    <a:pt x="14" y="18"/>
                  </a:lnTo>
                  <a:lnTo>
                    <a:pt x="14" y="18"/>
                  </a:lnTo>
                  <a:lnTo>
                    <a:pt x="14" y="17"/>
                  </a:lnTo>
                  <a:lnTo>
                    <a:pt x="13" y="17"/>
                  </a:lnTo>
                  <a:lnTo>
                    <a:pt x="12" y="17"/>
                  </a:lnTo>
                  <a:lnTo>
                    <a:pt x="12" y="17"/>
                  </a:lnTo>
                  <a:lnTo>
                    <a:pt x="12" y="17"/>
                  </a:lnTo>
                  <a:lnTo>
                    <a:pt x="12" y="17"/>
                  </a:lnTo>
                  <a:lnTo>
                    <a:pt x="12" y="17"/>
                  </a:lnTo>
                  <a:lnTo>
                    <a:pt x="10" y="17"/>
                  </a:lnTo>
                  <a:lnTo>
                    <a:pt x="10" y="17"/>
                  </a:lnTo>
                  <a:lnTo>
                    <a:pt x="9" y="17"/>
                  </a:lnTo>
                  <a:lnTo>
                    <a:pt x="9" y="17"/>
                  </a:lnTo>
                  <a:lnTo>
                    <a:pt x="9" y="17"/>
                  </a:lnTo>
                  <a:lnTo>
                    <a:pt x="8" y="17"/>
                  </a:lnTo>
                  <a:lnTo>
                    <a:pt x="8" y="17"/>
                  </a:lnTo>
                  <a:lnTo>
                    <a:pt x="8" y="17"/>
                  </a:lnTo>
                  <a:lnTo>
                    <a:pt x="8" y="17"/>
                  </a:lnTo>
                  <a:lnTo>
                    <a:pt x="8" y="17"/>
                  </a:lnTo>
                  <a:lnTo>
                    <a:pt x="8" y="17"/>
                  </a:lnTo>
                  <a:lnTo>
                    <a:pt x="7" y="17"/>
                  </a:lnTo>
                  <a:lnTo>
                    <a:pt x="7" y="17"/>
                  </a:lnTo>
                  <a:lnTo>
                    <a:pt x="7" y="18"/>
                  </a:lnTo>
                  <a:lnTo>
                    <a:pt x="5" y="18"/>
                  </a:lnTo>
                  <a:lnTo>
                    <a:pt x="5" y="19"/>
                  </a:lnTo>
                  <a:lnTo>
                    <a:pt x="5" y="19"/>
                  </a:lnTo>
                  <a:lnTo>
                    <a:pt x="5" y="19"/>
                  </a:lnTo>
                  <a:lnTo>
                    <a:pt x="5" y="19"/>
                  </a:lnTo>
                  <a:lnTo>
                    <a:pt x="5" y="21"/>
                  </a:lnTo>
                  <a:lnTo>
                    <a:pt x="5" y="21"/>
                  </a:lnTo>
                  <a:lnTo>
                    <a:pt x="5" y="21"/>
                  </a:lnTo>
                  <a:lnTo>
                    <a:pt x="5" y="22"/>
                  </a:lnTo>
                  <a:lnTo>
                    <a:pt x="5" y="23"/>
                  </a:lnTo>
                  <a:lnTo>
                    <a:pt x="5" y="36"/>
                  </a:lnTo>
                  <a:lnTo>
                    <a:pt x="0" y="36"/>
                  </a:lnTo>
                  <a:lnTo>
                    <a:pt x="0" y="0"/>
                  </a:lnTo>
                  <a:lnTo>
                    <a:pt x="5" y="0"/>
                  </a:lnTo>
                  <a:close/>
                </a:path>
              </a:pathLst>
            </a:custGeom>
            <a:solidFill>
              <a:srgbClr val="3A66AA"/>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186" name="Freeform 306"/>
            <p:cNvSpPr/>
            <p:nvPr/>
          </p:nvSpPr>
          <p:spPr bwMode="auto">
            <a:xfrm>
              <a:off x="3853" y="2789"/>
              <a:ext cx="4" cy="9"/>
            </a:xfrm>
            <a:custGeom>
              <a:avLst/>
              <a:gdLst/>
              <a:ahLst/>
              <a:cxnLst>
                <a:cxn ang="0">
                  <a:pos x="0" y="9"/>
                </a:cxn>
                <a:cxn ang="0">
                  <a:pos x="2" y="9"/>
                </a:cxn>
                <a:cxn ang="0">
                  <a:pos x="2" y="8"/>
                </a:cxn>
                <a:cxn ang="0">
                  <a:pos x="2" y="8"/>
                </a:cxn>
                <a:cxn ang="0">
                  <a:pos x="2" y="7"/>
                </a:cxn>
                <a:cxn ang="0">
                  <a:pos x="2" y="5"/>
                </a:cxn>
                <a:cxn ang="0">
                  <a:pos x="3" y="4"/>
                </a:cxn>
                <a:cxn ang="0">
                  <a:pos x="3" y="4"/>
                </a:cxn>
                <a:cxn ang="0">
                  <a:pos x="5" y="3"/>
                </a:cxn>
                <a:cxn ang="0">
                  <a:pos x="5" y="3"/>
                </a:cxn>
                <a:cxn ang="0">
                  <a:pos x="5" y="3"/>
                </a:cxn>
                <a:cxn ang="0">
                  <a:pos x="5" y="3"/>
                </a:cxn>
                <a:cxn ang="0">
                  <a:pos x="5" y="3"/>
                </a:cxn>
                <a:cxn ang="0">
                  <a:pos x="5" y="3"/>
                </a:cxn>
                <a:cxn ang="0">
                  <a:pos x="5" y="2"/>
                </a:cxn>
                <a:cxn ang="0">
                  <a:pos x="5" y="0"/>
                </a:cxn>
                <a:cxn ang="0">
                  <a:pos x="5" y="0"/>
                </a:cxn>
                <a:cxn ang="0">
                  <a:pos x="6" y="0"/>
                </a:cxn>
                <a:cxn ang="0">
                  <a:pos x="7" y="0"/>
                </a:cxn>
                <a:cxn ang="0">
                  <a:pos x="7" y="0"/>
                </a:cxn>
                <a:cxn ang="0">
                  <a:pos x="7" y="0"/>
                </a:cxn>
                <a:cxn ang="0">
                  <a:pos x="8" y="0"/>
                </a:cxn>
                <a:cxn ang="0">
                  <a:pos x="8" y="0"/>
                </a:cxn>
                <a:cxn ang="0">
                  <a:pos x="10" y="0"/>
                </a:cxn>
                <a:cxn ang="0">
                  <a:pos x="11" y="0"/>
                </a:cxn>
                <a:cxn ang="0">
                  <a:pos x="11" y="0"/>
                </a:cxn>
                <a:cxn ang="0">
                  <a:pos x="11" y="0"/>
                </a:cxn>
                <a:cxn ang="0">
                  <a:pos x="11" y="0"/>
                </a:cxn>
                <a:cxn ang="0">
                  <a:pos x="12" y="0"/>
                </a:cxn>
                <a:cxn ang="0">
                  <a:pos x="12" y="0"/>
                </a:cxn>
                <a:cxn ang="0">
                  <a:pos x="12" y="0"/>
                </a:cxn>
                <a:cxn ang="0">
                  <a:pos x="14" y="0"/>
                </a:cxn>
                <a:cxn ang="0">
                  <a:pos x="14" y="0"/>
                </a:cxn>
                <a:cxn ang="0">
                  <a:pos x="14" y="7"/>
                </a:cxn>
                <a:cxn ang="0">
                  <a:pos x="14" y="7"/>
                </a:cxn>
                <a:cxn ang="0">
                  <a:pos x="14" y="7"/>
                </a:cxn>
                <a:cxn ang="0">
                  <a:pos x="14" y="7"/>
                </a:cxn>
                <a:cxn ang="0">
                  <a:pos x="12" y="7"/>
                </a:cxn>
                <a:cxn ang="0">
                  <a:pos x="12" y="7"/>
                </a:cxn>
                <a:cxn ang="0">
                  <a:pos x="12" y="7"/>
                </a:cxn>
                <a:cxn ang="0">
                  <a:pos x="11" y="7"/>
                </a:cxn>
                <a:cxn ang="0">
                  <a:pos x="11" y="7"/>
                </a:cxn>
                <a:cxn ang="0">
                  <a:pos x="10" y="7"/>
                </a:cxn>
                <a:cxn ang="0">
                  <a:pos x="8" y="7"/>
                </a:cxn>
                <a:cxn ang="0">
                  <a:pos x="8" y="7"/>
                </a:cxn>
                <a:cxn ang="0">
                  <a:pos x="8" y="7"/>
                </a:cxn>
                <a:cxn ang="0">
                  <a:pos x="8" y="7"/>
                </a:cxn>
                <a:cxn ang="0">
                  <a:pos x="7" y="8"/>
                </a:cxn>
                <a:cxn ang="0">
                  <a:pos x="7" y="9"/>
                </a:cxn>
                <a:cxn ang="0">
                  <a:pos x="7" y="9"/>
                </a:cxn>
                <a:cxn ang="0">
                  <a:pos x="14" y="9"/>
                </a:cxn>
                <a:cxn ang="0">
                  <a:pos x="14" y="17"/>
                </a:cxn>
                <a:cxn ang="0">
                  <a:pos x="7" y="17"/>
                </a:cxn>
                <a:cxn ang="0">
                  <a:pos x="7" y="36"/>
                </a:cxn>
                <a:cxn ang="0">
                  <a:pos x="2" y="36"/>
                </a:cxn>
                <a:cxn ang="0">
                  <a:pos x="2" y="17"/>
                </a:cxn>
                <a:cxn ang="0">
                  <a:pos x="0" y="17"/>
                </a:cxn>
                <a:cxn ang="0">
                  <a:pos x="0" y="9"/>
                </a:cxn>
              </a:cxnLst>
              <a:rect l="0" t="0" r="r" b="b"/>
              <a:pathLst>
                <a:path w="14" h="36">
                  <a:moveTo>
                    <a:pt x="0" y="9"/>
                  </a:moveTo>
                  <a:lnTo>
                    <a:pt x="2" y="9"/>
                  </a:lnTo>
                  <a:lnTo>
                    <a:pt x="2" y="8"/>
                  </a:lnTo>
                  <a:lnTo>
                    <a:pt x="2" y="8"/>
                  </a:lnTo>
                  <a:lnTo>
                    <a:pt x="2" y="7"/>
                  </a:lnTo>
                  <a:lnTo>
                    <a:pt x="2" y="5"/>
                  </a:lnTo>
                  <a:lnTo>
                    <a:pt x="3" y="4"/>
                  </a:lnTo>
                  <a:lnTo>
                    <a:pt x="3" y="4"/>
                  </a:lnTo>
                  <a:lnTo>
                    <a:pt x="5" y="3"/>
                  </a:lnTo>
                  <a:lnTo>
                    <a:pt x="5" y="3"/>
                  </a:lnTo>
                  <a:lnTo>
                    <a:pt x="5" y="3"/>
                  </a:lnTo>
                  <a:lnTo>
                    <a:pt x="5" y="3"/>
                  </a:lnTo>
                  <a:lnTo>
                    <a:pt x="5" y="3"/>
                  </a:lnTo>
                  <a:lnTo>
                    <a:pt x="5" y="3"/>
                  </a:lnTo>
                  <a:lnTo>
                    <a:pt x="5" y="2"/>
                  </a:lnTo>
                  <a:lnTo>
                    <a:pt x="5" y="0"/>
                  </a:lnTo>
                  <a:lnTo>
                    <a:pt x="5" y="0"/>
                  </a:lnTo>
                  <a:lnTo>
                    <a:pt x="6" y="0"/>
                  </a:lnTo>
                  <a:lnTo>
                    <a:pt x="7" y="0"/>
                  </a:lnTo>
                  <a:lnTo>
                    <a:pt x="7" y="0"/>
                  </a:lnTo>
                  <a:lnTo>
                    <a:pt x="7" y="0"/>
                  </a:lnTo>
                  <a:lnTo>
                    <a:pt x="8" y="0"/>
                  </a:lnTo>
                  <a:lnTo>
                    <a:pt x="8" y="0"/>
                  </a:lnTo>
                  <a:lnTo>
                    <a:pt x="10" y="0"/>
                  </a:lnTo>
                  <a:lnTo>
                    <a:pt x="11" y="0"/>
                  </a:lnTo>
                  <a:lnTo>
                    <a:pt x="11" y="0"/>
                  </a:lnTo>
                  <a:lnTo>
                    <a:pt x="11" y="0"/>
                  </a:lnTo>
                  <a:lnTo>
                    <a:pt x="11" y="0"/>
                  </a:lnTo>
                  <a:lnTo>
                    <a:pt x="12" y="0"/>
                  </a:lnTo>
                  <a:lnTo>
                    <a:pt x="12" y="0"/>
                  </a:lnTo>
                  <a:lnTo>
                    <a:pt x="12" y="0"/>
                  </a:lnTo>
                  <a:lnTo>
                    <a:pt x="14" y="0"/>
                  </a:lnTo>
                  <a:lnTo>
                    <a:pt x="14" y="0"/>
                  </a:lnTo>
                  <a:lnTo>
                    <a:pt x="14" y="7"/>
                  </a:lnTo>
                  <a:lnTo>
                    <a:pt x="14" y="7"/>
                  </a:lnTo>
                  <a:lnTo>
                    <a:pt x="14" y="7"/>
                  </a:lnTo>
                  <a:lnTo>
                    <a:pt x="14" y="7"/>
                  </a:lnTo>
                  <a:lnTo>
                    <a:pt x="12" y="7"/>
                  </a:lnTo>
                  <a:lnTo>
                    <a:pt x="12" y="7"/>
                  </a:lnTo>
                  <a:lnTo>
                    <a:pt x="12" y="7"/>
                  </a:lnTo>
                  <a:lnTo>
                    <a:pt x="11" y="7"/>
                  </a:lnTo>
                  <a:lnTo>
                    <a:pt x="11" y="7"/>
                  </a:lnTo>
                  <a:lnTo>
                    <a:pt x="10" y="7"/>
                  </a:lnTo>
                  <a:lnTo>
                    <a:pt x="8" y="7"/>
                  </a:lnTo>
                  <a:lnTo>
                    <a:pt x="8" y="7"/>
                  </a:lnTo>
                  <a:lnTo>
                    <a:pt x="8" y="7"/>
                  </a:lnTo>
                  <a:lnTo>
                    <a:pt x="8" y="7"/>
                  </a:lnTo>
                  <a:lnTo>
                    <a:pt x="7" y="8"/>
                  </a:lnTo>
                  <a:lnTo>
                    <a:pt x="7" y="9"/>
                  </a:lnTo>
                  <a:lnTo>
                    <a:pt x="7" y="9"/>
                  </a:lnTo>
                  <a:lnTo>
                    <a:pt x="14" y="9"/>
                  </a:lnTo>
                  <a:lnTo>
                    <a:pt x="14" y="17"/>
                  </a:lnTo>
                  <a:lnTo>
                    <a:pt x="7" y="17"/>
                  </a:lnTo>
                  <a:lnTo>
                    <a:pt x="7" y="36"/>
                  </a:lnTo>
                  <a:lnTo>
                    <a:pt x="2" y="36"/>
                  </a:lnTo>
                  <a:lnTo>
                    <a:pt x="2" y="17"/>
                  </a:lnTo>
                  <a:lnTo>
                    <a:pt x="0" y="17"/>
                  </a:lnTo>
                  <a:lnTo>
                    <a:pt x="0" y="9"/>
                  </a:lnTo>
                  <a:close/>
                </a:path>
              </a:pathLst>
            </a:custGeom>
            <a:solidFill>
              <a:srgbClr val="3A66AA"/>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187" name="Freeform 307"/>
            <p:cNvSpPr>
              <a:spLocks noEditPoints="1"/>
            </p:cNvSpPr>
            <p:nvPr/>
          </p:nvSpPr>
          <p:spPr bwMode="auto">
            <a:xfrm>
              <a:off x="3858" y="2789"/>
              <a:ext cx="4" cy="9"/>
            </a:xfrm>
            <a:custGeom>
              <a:avLst/>
              <a:gdLst/>
              <a:ahLst/>
              <a:cxnLst>
                <a:cxn ang="0">
                  <a:pos x="14" y="36"/>
                </a:cxn>
                <a:cxn ang="0">
                  <a:pos x="14" y="33"/>
                </a:cxn>
                <a:cxn ang="0">
                  <a:pos x="13" y="34"/>
                </a:cxn>
                <a:cxn ang="0">
                  <a:pos x="13" y="36"/>
                </a:cxn>
                <a:cxn ang="0">
                  <a:pos x="11" y="36"/>
                </a:cxn>
                <a:cxn ang="0">
                  <a:pos x="10" y="36"/>
                </a:cxn>
                <a:cxn ang="0">
                  <a:pos x="10" y="36"/>
                </a:cxn>
                <a:cxn ang="0">
                  <a:pos x="9" y="36"/>
                </a:cxn>
                <a:cxn ang="0">
                  <a:pos x="8" y="36"/>
                </a:cxn>
                <a:cxn ang="0">
                  <a:pos x="6" y="36"/>
                </a:cxn>
                <a:cxn ang="0">
                  <a:pos x="5" y="36"/>
                </a:cxn>
                <a:cxn ang="0">
                  <a:pos x="4" y="36"/>
                </a:cxn>
                <a:cxn ang="0">
                  <a:pos x="3" y="34"/>
                </a:cxn>
                <a:cxn ang="0">
                  <a:pos x="1" y="32"/>
                </a:cxn>
                <a:cxn ang="0">
                  <a:pos x="0" y="29"/>
                </a:cxn>
                <a:cxn ang="0">
                  <a:pos x="0" y="27"/>
                </a:cxn>
                <a:cxn ang="0">
                  <a:pos x="0" y="24"/>
                </a:cxn>
                <a:cxn ang="0">
                  <a:pos x="0" y="22"/>
                </a:cxn>
                <a:cxn ang="0">
                  <a:pos x="0" y="19"/>
                </a:cxn>
                <a:cxn ang="0">
                  <a:pos x="0" y="17"/>
                </a:cxn>
                <a:cxn ang="0">
                  <a:pos x="1" y="14"/>
                </a:cxn>
                <a:cxn ang="0">
                  <a:pos x="3" y="12"/>
                </a:cxn>
                <a:cxn ang="0">
                  <a:pos x="4" y="11"/>
                </a:cxn>
                <a:cxn ang="0">
                  <a:pos x="5" y="11"/>
                </a:cxn>
                <a:cxn ang="0">
                  <a:pos x="6" y="9"/>
                </a:cxn>
                <a:cxn ang="0">
                  <a:pos x="9" y="9"/>
                </a:cxn>
                <a:cxn ang="0">
                  <a:pos x="11" y="11"/>
                </a:cxn>
                <a:cxn ang="0">
                  <a:pos x="13" y="11"/>
                </a:cxn>
                <a:cxn ang="0">
                  <a:pos x="13" y="12"/>
                </a:cxn>
                <a:cxn ang="0">
                  <a:pos x="14" y="0"/>
                </a:cxn>
                <a:cxn ang="0">
                  <a:pos x="19" y="36"/>
                </a:cxn>
                <a:cxn ang="0">
                  <a:pos x="5" y="24"/>
                </a:cxn>
                <a:cxn ang="0">
                  <a:pos x="5" y="26"/>
                </a:cxn>
                <a:cxn ang="0">
                  <a:pos x="5" y="27"/>
                </a:cxn>
                <a:cxn ang="0">
                  <a:pos x="5" y="28"/>
                </a:cxn>
                <a:cxn ang="0">
                  <a:pos x="5" y="29"/>
                </a:cxn>
                <a:cxn ang="0">
                  <a:pos x="6" y="31"/>
                </a:cxn>
                <a:cxn ang="0">
                  <a:pos x="8" y="32"/>
                </a:cxn>
                <a:cxn ang="0">
                  <a:pos x="8" y="33"/>
                </a:cxn>
                <a:cxn ang="0">
                  <a:pos x="9" y="33"/>
                </a:cxn>
                <a:cxn ang="0">
                  <a:pos x="10" y="32"/>
                </a:cxn>
                <a:cxn ang="0">
                  <a:pos x="11" y="31"/>
                </a:cxn>
                <a:cxn ang="0">
                  <a:pos x="13" y="29"/>
                </a:cxn>
                <a:cxn ang="0">
                  <a:pos x="14" y="29"/>
                </a:cxn>
                <a:cxn ang="0">
                  <a:pos x="14" y="28"/>
                </a:cxn>
                <a:cxn ang="0">
                  <a:pos x="14" y="27"/>
                </a:cxn>
                <a:cxn ang="0">
                  <a:pos x="14" y="24"/>
                </a:cxn>
                <a:cxn ang="0">
                  <a:pos x="14" y="22"/>
                </a:cxn>
                <a:cxn ang="0">
                  <a:pos x="14" y="21"/>
                </a:cxn>
                <a:cxn ang="0">
                  <a:pos x="14" y="19"/>
                </a:cxn>
                <a:cxn ang="0">
                  <a:pos x="14" y="18"/>
                </a:cxn>
                <a:cxn ang="0">
                  <a:pos x="13" y="17"/>
                </a:cxn>
                <a:cxn ang="0">
                  <a:pos x="11" y="17"/>
                </a:cxn>
                <a:cxn ang="0">
                  <a:pos x="10" y="17"/>
                </a:cxn>
                <a:cxn ang="0">
                  <a:pos x="9" y="17"/>
                </a:cxn>
                <a:cxn ang="0">
                  <a:pos x="8" y="17"/>
                </a:cxn>
                <a:cxn ang="0">
                  <a:pos x="8" y="17"/>
                </a:cxn>
                <a:cxn ang="0">
                  <a:pos x="8" y="17"/>
                </a:cxn>
                <a:cxn ang="0">
                  <a:pos x="6" y="17"/>
                </a:cxn>
                <a:cxn ang="0">
                  <a:pos x="5" y="18"/>
                </a:cxn>
                <a:cxn ang="0">
                  <a:pos x="5" y="19"/>
                </a:cxn>
                <a:cxn ang="0">
                  <a:pos x="5" y="21"/>
                </a:cxn>
                <a:cxn ang="0">
                  <a:pos x="5" y="22"/>
                </a:cxn>
              </a:cxnLst>
              <a:rect l="0" t="0" r="r" b="b"/>
              <a:pathLst>
                <a:path w="19" h="36">
                  <a:moveTo>
                    <a:pt x="19" y="36"/>
                  </a:moveTo>
                  <a:lnTo>
                    <a:pt x="14" y="36"/>
                  </a:lnTo>
                  <a:lnTo>
                    <a:pt x="14" y="33"/>
                  </a:lnTo>
                  <a:lnTo>
                    <a:pt x="14" y="33"/>
                  </a:lnTo>
                  <a:lnTo>
                    <a:pt x="14" y="33"/>
                  </a:lnTo>
                  <a:lnTo>
                    <a:pt x="13" y="34"/>
                  </a:lnTo>
                  <a:lnTo>
                    <a:pt x="13" y="34"/>
                  </a:lnTo>
                  <a:lnTo>
                    <a:pt x="13" y="36"/>
                  </a:lnTo>
                  <a:lnTo>
                    <a:pt x="13" y="36"/>
                  </a:lnTo>
                  <a:lnTo>
                    <a:pt x="11" y="36"/>
                  </a:lnTo>
                  <a:lnTo>
                    <a:pt x="10" y="36"/>
                  </a:lnTo>
                  <a:lnTo>
                    <a:pt x="10" y="36"/>
                  </a:lnTo>
                  <a:lnTo>
                    <a:pt x="10" y="36"/>
                  </a:lnTo>
                  <a:lnTo>
                    <a:pt x="10" y="36"/>
                  </a:lnTo>
                  <a:lnTo>
                    <a:pt x="9" y="36"/>
                  </a:lnTo>
                  <a:lnTo>
                    <a:pt x="9" y="36"/>
                  </a:lnTo>
                  <a:lnTo>
                    <a:pt x="9" y="36"/>
                  </a:lnTo>
                  <a:lnTo>
                    <a:pt x="8" y="36"/>
                  </a:lnTo>
                  <a:lnTo>
                    <a:pt x="8" y="36"/>
                  </a:lnTo>
                  <a:lnTo>
                    <a:pt x="6" y="36"/>
                  </a:lnTo>
                  <a:lnTo>
                    <a:pt x="6" y="36"/>
                  </a:lnTo>
                  <a:lnTo>
                    <a:pt x="5" y="36"/>
                  </a:lnTo>
                  <a:lnTo>
                    <a:pt x="4" y="36"/>
                  </a:lnTo>
                  <a:lnTo>
                    <a:pt x="4" y="36"/>
                  </a:lnTo>
                  <a:lnTo>
                    <a:pt x="3" y="34"/>
                  </a:lnTo>
                  <a:lnTo>
                    <a:pt x="3" y="34"/>
                  </a:lnTo>
                  <a:lnTo>
                    <a:pt x="3" y="33"/>
                  </a:lnTo>
                  <a:lnTo>
                    <a:pt x="1" y="32"/>
                  </a:lnTo>
                  <a:lnTo>
                    <a:pt x="1" y="31"/>
                  </a:lnTo>
                  <a:lnTo>
                    <a:pt x="0" y="29"/>
                  </a:lnTo>
                  <a:lnTo>
                    <a:pt x="0" y="28"/>
                  </a:lnTo>
                  <a:lnTo>
                    <a:pt x="0" y="27"/>
                  </a:lnTo>
                  <a:lnTo>
                    <a:pt x="0" y="26"/>
                  </a:lnTo>
                  <a:lnTo>
                    <a:pt x="0" y="24"/>
                  </a:lnTo>
                  <a:lnTo>
                    <a:pt x="0" y="23"/>
                  </a:lnTo>
                  <a:lnTo>
                    <a:pt x="0" y="22"/>
                  </a:lnTo>
                  <a:lnTo>
                    <a:pt x="0" y="21"/>
                  </a:lnTo>
                  <a:lnTo>
                    <a:pt x="0" y="19"/>
                  </a:lnTo>
                  <a:lnTo>
                    <a:pt x="0" y="18"/>
                  </a:lnTo>
                  <a:lnTo>
                    <a:pt x="0" y="17"/>
                  </a:lnTo>
                  <a:lnTo>
                    <a:pt x="1" y="16"/>
                  </a:lnTo>
                  <a:lnTo>
                    <a:pt x="1" y="14"/>
                  </a:lnTo>
                  <a:lnTo>
                    <a:pt x="3" y="13"/>
                  </a:lnTo>
                  <a:lnTo>
                    <a:pt x="3" y="12"/>
                  </a:lnTo>
                  <a:lnTo>
                    <a:pt x="3" y="12"/>
                  </a:lnTo>
                  <a:lnTo>
                    <a:pt x="4" y="11"/>
                  </a:lnTo>
                  <a:lnTo>
                    <a:pt x="4" y="11"/>
                  </a:lnTo>
                  <a:lnTo>
                    <a:pt x="5" y="11"/>
                  </a:lnTo>
                  <a:lnTo>
                    <a:pt x="6" y="9"/>
                  </a:lnTo>
                  <a:lnTo>
                    <a:pt x="6" y="9"/>
                  </a:lnTo>
                  <a:lnTo>
                    <a:pt x="8" y="9"/>
                  </a:lnTo>
                  <a:lnTo>
                    <a:pt x="9" y="9"/>
                  </a:lnTo>
                  <a:lnTo>
                    <a:pt x="10" y="9"/>
                  </a:lnTo>
                  <a:lnTo>
                    <a:pt x="11" y="11"/>
                  </a:lnTo>
                  <a:lnTo>
                    <a:pt x="11" y="11"/>
                  </a:lnTo>
                  <a:lnTo>
                    <a:pt x="13" y="11"/>
                  </a:lnTo>
                  <a:lnTo>
                    <a:pt x="13" y="12"/>
                  </a:lnTo>
                  <a:lnTo>
                    <a:pt x="13" y="12"/>
                  </a:lnTo>
                  <a:lnTo>
                    <a:pt x="14" y="13"/>
                  </a:lnTo>
                  <a:lnTo>
                    <a:pt x="14" y="0"/>
                  </a:lnTo>
                  <a:lnTo>
                    <a:pt x="19" y="0"/>
                  </a:lnTo>
                  <a:lnTo>
                    <a:pt x="19" y="36"/>
                  </a:lnTo>
                  <a:close/>
                  <a:moveTo>
                    <a:pt x="5" y="23"/>
                  </a:moveTo>
                  <a:lnTo>
                    <a:pt x="5" y="24"/>
                  </a:lnTo>
                  <a:lnTo>
                    <a:pt x="5" y="26"/>
                  </a:lnTo>
                  <a:lnTo>
                    <a:pt x="5" y="26"/>
                  </a:lnTo>
                  <a:lnTo>
                    <a:pt x="5" y="27"/>
                  </a:lnTo>
                  <a:lnTo>
                    <a:pt x="5" y="27"/>
                  </a:lnTo>
                  <a:lnTo>
                    <a:pt x="5" y="28"/>
                  </a:lnTo>
                  <a:lnTo>
                    <a:pt x="5" y="28"/>
                  </a:lnTo>
                  <a:lnTo>
                    <a:pt x="5" y="29"/>
                  </a:lnTo>
                  <a:lnTo>
                    <a:pt x="5" y="29"/>
                  </a:lnTo>
                  <a:lnTo>
                    <a:pt x="5" y="31"/>
                  </a:lnTo>
                  <a:lnTo>
                    <a:pt x="6" y="31"/>
                  </a:lnTo>
                  <a:lnTo>
                    <a:pt x="6" y="32"/>
                  </a:lnTo>
                  <a:lnTo>
                    <a:pt x="8" y="32"/>
                  </a:lnTo>
                  <a:lnTo>
                    <a:pt x="8" y="32"/>
                  </a:lnTo>
                  <a:lnTo>
                    <a:pt x="8" y="33"/>
                  </a:lnTo>
                  <a:lnTo>
                    <a:pt x="8" y="33"/>
                  </a:lnTo>
                  <a:lnTo>
                    <a:pt x="9" y="33"/>
                  </a:lnTo>
                  <a:lnTo>
                    <a:pt x="10" y="32"/>
                  </a:lnTo>
                  <a:lnTo>
                    <a:pt x="10" y="32"/>
                  </a:lnTo>
                  <a:lnTo>
                    <a:pt x="10" y="32"/>
                  </a:lnTo>
                  <a:lnTo>
                    <a:pt x="11" y="31"/>
                  </a:lnTo>
                  <a:lnTo>
                    <a:pt x="11" y="31"/>
                  </a:lnTo>
                  <a:lnTo>
                    <a:pt x="13" y="29"/>
                  </a:lnTo>
                  <a:lnTo>
                    <a:pt x="14" y="29"/>
                  </a:lnTo>
                  <a:lnTo>
                    <a:pt x="14" y="29"/>
                  </a:lnTo>
                  <a:lnTo>
                    <a:pt x="14" y="29"/>
                  </a:lnTo>
                  <a:lnTo>
                    <a:pt x="14" y="28"/>
                  </a:lnTo>
                  <a:lnTo>
                    <a:pt x="14" y="28"/>
                  </a:lnTo>
                  <a:lnTo>
                    <a:pt x="14" y="27"/>
                  </a:lnTo>
                  <a:lnTo>
                    <a:pt x="14" y="26"/>
                  </a:lnTo>
                  <a:lnTo>
                    <a:pt x="14" y="24"/>
                  </a:lnTo>
                  <a:lnTo>
                    <a:pt x="14" y="23"/>
                  </a:lnTo>
                  <a:lnTo>
                    <a:pt x="14" y="22"/>
                  </a:lnTo>
                  <a:lnTo>
                    <a:pt x="14" y="21"/>
                  </a:lnTo>
                  <a:lnTo>
                    <a:pt x="14" y="21"/>
                  </a:lnTo>
                  <a:lnTo>
                    <a:pt x="14" y="19"/>
                  </a:lnTo>
                  <a:lnTo>
                    <a:pt x="14" y="19"/>
                  </a:lnTo>
                  <a:lnTo>
                    <a:pt x="14" y="18"/>
                  </a:lnTo>
                  <a:lnTo>
                    <a:pt x="14" y="18"/>
                  </a:lnTo>
                  <a:lnTo>
                    <a:pt x="14" y="17"/>
                  </a:lnTo>
                  <a:lnTo>
                    <a:pt x="13" y="17"/>
                  </a:lnTo>
                  <a:lnTo>
                    <a:pt x="11" y="17"/>
                  </a:lnTo>
                  <a:lnTo>
                    <a:pt x="11" y="17"/>
                  </a:lnTo>
                  <a:lnTo>
                    <a:pt x="10" y="17"/>
                  </a:lnTo>
                  <a:lnTo>
                    <a:pt x="10" y="17"/>
                  </a:lnTo>
                  <a:lnTo>
                    <a:pt x="10" y="17"/>
                  </a:lnTo>
                  <a:lnTo>
                    <a:pt x="9" y="17"/>
                  </a:lnTo>
                  <a:lnTo>
                    <a:pt x="8" y="17"/>
                  </a:lnTo>
                  <a:lnTo>
                    <a:pt x="8" y="17"/>
                  </a:lnTo>
                  <a:lnTo>
                    <a:pt x="8" y="17"/>
                  </a:lnTo>
                  <a:lnTo>
                    <a:pt x="8" y="17"/>
                  </a:lnTo>
                  <a:lnTo>
                    <a:pt x="8" y="17"/>
                  </a:lnTo>
                  <a:lnTo>
                    <a:pt x="8" y="17"/>
                  </a:lnTo>
                  <a:lnTo>
                    <a:pt x="6" y="17"/>
                  </a:lnTo>
                  <a:lnTo>
                    <a:pt x="6" y="17"/>
                  </a:lnTo>
                  <a:lnTo>
                    <a:pt x="5" y="17"/>
                  </a:lnTo>
                  <a:lnTo>
                    <a:pt x="5" y="18"/>
                  </a:lnTo>
                  <a:lnTo>
                    <a:pt x="5" y="18"/>
                  </a:lnTo>
                  <a:lnTo>
                    <a:pt x="5" y="19"/>
                  </a:lnTo>
                  <a:lnTo>
                    <a:pt x="5" y="19"/>
                  </a:lnTo>
                  <a:lnTo>
                    <a:pt x="5" y="21"/>
                  </a:lnTo>
                  <a:lnTo>
                    <a:pt x="5" y="21"/>
                  </a:lnTo>
                  <a:lnTo>
                    <a:pt x="5" y="22"/>
                  </a:lnTo>
                  <a:lnTo>
                    <a:pt x="5" y="23"/>
                  </a:lnTo>
                  <a:close/>
                </a:path>
              </a:pathLst>
            </a:custGeom>
            <a:solidFill>
              <a:srgbClr val="3A66AA"/>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188" name="Freeform 308"/>
            <p:cNvSpPr/>
            <p:nvPr/>
          </p:nvSpPr>
          <p:spPr bwMode="auto">
            <a:xfrm>
              <a:off x="3787" y="2807"/>
              <a:ext cx="6" cy="7"/>
            </a:xfrm>
            <a:custGeom>
              <a:avLst/>
              <a:gdLst/>
              <a:ahLst/>
              <a:cxnLst>
                <a:cxn ang="0">
                  <a:pos x="6" y="18"/>
                </a:cxn>
                <a:cxn ang="0">
                  <a:pos x="9" y="20"/>
                </a:cxn>
                <a:cxn ang="0">
                  <a:pos x="9" y="20"/>
                </a:cxn>
                <a:cxn ang="0">
                  <a:pos x="9" y="23"/>
                </a:cxn>
                <a:cxn ang="0">
                  <a:pos x="10" y="24"/>
                </a:cxn>
                <a:cxn ang="0">
                  <a:pos x="11" y="24"/>
                </a:cxn>
                <a:cxn ang="0">
                  <a:pos x="14" y="24"/>
                </a:cxn>
                <a:cxn ang="0">
                  <a:pos x="14" y="23"/>
                </a:cxn>
                <a:cxn ang="0">
                  <a:pos x="14" y="20"/>
                </a:cxn>
                <a:cxn ang="0">
                  <a:pos x="15" y="20"/>
                </a:cxn>
                <a:cxn ang="0">
                  <a:pos x="16" y="20"/>
                </a:cxn>
                <a:cxn ang="0">
                  <a:pos x="16" y="20"/>
                </a:cxn>
                <a:cxn ang="0">
                  <a:pos x="16" y="19"/>
                </a:cxn>
                <a:cxn ang="0">
                  <a:pos x="14" y="17"/>
                </a:cxn>
                <a:cxn ang="0">
                  <a:pos x="9" y="17"/>
                </a:cxn>
                <a:cxn ang="0">
                  <a:pos x="6" y="14"/>
                </a:cxn>
                <a:cxn ang="0">
                  <a:pos x="5" y="14"/>
                </a:cxn>
                <a:cxn ang="0">
                  <a:pos x="4" y="12"/>
                </a:cxn>
                <a:cxn ang="0">
                  <a:pos x="4" y="9"/>
                </a:cxn>
                <a:cxn ang="0">
                  <a:pos x="4" y="7"/>
                </a:cxn>
                <a:cxn ang="0">
                  <a:pos x="4" y="5"/>
                </a:cxn>
                <a:cxn ang="0">
                  <a:pos x="4" y="4"/>
                </a:cxn>
                <a:cxn ang="0">
                  <a:pos x="6" y="2"/>
                </a:cxn>
                <a:cxn ang="0">
                  <a:pos x="9" y="0"/>
                </a:cxn>
                <a:cxn ang="0">
                  <a:pos x="13" y="0"/>
                </a:cxn>
                <a:cxn ang="0">
                  <a:pos x="15" y="2"/>
                </a:cxn>
                <a:cxn ang="0">
                  <a:pos x="16" y="3"/>
                </a:cxn>
                <a:cxn ang="0">
                  <a:pos x="18" y="4"/>
                </a:cxn>
                <a:cxn ang="0">
                  <a:pos x="19" y="5"/>
                </a:cxn>
                <a:cxn ang="0">
                  <a:pos x="19" y="8"/>
                </a:cxn>
                <a:cxn ang="0">
                  <a:pos x="14" y="8"/>
                </a:cxn>
                <a:cxn ang="0">
                  <a:pos x="13" y="8"/>
                </a:cxn>
                <a:cxn ang="0">
                  <a:pos x="11" y="8"/>
                </a:cxn>
                <a:cxn ang="0">
                  <a:pos x="9" y="8"/>
                </a:cxn>
                <a:cxn ang="0">
                  <a:pos x="9" y="8"/>
                </a:cxn>
                <a:cxn ang="0">
                  <a:pos x="9" y="8"/>
                </a:cxn>
                <a:cxn ang="0">
                  <a:pos x="9" y="8"/>
                </a:cxn>
                <a:cxn ang="0">
                  <a:pos x="9" y="10"/>
                </a:cxn>
                <a:cxn ang="0">
                  <a:pos x="10" y="10"/>
                </a:cxn>
                <a:cxn ang="0">
                  <a:pos x="13" y="10"/>
                </a:cxn>
                <a:cxn ang="0">
                  <a:pos x="15" y="10"/>
                </a:cxn>
                <a:cxn ang="0">
                  <a:pos x="18" y="13"/>
                </a:cxn>
                <a:cxn ang="0">
                  <a:pos x="19" y="14"/>
                </a:cxn>
                <a:cxn ang="0">
                  <a:pos x="20" y="14"/>
                </a:cxn>
                <a:cxn ang="0">
                  <a:pos x="21" y="17"/>
                </a:cxn>
                <a:cxn ang="0">
                  <a:pos x="23" y="20"/>
                </a:cxn>
                <a:cxn ang="0">
                  <a:pos x="21" y="22"/>
                </a:cxn>
                <a:cxn ang="0">
                  <a:pos x="20" y="23"/>
                </a:cxn>
                <a:cxn ang="0">
                  <a:pos x="19" y="25"/>
                </a:cxn>
                <a:cxn ang="0">
                  <a:pos x="15" y="27"/>
                </a:cxn>
                <a:cxn ang="0">
                  <a:pos x="13" y="27"/>
                </a:cxn>
                <a:cxn ang="0">
                  <a:pos x="9" y="27"/>
                </a:cxn>
                <a:cxn ang="0">
                  <a:pos x="6" y="27"/>
                </a:cxn>
                <a:cxn ang="0">
                  <a:pos x="6" y="27"/>
                </a:cxn>
                <a:cxn ang="0">
                  <a:pos x="4" y="24"/>
                </a:cxn>
                <a:cxn ang="0">
                  <a:pos x="3" y="23"/>
                </a:cxn>
              </a:cxnLst>
              <a:rect l="0" t="0" r="r" b="b"/>
              <a:pathLst>
                <a:path w="23" h="27">
                  <a:moveTo>
                    <a:pt x="0" y="20"/>
                  </a:moveTo>
                  <a:lnTo>
                    <a:pt x="6" y="17"/>
                  </a:lnTo>
                  <a:lnTo>
                    <a:pt x="6" y="18"/>
                  </a:lnTo>
                  <a:lnTo>
                    <a:pt x="8" y="19"/>
                  </a:lnTo>
                  <a:lnTo>
                    <a:pt x="8" y="19"/>
                  </a:lnTo>
                  <a:lnTo>
                    <a:pt x="9" y="20"/>
                  </a:lnTo>
                  <a:lnTo>
                    <a:pt x="9" y="20"/>
                  </a:lnTo>
                  <a:lnTo>
                    <a:pt x="9" y="20"/>
                  </a:lnTo>
                  <a:lnTo>
                    <a:pt x="9" y="20"/>
                  </a:lnTo>
                  <a:lnTo>
                    <a:pt x="9" y="20"/>
                  </a:lnTo>
                  <a:lnTo>
                    <a:pt x="9" y="22"/>
                  </a:lnTo>
                  <a:lnTo>
                    <a:pt x="9" y="23"/>
                  </a:lnTo>
                  <a:lnTo>
                    <a:pt x="10" y="23"/>
                  </a:lnTo>
                  <a:lnTo>
                    <a:pt x="10" y="23"/>
                  </a:lnTo>
                  <a:lnTo>
                    <a:pt x="10" y="24"/>
                  </a:lnTo>
                  <a:lnTo>
                    <a:pt x="11" y="24"/>
                  </a:lnTo>
                  <a:lnTo>
                    <a:pt x="11" y="24"/>
                  </a:lnTo>
                  <a:lnTo>
                    <a:pt x="11" y="24"/>
                  </a:lnTo>
                  <a:lnTo>
                    <a:pt x="13" y="24"/>
                  </a:lnTo>
                  <a:lnTo>
                    <a:pt x="13" y="24"/>
                  </a:lnTo>
                  <a:lnTo>
                    <a:pt x="14" y="24"/>
                  </a:lnTo>
                  <a:lnTo>
                    <a:pt x="14" y="23"/>
                  </a:lnTo>
                  <a:lnTo>
                    <a:pt x="14" y="23"/>
                  </a:lnTo>
                  <a:lnTo>
                    <a:pt x="14" y="23"/>
                  </a:lnTo>
                  <a:lnTo>
                    <a:pt x="14" y="22"/>
                  </a:lnTo>
                  <a:lnTo>
                    <a:pt x="14" y="20"/>
                  </a:lnTo>
                  <a:lnTo>
                    <a:pt x="14" y="20"/>
                  </a:lnTo>
                  <a:lnTo>
                    <a:pt x="14" y="20"/>
                  </a:lnTo>
                  <a:lnTo>
                    <a:pt x="15" y="20"/>
                  </a:lnTo>
                  <a:lnTo>
                    <a:pt x="15" y="20"/>
                  </a:lnTo>
                  <a:lnTo>
                    <a:pt x="16" y="20"/>
                  </a:lnTo>
                  <a:lnTo>
                    <a:pt x="16" y="20"/>
                  </a:lnTo>
                  <a:lnTo>
                    <a:pt x="16" y="20"/>
                  </a:lnTo>
                  <a:lnTo>
                    <a:pt x="16" y="20"/>
                  </a:lnTo>
                  <a:lnTo>
                    <a:pt x="16" y="20"/>
                  </a:lnTo>
                  <a:lnTo>
                    <a:pt x="16" y="20"/>
                  </a:lnTo>
                  <a:lnTo>
                    <a:pt x="16" y="20"/>
                  </a:lnTo>
                  <a:lnTo>
                    <a:pt x="16" y="20"/>
                  </a:lnTo>
                  <a:lnTo>
                    <a:pt x="16" y="19"/>
                  </a:lnTo>
                  <a:lnTo>
                    <a:pt x="15" y="19"/>
                  </a:lnTo>
                  <a:lnTo>
                    <a:pt x="15" y="18"/>
                  </a:lnTo>
                  <a:lnTo>
                    <a:pt x="14" y="17"/>
                  </a:lnTo>
                  <a:lnTo>
                    <a:pt x="13" y="17"/>
                  </a:lnTo>
                  <a:lnTo>
                    <a:pt x="10" y="17"/>
                  </a:lnTo>
                  <a:lnTo>
                    <a:pt x="9" y="17"/>
                  </a:lnTo>
                  <a:lnTo>
                    <a:pt x="8" y="15"/>
                  </a:lnTo>
                  <a:lnTo>
                    <a:pt x="8" y="15"/>
                  </a:lnTo>
                  <a:lnTo>
                    <a:pt x="6" y="14"/>
                  </a:lnTo>
                  <a:lnTo>
                    <a:pt x="6" y="14"/>
                  </a:lnTo>
                  <a:lnTo>
                    <a:pt x="6" y="14"/>
                  </a:lnTo>
                  <a:lnTo>
                    <a:pt x="5" y="14"/>
                  </a:lnTo>
                  <a:lnTo>
                    <a:pt x="4" y="13"/>
                  </a:lnTo>
                  <a:lnTo>
                    <a:pt x="4" y="13"/>
                  </a:lnTo>
                  <a:lnTo>
                    <a:pt x="4" y="12"/>
                  </a:lnTo>
                  <a:lnTo>
                    <a:pt x="4" y="10"/>
                  </a:lnTo>
                  <a:lnTo>
                    <a:pt x="4" y="10"/>
                  </a:lnTo>
                  <a:lnTo>
                    <a:pt x="4" y="9"/>
                  </a:lnTo>
                  <a:lnTo>
                    <a:pt x="4" y="8"/>
                  </a:lnTo>
                  <a:lnTo>
                    <a:pt x="4" y="8"/>
                  </a:lnTo>
                  <a:lnTo>
                    <a:pt x="4" y="7"/>
                  </a:lnTo>
                  <a:lnTo>
                    <a:pt x="4" y="7"/>
                  </a:lnTo>
                  <a:lnTo>
                    <a:pt x="4" y="5"/>
                  </a:lnTo>
                  <a:lnTo>
                    <a:pt x="4" y="5"/>
                  </a:lnTo>
                  <a:lnTo>
                    <a:pt x="4" y="4"/>
                  </a:lnTo>
                  <a:lnTo>
                    <a:pt x="4" y="4"/>
                  </a:lnTo>
                  <a:lnTo>
                    <a:pt x="4" y="4"/>
                  </a:lnTo>
                  <a:lnTo>
                    <a:pt x="4" y="3"/>
                  </a:lnTo>
                  <a:lnTo>
                    <a:pt x="5" y="2"/>
                  </a:lnTo>
                  <a:lnTo>
                    <a:pt x="6" y="2"/>
                  </a:lnTo>
                  <a:lnTo>
                    <a:pt x="8" y="2"/>
                  </a:lnTo>
                  <a:lnTo>
                    <a:pt x="9" y="2"/>
                  </a:lnTo>
                  <a:lnTo>
                    <a:pt x="9" y="0"/>
                  </a:lnTo>
                  <a:lnTo>
                    <a:pt x="10" y="0"/>
                  </a:lnTo>
                  <a:lnTo>
                    <a:pt x="11" y="0"/>
                  </a:lnTo>
                  <a:lnTo>
                    <a:pt x="13" y="0"/>
                  </a:lnTo>
                  <a:lnTo>
                    <a:pt x="14" y="0"/>
                  </a:lnTo>
                  <a:lnTo>
                    <a:pt x="14" y="2"/>
                  </a:lnTo>
                  <a:lnTo>
                    <a:pt x="15" y="2"/>
                  </a:lnTo>
                  <a:lnTo>
                    <a:pt x="15" y="2"/>
                  </a:lnTo>
                  <a:lnTo>
                    <a:pt x="16" y="2"/>
                  </a:lnTo>
                  <a:lnTo>
                    <a:pt x="16" y="3"/>
                  </a:lnTo>
                  <a:lnTo>
                    <a:pt x="16" y="4"/>
                  </a:lnTo>
                  <a:lnTo>
                    <a:pt x="18" y="4"/>
                  </a:lnTo>
                  <a:lnTo>
                    <a:pt x="18" y="4"/>
                  </a:lnTo>
                  <a:lnTo>
                    <a:pt x="19" y="4"/>
                  </a:lnTo>
                  <a:lnTo>
                    <a:pt x="19" y="4"/>
                  </a:lnTo>
                  <a:lnTo>
                    <a:pt x="19" y="5"/>
                  </a:lnTo>
                  <a:lnTo>
                    <a:pt x="19" y="5"/>
                  </a:lnTo>
                  <a:lnTo>
                    <a:pt x="19" y="7"/>
                  </a:lnTo>
                  <a:lnTo>
                    <a:pt x="19" y="8"/>
                  </a:lnTo>
                  <a:lnTo>
                    <a:pt x="14" y="8"/>
                  </a:lnTo>
                  <a:lnTo>
                    <a:pt x="14" y="8"/>
                  </a:lnTo>
                  <a:lnTo>
                    <a:pt x="14" y="8"/>
                  </a:lnTo>
                  <a:lnTo>
                    <a:pt x="13" y="8"/>
                  </a:lnTo>
                  <a:lnTo>
                    <a:pt x="13" y="8"/>
                  </a:lnTo>
                  <a:lnTo>
                    <a:pt x="13" y="8"/>
                  </a:lnTo>
                  <a:lnTo>
                    <a:pt x="11" y="8"/>
                  </a:lnTo>
                  <a:lnTo>
                    <a:pt x="11" y="8"/>
                  </a:lnTo>
                  <a:lnTo>
                    <a:pt x="11" y="8"/>
                  </a:lnTo>
                  <a:lnTo>
                    <a:pt x="10" y="8"/>
                  </a:lnTo>
                  <a:lnTo>
                    <a:pt x="10" y="8"/>
                  </a:lnTo>
                  <a:lnTo>
                    <a:pt x="9" y="8"/>
                  </a:lnTo>
                  <a:lnTo>
                    <a:pt x="9" y="8"/>
                  </a:lnTo>
                  <a:lnTo>
                    <a:pt x="9" y="8"/>
                  </a:lnTo>
                  <a:lnTo>
                    <a:pt x="9" y="8"/>
                  </a:lnTo>
                  <a:lnTo>
                    <a:pt x="9" y="8"/>
                  </a:lnTo>
                  <a:lnTo>
                    <a:pt x="9" y="8"/>
                  </a:lnTo>
                  <a:lnTo>
                    <a:pt x="9" y="8"/>
                  </a:lnTo>
                  <a:lnTo>
                    <a:pt x="9" y="8"/>
                  </a:lnTo>
                  <a:lnTo>
                    <a:pt x="9" y="8"/>
                  </a:lnTo>
                  <a:lnTo>
                    <a:pt x="9" y="8"/>
                  </a:lnTo>
                  <a:lnTo>
                    <a:pt x="9" y="9"/>
                  </a:lnTo>
                  <a:lnTo>
                    <a:pt x="9" y="9"/>
                  </a:lnTo>
                  <a:lnTo>
                    <a:pt x="9" y="10"/>
                  </a:lnTo>
                  <a:lnTo>
                    <a:pt x="9" y="10"/>
                  </a:lnTo>
                  <a:lnTo>
                    <a:pt x="9" y="10"/>
                  </a:lnTo>
                  <a:lnTo>
                    <a:pt x="10" y="10"/>
                  </a:lnTo>
                  <a:lnTo>
                    <a:pt x="10" y="10"/>
                  </a:lnTo>
                  <a:lnTo>
                    <a:pt x="11" y="10"/>
                  </a:lnTo>
                  <a:lnTo>
                    <a:pt x="13" y="10"/>
                  </a:lnTo>
                  <a:lnTo>
                    <a:pt x="13" y="10"/>
                  </a:lnTo>
                  <a:lnTo>
                    <a:pt x="14" y="10"/>
                  </a:lnTo>
                  <a:lnTo>
                    <a:pt x="15" y="10"/>
                  </a:lnTo>
                  <a:lnTo>
                    <a:pt x="16" y="12"/>
                  </a:lnTo>
                  <a:lnTo>
                    <a:pt x="16" y="12"/>
                  </a:lnTo>
                  <a:lnTo>
                    <a:pt x="18" y="13"/>
                  </a:lnTo>
                  <a:lnTo>
                    <a:pt x="19" y="13"/>
                  </a:lnTo>
                  <a:lnTo>
                    <a:pt x="19" y="13"/>
                  </a:lnTo>
                  <a:lnTo>
                    <a:pt x="19" y="14"/>
                  </a:lnTo>
                  <a:lnTo>
                    <a:pt x="19" y="14"/>
                  </a:lnTo>
                  <a:lnTo>
                    <a:pt x="19" y="14"/>
                  </a:lnTo>
                  <a:lnTo>
                    <a:pt x="20" y="14"/>
                  </a:lnTo>
                  <a:lnTo>
                    <a:pt x="20" y="15"/>
                  </a:lnTo>
                  <a:lnTo>
                    <a:pt x="20" y="17"/>
                  </a:lnTo>
                  <a:lnTo>
                    <a:pt x="21" y="17"/>
                  </a:lnTo>
                  <a:lnTo>
                    <a:pt x="21" y="18"/>
                  </a:lnTo>
                  <a:lnTo>
                    <a:pt x="21" y="19"/>
                  </a:lnTo>
                  <a:lnTo>
                    <a:pt x="23" y="20"/>
                  </a:lnTo>
                  <a:lnTo>
                    <a:pt x="21" y="20"/>
                  </a:lnTo>
                  <a:lnTo>
                    <a:pt x="21" y="22"/>
                  </a:lnTo>
                  <a:lnTo>
                    <a:pt x="21" y="22"/>
                  </a:lnTo>
                  <a:lnTo>
                    <a:pt x="20" y="22"/>
                  </a:lnTo>
                  <a:lnTo>
                    <a:pt x="20" y="23"/>
                  </a:lnTo>
                  <a:lnTo>
                    <a:pt x="20" y="23"/>
                  </a:lnTo>
                  <a:lnTo>
                    <a:pt x="19" y="24"/>
                  </a:lnTo>
                  <a:lnTo>
                    <a:pt x="19" y="24"/>
                  </a:lnTo>
                  <a:lnTo>
                    <a:pt x="19" y="25"/>
                  </a:lnTo>
                  <a:lnTo>
                    <a:pt x="18" y="25"/>
                  </a:lnTo>
                  <a:lnTo>
                    <a:pt x="16" y="27"/>
                  </a:lnTo>
                  <a:lnTo>
                    <a:pt x="15" y="27"/>
                  </a:lnTo>
                  <a:lnTo>
                    <a:pt x="14" y="27"/>
                  </a:lnTo>
                  <a:lnTo>
                    <a:pt x="14" y="27"/>
                  </a:lnTo>
                  <a:lnTo>
                    <a:pt x="13" y="27"/>
                  </a:lnTo>
                  <a:lnTo>
                    <a:pt x="11" y="27"/>
                  </a:lnTo>
                  <a:lnTo>
                    <a:pt x="10" y="27"/>
                  </a:lnTo>
                  <a:lnTo>
                    <a:pt x="9" y="27"/>
                  </a:lnTo>
                  <a:lnTo>
                    <a:pt x="9" y="27"/>
                  </a:lnTo>
                  <a:lnTo>
                    <a:pt x="8" y="27"/>
                  </a:lnTo>
                  <a:lnTo>
                    <a:pt x="6" y="27"/>
                  </a:lnTo>
                  <a:lnTo>
                    <a:pt x="6" y="27"/>
                  </a:lnTo>
                  <a:lnTo>
                    <a:pt x="6" y="27"/>
                  </a:lnTo>
                  <a:lnTo>
                    <a:pt x="6" y="27"/>
                  </a:lnTo>
                  <a:lnTo>
                    <a:pt x="5" y="27"/>
                  </a:lnTo>
                  <a:lnTo>
                    <a:pt x="4" y="25"/>
                  </a:lnTo>
                  <a:lnTo>
                    <a:pt x="4" y="24"/>
                  </a:lnTo>
                  <a:lnTo>
                    <a:pt x="4" y="24"/>
                  </a:lnTo>
                  <a:lnTo>
                    <a:pt x="3" y="23"/>
                  </a:lnTo>
                  <a:lnTo>
                    <a:pt x="3" y="23"/>
                  </a:lnTo>
                  <a:lnTo>
                    <a:pt x="1" y="22"/>
                  </a:lnTo>
                  <a:lnTo>
                    <a:pt x="0" y="20"/>
                  </a:lnTo>
                  <a:close/>
                </a:path>
              </a:pathLst>
            </a:custGeom>
            <a:solidFill>
              <a:srgbClr val="3A66AA"/>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189" name="Freeform 309"/>
            <p:cNvSpPr>
              <a:spLocks noEditPoints="1"/>
            </p:cNvSpPr>
            <p:nvPr/>
          </p:nvSpPr>
          <p:spPr bwMode="auto">
            <a:xfrm>
              <a:off x="3794" y="2805"/>
              <a:ext cx="4" cy="9"/>
            </a:xfrm>
            <a:custGeom>
              <a:avLst/>
              <a:gdLst/>
              <a:ahLst/>
              <a:cxnLst>
                <a:cxn ang="0">
                  <a:pos x="13" y="37"/>
                </a:cxn>
                <a:cxn ang="0">
                  <a:pos x="13" y="34"/>
                </a:cxn>
                <a:cxn ang="0">
                  <a:pos x="13" y="35"/>
                </a:cxn>
                <a:cxn ang="0">
                  <a:pos x="13" y="37"/>
                </a:cxn>
                <a:cxn ang="0">
                  <a:pos x="12" y="37"/>
                </a:cxn>
                <a:cxn ang="0">
                  <a:pos x="10" y="37"/>
                </a:cxn>
                <a:cxn ang="0">
                  <a:pos x="10" y="37"/>
                </a:cxn>
                <a:cxn ang="0">
                  <a:pos x="9" y="37"/>
                </a:cxn>
                <a:cxn ang="0">
                  <a:pos x="8" y="37"/>
                </a:cxn>
                <a:cxn ang="0">
                  <a:pos x="7" y="37"/>
                </a:cxn>
                <a:cxn ang="0">
                  <a:pos x="5" y="37"/>
                </a:cxn>
                <a:cxn ang="0">
                  <a:pos x="4" y="37"/>
                </a:cxn>
                <a:cxn ang="0">
                  <a:pos x="3" y="35"/>
                </a:cxn>
                <a:cxn ang="0">
                  <a:pos x="2" y="33"/>
                </a:cxn>
                <a:cxn ang="0">
                  <a:pos x="0" y="30"/>
                </a:cxn>
                <a:cxn ang="0">
                  <a:pos x="0" y="28"/>
                </a:cxn>
                <a:cxn ang="0">
                  <a:pos x="0" y="25"/>
                </a:cxn>
                <a:cxn ang="0">
                  <a:pos x="0" y="23"/>
                </a:cxn>
                <a:cxn ang="0">
                  <a:pos x="0" y="20"/>
                </a:cxn>
                <a:cxn ang="0">
                  <a:pos x="0" y="18"/>
                </a:cxn>
                <a:cxn ang="0">
                  <a:pos x="2" y="15"/>
                </a:cxn>
                <a:cxn ang="0">
                  <a:pos x="3" y="13"/>
                </a:cxn>
                <a:cxn ang="0">
                  <a:pos x="4" y="12"/>
                </a:cxn>
                <a:cxn ang="0">
                  <a:pos x="5" y="12"/>
                </a:cxn>
                <a:cxn ang="0">
                  <a:pos x="7" y="10"/>
                </a:cxn>
                <a:cxn ang="0">
                  <a:pos x="9" y="10"/>
                </a:cxn>
                <a:cxn ang="0">
                  <a:pos x="10" y="12"/>
                </a:cxn>
                <a:cxn ang="0">
                  <a:pos x="13" y="12"/>
                </a:cxn>
                <a:cxn ang="0">
                  <a:pos x="13" y="13"/>
                </a:cxn>
                <a:cxn ang="0">
                  <a:pos x="13" y="0"/>
                </a:cxn>
                <a:cxn ang="0">
                  <a:pos x="19" y="37"/>
                </a:cxn>
                <a:cxn ang="0">
                  <a:pos x="5" y="25"/>
                </a:cxn>
                <a:cxn ang="0">
                  <a:pos x="5" y="27"/>
                </a:cxn>
                <a:cxn ang="0">
                  <a:pos x="5" y="28"/>
                </a:cxn>
                <a:cxn ang="0">
                  <a:pos x="5" y="29"/>
                </a:cxn>
                <a:cxn ang="0">
                  <a:pos x="5" y="30"/>
                </a:cxn>
                <a:cxn ang="0">
                  <a:pos x="7" y="32"/>
                </a:cxn>
                <a:cxn ang="0">
                  <a:pos x="7" y="33"/>
                </a:cxn>
                <a:cxn ang="0">
                  <a:pos x="8" y="34"/>
                </a:cxn>
                <a:cxn ang="0">
                  <a:pos x="9" y="34"/>
                </a:cxn>
                <a:cxn ang="0">
                  <a:pos x="10" y="33"/>
                </a:cxn>
                <a:cxn ang="0">
                  <a:pos x="12" y="32"/>
                </a:cxn>
                <a:cxn ang="0">
                  <a:pos x="13" y="30"/>
                </a:cxn>
                <a:cxn ang="0">
                  <a:pos x="13" y="30"/>
                </a:cxn>
                <a:cxn ang="0">
                  <a:pos x="13" y="29"/>
                </a:cxn>
                <a:cxn ang="0">
                  <a:pos x="13" y="28"/>
                </a:cxn>
                <a:cxn ang="0">
                  <a:pos x="13" y="25"/>
                </a:cxn>
                <a:cxn ang="0">
                  <a:pos x="13" y="23"/>
                </a:cxn>
                <a:cxn ang="0">
                  <a:pos x="13" y="22"/>
                </a:cxn>
                <a:cxn ang="0">
                  <a:pos x="13" y="20"/>
                </a:cxn>
                <a:cxn ang="0">
                  <a:pos x="13" y="19"/>
                </a:cxn>
                <a:cxn ang="0">
                  <a:pos x="13" y="18"/>
                </a:cxn>
                <a:cxn ang="0">
                  <a:pos x="12" y="18"/>
                </a:cxn>
                <a:cxn ang="0">
                  <a:pos x="10" y="18"/>
                </a:cxn>
                <a:cxn ang="0">
                  <a:pos x="9" y="18"/>
                </a:cxn>
                <a:cxn ang="0">
                  <a:pos x="8" y="18"/>
                </a:cxn>
                <a:cxn ang="0">
                  <a:pos x="8" y="18"/>
                </a:cxn>
                <a:cxn ang="0">
                  <a:pos x="8" y="18"/>
                </a:cxn>
                <a:cxn ang="0">
                  <a:pos x="7" y="18"/>
                </a:cxn>
                <a:cxn ang="0">
                  <a:pos x="5" y="19"/>
                </a:cxn>
                <a:cxn ang="0">
                  <a:pos x="5" y="20"/>
                </a:cxn>
                <a:cxn ang="0">
                  <a:pos x="5" y="22"/>
                </a:cxn>
                <a:cxn ang="0">
                  <a:pos x="5" y="23"/>
                </a:cxn>
              </a:cxnLst>
              <a:rect l="0" t="0" r="r" b="b"/>
              <a:pathLst>
                <a:path w="19" h="37">
                  <a:moveTo>
                    <a:pt x="19" y="37"/>
                  </a:moveTo>
                  <a:lnTo>
                    <a:pt x="13" y="37"/>
                  </a:lnTo>
                  <a:lnTo>
                    <a:pt x="13" y="34"/>
                  </a:lnTo>
                  <a:lnTo>
                    <a:pt x="13" y="34"/>
                  </a:lnTo>
                  <a:lnTo>
                    <a:pt x="13" y="34"/>
                  </a:lnTo>
                  <a:lnTo>
                    <a:pt x="13" y="35"/>
                  </a:lnTo>
                  <a:lnTo>
                    <a:pt x="13" y="35"/>
                  </a:lnTo>
                  <a:lnTo>
                    <a:pt x="13" y="37"/>
                  </a:lnTo>
                  <a:lnTo>
                    <a:pt x="12" y="37"/>
                  </a:lnTo>
                  <a:lnTo>
                    <a:pt x="12" y="37"/>
                  </a:lnTo>
                  <a:lnTo>
                    <a:pt x="10" y="37"/>
                  </a:lnTo>
                  <a:lnTo>
                    <a:pt x="10" y="37"/>
                  </a:lnTo>
                  <a:lnTo>
                    <a:pt x="10" y="37"/>
                  </a:lnTo>
                  <a:lnTo>
                    <a:pt x="10" y="37"/>
                  </a:lnTo>
                  <a:lnTo>
                    <a:pt x="9" y="37"/>
                  </a:lnTo>
                  <a:lnTo>
                    <a:pt x="9" y="37"/>
                  </a:lnTo>
                  <a:lnTo>
                    <a:pt x="8" y="37"/>
                  </a:lnTo>
                  <a:lnTo>
                    <a:pt x="8" y="37"/>
                  </a:lnTo>
                  <a:lnTo>
                    <a:pt x="8" y="37"/>
                  </a:lnTo>
                  <a:lnTo>
                    <a:pt x="7" y="37"/>
                  </a:lnTo>
                  <a:lnTo>
                    <a:pt x="7" y="37"/>
                  </a:lnTo>
                  <a:lnTo>
                    <a:pt x="5" y="37"/>
                  </a:lnTo>
                  <a:lnTo>
                    <a:pt x="4" y="37"/>
                  </a:lnTo>
                  <a:lnTo>
                    <a:pt x="4" y="37"/>
                  </a:lnTo>
                  <a:lnTo>
                    <a:pt x="3" y="35"/>
                  </a:lnTo>
                  <a:lnTo>
                    <a:pt x="3" y="35"/>
                  </a:lnTo>
                  <a:lnTo>
                    <a:pt x="3" y="34"/>
                  </a:lnTo>
                  <a:lnTo>
                    <a:pt x="2" y="33"/>
                  </a:lnTo>
                  <a:lnTo>
                    <a:pt x="2" y="32"/>
                  </a:lnTo>
                  <a:lnTo>
                    <a:pt x="0" y="30"/>
                  </a:lnTo>
                  <a:lnTo>
                    <a:pt x="0" y="29"/>
                  </a:lnTo>
                  <a:lnTo>
                    <a:pt x="0" y="28"/>
                  </a:lnTo>
                  <a:lnTo>
                    <a:pt x="0" y="27"/>
                  </a:lnTo>
                  <a:lnTo>
                    <a:pt x="0" y="25"/>
                  </a:lnTo>
                  <a:lnTo>
                    <a:pt x="0" y="24"/>
                  </a:lnTo>
                  <a:lnTo>
                    <a:pt x="0" y="23"/>
                  </a:lnTo>
                  <a:lnTo>
                    <a:pt x="0" y="22"/>
                  </a:lnTo>
                  <a:lnTo>
                    <a:pt x="0" y="20"/>
                  </a:lnTo>
                  <a:lnTo>
                    <a:pt x="0" y="19"/>
                  </a:lnTo>
                  <a:lnTo>
                    <a:pt x="0" y="18"/>
                  </a:lnTo>
                  <a:lnTo>
                    <a:pt x="2" y="17"/>
                  </a:lnTo>
                  <a:lnTo>
                    <a:pt x="2" y="15"/>
                  </a:lnTo>
                  <a:lnTo>
                    <a:pt x="3" y="14"/>
                  </a:lnTo>
                  <a:lnTo>
                    <a:pt x="3" y="13"/>
                  </a:lnTo>
                  <a:lnTo>
                    <a:pt x="3" y="12"/>
                  </a:lnTo>
                  <a:lnTo>
                    <a:pt x="4" y="12"/>
                  </a:lnTo>
                  <a:lnTo>
                    <a:pt x="4" y="12"/>
                  </a:lnTo>
                  <a:lnTo>
                    <a:pt x="5" y="12"/>
                  </a:lnTo>
                  <a:lnTo>
                    <a:pt x="7" y="10"/>
                  </a:lnTo>
                  <a:lnTo>
                    <a:pt x="7" y="10"/>
                  </a:lnTo>
                  <a:lnTo>
                    <a:pt x="8" y="10"/>
                  </a:lnTo>
                  <a:lnTo>
                    <a:pt x="9" y="10"/>
                  </a:lnTo>
                  <a:lnTo>
                    <a:pt x="10" y="10"/>
                  </a:lnTo>
                  <a:lnTo>
                    <a:pt x="10" y="12"/>
                  </a:lnTo>
                  <a:lnTo>
                    <a:pt x="12" y="12"/>
                  </a:lnTo>
                  <a:lnTo>
                    <a:pt x="13" y="12"/>
                  </a:lnTo>
                  <a:lnTo>
                    <a:pt x="13" y="12"/>
                  </a:lnTo>
                  <a:lnTo>
                    <a:pt x="13" y="13"/>
                  </a:lnTo>
                  <a:lnTo>
                    <a:pt x="13" y="14"/>
                  </a:lnTo>
                  <a:lnTo>
                    <a:pt x="13" y="0"/>
                  </a:lnTo>
                  <a:lnTo>
                    <a:pt x="19" y="0"/>
                  </a:lnTo>
                  <a:lnTo>
                    <a:pt x="19" y="37"/>
                  </a:lnTo>
                  <a:close/>
                  <a:moveTo>
                    <a:pt x="5" y="24"/>
                  </a:moveTo>
                  <a:lnTo>
                    <a:pt x="5" y="25"/>
                  </a:lnTo>
                  <a:lnTo>
                    <a:pt x="5" y="25"/>
                  </a:lnTo>
                  <a:lnTo>
                    <a:pt x="5" y="27"/>
                  </a:lnTo>
                  <a:lnTo>
                    <a:pt x="5" y="28"/>
                  </a:lnTo>
                  <a:lnTo>
                    <a:pt x="5" y="28"/>
                  </a:lnTo>
                  <a:lnTo>
                    <a:pt x="5" y="29"/>
                  </a:lnTo>
                  <a:lnTo>
                    <a:pt x="5" y="29"/>
                  </a:lnTo>
                  <a:lnTo>
                    <a:pt x="5" y="30"/>
                  </a:lnTo>
                  <a:lnTo>
                    <a:pt x="5" y="30"/>
                  </a:lnTo>
                  <a:lnTo>
                    <a:pt x="5" y="32"/>
                  </a:lnTo>
                  <a:lnTo>
                    <a:pt x="7" y="32"/>
                  </a:lnTo>
                  <a:lnTo>
                    <a:pt x="7" y="32"/>
                  </a:lnTo>
                  <a:lnTo>
                    <a:pt x="7" y="33"/>
                  </a:lnTo>
                  <a:lnTo>
                    <a:pt x="8" y="33"/>
                  </a:lnTo>
                  <a:lnTo>
                    <a:pt x="8" y="34"/>
                  </a:lnTo>
                  <a:lnTo>
                    <a:pt x="8" y="34"/>
                  </a:lnTo>
                  <a:lnTo>
                    <a:pt x="9" y="34"/>
                  </a:lnTo>
                  <a:lnTo>
                    <a:pt x="9" y="33"/>
                  </a:lnTo>
                  <a:lnTo>
                    <a:pt x="10" y="33"/>
                  </a:lnTo>
                  <a:lnTo>
                    <a:pt x="10" y="32"/>
                  </a:lnTo>
                  <a:lnTo>
                    <a:pt x="12" y="32"/>
                  </a:lnTo>
                  <a:lnTo>
                    <a:pt x="12" y="32"/>
                  </a:lnTo>
                  <a:lnTo>
                    <a:pt x="13" y="30"/>
                  </a:lnTo>
                  <a:lnTo>
                    <a:pt x="13" y="30"/>
                  </a:lnTo>
                  <a:lnTo>
                    <a:pt x="13" y="30"/>
                  </a:lnTo>
                  <a:lnTo>
                    <a:pt x="13" y="30"/>
                  </a:lnTo>
                  <a:lnTo>
                    <a:pt x="13" y="29"/>
                  </a:lnTo>
                  <a:lnTo>
                    <a:pt x="13" y="28"/>
                  </a:lnTo>
                  <a:lnTo>
                    <a:pt x="13" y="28"/>
                  </a:lnTo>
                  <a:lnTo>
                    <a:pt x="13" y="27"/>
                  </a:lnTo>
                  <a:lnTo>
                    <a:pt x="13" y="25"/>
                  </a:lnTo>
                  <a:lnTo>
                    <a:pt x="13" y="24"/>
                  </a:lnTo>
                  <a:lnTo>
                    <a:pt x="13" y="23"/>
                  </a:lnTo>
                  <a:lnTo>
                    <a:pt x="13" y="22"/>
                  </a:lnTo>
                  <a:lnTo>
                    <a:pt x="13" y="22"/>
                  </a:lnTo>
                  <a:lnTo>
                    <a:pt x="13" y="20"/>
                  </a:lnTo>
                  <a:lnTo>
                    <a:pt x="13" y="20"/>
                  </a:lnTo>
                  <a:lnTo>
                    <a:pt x="13" y="19"/>
                  </a:lnTo>
                  <a:lnTo>
                    <a:pt x="13" y="19"/>
                  </a:lnTo>
                  <a:lnTo>
                    <a:pt x="13" y="18"/>
                  </a:lnTo>
                  <a:lnTo>
                    <a:pt x="13" y="18"/>
                  </a:lnTo>
                  <a:lnTo>
                    <a:pt x="12" y="18"/>
                  </a:lnTo>
                  <a:lnTo>
                    <a:pt x="12" y="18"/>
                  </a:lnTo>
                  <a:lnTo>
                    <a:pt x="10" y="18"/>
                  </a:lnTo>
                  <a:lnTo>
                    <a:pt x="10" y="18"/>
                  </a:lnTo>
                  <a:lnTo>
                    <a:pt x="9" y="18"/>
                  </a:lnTo>
                  <a:lnTo>
                    <a:pt x="9" y="18"/>
                  </a:lnTo>
                  <a:lnTo>
                    <a:pt x="8" y="18"/>
                  </a:lnTo>
                  <a:lnTo>
                    <a:pt x="8" y="18"/>
                  </a:lnTo>
                  <a:lnTo>
                    <a:pt x="8" y="18"/>
                  </a:lnTo>
                  <a:lnTo>
                    <a:pt x="8" y="18"/>
                  </a:lnTo>
                  <a:lnTo>
                    <a:pt x="8" y="18"/>
                  </a:lnTo>
                  <a:lnTo>
                    <a:pt x="8" y="18"/>
                  </a:lnTo>
                  <a:lnTo>
                    <a:pt x="7" y="18"/>
                  </a:lnTo>
                  <a:lnTo>
                    <a:pt x="7" y="18"/>
                  </a:lnTo>
                  <a:lnTo>
                    <a:pt x="5" y="18"/>
                  </a:lnTo>
                  <a:lnTo>
                    <a:pt x="5" y="19"/>
                  </a:lnTo>
                  <a:lnTo>
                    <a:pt x="5" y="19"/>
                  </a:lnTo>
                  <a:lnTo>
                    <a:pt x="5" y="20"/>
                  </a:lnTo>
                  <a:lnTo>
                    <a:pt x="5" y="20"/>
                  </a:lnTo>
                  <a:lnTo>
                    <a:pt x="5" y="22"/>
                  </a:lnTo>
                  <a:lnTo>
                    <a:pt x="5" y="22"/>
                  </a:lnTo>
                  <a:lnTo>
                    <a:pt x="5" y="23"/>
                  </a:lnTo>
                  <a:lnTo>
                    <a:pt x="5" y="24"/>
                  </a:lnTo>
                  <a:close/>
                </a:path>
              </a:pathLst>
            </a:custGeom>
            <a:solidFill>
              <a:srgbClr val="3A66AA"/>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190" name="Freeform 310"/>
            <p:cNvSpPr>
              <a:spLocks noEditPoints="1"/>
            </p:cNvSpPr>
            <p:nvPr/>
          </p:nvSpPr>
          <p:spPr bwMode="auto">
            <a:xfrm>
              <a:off x="3798" y="2805"/>
              <a:ext cx="3" cy="11"/>
            </a:xfrm>
            <a:custGeom>
              <a:avLst/>
              <a:gdLst/>
              <a:ahLst/>
              <a:cxnLst>
                <a:cxn ang="0">
                  <a:pos x="5" y="0"/>
                </a:cxn>
                <a:cxn ang="0">
                  <a:pos x="10" y="8"/>
                </a:cxn>
                <a:cxn ang="0">
                  <a:pos x="10" y="10"/>
                </a:cxn>
                <a:cxn ang="0">
                  <a:pos x="10" y="38"/>
                </a:cxn>
                <a:cxn ang="0">
                  <a:pos x="10" y="40"/>
                </a:cxn>
                <a:cxn ang="0">
                  <a:pos x="10" y="42"/>
                </a:cxn>
                <a:cxn ang="0">
                  <a:pos x="10" y="43"/>
                </a:cxn>
                <a:cxn ang="0">
                  <a:pos x="10" y="44"/>
                </a:cxn>
                <a:cxn ang="0">
                  <a:pos x="10" y="44"/>
                </a:cxn>
                <a:cxn ang="0">
                  <a:pos x="10" y="46"/>
                </a:cxn>
                <a:cxn ang="0">
                  <a:pos x="9" y="47"/>
                </a:cxn>
                <a:cxn ang="0">
                  <a:pos x="8" y="47"/>
                </a:cxn>
                <a:cxn ang="0">
                  <a:pos x="6" y="47"/>
                </a:cxn>
                <a:cxn ang="0">
                  <a:pos x="6" y="47"/>
                </a:cxn>
                <a:cxn ang="0">
                  <a:pos x="5" y="47"/>
                </a:cxn>
                <a:cxn ang="0">
                  <a:pos x="5" y="47"/>
                </a:cxn>
                <a:cxn ang="0">
                  <a:pos x="4" y="47"/>
                </a:cxn>
                <a:cxn ang="0">
                  <a:pos x="3" y="47"/>
                </a:cxn>
                <a:cxn ang="0">
                  <a:pos x="3" y="47"/>
                </a:cxn>
                <a:cxn ang="0">
                  <a:pos x="3" y="47"/>
                </a:cxn>
                <a:cxn ang="0">
                  <a:pos x="3" y="47"/>
                </a:cxn>
                <a:cxn ang="0">
                  <a:pos x="1" y="47"/>
                </a:cxn>
                <a:cxn ang="0">
                  <a:pos x="0" y="47"/>
                </a:cxn>
                <a:cxn ang="0">
                  <a:pos x="3" y="40"/>
                </a:cxn>
                <a:cxn ang="0">
                  <a:pos x="3" y="40"/>
                </a:cxn>
                <a:cxn ang="0">
                  <a:pos x="4" y="40"/>
                </a:cxn>
                <a:cxn ang="0">
                  <a:pos x="5" y="40"/>
                </a:cxn>
                <a:cxn ang="0">
                  <a:pos x="5" y="40"/>
                </a:cxn>
                <a:cxn ang="0">
                  <a:pos x="5" y="40"/>
                </a:cxn>
                <a:cxn ang="0">
                  <a:pos x="5" y="39"/>
                </a:cxn>
                <a:cxn ang="0">
                  <a:pos x="5" y="38"/>
                </a:cxn>
                <a:cxn ang="0">
                  <a:pos x="5" y="37"/>
                </a:cxn>
                <a:cxn ang="0">
                  <a:pos x="10" y="10"/>
                </a:cxn>
              </a:cxnLst>
              <a:rect l="0" t="0" r="r" b="b"/>
              <a:pathLst>
                <a:path w="10" h="47">
                  <a:moveTo>
                    <a:pt x="5" y="8"/>
                  </a:moveTo>
                  <a:lnTo>
                    <a:pt x="5" y="0"/>
                  </a:lnTo>
                  <a:lnTo>
                    <a:pt x="10" y="0"/>
                  </a:lnTo>
                  <a:lnTo>
                    <a:pt x="10" y="8"/>
                  </a:lnTo>
                  <a:lnTo>
                    <a:pt x="5" y="8"/>
                  </a:lnTo>
                  <a:close/>
                  <a:moveTo>
                    <a:pt x="10" y="10"/>
                  </a:moveTo>
                  <a:lnTo>
                    <a:pt x="10" y="37"/>
                  </a:lnTo>
                  <a:lnTo>
                    <a:pt x="10" y="38"/>
                  </a:lnTo>
                  <a:lnTo>
                    <a:pt x="10" y="39"/>
                  </a:lnTo>
                  <a:lnTo>
                    <a:pt x="10" y="40"/>
                  </a:lnTo>
                  <a:lnTo>
                    <a:pt x="10" y="40"/>
                  </a:lnTo>
                  <a:lnTo>
                    <a:pt x="10" y="42"/>
                  </a:lnTo>
                  <a:lnTo>
                    <a:pt x="10" y="42"/>
                  </a:lnTo>
                  <a:lnTo>
                    <a:pt x="10" y="43"/>
                  </a:lnTo>
                  <a:lnTo>
                    <a:pt x="10" y="44"/>
                  </a:lnTo>
                  <a:lnTo>
                    <a:pt x="10" y="44"/>
                  </a:lnTo>
                  <a:lnTo>
                    <a:pt x="10" y="44"/>
                  </a:lnTo>
                  <a:lnTo>
                    <a:pt x="10" y="44"/>
                  </a:lnTo>
                  <a:lnTo>
                    <a:pt x="10" y="46"/>
                  </a:lnTo>
                  <a:lnTo>
                    <a:pt x="10" y="46"/>
                  </a:lnTo>
                  <a:lnTo>
                    <a:pt x="9" y="47"/>
                  </a:lnTo>
                  <a:lnTo>
                    <a:pt x="9" y="47"/>
                  </a:lnTo>
                  <a:lnTo>
                    <a:pt x="8" y="47"/>
                  </a:lnTo>
                  <a:lnTo>
                    <a:pt x="8" y="47"/>
                  </a:lnTo>
                  <a:lnTo>
                    <a:pt x="8" y="47"/>
                  </a:lnTo>
                  <a:lnTo>
                    <a:pt x="6" y="47"/>
                  </a:lnTo>
                  <a:lnTo>
                    <a:pt x="6" y="47"/>
                  </a:lnTo>
                  <a:lnTo>
                    <a:pt x="6" y="47"/>
                  </a:lnTo>
                  <a:lnTo>
                    <a:pt x="5" y="47"/>
                  </a:lnTo>
                  <a:lnTo>
                    <a:pt x="5" y="47"/>
                  </a:lnTo>
                  <a:lnTo>
                    <a:pt x="5" y="47"/>
                  </a:lnTo>
                  <a:lnTo>
                    <a:pt x="5" y="47"/>
                  </a:lnTo>
                  <a:lnTo>
                    <a:pt x="5" y="47"/>
                  </a:lnTo>
                  <a:lnTo>
                    <a:pt x="4" y="47"/>
                  </a:lnTo>
                  <a:lnTo>
                    <a:pt x="4" y="47"/>
                  </a:lnTo>
                  <a:lnTo>
                    <a:pt x="3" y="47"/>
                  </a:lnTo>
                  <a:lnTo>
                    <a:pt x="3" y="47"/>
                  </a:lnTo>
                  <a:lnTo>
                    <a:pt x="3" y="47"/>
                  </a:lnTo>
                  <a:lnTo>
                    <a:pt x="3" y="47"/>
                  </a:lnTo>
                  <a:lnTo>
                    <a:pt x="3" y="47"/>
                  </a:lnTo>
                  <a:lnTo>
                    <a:pt x="3" y="47"/>
                  </a:lnTo>
                  <a:lnTo>
                    <a:pt x="3" y="47"/>
                  </a:lnTo>
                  <a:lnTo>
                    <a:pt x="3" y="47"/>
                  </a:lnTo>
                  <a:lnTo>
                    <a:pt x="1" y="47"/>
                  </a:lnTo>
                  <a:lnTo>
                    <a:pt x="1" y="47"/>
                  </a:lnTo>
                  <a:lnTo>
                    <a:pt x="0" y="47"/>
                  </a:lnTo>
                  <a:lnTo>
                    <a:pt x="0" y="47"/>
                  </a:lnTo>
                  <a:lnTo>
                    <a:pt x="3" y="40"/>
                  </a:lnTo>
                  <a:lnTo>
                    <a:pt x="3" y="40"/>
                  </a:lnTo>
                  <a:lnTo>
                    <a:pt x="3" y="40"/>
                  </a:lnTo>
                  <a:lnTo>
                    <a:pt x="3" y="40"/>
                  </a:lnTo>
                  <a:lnTo>
                    <a:pt x="4" y="40"/>
                  </a:lnTo>
                  <a:lnTo>
                    <a:pt x="4" y="40"/>
                  </a:lnTo>
                  <a:lnTo>
                    <a:pt x="5" y="40"/>
                  </a:lnTo>
                  <a:lnTo>
                    <a:pt x="5" y="40"/>
                  </a:lnTo>
                  <a:lnTo>
                    <a:pt x="5" y="40"/>
                  </a:lnTo>
                  <a:lnTo>
                    <a:pt x="5" y="40"/>
                  </a:lnTo>
                  <a:lnTo>
                    <a:pt x="5" y="40"/>
                  </a:lnTo>
                  <a:lnTo>
                    <a:pt x="5" y="39"/>
                  </a:lnTo>
                  <a:lnTo>
                    <a:pt x="5" y="39"/>
                  </a:lnTo>
                  <a:lnTo>
                    <a:pt x="5" y="38"/>
                  </a:lnTo>
                  <a:lnTo>
                    <a:pt x="5" y="38"/>
                  </a:lnTo>
                  <a:lnTo>
                    <a:pt x="5" y="38"/>
                  </a:lnTo>
                  <a:lnTo>
                    <a:pt x="5" y="37"/>
                  </a:lnTo>
                  <a:lnTo>
                    <a:pt x="5" y="10"/>
                  </a:lnTo>
                  <a:lnTo>
                    <a:pt x="10" y="10"/>
                  </a:lnTo>
                  <a:close/>
                </a:path>
              </a:pathLst>
            </a:custGeom>
            <a:solidFill>
              <a:srgbClr val="3A66AA"/>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191" name="Rectangle 311"/>
            <p:cNvSpPr>
              <a:spLocks noChangeArrowheads="1"/>
            </p:cNvSpPr>
            <p:nvPr/>
          </p:nvSpPr>
          <p:spPr bwMode="auto">
            <a:xfrm>
              <a:off x="3802" y="2805"/>
              <a:ext cx="2" cy="9"/>
            </a:xfrm>
            <a:prstGeom prst="rect">
              <a:avLst/>
            </a:prstGeom>
            <a:solidFill>
              <a:srgbClr val="3A66AA"/>
            </a:solidFill>
            <a:ln w="9525">
              <a:noFill/>
              <a:miter lim="800000"/>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192" name="Freeform 312"/>
            <p:cNvSpPr/>
            <p:nvPr/>
          </p:nvSpPr>
          <p:spPr bwMode="auto">
            <a:xfrm>
              <a:off x="3805" y="2805"/>
              <a:ext cx="5" cy="9"/>
            </a:xfrm>
            <a:custGeom>
              <a:avLst/>
              <a:gdLst/>
              <a:ahLst/>
              <a:cxnLst>
                <a:cxn ang="0">
                  <a:pos x="0" y="37"/>
                </a:cxn>
                <a:cxn ang="0">
                  <a:pos x="0" y="0"/>
                </a:cxn>
                <a:cxn ang="0">
                  <a:pos x="5" y="0"/>
                </a:cxn>
                <a:cxn ang="0">
                  <a:pos x="5" y="20"/>
                </a:cxn>
                <a:cxn ang="0">
                  <a:pos x="11" y="10"/>
                </a:cxn>
                <a:cxn ang="0">
                  <a:pos x="19" y="10"/>
                </a:cxn>
                <a:cxn ang="0">
                  <a:pos x="11" y="20"/>
                </a:cxn>
                <a:cxn ang="0">
                  <a:pos x="19" y="37"/>
                </a:cxn>
                <a:cxn ang="0">
                  <a:pos x="13" y="37"/>
                </a:cxn>
                <a:cxn ang="0">
                  <a:pos x="7" y="27"/>
                </a:cxn>
                <a:cxn ang="0">
                  <a:pos x="5" y="30"/>
                </a:cxn>
                <a:cxn ang="0">
                  <a:pos x="5" y="37"/>
                </a:cxn>
                <a:cxn ang="0">
                  <a:pos x="0" y="37"/>
                </a:cxn>
              </a:cxnLst>
              <a:rect l="0" t="0" r="r" b="b"/>
              <a:pathLst>
                <a:path w="19" h="37">
                  <a:moveTo>
                    <a:pt x="0" y="37"/>
                  </a:moveTo>
                  <a:lnTo>
                    <a:pt x="0" y="0"/>
                  </a:lnTo>
                  <a:lnTo>
                    <a:pt x="5" y="0"/>
                  </a:lnTo>
                  <a:lnTo>
                    <a:pt x="5" y="20"/>
                  </a:lnTo>
                  <a:lnTo>
                    <a:pt x="11" y="10"/>
                  </a:lnTo>
                  <a:lnTo>
                    <a:pt x="19" y="10"/>
                  </a:lnTo>
                  <a:lnTo>
                    <a:pt x="11" y="20"/>
                  </a:lnTo>
                  <a:lnTo>
                    <a:pt x="19" y="37"/>
                  </a:lnTo>
                  <a:lnTo>
                    <a:pt x="13" y="37"/>
                  </a:lnTo>
                  <a:lnTo>
                    <a:pt x="7" y="27"/>
                  </a:lnTo>
                  <a:lnTo>
                    <a:pt x="5" y="30"/>
                  </a:lnTo>
                  <a:lnTo>
                    <a:pt x="5" y="37"/>
                  </a:lnTo>
                  <a:lnTo>
                    <a:pt x="0" y="37"/>
                  </a:lnTo>
                  <a:close/>
                </a:path>
              </a:pathLst>
            </a:custGeom>
            <a:solidFill>
              <a:srgbClr val="3A66AA"/>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193" name="Freeform 313"/>
            <p:cNvSpPr/>
            <p:nvPr/>
          </p:nvSpPr>
          <p:spPr bwMode="auto">
            <a:xfrm>
              <a:off x="3810" y="2805"/>
              <a:ext cx="5" cy="9"/>
            </a:xfrm>
            <a:custGeom>
              <a:avLst/>
              <a:gdLst/>
              <a:ahLst/>
              <a:cxnLst>
                <a:cxn ang="0">
                  <a:pos x="5" y="14"/>
                </a:cxn>
                <a:cxn ang="0">
                  <a:pos x="8" y="12"/>
                </a:cxn>
                <a:cxn ang="0">
                  <a:pos x="10" y="12"/>
                </a:cxn>
                <a:cxn ang="0">
                  <a:pos x="11" y="10"/>
                </a:cxn>
                <a:cxn ang="0">
                  <a:pos x="14" y="10"/>
                </a:cxn>
                <a:cxn ang="0">
                  <a:pos x="14" y="10"/>
                </a:cxn>
                <a:cxn ang="0">
                  <a:pos x="14" y="10"/>
                </a:cxn>
                <a:cxn ang="0">
                  <a:pos x="15" y="10"/>
                </a:cxn>
                <a:cxn ang="0">
                  <a:pos x="16" y="10"/>
                </a:cxn>
                <a:cxn ang="0">
                  <a:pos x="16" y="12"/>
                </a:cxn>
                <a:cxn ang="0">
                  <a:pos x="16" y="13"/>
                </a:cxn>
                <a:cxn ang="0">
                  <a:pos x="18" y="14"/>
                </a:cxn>
                <a:cxn ang="0">
                  <a:pos x="19" y="14"/>
                </a:cxn>
                <a:cxn ang="0">
                  <a:pos x="19" y="15"/>
                </a:cxn>
                <a:cxn ang="0">
                  <a:pos x="19" y="17"/>
                </a:cxn>
                <a:cxn ang="0">
                  <a:pos x="19" y="18"/>
                </a:cxn>
                <a:cxn ang="0">
                  <a:pos x="19" y="18"/>
                </a:cxn>
                <a:cxn ang="0">
                  <a:pos x="19" y="18"/>
                </a:cxn>
                <a:cxn ang="0">
                  <a:pos x="19" y="19"/>
                </a:cxn>
                <a:cxn ang="0">
                  <a:pos x="19" y="20"/>
                </a:cxn>
                <a:cxn ang="0">
                  <a:pos x="19" y="37"/>
                </a:cxn>
                <a:cxn ang="0">
                  <a:pos x="14" y="24"/>
                </a:cxn>
                <a:cxn ang="0">
                  <a:pos x="14" y="22"/>
                </a:cxn>
                <a:cxn ang="0">
                  <a:pos x="14" y="20"/>
                </a:cxn>
                <a:cxn ang="0">
                  <a:pos x="14" y="19"/>
                </a:cxn>
                <a:cxn ang="0">
                  <a:pos x="14" y="18"/>
                </a:cxn>
                <a:cxn ang="0">
                  <a:pos x="13" y="18"/>
                </a:cxn>
                <a:cxn ang="0">
                  <a:pos x="11" y="18"/>
                </a:cxn>
                <a:cxn ang="0">
                  <a:pos x="11" y="18"/>
                </a:cxn>
                <a:cxn ang="0">
                  <a:pos x="10" y="18"/>
                </a:cxn>
                <a:cxn ang="0">
                  <a:pos x="9" y="18"/>
                </a:cxn>
                <a:cxn ang="0">
                  <a:pos x="9" y="18"/>
                </a:cxn>
                <a:cxn ang="0">
                  <a:pos x="9" y="18"/>
                </a:cxn>
                <a:cxn ang="0">
                  <a:pos x="8" y="18"/>
                </a:cxn>
                <a:cxn ang="0">
                  <a:pos x="6" y="18"/>
                </a:cxn>
                <a:cxn ang="0">
                  <a:pos x="6" y="19"/>
                </a:cxn>
                <a:cxn ang="0">
                  <a:pos x="5" y="20"/>
                </a:cxn>
                <a:cxn ang="0">
                  <a:pos x="5" y="20"/>
                </a:cxn>
                <a:cxn ang="0">
                  <a:pos x="5" y="22"/>
                </a:cxn>
                <a:cxn ang="0">
                  <a:pos x="5" y="22"/>
                </a:cxn>
                <a:cxn ang="0">
                  <a:pos x="5" y="24"/>
                </a:cxn>
                <a:cxn ang="0">
                  <a:pos x="0" y="37"/>
                </a:cxn>
                <a:cxn ang="0">
                  <a:pos x="5" y="0"/>
                </a:cxn>
              </a:cxnLst>
              <a:rect l="0" t="0" r="r" b="b"/>
              <a:pathLst>
                <a:path w="19" h="37">
                  <a:moveTo>
                    <a:pt x="5" y="0"/>
                  </a:moveTo>
                  <a:lnTo>
                    <a:pt x="5" y="14"/>
                  </a:lnTo>
                  <a:lnTo>
                    <a:pt x="6" y="13"/>
                  </a:lnTo>
                  <a:lnTo>
                    <a:pt x="8" y="12"/>
                  </a:lnTo>
                  <a:lnTo>
                    <a:pt x="9" y="12"/>
                  </a:lnTo>
                  <a:lnTo>
                    <a:pt x="10" y="12"/>
                  </a:lnTo>
                  <a:lnTo>
                    <a:pt x="10" y="12"/>
                  </a:lnTo>
                  <a:lnTo>
                    <a:pt x="11" y="10"/>
                  </a:lnTo>
                  <a:lnTo>
                    <a:pt x="13" y="10"/>
                  </a:lnTo>
                  <a:lnTo>
                    <a:pt x="14" y="10"/>
                  </a:lnTo>
                  <a:lnTo>
                    <a:pt x="14" y="10"/>
                  </a:lnTo>
                  <a:lnTo>
                    <a:pt x="14" y="10"/>
                  </a:lnTo>
                  <a:lnTo>
                    <a:pt x="14" y="10"/>
                  </a:lnTo>
                  <a:lnTo>
                    <a:pt x="14" y="10"/>
                  </a:lnTo>
                  <a:lnTo>
                    <a:pt x="15" y="10"/>
                  </a:lnTo>
                  <a:lnTo>
                    <a:pt x="15" y="10"/>
                  </a:lnTo>
                  <a:lnTo>
                    <a:pt x="16" y="10"/>
                  </a:lnTo>
                  <a:lnTo>
                    <a:pt x="16" y="10"/>
                  </a:lnTo>
                  <a:lnTo>
                    <a:pt x="16" y="12"/>
                  </a:lnTo>
                  <a:lnTo>
                    <a:pt x="16" y="12"/>
                  </a:lnTo>
                  <a:lnTo>
                    <a:pt x="16" y="13"/>
                  </a:lnTo>
                  <a:lnTo>
                    <a:pt x="16" y="13"/>
                  </a:lnTo>
                  <a:lnTo>
                    <a:pt x="18" y="14"/>
                  </a:lnTo>
                  <a:lnTo>
                    <a:pt x="18" y="14"/>
                  </a:lnTo>
                  <a:lnTo>
                    <a:pt x="19" y="14"/>
                  </a:lnTo>
                  <a:lnTo>
                    <a:pt x="19" y="14"/>
                  </a:lnTo>
                  <a:lnTo>
                    <a:pt x="19" y="14"/>
                  </a:lnTo>
                  <a:lnTo>
                    <a:pt x="19" y="15"/>
                  </a:lnTo>
                  <a:lnTo>
                    <a:pt x="19" y="15"/>
                  </a:lnTo>
                  <a:lnTo>
                    <a:pt x="19" y="17"/>
                  </a:lnTo>
                  <a:lnTo>
                    <a:pt x="19" y="17"/>
                  </a:lnTo>
                  <a:lnTo>
                    <a:pt x="19" y="18"/>
                  </a:lnTo>
                  <a:lnTo>
                    <a:pt x="19" y="18"/>
                  </a:lnTo>
                  <a:lnTo>
                    <a:pt x="19" y="18"/>
                  </a:lnTo>
                  <a:lnTo>
                    <a:pt x="19" y="18"/>
                  </a:lnTo>
                  <a:lnTo>
                    <a:pt x="19" y="18"/>
                  </a:lnTo>
                  <a:lnTo>
                    <a:pt x="19" y="19"/>
                  </a:lnTo>
                  <a:lnTo>
                    <a:pt x="19" y="19"/>
                  </a:lnTo>
                  <a:lnTo>
                    <a:pt x="19" y="20"/>
                  </a:lnTo>
                  <a:lnTo>
                    <a:pt x="19" y="20"/>
                  </a:lnTo>
                  <a:lnTo>
                    <a:pt x="19" y="20"/>
                  </a:lnTo>
                  <a:lnTo>
                    <a:pt x="19" y="37"/>
                  </a:lnTo>
                  <a:lnTo>
                    <a:pt x="14" y="37"/>
                  </a:lnTo>
                  <a:lnTo>
                    <a:pt x="14" y="24"/>
                  </a:lnTo>
                  <a:lnTo>
                    <a:pt x="14" y="23"/>
                  </a:lnTo>
                  <a:lnTo>
                    <a:pt x="14" y="22"/>
                  </a:lnTo>
                  <a:lnTo>
                    <a:pt x="14" y="22"/>
                  </a:lnTo>
                  <a:lnTo>
                    <a:pt x="14" y="20"/>
                  </a:lnTo>
                  <a:lnTo>
                    <a:pt x="14" y="20"/>
                  </a:lnTo>
                  <a:lnTo>
                    <a:pt x="14" y="19"/>
                  </a:lnTo>
                  <a:lnTo>
                    <a:pt x="14" y="19"/>
                  </a:lnTo>
                  <a:lnTo>
                    <a:pt x="14" y="18"/>
                  </a:lnTo>
                  <a:lnTo>
                    <a:pt x="13" y="18"/>
                  </a:lnTo>
                  <a:lnTo>
                    <a:pt x="13" y="18"/>
                  </a:lnTo>
                  <a:lnTo>
                    <a:pt x="11" y="18"/>
                  </a:lnTo>
                  <a:lnTo>
                    <a:pt x="11" y="18"/>
                  </a:lnTo>
                  <a:lnTo>
                    <a:pt x="11" y="18"/>
                  </a:lnTo>
                  <a:lnTo>
                    <a:pt x="11" y="18"/>
                  </a:lnTo>
                  <a:lnTo>
                    <a:pt x="11" y="18"/>
                  </a:lnTo>
                  <a:lnTo>
                    <a:pt x="10" y="18"/>
                  </a:lnTo>
                  <a:lnTo>
                    <a:pt x="9" y="18"/>
                  </a:lnTo>
                  <a:lnTo>
                    <a:pt x="9" y="18"/>
                  </a:lnTo>
                  <a:lnTo>
                    <a:pt x="9" y="18"/>
                  </a:lnTo>
                  <a:lnTo>
                    <a:pt x="9" y="18"/>
                  </a:lnTo>
                  <a:lnTo>
                    <a:pt x="9" y="18"/>
                  </a:lnTo>
                  <a:lnTo>
                    <a:pt x="9" y="18"/>
                  </a:lnTo>
                  <a:lnTo>
                    <a:pt x="8" y="18"/>
                  </a:lnTo>
                  <a:lnTo>
                    <a:pt x="8" y="18"/>
                  </a:lnTo>
                  <a:lnTo>
                    <a:pt x="8" y="18"/>
                  </a:lnTo>
                  <a:lnTo>
                    <a:pt x="6" y="18"/>
                  </a:lnTo>
                  <a:lnTo>
                    <a:pt x="6" y="18"/>
                  </a:lnTo>
                  <a:lnTo>
                    <a:pt x="6" y="19"/>
                  </a:lnTo>
                  <a:lnTo>
                    <a:pt x="6" y="19"/>
                  </a:lnTo>
                  <a:lnTo>
                    <a:pt x="5" y="20"/>
                  </a:lnTo>
                  <a:lnTo>
                    <a:pt x="5" y="20"/>
                  </a:lnTo>
                  <a:lnTo>
                    <a:pt x="5" y="20"/>
                  </a:lnTo>
                  <a:lnTo>
                    <a:pt x="5" y="20"/>
                  </a:lnTo>
                  <a:lnTo>
                    <a:pt x="5" y="22"/>
                  </a:lnTo>
                  <a:lnTo>
                    <a:pt x="5" y="22"/>
                  </a:lnTo>
                  <a:lnTo>
                    <a:pt x="5" y="22"/>
                  </a:lnTo>
                  <a:lnTo>
                    <a:pt x="5" y="23"/>
                  </a:lnTo>
                  <a:lnTo>
                    <a:pt x="5" y="24"/>
                  </a:lnTo>
                  <a:lnTo>
                    <a:pt x="5" y="37"/>
                  </a:lnTo>
                  <a:lnTo>
                    <a:pt x="0" y="37"/>
                  </a:lnTo>
                  <a:lnTo>
                    <a:pt x="0" y="0"/>
                  </a:lnTo>
                  <a:lnTo>
                    <a:pt x="5" y="0"/>
                  </a:lnTo>
                  <a:close/>
                </a:path>
              </a:pathLst>
            </a:custGeom>
            <a:solidFill>
              <a:srgbClr val="3A66AA"/>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194" name="Freeform 314"/>
            <p:cNvSpPr/>
            <p:nvPr/>
          </p:nvSpPr>
          <p:spPr bwMode="auto">
            <a:xfrm>
              <a:off x="3816" y="2805"/>
              <a:ext cx="3" cy="9"/>
            </a:xfrm>
            <a:custGeom>
              <a:avLst/>
              <a:gdLst/>
              <a:ahLst/>
              <a:cxnLst>
                <a:cxn ang="0">
                  <a:pos x="0" y="10"/>
                </a:cxn>
                <a:cxn ang="0">
                  <a:pos x="3" y="10"/>
                </a:cxn>
                <a:cxn ang="0">
                  <a:pos x="3" y="9"/>
                </a:cxn>
                <a:cxn ang="0">
                  <a:pos x="3" y="8"/>
                </a:cxn>
                <a:cxn ang="0">
                  <a:pos x="3" y="8"/>
                </a:cxn>
                <a:cxn ang="0">
                  <a:pos x="4" y="6"/>
                </a:cxn>
                <a:cxn ang="0">
                  <a:pos x="4" y="5"/>
                </a:cxn>
                <a:cxn ang="0">
                  <a:pos x="4" y="5"/>
                </a:cxn>
                <a:cxn ang="0">
                  <a:pos x="5" y="4"/>
                </a:cxn>
                <a:cxn ang="0">
                  <a:pos x="7" y="4"/>
                </a:cxn>
                <a:cxn ang="0">
                  <a:pos x="7" y="4"/>
                </a:cxn>
                <a:cxn ang="0">
                  <a:pos x="7" y="4"/>
                </a:cxn>
                <a:cxn ang="0">
                  <a:pos x="7" y="4"/>
                </a:cxn>
                <a:cxn ang="0">
                  <a:pos x="7" y="3"/>
                </a:cxn>
                <a:cxn ang="0">
                  <a:pos x="7" y="3"/>
                </a:cxn>
                <a:cxn ang="0">
                  <a:pos x="7" y="1"/>
                </a:cxn>
                <a:cxn ang="0">
                  <a:pos x="7" y="0"/>
                </a:cxn>
                <a:cxn ang="0">
                  <a:pos x="7" y="0"/>
                </a:cxn>
                <a:cxn ang="0">
                  <a:pos x="8" y="0"/>
                </a:cxn>
                <a:cxn ang="0">
                  <a:pos x="8" y="0"/>
                </a:cxn>
                <a:cxn ang="0">
                  <a:pos x="9" y="0"/>
                </a:cxn>
                <a:cxn ang="0">
                  <a:pos x="9" y="0"/>
                </a:cxn>
                <a:cxn ang="0">
                  <a:pos x="11" y="0"/>
                </a:cxn>
                <a:cxn ang="0">
                  <a:pos x="11" y="0"/>
                </a:cxn>
                <a:cxn ang="0">
                  <a:pos x="12" y="0"/>
                </a:cxn>
                <a:cxn ang="0">
                  <a:pos x="12" y="0"/>
                </a:cxn>
                <a:cxn ang="0">
                  <a:pos x="12" y="0"/>
                </a:cxn>
                <a:cxn ang="0">
                  <a:pos x="12" y="0"/>
                </a:cxn>
                <a:cxn ang="0">
                  <a:pos x="13" y="0"/>
                </a:cxn>
                <a:cxn ang="0">
                  <a:pos x="13" y="0"/>
                </a:cxn>
                <a:cxn ang="0">
                  <a:pos x="14" y="0"/>
                </a:cxn>
                <a:cxn ang="0">
                  <a:pos x="14" y="0"/>
                </a:cxn>
                <a:cxn ang="0">
                  <a:pos x="14" y="0"/>
                </a:cxn>
                <a:cxn ang="0">
                  <a:pos x="14" y="8"/>
                </a:cxn>
                <a:cxn ang="0">
                  <a:pos x="14" y="8"/>
                </a:cxn>
                <a:cxn ang="0">
                  <a:pos x="14" y="8"/>
                </a:cxn>
                <a:cxn ang="0">
                  <a:pos x="14" y="8"/>
                </a:cxn>
                <a:cxn ang="0">
                  <a:pos x="14" y="8"/>
                </a:cxn>
                <a:cxn ang="0">
                  <a:pos x="13" y="8"/>
                </a:cxn>
                <a:cxn ang="0">
                  <a:pos x="13" y="8"/>
                </a:cxn>
                <a:cxn ang="0">
                  <a:pos x="12" y="8"/>
                </a:cxn>
                <a:cxn ang="0">
                  <a:pos x="12" y="8"/>
                </a:cxn>
                <a:cxn ang="0">
                  <a:pos x="11" y="8"/>
                </a:cxn>
                <a:cxn ang="0">
                  <a:pos x="11" y="8"/>
                </a:cxn>
                <a:cxn ang="0">
                  <a:pos x="9" y="8"/>
                </a:cxn>
                <a:cxn ang="0">
                  <a:pos x="9" y="8"/>
                </a:cxn>
                <a:cxn ang="0">
                  <a:pos x="9" y="8"/>
                </a:cxn>
                <a:cxn ang="0">
                  <a:pos x="9" y="9"/>
                </a:cxn>
                <a:cxn ang="0">
                  <a:pos x="9" y="10"/>
                </a:cxn>
                <a:cxn ang="0">
                  <a:pos x="9" y="10"/>
                </a:cxn>
                <a:cxn ang="0">
                  <a:pos x="14" y="10"/>
                </a:cxn>
                <a:cxn ang="0">
                  <a:pos x="14" y="18"/>
                </a:cxn>
                <a:cxn ang="0">
                  <a:pos x="9" y="18"/>
                </a:cxn>
                <a:cxn ang="0">
                  <a:pos x="9" y="37"/>
                </a:cxn>
                <a:cxn ang="0">
                  <a:pos x="3" y="37"/>
                </a:cxn>
                <a:cxn ang="0">
                  <a:pos x="3" y="18"/>
                </a:cxn>
                <a:cxn ang="0">
                  <a:pos x="0" y="18"/>
                </a:cxn>
                <a:cxn ang="0">
                  <a:pos x="0" y="10"/>
                </a:cxn>
              </a:cxnLst>
              <a:rect l="0" t="0" r="r" b="b"/>
              <a:pathLst>
                <a:path w="14" h="37">
                  <a:moveTo>
                    <a:pt x="0" y="10"/>
                  </a:moveTo>
                  <a:lnTo>
                    <a:pt x="3" y="10"/>
                  </a:lnTo>
                  <a:lnTo>
                    <a:pt x="3" y="9"/>
                  </a:lnTo>
                  <a:lnTo>
                    <a:pt x="3" y="8"/>
                  </a:lnTo>
                  <a:lnTo>
                    <a:pt x="3" y="8"/>
                  </a:lnTo>
                  <a:lnTo>
                    <a:pt x="4" y="6"/>
                  </a:lnTo>
                  <a:lnTo>
                    <a:pt x="4" y="5"/>
                  </a:lnTo>
                  <a:lnTo>
                    <a:pt x="4" y="5"/>
                  </a:lnTo>
                  <a:lnTo>
                    <a:pt x="5" y="4"/>
                  </a:lnTo>
                  <a:lnTo>
                    <a:pt x="7" y="4"/>
                  </a:lnTo>
                  <a:lnTo>
                    <a:pt x="7" y="4"/>
                  </a:lnTo>
                  <a:lnTo>
                    <a:pt x="7" y="4"/>
                  </a:lnTo>
                  <a:lnTo>
                    <a:pt x="7" y="4"/>
                  </a:lnTo>
                  <a:lnTo>
                    <a:pt x="7" y="3"/>
                  </a:lnTo>
                  <a:lnTo>
                    <a:pt x="7" y="3"/>
                  </a:lnTo>
                  <a:lnTo>
                    <a:pt x="7" y="1"/>
                  </a:lnTo>
                  <a:lnTo>
                    <a:pt x="7" y="0"/>
                  </a:lnTo>
                  <a:lnTo>
                    <a:pt x="7" y="0"/>
                  </a:lnTo>
                  <a:lnTo>
                    <a:pt x="8" y="0"/>
                  </a:lnTo>
                  <a:lnTo>
                    <a:pt x="8" y="0"/>
                  </a:lnTo>
                  <a:lnTo>
                    <a:pt x="9" y="0"/>
                  </a:lnTo>
                  <a:lnTo>
                    <a:pt x="9" y="0"/>
                  </a:lnTo>
                  <a:lnTo>
                    <a:pt x="11" y="0"/>
                  </a:lnTo>
                  <a:lnTo>
                    <a:pt x="11" y="0"/>
                  </a:lnTo>
                  <a:lnTo>
                    <a:pt x="12" y="0"/>
                  </a:lnTo>
                  <a:lnTo>
                    <a:pt x="12" y="0"/>
                  </a:lnTo>
                  <a:lnTo>
                    <a:pt x="12" y="0"/>
                  </a:lnTo>
                  <a:lnTo>
                    <a:pt x="12" y="0"/>
                  </a:lnTo>
                  <a:lnTo>
                    <a:pt x="13" y="0"/>
                  </a:lnTo>
                  <a:lnTo>
                    <a:pt x="13" y="0"/>
                  </a:lnTo>
                  <a:lnTo>
                    <a:pt x="14" y="0"/>
                  </a:lnTo>
                  <a:lnTo>
                    <a:pt x="14" y="0"/>
                  </a:lnTo>
                  <a:lnTo>
                    <a:pt x="14" y="0"/>
                  </a:lnTo>
                  <a:lnTo>
                    <a:pt x="14" y="8"/>
                  </a:lnTo>
                  <a:lnTo>
                    <a:pt x="14" y="8"/>
                  </a:lnTo>
                  <a:lnTo>
                    <a:pt x="14" y="8"/>
                  </a:lnTo>
                  <a:lnTo>
                    <a:pt x="14" y="8"/>
                  </a:lnTo>
                  <a:lnTo>
                    <a:pt x="14" y="8"/>
                  </a:lnTo>
                  <a:lnTo>
                    <a:pt x="13" y="8"/>
                  </a:lnTo>
                  <a:lnTo>
                    <a:pt x="13" y="8"/>
                  </a:lnTo>
                  <a:lnTo>
                    <a:pt x="12" y="8"/>
                  </a:lnTo>
                  <a:lnTo>
                    <a:pt x="12" y="8"/>
                  </a:lnTo>
                  <a:lnTo>
                    <a:pt x="11" y="8"/>
                  </a:lnTo>
                  <a:lnTo>
                    <a:pt x="11" y="8"/>
                  </a:lnTo>
                  <a:lnTo>
                    <a:pt x="9" y="8"/>
                  </a:lnTo>
                  <a:lnTo>
                    <a:pt x="9" y="8"/>
                  </a:lnTo>
                  <a:lnTo>
                    <a:pt x="9" y="8"/>
                  </a:lnTo>
                  <a:lnTo>
                    <a:pt x="9" y="9"/>
                  </a:lnTo>
                  <a:lnTo>
                    <a:pt x="9" y="10"/>
                  </a:lnTo>
                  <a:lnTo>
                    <a:pt x="9" y="10"/>
                  </a:lnTo>
                  <a:lnTo>
                    <a:pt x="14" y="10"/>
                  </a:lnTo>
                  <a:lnTo>
                    <a:pt x="14" y="18"/>
                  </a:lnTo>
                  <a:lnTo>
                    <a:pt x="9" y="18"/>
                  </a:lnTo>
                  <a:lnTo>
                    <a:pt x="9" y="37"/>
                  </a:lnTo>
                  <a:lnTo>
                    <a:pt x="3" y="37"/>
                  </a:lnTo>
                  <a:lnTo>
                    <a:pt x="3" y="18"/>
                  </a:lnTo>
                  <a:lnTo>
                    <a:pt x="0" y="18"/>
                  </a:lnTo>
                  <a:lnTo>
                    <a:pt x="0" y="10"/>
                  </a:lnTo>
                  <a:close/>
                </a:path>
              </a:pathLst>
            </a:custGeom>
            <a:solidFill>
              <a:srgbClr val="3A66AA"/>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195" name="Rectangle 315"/>
            <p:cNvSpPr>
              <a:spLocks noChangeArrowheads="1"/>
            </p:cNvSpPr>
            <p:nvPr/>
          </p:nvSpPr>
          <p:spPr bwMode="auto">
            <a:xfrm>
              <a:off x="3823" y="2805"/>
              <a:ext cx="1" cy="9"/>
            </a:xfrm>
            <a:prstGeom prst="rect">
              <a:avLst/>
            </a:prstGeom>
            <a:solidFill>
              <a:srgbClr val="3A66AA"/>
            </a:solidFill>
            <a:ln w="9525">
              <a:noFill/>
              <a:miter lim="800000"/>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196" name="Freeform 316"/>
            <p:cNvSpPr/>
            <p:nvPr/>
          </p:nvSpPr>
          <p:spPr bwMode="auto">
            <a:xfrm>
              <a:off x="3825" y="2805"/>
              <a:ext cx="5" cy="9"/>
            </a:xfrm>
            <a:custGeom>
              <a:avLst/>
              <a:gdLst/>
              <a:ahLst/>
              <a:cxnLst>
                <a:cxn ang="0">
                  <a:pos x="0" y="37"/>
                </a:cxn>
                <a:cxn ang="0">
                  <a:pos x="0" y="0"/>
                </a:cxn>
                <a:cxn ang="0">
                  <a:pos x="5" y="0"/>
                </a:cxn>
                <a:cxn ang="0">
                  <a:pos x="5" y="20"/>
                </a:cxn>
                <a:cxn ang="0">
                  <a:pos x="12" y="10"/>
                </a:cxn>
                <a:cxn ang="0">
                  <a:pos x="19" y="10"/>
                </a:cxn>
                <a:cxn ang="0">
                  <a:pos x="12" y="20"/>
                </a:cxn>
                <a:cxn ang="0">
                  <a:pos x="19" y="37"/>
                </a:cxn>
                <a:cxn ang="0">
                  <a:pos x="14" y="37"/>
                </a:cxn>
                <a:cxn ang="0">
                  <a:pos x="9" y="27"/>
                </a:cxn>
                <a:cxn ang="0">
                  <a:pos x="5" y="30"/>
                </a:cxn>
                <a:cxn ang="0">
                  <a:pos x="5" y="37"/>
                </a:cxn>
                <a:cxn ang="0">
                  <a:pos x="0" y="37"/>
                </a:cxn>
              </a:cxnLst>
              <a:rect l="0" t="0" r="r" b="b"/>
              <a:pathLst>
                <a:path w="19" h="37">
                  <a:moveTo>
                    <a:pt x="0" y="37"/>
                  </a:moveTo>
                  <a:lnTo>
                    <a:pt x="0" y="0"/>
                  </a:lnTo>
                  <a:lnTo>
                    <a:pt x="5" y="0"/>
                  </a:lnTo>
                  <a:lnTo>
                    <a:pt x="5" y="20"/>
                  </a:lnTo>
                  <a:lnTo>
                    <a:pt x="12" y="10"/>
                  </a:lnTo>
                  <a:lnTo>
                    <a:pt x="19" y="10"/>
                  </a:lnTo>
                  <a:lnTo>
                    <a:pt x="12" y="20"/>
                  </a:lnTo>
                  <a:lnTo>
                    <a:pt x="19" y="37"/>
                  </a:lnTo>
                  <a:lnTo>
                    <a:pt x="14" y="37"/>
                  </a:lnTo>
                  <a:lnTo>
                    <a:pt x="9" y="27"/>
                  </a:lnTo>
                  <a:lnTo>
                    <a:pt x="5" y="30"/>
                  </a:lnTo>
                  <a:lnTo>
                    <a:pt x="5" y="37"/>
                  </a:lnTo>
                  <a:lnTo>
                    <a:pt x="0" y="37"/>
                  </a:lnTo>
                  <a:close/>
                </a:path>
              </a:pathLst>
            </a:custGeom>
            <a:solidFill>
              <a:srgbClr val="3A66AA"/>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197" name="Freeform 317"/>
            <p:cNvSpPr>
              <a:spLocks noEditPoints="1"/>
            </p:cNvSpPr>
            <p:nvPr/>
          </p:nvSpPr>
          <p:spPr bwMode="auto">
            <a:xfrm>
              <a:off x="3830" y="2805"/>
              <a:ext cx="5" cy="9"/>
            </a:xfrm>
            <a:custGeom>
              <a:avLst/>
              <a:gdLst/>
              <a:ahLst/>
              <a:cxnLst>
                <a:cxn ang="0">
                  <a:pos x="14" y="37"/>
                </a:cxn>
                <a:cxn ang="0">
                  <a:pos x="14" y="34"/>
                </a:cxn>
                <a:cxn ang="0">
                  <a:pos x="14" y="35"/>
                </a:cxn>
                <a:cxn ang="0">
                  <a:pos x="12" y="37"/>
                </a:cxn>
                <a:cxn ang="0">
                  <a:pos x="12" y="37"/>
                </a:cxn>
                <a:cxn ang="0">
                  <a:pos x="11" y="37"/>
                </a:cxn>
                <a:cxn ang="0">
                  <a:pos x="10" y="37"/>
                </a:cxn>
                <a:cxn ang="0">
                  <a:pos x="8" y="37"/>
                </a:cxn>
                <a:cxn ang="0">
                  <a:pos x="8" y="37"/>
                </a:cxn>
                <a:cxn ang="0">
                  <a:pos x="7" y="37"/>
                </a:cxn>
                <a:cxn ang="0">
                  <a:pos x="5" y="37"/>
                </a:cxn>
                <a:cxn ang="0">
                  <a:pos x="3" y="37"/>
                </a:cxn>
                <a:cxn ang="0">
                  <a:pos x="3" y="35"/>
                </a:cxn>
                <a:cxn ang="0">
                  <a:pos x="2" y="33"/>
                </a:cxn>
                <a:cxn ang="0">
                  <a:pos x="1" y="30"/>
                </a:cxn>
                <a:cxn ang="0">
                  <a:pos x="0" y="28"/>
                </a:cxn>
                <a:cxn ang="0">
                  <a:pos x="0" y="25"/>
                </a:cxn>
                <a:cxn ang="0">
                  <a:pos x="0" y="23"/>
                </a:cxn>
                <a:cxn ang="0">
                  <a:pos x="0" y="20"/>
                </a:cxn>
                <a:cxn ang="0">
                  <a:pos x="1" y="18"/>
                </a:cxn>
                <a:cxn ang="0">
                  <a:pos x="2" y="15"/>
                </a:cxn>
                <a:cxn ang="0">
                  <a:pos x="3" y="13"/>
                </a:cxn>
                <a:cxn ang="0">
                  <a:pos x="3" y="12"/>
                </a:cxn>
                <a:cxn ang="0">
                  <a:pos x="5" y="12"/>
                </a:cxn>
                <a:cxn ang="0">
                  <a:pos x="7" y="10"/>
                </a:cxn>
                <a:cxn ang="0">
                  <a:pos x="10" y="10"/>
                </a:cxn>
                <a:cxn ang="0">
                  <a:pos x="11" y="12"/>
                </a:cxn>
                <a:cxn ang="0">
                  <a:pos x="12" y="12"/>
                </a:cxn>
                <a:cxn ang="0">
                  <a:pos x="14" y="13"/>
                </a:cxn>
                <a:cxn ang="0">
                  <a:pos x="14" y="0"/>
                </a:cxn>
                <a:cxn ang="0">
                  <a:pos x="19" y="37"/>
                </a:cxn>
                <a:cxn ang="0">
                  <a:pos x="6" y="25"/>
                </a:cxn>
                <a:cxn ang="0">
                  <a:pos x="6" y="27"/>
                </a:cxn>
                <a:cxn ang="0">
                  <a:pos x="6" y="28"/>
                </a:cxn>
                <a:cxn ang="0">
                  <a:pos x="6" y="29"/>
                </a:cxn>
                <a:cxn ang="0">
                  <a:pos x="6" y="30"/>
                </a:cxn>
                <a:cxn ang="0">
                  <a:pos x="6" y="32"/>
                </a:cxn>
                <a:cxn ang="0">
                  <a:pos x="7" y="33"/>
                </a:cxn>
                <a:cxn ang="0">
                  <a:pos x="8" y="34"/>
                </a:cxn>
                <a:cxn ang="0">
                  <a:pos x="8" y="34"/>
                </a:cxn>
                <a:cxn ang="0">
                  <a:pos x="10" y="33"/>
                </a:cxn>
                <a:cxn ang="0">
                  <a:pos x="11" y="32"/>
                </a:cxn>
                <a:cxn ang="0">
                  <a:pos x="12" y="30"/>
                </a:cxn>
                <a:cxn ang="0">
                  <a:pos x="14" y="30"/>
                </a:cxn>
                <a:cxn ang="0">
                  <a:pos x="14" y="29"/>
                </a:cxn>
                <a:cxn ang="0">
                  <a:pos x="14" y="28"/>
                </a:cxn>
                <a:cxn ang="0">
                  <a:pos x="14" y="25"/>
                </a:cxn>
                <a:cxn ang="0">
                  <a:pos x="14" y="23"/>
                </a:cxn>
                <a:cxn ang="0">
                  <a:pos x="14" y="22"/>
                </a:cxn>
                <a:cxn ang="0">
                  <a:pos x="14" y="20"/>
                </a:cxn>
                <a:cxn ang="0">
                  <a:pos x="14" y="19"/>
                </a:cxn>
                <a:cxn ang="0">
                  <a:pos x="12" y="18"/>
                </a:cxn>
                <a:cxn ang="0">
                  <a:pos x="11" y="18"/>
                </a:cxn>
                <a:cxn ang="0">
                  <a:pos x="10" y="18"/>
                </a:cxn>
                <a:cxn ang="0">
                  <a:pos x="8" y="18"/>
                </a:cxn>
                <a:cxn ang="0">
                  <a:pos x="8" y="18"/>
                </a:cxn>
                <a:cxn ang="0">
                  <a:pos x="8" y="18"/>
                </a:cxn>
                <a:cxn ang="0">
                  <a:pos x="7" y="18"/>
                </a:cxn>
                <a:cxn ang="0">
                  <a:pos x="6" y="18"/>
                </a:cxn>
                <a:cxn ang="0">
                  <a:pos x="6" y="19"/>
                </a:cxn>
                <a:cxn ang="0">
                  <a:pos x="6" y="20"/>
                </a:cxn>
                <a:cxn ang="0">
                  <a:pos x="6" y="22"/>
                </a:cxn>
                <a:cxn ang="0">
                  <a:pos x="6" y="23"/>
                </a:cxn>
              </a:cxnLst>
              <a:rect l="0" t="0" r="r" b="b"/>
              <a:pathLst>
                <a:path w="19" h="37">
                  <a:moveTo>
                    <a:pt x="19" y="37"/>
                  </a:moveTo>
                  <a:lnTo>
                    <a:pt x="14" y="37"/>
                  </a:lnTo>
                  <a:lnTo>
                    <a:pt x="14" y="34"/>
                  </a:lnTo>
                  <a:lnTo>
                    <a:pt x="14" y="34"/>
                  </a:lnTo>
                  <a:lnTo>
                    <a:pt x="14" y="34"/>
                  </a:lnTo>
                  <a:lnTo>
                    <a:pt x="14" y="35"/>
                  </a:lnTo>
                  <a:lnTo>
                    <a:pt x="14" y="35"/>
                  </a:lnTo>
                  <a:lnTo>
                    <a:pt x="12" y="37"/>
                  </a:lnTo>
                  <a:lnTo>
                    <a:pt x="12" y="37"/>
                  </a:lnTo>
                  <a:lnTo>
                    <a:pt x="12" y="37"/>
                  </a:lnTo>
                  <a:lnTo>
                    <a:pt x="11" y="37"/>
                  </a:lnTo>
                  <a:lnTo>
                    <a:pt x="11" y="37"/>
                  </a:lnTo>
                  <a:lnTo>
                    <a:pt x="11" y="37"/>
                  </a:lnTo>
                  <a:lnTo>
                    <a:pt x="10" y="37"/>
                  </a:lnTo>
                  <a:lnTo>
                    <a:pt x="10" y="37"/>
                  </a:lnTo>
                  <a:lnTo>
                    <a:pt x="8" y="37"/>
                  </a:lnTo>
                  <a:lnTo>
                    <a:pt x="8" y="37"/>
                  </a:lnTo>
                  <a:lnTo>
                    <a:pt x="8" y="37"/>
                  </a:lnTo>
                  <a:lnTo>
                    <a:pt x="8" y="37"/>
                  </a:lnTo>
                  <a:lnTo>
                    <a:pt x="7" y="37"/>
                  </a:lnTo>
                  <a:lnTo>
                    <a:pt x="6" y="37"/>
                  </a:lnTo>
                  <a:lnTo>
                    <a:pt x="5" y="37"/>
                  </a:lnTo>
                  <a:lnTo>
                    <a:pt x="5" y="37"/>
                  </a:lnTo>
                  <a:lnTo>
                    <a:pt x="3" y="37"/>
                  </a:lnTo>
                  <a:lnTo>
                    <a:pt x="3" y="35"/>
                  </a:lnTo>
                  <a:lnTo>
                    <a:pt x="3" y="35"/>
                  </a:lnTo>
                  <a:lnTo>
                    <a:pt x="2" y="34"/>
                  </a:lnTo>
                  <a:lnTo>
                    <a:pt x="2" y="33"/>
                  </a:lnTo>
                  <a:lnTo>
                    <a:pt x="1" y="32"/>
                  </a:lnTo>
                  <a:lnTo>
                    <a:pt x="1" y="30"/>
                  </a:lnTo>
                  <a:lnTo>
                    <a:pt x="1" y="29"/>
                  </a:lnTo>
                  <a:lnTo>
                    <a:pt x="0" y="28"/>
                  </a:lnTo>
                  <a:lnTo>
                    <a:pt x="0" y="27"/>
                  </a:lnTo>
                  <a:lnTo>
                    <a:pt x="0" y="25"/>
                  </a:lnTo>
                  <a:lnTo>
                    <a:pt x="0" y="24"/>
                  </a:lnTo>
                  <a:lnTo>
                    <a:pt x="0" y="23"/>
                  </a:lnTo>
                  <a:lnTo>
                    <a:pt x="0" y="22"/>
                  </a:lnTo>
                  <a:lnTo>
                    <a:pt x="0" y="20"/>
                  </a:lnTo>
                  <a:lnTo>
                    <a:pt x="1" y="19"/>
                  </a:lnTo>
                  <a:lnTo>
                    <a:pt x="1" y="18"/>
                  </a:lnTo>
                  <a:lnTo>
                    <a:pt x="1" y="17"/>
                  </a:lnTo>
                  <a:lnTo>
                    <a:pt x="2" y="15"/>
                  </a:lnTo>
                  <a:lnTo>
                    <a:pt x="2" y="14"/>
                  </a:lnTo>
                  <a:lnTo>
                    <a:pt x="3" y="13"/>
                  </a:lnTo>
                  <a:lnTo>
                    <a:pt x="3" y="12"/>
                  </a:lnTo>
                  <a:lnTo>
                    <a:pt x="3" y="12"/>
                  </a:lnTo>
                  <a:lnTo>
                    <a:pt x="5" y="12"/>
                  </a:lnTo>
                  <a:lnTo>
                    <a:pt x="5" y="12"/>
                  </a:lnTo>
                  <a:lnTo>
                    <a:pt x="6" y="10"/>
                  </a:lnTo>
                  <a:lnTo>
                    <a:pt x="7" y="10"/>
                  </a:lnTo>
                  <a:lnTo>
                    <a:pt x="8" y="10"/>
                  </a:lnTo>
                  <a:lnTo>
                    <a:pt x="10" y="10"/>
                  </a:lnTo>
                  <a:lnTo>
                    <a:pt x="10" y="10"/>
                  </a:lnTo>
                  <a:lnTo>
                    <a:pt x="11" y="12"/>
                  </a:lnTo>
                  <a:lnTo>
                    <a:pt x="12" y="12"/>
                  </a:lnTo>
                  <a:lnTo>
                    <a:pt x="12" y="12"/>
                  </a:lnTo>
                  <a:lnTo>
                    <a:pt x="14" y="12"/>
                  </a:lnTo>
                  <a:lnTo>
                    <a:pt x="14" y="13"/>
                  </a:lnTo>
                  <a:lnTo>
                    <a:pt x="14" y="14"/>
                  </a:lnTo>
                  <a:lnTo>
                    <a:pt x="14" y="0"/>
                  </a:lnTo>
                  <a:lnTo>
                    <a:pt x="19" y="0"/>
                  </a:lnTo>
                  <a:lnTo>
                    <a:pt x="19" y="37"/>
                  </a:lnTo>
                  <a:close/>
                  <a:moveTo>
                    <a:pt x="6" y="24"/>
                  </a:moveTo>
                  <a:lnTo>
                    <a:pt x="6" y="25"/>
                  </a:lnTo>
                  <a:lnTo>
                    <a:pt x="6" y="25"/>
                  </a:lnTo>
                  <a:lnTo>
                    <a:pt x="6" y="27"/>
                  </a:lnTo>
                  <a:lnTo>
                    <a:pt x="6" y="28"/>
                  </a:lnTo>
                  <a:lnTo>
                    <a:pt x="6" y="28"/>
                  </a:lnTo>
                  <a:lnTo>
                    <a:pt x="6" y="29"/>
                  </a:lnTo>
                  <a:lnTo>
                    <a:pt x="6" y="29"/>
                  </a:lnTo>
                  <a:lnTo>
                    <a:pt x="6" y="30"/>
                  </a:lnTo>
                  <a:lnTo>
                    <a:pt x="6" y="30"/>
                  </a:lnTo>
                  <a:lnTo>
                    <a:pt x="6" y="32"/>
                  </a:lnTo>
                  <a:lnTo>
                    <a:pt x="6" y="32"/>
                  </a:lnTo>
                  <a:lnTo>
                    <a:pt x="7" y="32"/>
                  </a:lnTo>
                  <a:lnTo>
                    <a:pt x="7" y="33"/>
                  </a:lnTo>
                  <a:lnTo>
                    <a:pt x="7" y="33"/>
                  </a:lnTo>
                  <a:lnTo>
                    <a:pt x="8" y="34"/>
                  </a:lnTo>
                  <a:lnTo>
                    <a:pt x="8" y="34"/>
                  </a:lnTo>
                  <a:lnTo>
                    <a:pt x="8" y="34"/>
                  </a:lnTo>
                  <a:lnTo>
                    <a:pt x="10" y="33"/>
                  </a:lnTo>
                  <a:lnTo>
                    <a:pt x="10" y="33"/>
                  </a:lnTo>
                  <a:lnTo>
                    <a:pt x="11" y="32"/>
                  </a:lnTo>
                  <a:lnTo>
                    <a:pt x="11" y="32"/>
                  </a:lnTo>
                  <a:lnTo>
                    <a:pt x="12" y="32"/>
                  </a:lnTo>
                  <a:lnTo>
                    <a:pt x="12" y="30"/>
                  </a:lnTo>
                  <a:lnTo>
                    <a:pt x="14" y="30"/>
                  </a:lnTo>
                  <a:lnTo>
                    <a:pt x="14" y="30"/>
                  </a:lnTo>
                  <a:lnTo>
                    <a:pt x="14" y="30"/>
                  </a:lnTo>
                  <a:lnTo>
                    <a:pt x="14" y="29"/>
                  </a:lnTo>
                  <a:lnTo>
                    <a:pt x="14" y="28"/>
                  </a:lnTo>
                  <a:lnTo>
                    <a:pt x="14" y="28"/>
                  </a:lnTo>
                  <a:lnTo>
                    <a:pt x="14" y="27"/>
                  </a:lnTo>
                  <a:lnTo>
                    <a:pt x="14" y="25"/>
                  </a:lnTo>
                  <a:lnTo>
                    <a:pt x="14" y="24"/>
                  </a:lnTo>
                  <a:lnTo>
                    <a:pt x="14" y="23"/>
                  </a:lnTo>
                  <a:lnTo>
                    <a:pt x="14" y="22"/>
                  </a:lnTo>
                  <a:lnTo>
                    <a:pt x="14" y="22"/>
                  </a:lnTo>
                  <a:lnTo>
                    <a:pt x="14" y="20"/>
                  </a:lnTo>
                  <a:lnTo>
                    <a:pt x="14" y="20"/>
                  </a:lnTo>
                  <a:lnTo>
                    <a:pt x="14" y="19"/>
                  </a:lnTo>
                  <a:lnTo>
                    <a:pt x="14" y="19"/>
                  </a:lnTo>
                  <a:lnTo>
                    <a:pt x="14" y="18"/>
                  </a:lnTo>
                  <a:lnTo>
                    <a:pt x="12" y="18"/>
                  </a:lnTo>
                  <a:lnTo>
                    <a:pt x="12" y="18"/>
                  </a:lnTo>
                  <a:lnTo>
                    <a:pt x="11" y="18"/>
                  </a:lnTo>
                  <a:lnTo>
                    <a:pt x="11" y="18"/>
                  </a:lnTo>
                  <a:lnTo>
                    <a:pt x="10" y="18"/>
                  </a:lnTo>
                  <a:lnTo>
                    <a:pt x="10" y="18"/>
                  </a:lnTo>
                  <a:lnTo>
                    <a:pt x="8" y="18"/>
                  </a:lnTo>
                  <a:lnTo>
                    <a:pt x="8" y="18"/>
                  </a:lnTo>
                  <a:lnTo>
                    <a:pt x="8" y="18"/>
                  </a:lnTo>
                  <a:lnTo>
                    <a:pt x="8" y="18"/>
                  </a:lnTo>
                  <a:lnTo>
                    <a:pt x="8" y="18"/>
                  </a:lnTo>
                  <a:lnTo>
                    <a:pt x="7" y="18"/>
                  </a:lnTo>
                  <a:lnTo>
                    <a:pt x="7" y="18"/>
                  </a:lnTo>
                  <a:lnTo>
                    <a:pt x="7" y="18"/>
                  </a:lnTo>
                  <a:lnTo>
                    <a:pt x="6" y="18"/>
                  </a:lnTo>
                  <a:lnTo>
                    <a:pt x="6" y="18"/>
                  </a:lnTo>
                  <a:lnTo>
                    <a:pt x="6" y="19"/>
                  </a:lnTo>
                  <a:lnTo>
                    <a:pt x="6" y="19"/>
                  </a:lnTo>
                  <a:lnTo>
                    <a:pt x="6" y="20"/>
                  </a:lnTo>
                  <a:lnTo>
                    <a:pt x="6" y="20"/>
                  </a:lnTo>
                  <a:lnTo>
                    <a:pt x="6" y="22"/>
                  </a:lnTo>
                  <a:lnTo>
                    <a:pt x="6" y="22"/>
                  </a:lnTo>
                  <a:lnTo>
                    <a:pt x="6" y="23"/>
                  </a:lnTo>
                  <a:lnTo>
                    <a:pt x="6" y="24"/>
                  </a:lnTo>
                  <a:close/>
                </a:path>
              </a:pathLst>
            </a:custGeom>
            <a:solidFill>
              <a:srgbClr val="3A66AA"/>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198" name="Freeform 318"/>
            <p:cNvSpPr>
              <a:spLocks noEditPoints="1"/>
            </p:cNvSpPr>
            <p:nvPr/>
          </p:nvSpPr>
          <p:spPr bwMode="auto">
            <a:xfrm>
              <a:off x="3835" y="2805"/>
              <a:ext cx="3" cy="11"/>
            </a:xfrm>
            <a:custGeom>
              <a:avLst/>
              <a:gdLst/>
              <a:ahLst/>
              <a:cxnLst>
                <a:cxn ang="0">
                  <a:pos x="6" y="0"/>
                </a:cxn>
                <a:cxn ang="0">
                  <a:pos x="11" y="8"/>
                </a:cxn>
                <a:cxn ang="0">
                  <a:pos x="11" y="10"/>
                </a:cxn>
                <a:cxn ang="0">
                  <a:pos x="11" y="38"/>
                </a:cxn>
                <a:cxn ang="0">
                  <a:pos x="11" y="40"/>
                </a:cxn>
                <a:cxn ang="0">
                  <a:pos x="11" y="42"/>
                </a:cxn>
                <a:cxn ang="0">
                  <a:pos x="11" y="43"/>
                </a:cxn>
                <a:cxn ang="0">
                  <a:pos x="11" y="44"/>
                </a:cxn>
                <a:cxn ang="0">
                  <a:pos x="11" y="44"/>
                </a:cxn>
                <a:cxn ang="0">
                  <a:pos x="10" y="46"/>
                </a:cxn>
                <a:cxn ang="0">
                  <a:pos x="8" y="47"/>
                </a:cxn>
                <a:cxn ang="0">
                  <a:pos x="8" y="47"/>
                </a:cxn>
                <a:cxn ang="0">
                  <a:pos x="7" y="47"/>
                </a:cxn>
                <a:cxn ang="0">
                  <a:pos x="6" y="47"/>
                </a:cxn>
                <a:cxn ang="0">
                  <a:pos x="6" y="47"/>
                </a:cxn>
                <a:cxn ang="0">
                  <a:pos x="5" y="47"/>
                </a:cxn>
                <a:cxn ang="0">
                  <a:pos x="5" y="47"/>
                </a:cxn>
                <a:cxn ang="0">
                  <a:pos x="3" y="47"/>
                </a:cxn>
                <a:cxn ang="0">
                  <a:pos x="2" y="47"/>
                </a:cxn>
                <a:cxn ang="0">
                  <a:pos x="2" y="47"/>
                </a:cxn>
                <a:cxn ang="0">
                  <a:pos x="2" y="47"/>
                </a:cxn>
                <a:cxn ang="0">
                  <a:pos x="2" y="47"/>
                </a:cxn>
                <a:cxn ang="0">
                  <a:pos x="1" y="47"/>
                </a:cxn>
                <a:cxn ang="0">
                  <a:pos x="2" y="40"/>
                </a:cxn>
                <a:cxn ang="0">
                  <a:pos x="3" y="40"/>
                </a:cxn>
                <a:cxn ang="0">
                  <a:pos x="3" y="40"/>
                </a:cxn>
                <a:cxn ang="0">
                  <a:pos x="5" y="40"/>
                </a:cxn>
                <a:cxn ang="0">
                  <a:pos x="6" y="40"/>
                </a:cxn>
                <a:cxn ang="0">
                  <a:pos x="6" y="40"/>
                </a:cxn>
                <a:cxn ang="0">
                  <a:pos x="6" y="39"/>
                </a:cxn>
                <a:cxn ang="0">
                  <a:pos x="6" y="38"/>
                </a:cxn>
                <a:cxn ang="0">
                  <a:pos x="6" y="37"/>
                </a:cxn>
                <a:cxn ang="0">
                  <a:pos x="11" y="10"/>
                </a:cxn>
              </a:cxnLst>
              <a:rect l="0" t="0" r="r" b="b"/>
              <a:pathLst>
                <a:path w="11" h="47">
                  <a:moveTo>
                    <a:pt x="6" y="8"/>
                  </a:moveTo>
                  <a:lnTo>
                    <a:pt x="6" y="0"/>
                  </a:lnTo>
                  <a:lnTo>
                    <a:pt x="11" y="0"/>
                  </a:lnTo>
                  <a:lnTo>
                    <a:pt x="11" y="8"/>
                  </a:lnTo>
                  <a:lnTo>
                    <a:pt x="6" y="8"/>
                  </a:lnTo>
                  <a:close/>
                  <a:moveTo>
                    <a:pt x="11" y="10"/>
                  </a:moveTo>
                  <a:lnTo>
                    <a:pt x="11" y="37"/>
                  </a:lnTo>
                  <a:lnTo>
                    <a:pt x="11" y="38"/>
                  </a:lnTo>
                  <a:lnTo>
                    <a:pt x="11" y="39"/>
                  </a:lnTo>
                  <a:lnTo>
                    <a:pt x="11" y="40"/>
                  </a:lnTo>
                  <a:lnTo>
                    <a:pt x="11" y="40"/>
                  </a:lnTo>
                  <a:lnTo>
                    <a:pt x="11" y="42"/>
                  </a:lnTo>
                  <a:lnTo>
                    <a:pt x="11" y="42"/>
                  </a:lnTo>
                  <a:lnTo>
                    <a:pt x="11" y="43"/>
                  </a:lnTo>
                  <a:lnTo>
                    <a:pt x="11" y="44"/>
                  </a:lnTo>
                  <a:lnTo>
                    <a:pt x="11" y="44"/>
                  </a:lnTo>
                  <a:lnTo>
                    <a:pt x="11" y="44"/>
                  </a:lnTo>
                  <a:lnTo>
                    <a:pt x="11" y="44"/>
                  </a:lnTo>
                  <a:lnTo>
                    <a:pt x="11" y="46"/>
                  </a:lnTo>
                  <a:lnTo>
                    <a:pt x="10" y="46"/>
                  </a:lnTo>
                  <a:lnTo>
                    <a:pt x="10" y="47"/>
                  </a:lnTo>
                  <a:lnTo>
                    <a:pt x="8" y="47"/>
                  </a:lnTo>
                  <a:lnTo>
                    <a:pt x="8" y="47"/>
                  </a:lnTo>
                  <a:lnTo>
                    <a:pt x="8" y="47"/>
                  </a:lnTo>
                  <a:lnTo>
                    <a:pt x="7" y="47"/>
                  </a:lnTo>
                  <a:lnTo>
                    <a:pt x="7" y="47"/>
                  </a:lnTo>
                  <a:lnTo>
                    <a:pt x="7" y="47"/>
                  </a:lnTo>
                  <a:lnTo>
                    <a:pt x="6" y="47"/>
                  </a:lnTo>
                  <a:lnTo>
                    <a:pt x="6" y="47"/>
                  </a:lnTo>
                  <a:lnTo>
                    <a:pt x="6" y="47"/>
                  </a:lnTo>
                  <a:lnTo>
                    <a:pt x="6" y="47"/>
                  </a:lnTo>
                  <a:lnTo>
                    <a:pt x="5" y="47"/>
                  </a:lnTo>
                  <a:lnTo>
                    <a:pt x="5" y="47"/>
                  </a:lnTo>
                  <a:lnTo>
                    <a:pt x="5" y="47"/>
                  </a:lnTo>
                  <a:lnTo>
                    <a:pt x="3" y="47"/>
                  </a:lnTo>
                  <a:lnTo>
                    <a:pt x="3" y="47"/>
                  </a:lnTo>
                  <a:lnTo>
                    <a:pt x="3" y="47"/>
                  </a:lnTo>
                  <a:lnTo>
                    <a:pt x="2" y="47"/>
                  </a:lnTo>
                  <a:lnTo>
                    <a:pt x="2" y="47"/>
                  </a:lnTo>
                  <a:lnTo>
                    <a:pt x="2" y="47"/>
                  </a:lnTo>
                  <a:lnTo>
                    <a:pt x="2" y="47"/>
                  </a:lnTo>
                  <a:lnTo>
                    <a:pt x="2" y="47"/>
                  </a:lnTo>
                  <a:lnTo>
                    <a:pt x="2" y="47"/>
                  </a:lnTo>
                  <a:lnTo>
                    <a:pt x="2" y="47"/>
                  </a:lnTo>
                  <a:lnTo>
                    <a:pt x="2" y="47"/>
                  </a:lnTo>
                  <a:lnTo>
                    <a:pt x="1" y="47"/>
                  </a:lnTo>
                  <a:lnTo>
                    <a:pt x="0" y="47"/>
                  </a:lnTo>
                  <a:lnTo>
                    <a:pt x="2" y="40"/>
                  </a:lnTo>
                  <a:lnTo>
                    <a:pt x="2" y="40"/>
                  </a:lnTo>
                  <a:lnTo>
                    <a:pt x="3" y="40"/>
                  </a:lnTo>
                  <a:lnTo>
                    <a:pt x="3" y="40"/>
                  </a:lnTo>
                  <a:lnTo>
                    <a:pt x="3" y="40"/>
                  </a:lnTo>
                  <a:lnTo>
                    <a:pt x="5" y="40"/>
                  </a:lnTo>
                  <a:lnTo>
                    <a:pt x="5" y="40"/>
                  </a:lnTo>
                  <a:lnTo>
                    <a:pt x="5" y="40"/>
                  </a:lnTo>
                  <a:lnTo>
                    <a:pt x="6" y="40"/>
                  </a:lnTo>
                  <a:lnTo>
                    <a:pt x="6" y="40"/>
                  </a:lnTo>
                  <a:lnTo>
                    <a:pt x="6" y="40"/>
                  </a:lnTo>
                  <a:lnTo>
                    <a:pt x="6" y="39"/>
                  </a:lnTo>
                  <a:lnTo>
                    <a:pt x="6" y="39"/>
                  </a:lnTo>
                  <a:lnTo>
                    <a:pt x="6" y="38"/>
                  </a:lnTo>
                  <a:lnTo>
                    <a:pt x="6" y="38"/>
                  </a:lnTo>
                  <a:lnTo>
                    <a:pt x="6" y="38"/>
                  </a:lnTo>
                  <a:lnTo>
                    <a:pt x="6" y="37"/>
                  </a:lnTo>
                  <a:lnTo>
                    <a:pt x="6" y="10"/>
                  </a:lnTo>
                  <a:lnTo>
                    <a:pt x="11" y="10"/>
                  </a:lnTo>
                  <a:close/>
                </a:path>
              </a:pathLst>
            </a:custGeom>
            <a:solidFill>
              <a:srgbClr val="3A66AA"/>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199" name="Freeform 319"/>
            <p:cNvSpPr/>
            <p:nvPr/>
          </p:nvSpPr>
          <p:spPr bwMode="auto">
            <a:xfrm>
              <a:off x="3839" y="2805"/>
              <a:ext cx="5" cy="9"/>
            </a:xfrm>
            <a:custGeom>
              <a:avLst/>
              <a:gdLst/>
              <a:ahLst/>
              <a:cxnLst>
                <a:cxn ang="0">
                  <a:pos x="5" y="14"/>
                </a:cxn>
                <a:cxn ang="0">
                  <a:pos x="8" y="12"/>
                </a:cxn>
                <a:cxn ang="0">
                  <a:pos x="10" y="12"/>
                </a:cxn>
                <a:cxn ang="0">
                  <a:pos x="11" y="10"/>
                </a:cxn>
                <a:cxn ang="0">
                  <a:pos x="14" y="10"/>
                </a:cxn>
                <a:cxn ang="0">
                  <a:pos x="14" y="10"/>
                </a:cxn>
                <a:cxn ang="0">
                  <a:pos x="14" y="10"/>
                </a:cxn>
                <a:cxn ang="0">
                  <a:pos x="15" y="10"/>
                </a:cxn>
                <a:cxn ang="0">
                  <a:pos x="16" y="10"/>
                </a:cxn>
                <a:cxn ang="0">
                  <a:pos x="16" y="12"/>
                </a:cxn>
                <a:cxn ang="0">
                  <a:pos x="16" y="13"/>
                </a:cxn>
                <a:cxn ang="0">
                  <a:pos x="18" y="14"/>
                </a:cxn>
                <a:cxn ang="0">
                  <a:pos x="19" y="14"/>
                </a:cxn>
                <a:cxn ang="0">
                  <a:pos x="19" y="15"/>
                </a:cxn>
                <a:cxn ang="0">
                  <a:pos x="19" y="17"/>
                </a:cxn>
                <a:cxn ang="0">
                  <a:pos x="19" y="18"/>
                </a:cxn>
                <a:cxn ang="0">
                  <a:pos x="19" y="18"/>
                </a:cxn>
                <a:cxn ang="0">
                  <a:pos x="19" y="18"/>
                </a:cxn>
                <a:cxn ang="0">
                  <a:pos x="19" y="19"/>
                </a:cxn>
                <a:cxn ang="0">
                  <a:pos x="19" y="20"/>
                </a:cxn>
                <a:cxn ang="0">
                  <a:pos x="19" y="37"/>
                </a:cxn>
                <a:cxn ang="0">
                  <a:pos x="14" y="24"/>
                </a:cxn>
                <a:cxn ang="0">
                  <a:pos x="14" y="22"/>
                </a:cxn>
                <a:cxn ang="0">
                  <a:pos x="14" y="20"/>
                </a:cxn>
                <a:cxn ang="0">
                  <a:pos x="14" y="19"/>
                </a:cxn>
                <a:cxn ang="0">
                  <a:pos x="14" y="18"/>
                </a:cxn>
                <a:cxn ang="0">
                  <a:pos x="13" y="18"/>
                </a:cxn>
                <a:cxn ang="0">
                  <a:pos x="11" y="18"/>
                </a:cxn>
                <a:cxn ang="0">
                  <a:pos x="11" y="18"/>
                </a:cxn>
                <a:cxn ang="0">
                  <a:pos x="10" y="18"/>
                </a:cxn>
                <a:cxn ang="0">
                  <a:pos x="9" y="18"/>
                </a:cxn>
                <a:cxn ang="0">
                  <a:pos x="9" y="18"/>
                </a:cxn>
                <a:cxn ang="0">
                  <a:pos x="9" y="18"/>
                </a:cxn>
                <a:cxn ang="0">
                  <a:pos x="8" y="18"/>
                </a:cxn>
                <a:cxn ang="0">
                  <a:pos x="6" y="18"/>
                </a:cxn>
                <a:cxn ang="0">
                  <a:pos x="6" y="19"/>
                </a:cxn>
                <a:cxn ang="0">
                  <a:pos x="5" y="20"/>
                </a:cxn>
                <a:cxn ang="0">
                  <a:pos x="5" y="20"/>
                </a:cxn>
                <a:cxn ang="0">
                  <a:pos x="5" y="22"/>
                </a:cxn>
                <a:cxn ang="0">
                  <a:pos x="5" y="22"/>
                </a:cxn>
                <a:cxn ang="0">
                  <a:pos x="5" y="24"/>
                </a:cxn>
                <a:cxn ang="0">
                  <a:pos x="0" y="37"/>
                </a:cxn>
                <a:cxn ang="0">
                  <a:pos x="5" y="0"/>
                </a:cxn>
              </a:cxnLst>
              <a:rect l="0" t="0" r="r" b="b"/>
              <a:pathLst>
                <a:path w="19" h="37">
                  <a:moveTo>
                    <a:pt x="5" y="0"/>
                  </a:moveTo>
                  <a:lnTo>
                    <a:pt x="5" y="14"/>
                  </a:lnTo>
                  <a:lnTo>
                    <a:pt x="6" y="13"/>
                  </a:lnTo>
                  <a:lnTo>
                    <a:pt x="8" y="12"/>
                  </a:lnTo>
                  <a:lnTo>
                    <a:pt x="9" y="12"/>
                  </a:lnTo>
                  <a:lnTo>
                    <a:pt x="10" y="12"/>
                  </a:lnTo>
                  <a:lnTo>
                    <a:pt x="10" y="12"/>
                  </a:lnTo>
                  <a:lnTo>
                    <a:pt x="11" y="10"/>
                  </a:lnTo>
                  <a:lnTo>
                    <a:pt x="13" y="10"/>
                  </a:lnTo>
                  <a:lnTo>
                    <a:pt x="14" y="10"/>
                  </a:lnTo>
                  <a:lnTo>
                    <a:pt x="14" y="10"/>
                  </a:lnTo>
                  <a:lnTo>
                    <a:pt x="14" y="10"/>
                  </a:lnTo>
                  <a:lnTo>
                    <a:pt x="14" y="10"/>
                  </a:lnTo>
                  <a:lnTo>
                    <a:pt x="14" y="10"/>
                  </a:lnTo>
                  <a:lnTo>
                    <a:pt x="15" y="10"/>
                  </a:lnTo>
                  <a:lnTo>
                    <a:pt x="15" y="10"/>
                  </a:lnTo>
                  <a:lnTo>
                    <a:pt x="16" y="10"/>
                  </a:lnTo>
                  <a:lnTo>
                    <a:pt x="16" y="10"/>
                  </a:lnTo>
                  <a:lnTo>
                    <a:pt x="16" y="12"/>
                  </a:lnTo>
                  <a:lnTo>
                    <a:pt x="16" y="12"/>
                  </a:lnTo>
                  <a:lnTo>
                    <a:pt x="16" y="13"/>
                  </a:lnTo>
                  <a:lnTo>
                    <a:pt x="16" y="13"/>
                  </a:lnTo>
                  <a:lnTo>
                    <a:pt x="18" y="14"/>
                  </a:lnTo>
                  <a:lnTo>
                    <a:pt x="18" y="14"/>
                  </a:lnTo>
                  <a:lnTo>
                    <a:pt x="19" y="14"/>
                  </a:lnTo>
                  <a:lnTo>
                    <a:pt x="19" y="14"/>
                  </a:lnTo>
                  <a:lnTo>
                    <a:pt x="19" y="14"/>
                  </a:lnTo>
                  <a:lnTo>
                    <a:pt x="19" y="15"/>
                  </a:lnTo>
                  <a:lnTo>
                    <a:pt x="19" y="15"/>
                  </a:lnTo>
                  <a:lnTo>
                    <a:pt x="19" y="17"/>
                  </a:lnTo>
                  <a:lnTo>
                    <a:pt x="19" y="17"/>
                  </a:lnTo>
                  <a:lnTo>
                    <a:pt x="19" y="18"/>
                  </a:lnTo>
                  <a:lnTo>
                    <a:pt x="19" y="18"/>
                  </a:lnTo>
                  <a:lnTo>
                    <a:pt x="19" y="18"/>
                  </a:lnTo>
                  <a:lnTo>
                    <a:pt x="19" y="18"/>
                  </a:lnTo>
                  <a:lnTo>
                    <a:pt x="19" y="18"/>
                  </a:lnTo>
                  <a:lnTo>
                    <a:pt x="19" y="19"/>
                  </a:lnTo>
                  <a:lnTo>
                    <a:pt x="19" y="19"/>
                  </a:lnTo>
                  <a:lnTo>
                    <a:pt x="19" y="20"/>
                  </a:lnTo>
                  <a:lnTo>
                    <a:pt x="19" y="20"/>
                  </a:lnTo>
                  <a:lnTo>
                    <a:pt x="19" y="20"/>
                  </a:lnTo>
                  <a:lnTo>
                    <a:pt x="19" y="37"/>
                  </a:lnTo>
                  <a:lnTo>
                    <a:pt x="14" y="37"/>
                  </a:lnTo>
                  <a:lnTo>
                    <a:pt x="14" y="24"/>
                  </a:lnTo>
                  <a:lnTo>
                    <a:pt x="14" y="23"/>
                  </a:lnTo>
                  <a:lnTo>
                    <a:pt x="14" y="22"/>
                  </a:lnTo>
                  <a:lnTo>
                    <a:pt x="14" y="22"/>
                  </a:lnTo>
                  <a:lnTo>
                    <a:pt x="14" y="20"/>
                  </a:lnTo>
                  <a:lnTo>
                    <a:pt x="14" y="20"/>
                  </a:lnTo>
                  <a:lnTo>
                    <a:pt x="14" y="19"/>
                  </a:lnTo>
                  <a:lnTo>
                    <a:pt x="14" y="19"/>
                  </a:lnTo>
                  <a:lnTo>
                    <a:pt x="14" y="18"/>
                  </a:lnTo>
                  <a:lnTo>
                    <a:pt x="13" y="18"/>
                  </a:lnTo>
                  <a:lnTo>
                    <a:pt x="13" y="18"/>
                  </a:lnTo>
                  <a:lnTo>
                    <a:pt x="11" y="18"/>
                  </a:lnTo>
                  <a:lnTo>
                    <a:pt x="11" y="18"/>
                  </a:lnTo>
                  <a:lnTo>
                    <a:pt x="11" y="18"/>
                  </a:lnTo>
                  <a:lnTo>
                    <a:pt x="11" y="18"/>
                  </a:lnTo>
                  <a:lnTo>
                    <a:pt x="11" y="18"/>
                  </a:lnTo>
                  <a:lnTo>
                    <a:pt x="10" y="18"/>
                  </a:lnTo>
                  <a:lnTo>
                    <a:pt x="9" y="18"/>
                  </a:lnTo>
                  <a:lnTo>
                    <a:pt x="9" y="18"/>
                  </a:lnTo>
                  <a:lnTo>
                    <a:pt x="9" y="18"/>
                  </a:lnTo>
                  <a:lnTo>
                    <a:pt x="9" y="18"/>
                  </a:lnTo>
                  <a:lnTo>
                    <a:pt x="9" y="18"/>
                  </a:lnTo>
                  <a:lnTo>
                    <a:pt x="9" y="18"/>
                  </a:lnTo>
                  <a:lnTo>
                    <a:pt x="8" y="18"/>
                  </a:lnTo>
                  <a:lnTo>
                    <a:pt x="8" y="18"/>
                  </a:lnTo>
                  <a:lnTo>
                    <a:pt x="8" y="18"/>
                  </a:lnTo>
                  <a:lnTo>
                    <a:pt x="6" y="18"/>
                  </a:lnTo>
                  <a:lnTo>
                    <a:pt x="6" y="18"/>
                  </a:lnTo>
                  <a:lnTo>
                    <a:pt x="6" y="19"/>
                  </a:lnTo>
                  <a:lnTo>
                    <a:pt x="5" y="19"/>
                  </a:lnTo>
                  <a:lnTo>
                    <a:pt x="5" y="20"/>
                  </a:lnTo>
                  <a:lnTo>
                    <a:pt x="5" y="20"/>
                  </a:lnTo>
                  <a:lnTo>
                    <a:pt x="5" y="20"/>
                  </a:lnTo>
                  <a:lnTo>
                    <a:pt x="5" y="20"/>
                  </a:lnTo>
                  <a:lnTo>
                    <a:pt x="5" y="22"/>
                  </a:lnTo>
                  <a:lnTo>
                    <a:pt x="5" y="22"/>
                  </a:lnTo>
                  <a:lnTo>
                    <a:pt x="5" y="22"/>
                  </a:lnTo>
                  <a:lnTo>
                    <a:pt x="5" y="23"/>
                  </a:lnTo>
                  <a:lnTo>
                    <a:pt x="5" y="24"/>
                  </a:lnTo>
                  <a:lnTo>
                    <a:pt x="5" y="37"/>
                  </a:lnTo>
                  <a:lnTo>
                    <a:pt x="0" y="37"/>
                  </a:lnTo>
                  <a:lnTo>
                    <a:pt x="0" y="0"/>
                  </a:lnTo>
                  <a:lnTo>
                    <a:pt x="5" y="0"/>
                  </a:lnTo>
                  <a:close/>
                </a:path>
              </a:pathLst>
            </a:custGeom>
            <a:solidFill>
              <a:srgbClr val="3A66AA"/>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200" name="Freeform 320"/>
            <p:cNvSpPr/>
            <p:nvPr/>
          </p:nvSpPr>
          <p:spPr bwMode="auto">
            <a:xfrm>
              <a:off x="3845" y="2805"/>
              <a:ext cx="3" cy="9"/>
            </a:xfrm>
            <a:custGeom>
              <a:avLst/>
              <a:gdLst/>
              <a:ahLst/>
              <a:cxnLst>
                <a:cxn ang="0">
                  <a:pos x="0" y="10"/>
                </a:cxn>
                <a:cxn ang="0">
                  <a:pos x="3" y="10"/>
                </a:cxn>
                <a:cxn ang="0">
                  <a:pos x="3" y="9"/>
                </a:cxn>
                <a:cxn ang="0">
                  <a:pos x="3" y="8"/>
                </a:cxn>
                <a:cxn ang="0">
                  <a:pos x="3" y="8"/>
                </a:cxn>
                <a:cxn ang="0">
                  <a:pos x="4" y="6"/>
                </a:cxn>
                <a:cxn ang="0">
                  <a:pos x="4" y="5"/>
                </a:cxn>
                <a:cxn ang="0">
                  <a:pos x="4" y="5"/>
                </a:cxn>
                <a:cxn ang="0">
                  <a:pos x="5" y="4"/>
                </a:cxn>
                <a:cxn ang="0">
                  <a:pos x="5" y="4"/>
                </a:cxn>
                <a:cxn ang="0">
                  <a:pos x="5" y="4"/>
                </a:cxn>
                <a:cxn ang="0">
                  <a:pos x="5" y="4"/>
                </a:cxn>
                <a:cxn ang="0">
                  <a:pos x="5" y="4"/>
                </a:cxn>
                <a:cxn ang="0">
                  <a:pos x="5" y="3"/>
                </a:cxn>
                <a:cxn ang="0">
                  <a:pos x="5" y="3"/>
                </a:cxn>
                <a:cxn ang="0">
                  <a:pos x="5" y="1"/>
                </a:cxn>
                <a:cxn ang="0">
                  <a:pos x="5" y="0"/>
                </a:cxn>
                <a:cxn ang="0">
                  <a:pos x="7" y="0"/>
                </a:cxn>
                <a:cxn ang="0">
                  <a:pos x="8" y="0"/>
                </a:cxn>
                <a:cxn ang="0">
                  <a:pos x="8" y="0"/>
                </a:cxn>
                <a:cxn ang="0">
                  <a:pos x="9" y="0"/>
                </a:cxn>
                <a:cxn ang="0">
                  <a:pos x="9" y="0"/>
                </a:cxn>
                <a:cxn ang="0">
                  <a:pos x="9" y="0"/>
                </a:cxn>
                <a:cxn ang="0">
                  <a:pos x="10" y="0"/>
                </a:cxn>
                <a:cxn ang="0">
                  <a:pos x="12" y="0"/>
                </a:cxn>
                <a:cxn ang="0">
                  <a:pos x="12" y="0"/>
                </a:cxn>
                <a:cxn ang="0">
                  <a:pos x="12" y="0"/>
                </a:cxn>
                <a:cxn ang="0">
                  <a:pos x="12" y="0"/>
                </a:cxn>
                <a:cxn ang="0">
                  <a:pos x="13" y="0"/>
                </a:cxn>
                <a:cxn ang="0">
                  <a:pos x="13" y="0"/>
                </a:cxn>
                <a:cxn ang="0">
                  <a:pos x="14" y="0"/>
                </a:cxn>
                <a:cxn ang="0">
                  <a:pos x="14" y="0"/>
                </a:cxn>
                <a:cxn ang="0">
                  <a:pos x="14" y="0"/>
                </a:cxn>
                <a:cxn ang="0">
                  <a:pos x="14" y="8"/>
                </a:cxn>
                <a:cxn ang="0">
                  <a:pos x="14" y="8"/>
                </a:cxn>
                <a:cxn ang="0">
                  <a:pos x="14" y="8"/>
                </a:cxn>
                <a:cxn ang="0">
                  <a:pos x="14" y="8"/>
                </a:cxn>
                <a:cxn ang="0">
                  <a:pos x="14" y="8"/>
                </a:cxn>
                <a:cxn ang="0">
                  <a:pos x="13" y="8"/>
                </a:cxn>
                <a:cxn ang="0">
                  <a:pos x="13" y="8"/>
                </a:cxn>
                <a:cxn ang="0">
                  <a:pos x="12" y="8"/>
                </a:cxn>
                <a:cxn ang="0">
                  <a:pos x="12" y="8"/>
                </a:cxn>
                <a:cxn ang="0">
                  <a:pos x="10" y="8"/>
                </a:cxn>
                <a:cxn ang="0">
                  <a:pos x="10" y="8"/>
                </a:cxn>
                <a:cxn ang="0">
                  <a:pos x="9" y="8"/>
                </a:cxn>
                <a:cxn ang="0">
                  <a:pos x="9" y="8"/>
                </a:cxn>
                <a:cxn ang="0">
                  <a:pos x="9" y="8"/>
                </a:cxn>
                <a:cxn ang="0">
                  <a:pos x="9" y="9"/>
                </a:cxn>
                <a:cxn ang="0">
                  <a:pos x="9" y="10"/>
                </a:cxn>
                <a:cxn ang="0">
                  <a:pos x="9" y="10"/>
                </a:cxn>
                <a:cxn ang="0">
                  <a:pos x="14" y="10"/>
                </a:cxn>
                <a:cxn ang="0">
                  <a:pos x="14" y="18"/>
                </a:cxn>
                <a:cxn ang="0">
                  <a:pos x="9" y="18"/>
                </a:cxn>
                <a:cxn ang="0">
                  <a:pos x="9" y="37"/>
                </a:cxn>
                <a:cxn ang="0">
                  <a:pos x="3" y="37"/>
                </a:cxn>
                <a:cxn ang="0">
                  <a:pos x="3" y="18"/>
                </a:cxn>
                <a:cxn ang="0">
                  <a:pos x="0" y="18"/>
                </a:cxn>
                <a:cxn ang="0">
                  <a:pos x="0" y="10"/>
                </a:cxn>
              </a:cxnLst>
              <a:rect l="0" t="0" r="r" b="b"/>
              <a:pathLst>
                <a:path w="14" h="37">
                  <a:moveTo>
                    <a:pt x="0" y="10"/>
                  </a:moveTo>
                  <a:lnTo>
                    <a:pt x="3" y="10"/>
                  </a:lnTo>
                  <a:lnTo>
                    <a:pt x="3" y="9"/>
                  </a:lnTo>
                  <a:lnTo>
                    <a:pt x="3" y="8"/>
                  </a:lnTo>
                  <a:lnTo>
                    <a:pt x="3" y="8"/>
                  </a:lnTo>
                  <a:lnTo>
                    <a:pt x="4" y="6"/>
                  </a:lnTo>
                  <a:lnTo>
                    <a:pt x="4" y="5"/>
                  </a:lnTo>
                  <a:lnTo>
                    <a:pt x="4" y="5"/>
                  </a:lnTo>
                  <a:lnTo>
                    <a:pt x="5" y="4"/>
                  </a:lnTo>
                  <a:lnTo>
                    <a:pt x="5" y="4"/>
                  </a:lnTo>
                  <a:lnTo>
                    <a:pt x="5" y="4"/>
                  </a:lnTo>
                  <a:lnTo>
                    <a:pt x="5" y="4"/>
                  </a:lnTo>
                  <a:lnTo>
                    <a:pt x="5" y="4"/>
                  </a:lnTo>
                  <a:lnTo>
                    <a:pt x="5" y="3"/>
                  </a:lnTo>
                  <a:lnTo>
                    <a:pt x="5" y="3"/>
                  </a:lnTo>
                  <a:lnTo>
                    <a:pt x="5" y="1"/>
                  </a:lnTo>
                  <a:lnTo>
                    <a:pt x="5" y="0"/>
                  </a:lnTo>
                  <a:lnTo>
                    <a:pt x="7" y="0"/>
                  </a:lnTo>
                  <a:lnTo>
                    <a:pt x="8" y="0"/>
                  </a:lnTo>
                  <a:lnTo>
                    <a:pt x="8" y="0"/>
                  </a:lnTo>
                  <a:lnTo>
                    <a:pt x="9" y="0"/>
                  </a:lnTo>
                  <a:lnTo>
                    <a:pt x="9" y="0"/>
                  </a:lnTo>
                  <a:lnTo>
                    <a:pt x="9" y="0"/>
                  </a:lnTo>
                  <a:lnTo>
                    <a:pt x="10" y="0"/>
                  </a:lnTo>
                  <a:lnTo>
                    <a:pt x="12" y="0"/>
                  </a:lnTo>
                  <a:lnTo>
                    <a:pt x="12" y="0"/>
                  </a:lnTo>
                  <a:lnTo>
                    <a:pt x="12" y="0"/>
                  </a:lnTo>
                  <a:lnTo>
                    <a:pt x="12" y="0"/>
                  </a:lnTo>
                  <a:lnTo>
                    <a:pt x="13" y="0"/>
                  </a:lnTo>
                  <a:lnTo>
                    <a:pt x="13" y="0"/>
                  </a:lnTo>
                  <a:lnTo>
                    <a:pt x="14" y="0"/>
                  </a:lnTo>
                  <a:lnTo>
                    <a:pt x="14" y="0"/>
                  </a:lnTo>
                  <a:lnTo>
                    <a:pt x="14" y="0"/>
                  </a:lnTo>
                  <a:lnTo>
                    <a:pt x="14" y="8"/>
                  </a:lnTo>
                  <a:lnTo>
                    <a:pt x="14" y="8"/>
                  </a:lnTo>
                  <a:lnTo>
                    <a:pt x="14" y="8"/>
                  </a:lnTo>
                  <a:lnTo>
                    <a:pt x="14" y="8"/>
                  </a:lnTo>
                  <a:lnTo>
                    <a:pt x="14" y="8"/>
                  </a:lnTo>
                  <a:lnTo>
                    <a:pt x="13" y="8"/>
                  </a:lnTo>
                  <a:lnTo>
                    <a:pt x="13" y="8"/>
                  </a:lnTo>
                  <a:lnTo>
                    <a:pt x="12" y="8"/>
                  </a:lnTo>
                  <a:lnTo>
                    <a:pt x="12" y="8"/>
                  </a:lnTo>
                  <a:lnTo>
                    <a:pt x="10" y="8"/>
                  </a:lnTo>
                  <a:lnTo>
                    <a:pt x="10" y="8"/>
                  </a:lnTo>
                  <a:lnTo>
                    <a:pt x="9" y="8"/>
                  </a:lnTo>
                  <a:lnTo>
                    <a:pt x="9" y="8"/>
                  </a:lnTo>
                  <a:lnTo>
                    <a:pt x="9" y="8"/>
                  </a:lnTo>
                  <a:lnTo>
                    <a:pt x="9" y="9"/>
                  </a:lnTo>
                  <a:lnTo>
                    <a:pt x="9" y="10"/>
                  </a:lnTo>
                  <a:lnTo>
                    <a:pt x="9" y="10"/>
                  </a:lnTo>
                  <a:lnTo>
                    <a:pt x="14" y="10"/>
                  </a:lnTo>
                  <a:lnTo>
                    <a:pt x="14" y="18"/>
                  </a:lnTo>
                  <a:lnTo>
                    <a:pt x="9" y="18"/>
                  </a:lnTo>
                  <a:lnTo>
                    <a:pt x="9" y="37"/>
                  </a:lnTo>
                  <a:lnTo>
                    <a:pt x="3" y="37"/>
                  </a:lnTo>
                  <a:lnTo>
                    <a:pt x="3" y="18"/>
                  </a:lnTo>
                  <a:lnTo>
                    <a:pt x="0" y="18"/>
                  </a:lnTo>
                  <a:lnTo>
                    <a:pt x="0" y="10"/>
                  </a:lnTo>
                  <a:close/>
                </a:path>
              </a:pathLst>
            </a:custGeom>
            <a:solidFill>
              <a:srgbClr val="3A66AA"/>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201" name="Freeform 321"/>
            <p:cNvSpPr/>
            <p:nvPr/>
          </p:nvSpPr>
          <p:spPr bwMode="auto">
            <a:xfrm>
              <a:off x="3848" y="2807"/>
              <a:ext cx="5" cy="7"/>
            </a:xfrm>
            <a:custGeom>
              <a:avLst/>
              <a:gdLst/>
              <a:ahLst/>
              <a:cxnLst>
                <a:cxn ang="0">
                  <a:pos x="7" y="18"/>
                </a:cxn>
                <a:cxn ang="0">
                  <a:pos x="8" y="20"/>
                </a:cxn>
                <a:cxn ang="0">
                  <a:pos x="8" y="20"/>
                </a:cxn>
                <a:cxn ang="0">
                  <a:pos x="9" y="23"/>
                </a:cxn>
                <a:cxn ang="0">
                  <a:pos x="10" y="24"/>
                </a:cxn>
                <a:cxn ang="0">
                  <a:pos x="10" y="24"/>
                </a:cxn>
                <a:cxn ang="0">
                  <a:pos x="13" y="24"/>
                </a:cxn>
                <a:cxn ang="0">
                  <a:pos x="14" y="23"/>
                </a:cxn>
                <a:cxn ang="0">
                  <a:pos x="14" y="20"/>
                </a:cxn>
                <a:cxn ang="0">
                  <a:pos x="15" y="20"/>
                </a:cxn>
                <a:cxn ang="0">
                  <a:pos x="17" y="20"/>
                </a:cxn>
                <a:cxn ang="0">
                  <a:pos x="17" y="20"/>
                </a:cxn>
                <a:cxn ang="0">
                  <a:pos x="15" y="19"/>
                </a:cxn>
                <a:cxn ang="0">
                  <a:pos x="14" y="17"/>
                </a:cxn>
                <a:cxn ang="0">
                  <a:pos x="9" y="17"/>
                </a:cxn>
                <a:cxn ang="0">
                  <a:pos x="7" y="14"/>
                </a:cxn>
                <a:cxn ang="0">
                  <a:pos x="4" y="14"/>
                </a:cxn>
                <a:cxn ang="0">
                  <a:pos x="3" y="12"/>
                </a:cxn>
                <a:cxn ang="0">
                  <a:pos x="3" y="9"/>
                </a:cxn>
                <a:cxn ang="0">
                  <a:pos x="3" y="7"/>
                </a:cxn>
                <a:cxn ang="0">
                  <a:pos x="3" y="5"/>
                </a:cxn>
                <a:cxn ang="0">
                  <a:pos x="3" y="4"/>
                </a:cxn>
                <a:cxn ang="0">
                  <a:pos x="5" y="2"/>
                </a:cxn>
                <a:cxn ang="0">
                  <a:pos x="9" y="0"/>
                </a:cxn>
                <a:cxn ang="0">
                  <a:pos x="12" y="0"/>
                </a:cxn>
                <a:cxn ang="0">
                  <a:pos x="14" y="2"/>
                </a:cxn>
                <a:cxn ang="0">
                  <a:pos x="17" y="3"/>
                </a:cxn>
                <a:cxn ang="0">
                  <a:pos x="18" y="4"/>
                </a:cxn>
                <a:cxn ang="0">
                  <a:pos x="19" y="5"/>
                </a:cxn>
                <a:cxn ang="0">
                  <a:pos x="19" y="8"/>
                </a:cxn>
                <a:cxn ang="0">
                  <a:pos x="13" y="8"/>
                </a:cxn>
                <a:cxn ang="0">
                  <a:pos x="12" y="8"/>
                </a:cxn>
                <a:cxn ang="0">
                  <a:pos x="10" y="8"/>
                </a:cxn>
                <a:cxn ang="0">
                  <a:pos x="9" y="8"/>
                </a:cxn>
                <a:cxn ang="0">
                  <a:pos x="8" y="8"/>
                </a:cxn>
                <a:cxn ang="0">
                  <a:pos x="8" y="8"/>
                </a:cxn>
                <a:cxn ang="0">
                  <a:pos x="8" y="8"/>
                </a:cxn>
                <a:cxn ang="0">
                  <a:pos x="8" y="10"/>
                </a:cxn>
                <a:cxn ang="0">
                  <a:pos x="9" y="10"/>
                </a:cxn>
                <a:cxn ang="0">
                  <a:pos x="12" y="10"/>
                </a:cxn>
                <a:cxn ang="0">
                  <a:pos x="14" y="10"/>
                </a:cxn>
                <a:cxn ang="0">
                  <a:pos x="18" y="13"/>
                </a:cxn>
                <a:cxn ang="0">
                  <a:pos x="19" y="14"/>
                </a:cxn>
                <a:cxn ang="0">
                  <a:pos x="19" y="14"/>
                </a:cxn>
                <a:cxn ang="0">
                  <a:pos x="20" y="17"/>
                </a:cxn>
                <a:cxn ang="0">
                  <a:pos x="22" y="20"/>
                </a:cxn>
                <a:cxn ang="0">
                  <a:pos x="20" y="22"/>
                </a:cxn>
                <a:cxn ang="0">
                  <a:pos x="19" y="23"/>
                </a:cxn>
                <a:cxn ang="0">
                  <a:pos x="18" y="25"/>
                </a:cxn>
                <a:cxn ang="0">
                  <a:pos x="15" y="27"/>
                </a:cxn>
                <a:cxn ang="0">
                  <a:pos x="12" y="27"/>
                </a:cxn>
                <a:cxn ang="0">
                  <a:pos x="9" y="27"/>
                </a:cxn>
                <a:cxn ang="0">
                  <a:pos x="7" y="27"/>
                </a:cxn>
                <a:cxn ang="0">
                  <a:pos x="5" y="27"/>
                </a:cxn>
                <a:cxn ang="0">
                  <a:pos x="3" y="24"/>
                </a:cxn>
                <a:cxn ang="0">
                  <a:pos x="1" y="23"/>
                </a:cxn>
              </a:cxnLst>
              <a:rect l="0" t="0" r="r" b="b"/>
              <a:pathLst>
                <a:path w="22" h="27">
                  <a:moveTo>
                    <a:pt x="0" y="20"/>
                  </a:moveTo>
                  <a:lnTo>
                    <a:pt x="5" y="17"/>
                  </a:lnTo>
                  <a:lnTo>
                    <a:pt x="7" y="18"/>
                  </a:lnTo>
                  <a:lnTo>
                    <a:pt x="7" y="19"/>
                  </a:lnTo>
                  <a:lnTo>
                    <a:pt x="8" y="19"/>
                  </a:lnTo>
                  <a:lnTo>
                    <a:pt x="8" y="20"/>
                  </a:lnTo>
                  <a:lnTo>
                    <a:pt x="8" y="20"/>
                  </a:lnTo>
                  <a:lnTo>
                    <a:pt x="8" y="20"/>
                  </a:lnTo>
                  <a:lnTo>
                    <a:pt x="8" y="20"/>
                  </a:lnTo>
                  <a:lnTo>
                    <a:pt x="8" y="20"/>
                  </a:lnTo>
                  <a:lnTo>
                    <a:pt x="8" y="22"/>
                  </a:lnTo>
                  <a:lnTo>
                    <a:pt x="9" y="23"/>
                  </a:lnTo>
                  <a:lnTo>
                    <a:pt x="9" y="23"/>
                  </a:lnTo>
                  <a:lnTo>
                    <a:pt x="9" y="23"/>
                  </a:lnTo>
                  <a:lnTo>
                    <a:pt x="10" y="24"/>
                  </a:lnTo>
                  <a:lnTo>
                    <a:pt x="10" y="24"/>
                  </a:lnTo>
                  <a:lnTo>
                    <a:pt x="10" y="24"/>
                  </a:lnTo>
                  <a:lnTo>
                    <a:pt x="10" y="24"/>
                  </a:lnTo>
                  <a:lnTo>
                    <a:pt x="12" y="24"/>
                  </a:lnTo>
                  <a:lnTo>
                    <a:pt x="13" y="24"/>
                  </a:lnTo>
                  <a:lnTo>
                    <a:pt x="13" y="24"/>
                  </a:lnTo>
                  <a:lnTo>
                    <a:pt x="13" y="23"/>
                  </a:lnTo>
                  <a:lnTo>
                    <a:pt x="13" y="23"/>
                  </a:lnTo>
                  <a:lnTo>
                    <a:pt x="14" y="23"/>
                  </a:lnTo>
                  <a:lnTo>
                    <a:pt x="14" y="22"/>
                  </a:lnTo>
                  <a:lnTo>
                    <a:pt x="14" y="20"/>
                  </a:lnTo>
                  <a:lnTo>
                    <a:pt x="14" y="20"/>
                  </a:lnTo>
                  <a:lnTo>
                    <a:pt x="14" y="20"/>
                  </a:lnTo>
                  <a:lnTo>
                    <a:pt x="14" y="20"/>
                  </a:lnTo>
                  <a:lnTo>
                    <a:pt x="15" y="20"/>
                  </a:lnTo>
                  <a:lnTo>
                    <a:pt x="15" y="20"/>
                  </a:lnTo>
                  <a:lnTo>
                    <a:pt x="15" y="20"/>
                  </a:lnTo>
                  <a:lnTo>
                    <a:pt x="17" y="20"/>
                  </a:lnTo>
                  <a:lnTo>
                    <a:pt x="17" y="20"/>
                  </a:lnTo>
                  <a:lnTo>
                    <a:pt x="17" y="20"/>
                  </a:lnTo>
                  <a:lnTo>
                    <a:pt x="17" y="20"/>
                  </a:lnTo>
                  <a:lnTo>
                    <a:pt x="17" y="20"/>
                  </a:lnTo>
                  <a:lnTo>
                    <a:pt x="15" y="20"/>
                  </a:lnTo>
                  <a:lnTo>
                    <a:pt x="15" y="19"/>
                  </a:lnTo>
                  <a:lnTo>
                    <a:pt x="15" y="19"/>
                  </a:lnTo>
                  <a:lnTo>
                    <a:pt x="14" y="18"/>
                  </a:lnTo>
                  <a:lnTo>
                    <a:pt x="14" y="17"/>
                  </a:lnTo>
                  <a:lnTo>
                    <a:pt x="12" y="17"/>
                  </a:lnTo>
                  <a:lnTo>
                    <a:pt x="10" y="17"/>
                  </a:lnTo>
                  <a:lnTo>
                    <a:pt x="9" y="17"/>
                  </a:lnTo>
                  <a:lnTo>
                    <a:pt x="8" y="15"/>
                  </a:lnTo>
                  <a:lnTo>
                    <a:pt x="7" y="15"/>
                  </a:lnTo>
                  <a:lnTo>
                    <a:pt x="7" y="14"/>
                  </a:lnTo>
                  <a:lnTo>
                    <a:pt x="5" y="14"/>
                  </a:lnTo>
                  <a:lnTo>
                    <a:pt x="5" y="14"/>
                  </a:lnTo>
                  <a:lnTo>
                    <a:pt x="4" y="14"/>
                  </a:lnTo>
                  <a:lnTo>
                    <a:pt x="4" y="13"/>
                  </a:lnTo>
                  <a:lnTo>
                    <a:pt x="4" y="13"/>
                  </a:lnTo>
                  <a:lnTo>
                    <a:pt x="3" y="12"/>
                  </a:lnTo>
                  <a:lnTo>
                    <a:pt x="3" y="10"/>
                  </a:lnTo>
                  <a:lnTo>
                    <a:pt x="3" y="10"/>
                  </a:lnTo>
                  <a:lnTo>
                    <a:pt x="3" y="9"/>
                  </a:lnTo>
                  <a:lnTo>
                    <a:pt x="3" y="8"/>
                  </a:lnTo>
                  <a:lnTo>
                    <a:pt x="3" y="8"/>
                  </a:lnTo>
                  <a:lnTo>
                    <a:pt x="3" y="7"/>
                  </a:lnTo>
                  <a:lnTo>
                    <a:pt x="3" y="7"/>
                  </a:lnTo>
                  <a:lnTo>
                    <a:pt x="3" y="5"/>
                  </a:lnTo>
                  <a:lnTo>
                    <a:pt x="3" y="5"/>
                  </a:lnTo>
                  <a:lnTo>
                    <a:pt x="3" y="4"/>
                  </a:lnTo>
                  <a:lnTo>
                    <a:pt x="3" y="4"/>
                  </a:lnTo>
                  <a:lnTo>
                    <a:pt x="3" y="4"/>
                  </a:lnTo>
                  <a:lnTo>
                    <a:pt x="4" y="3"/>
                  </a:lnTo>
                  <a:lnTo>
                    <a:pt x="5" y="2"/>
                  </a:lnTo>
                  <a:lnTo>
                    <a:pt x="5" y="2"/>
                  </a:lnTo>
                  <a:lnTo>
                    <a:pt x="7" y="2"/>
                  </a:lnTo>
                  <a:lnTo>
                    <a:pt x="8" y="2"/>
                  </a:lnTo>
                  <a:lnTo>
                    <a:pt x="9" y="0"/>
                  </a:lnTo>
                  <a:lnTo>
                    <a:pt x="10" y="0"/>
                  </a:lnTo>
                  <a:lnTo>
                    <a:pt x="10" y="0"/>
                  </a:lnTo>
                  <a:lnTo>
                    <a:pt x="12" y="0"/>
                  </a:lnTo>
                  <a:lnTo>
                    <a:pt x="13" y="0"/>
                  </a:lnTo>
                  <a:lnTo>
                    <a:pt x="14" y="2"/>
                  </a:lnTo>
                  <a:lnTo>
                    <a:pt x="14" y="2"/>
                  </a:lnTo>
                  <a:lnTo>
                    <a:pt x="15" y="2"/>
                  </a:lnTo>
                  <a:lnTo>
                    <a:pt x="15" y="2"/>
                  </a:lnTo>
                  <a:lnTo>
                    <a:pt x="17" y="3"/>
                  </a:lnTo>
                  <a:lnTo>
                    <a:pt x="17" y="4"/>
                  </a:lnTo>
                  <a:lnTo>
                    <a:pt x="17" y="4"/>
                  </a:lnTo>
                  <a:lnTo>
                    <a:pt x="18" y="4"/>
                  </a:lnTo>
                  <a:lnTo>
                    <a:pt x="18" y="4"/>
                  </a:lnTo>
                  <a:lnTo>
                    <a:pt x="19" y="4"/>
                  </a:lnTo>
                  <a:lnTo>
                    <a:pt x="19" y="5"/>
                  </a:lnTo>
                  <a:lnTo>
                    <a:pt x="19" y="5"/>
                  </a:lnTo>
                  <a:lnTo>
                    <a:pt x="19" y="7"/>
                  </a:lnTo>
                  <a:lnTo>
                    <a:pt x="19" y="8"/>
                  </a:lnTo>
                  <a:lnTo>
                    <a:pt x="14" y="8"/>
                  </a:lnTo>
                  <a:lnTo>
                    <a:pt x="14" y="8"/>
                  </a:lnTo>
                  <a:lnTo>
                    <a:pt x="13" y="8"/>
                  </a:lnTo>
                  <a:lnTo>
                    <a:pt x="13" y="8"/>
                  </a:lnTo>
                  <a:lnTo>
                    <a:pt x="13" y="8"/>
                  </a:lnTo>
                  <a:lnTo>
                    <a:pt x="12" y="8"/>
                  </a:lnTo>
                  <a:lnTo>
                    <a:pt x="12" y="8"/>
                  </a:lnTo>
                  <a:lnTo>
                    <a:pt x="12" y="8"/>
                  </a:lnTo>
                  <a:lnTo>
                    <a:pt x="10" y="8"/>
                  </a:lnTo>
                  <a:lnTo>
                    <a:pt x="10" y="8"/>
                  </a:lnTo>
                  <a:lnTo>
                    <a:pt x="9" y="8"/>
                  </a:lnTo>
                  <a:lnTo>
                    <a:pt x="9" y="8"/>
                  </a:lnTo>
                  <a:lnTo>
                    <a:pt x="9" y="8"/>
                  </a:lnTo>
                  <a:lnTo>
                    <a:pt x="8" y="8"/>
                  </a:lnTo>
                  <a:lnTo>
                    <a:pt x="8" y="8"/>
                  </a:lnTo>
                  <a:lnTo>
                    <a:pt x="8" y="8"/>
                  </a:lnTo>
                  <a:lnTo>
                    <a:pt x="8" y="8"/>
                  </a:lnTo>
                  <a:lnTo>
                    <a:pt x="8" y="8"/>
                  </a:lnTo>
                  <a:lnTo>
                    <a:pt x="8" y="8"/>
                  </a:lnTo>
                  <a:lnTo>
                    <a:pt x="8" y="8"/>
                  </a:lnTo>
                  <a:lnTo>
                    <a:pt x="8" y="8"/>
                  </a:lnTo>
                  <a:lnTo>
                    <a:pt x="8" y="9"/>
                  </a:lnTo>
                  <a:lnTo>
                    <a:pt x="8" y="9"/>
                  </a:lnTo>
                  <a:lnTo>
                    <a:pt x="8" y="10"/>
                  </a:lnTo>
                  <a:lnTo>
                    <a:pt x="8" y="10"/>
                  </a:lnTo>
                  <a:lnTo>
                    <a:pt x="9" y="10"/>
                  </a:lnTo>
                  <a:lnTo>
                    <a:pt x="9" y="10"/>
                  </a:lnTo>
                  <a:lnTo>
                    <a:pt x="10" y="10"/>
                  </a:lnTo>
                  <a:lnTo>
                    <a:pt x="10" y="10"/>
                  </a:lnTo>
                  <a:lnTo>
                    <a:pt x="12" y="10"/>
                  </a:lnTo>
                  <a:lnTo>
                    <a:pt x="13" y="10"/>
                  </a:lnTo>
                  <a:lnTo>
                    <a:pt x="14" y="10"/>
                  </a:lnTo>
                  <a:lnTo>
                    <a:pt x="14" y="10"/>
                  </a:lnTo>
                  <a:lnTo>
                    <a:pt x="15" y="12"/>
                  </a:lnTo>
                  <a:lnTo>
                    <a:pt x="17" y="12"/>
                  </a:lnTo>
                  <a:lnTo>
                    <a:pt x="18" y="13"/>
                  </a:lnTo>
                  <a:lnTo>
                    <a:pt x="18" y="13"/>
                  </a:lnTo>
                  <a:lnTo>
                    <a:pt x="19" y="13"/>
                  </a:lnTo>
                  <a:lnTo>
                    <a:pt x="19" y="14"/>
                  </a:lnTo>
                  <a:lnTo>
                    <a:pt x="19" y="14"/>
                  </a:lnTo>
                  <a:lnTo>
                    <a:pt x="19" y="14"/>
                  </a:lnTo>
                  <a:lnTo>
                    <a:pt x="19" y="14"/>
                  </a:lnTo>
                  <a:lnTo>
                    <a:pt x="20" y="15"/>
                  </a:lnTo>
                  <a:lnTo>
                    <a:pt x="20" y="17"/>
                  </a:lnTo>
                  <a:lnTo>
                    <a:pt x="20" y="17"/>
                  </a:lnTo>
                  <a:lnTo>
                    <a:pt x="22" y="18"/>
                  </a:lnTo>
                  <a:lnTo>
                    <a:pt x="22" y="19"/>
                  </a:lnTo>
                  <a:lnTo>
                    <a:pt x="22" y="20"/>
                  </a:lnTo>
                  <a:lnTo>
                    <a:pt x="22" y="20"/>
                  </a:lnTo>
                  <a:lnTo>
                    <a:pt x="22" y="22"/>
                  </a:lnTo>
                  <a:lnTo>
                    <a:pt x="20" y="22"/>
                  </a:lnTo>
                  <a:lnTo>
                    <a:pt x="20" y="22"/>
                  </a:lnTo>
                  <a:lnTo>
                    <a:pt x="20" y="23"/>
                  </a:lnTo>
                  <a:lnTo>
                    <a:pt x="19" y="23"/>
                  </a:lnTo>
                  <a:lnTo>
                    <a:pt x="19" y="24"/>
                  </a:lnTo>
                  <a:lnTo>
                    <a:pt x="19" y="24"/>
                  </a:lnTo>
                  <a:lnTo>
                    <a:pt x="18" y="25"/>
                  </a:lnTo>
                  <a:lnTo>
                    <a:pt x="17" y="25"/>
                  </a:lnTo>
                  <a:lnTo>
                    <a:pt x="15" y="27"/>
                  </a:lnTo>
                  <a:lnTo>
                    <a:pt x="15" y="27"/>
                  </a:lnTo>
                  <a:lnTo>
                    <a:pt x="14" y="27"/>
                  </a:lnTo>
                  <a:lnTo>
                    <a:pt x="13" y="27"/>
                  </a:lnTo>
                  <a:lnTo>
                    <a:pt x="12" y="27"/>
                  </a:lnTo>
                  <a:lnTo>
                    <a:pt x="10" y="27"/>
                  </a:lnTo>
                  <a:lnTo>
                    <a:pt x="10" y="27"/>
                  </a:lnTo>
                  <a:lnTo>
                    <a:pt x="9" y="27"/>
                  </a:lnTo>
                  <a:lnTo>
                    <a:pt x="8" y="27"/>
                  </a:lnTo>
                  <a:lnTo>
                    <a:pt x="8" y="27"/>
                  </a:lnTo>
                  <a:lnTo>
                    <a:pt x="7" y="27"/>
                  </a:lnTo>
                  <a:lnTo>
                    <a:pt x="7" y="27"/>
                  </a:lnTo>
                  <a:lnTo>
                    <a:pt x="5" y="27"/>
                  </a:lnTo>
                  <a:lnTo>
                    <a:pt x="5" y="27"/>
                  </a:lnTo>
                  <a:lnTo>
                    <a:pt x="4" y="27"/>
                  </a:lnTo>
                  <a:lnTo>
                    <a:pt x="4" y="25"/>
                  </a:lnTo>
                  <a:lnTo>
                    <a:pt x="3" y="24"/>
                  </a:lnTo>
                  <a:lnTo>
                    <a:pt x="3" y="24"/>
                  </a:lnTo>
                  <a:lnTo>
                    <a:pt x="3" y="23"/>
                  </a:lnTo>
                  <a:lnTo>
                    <a:pt x="1" y="23"/>
                  </a:lnTo>
                  <a:lnTo>
                    <a:pt x="1" y="22"/>
                  </a:lnTo>
                  <a:lnTo>
                    <a:pt x="0" y="20"/>
                  </a:lnTo>
                  <a:close/>
                </a:path>
              </a:pathLst>
            </a:custGeom>
            <a:solidFill>
              <a:srgbClr val="3A66AA"/>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202" name="Freeform 322"/>
            <p:cNvSpPr/>
            <p:nvPr/>
          </p:nvSpPr>
          <p:spPr bwMode="auto">
            <a:xfrm>
              <a:off x="3854" y="2805"/>
              <a:ext cx="5" cy="9"/>
            </a:xfrm>
            <a:custGeom>
              <a:avLst/>
              <a:gdLst/>
              <a:ahLst/>
              <a:cxnLst>
                <a:cxn ang="0">
                  <a:pos x="0" y="37"/>
                </a:cxn>
                <a:cxn ang="0">
                  <a:pos x="0" y="0"/>
                </a:cxn>
                <a:cxn ang="0">
                  <a:pos x="5" y="0"/>
                </a:cxn>
                <a:cxn ang="0">
                  <a:pos x="5" y="20"/>
                </a:cxn>
                <a:cxn ang="0">
                  <a:pos x="12" y="10"/>
                </a:cxn>
                <a:cxn ang="0">
                  <a:pos x="19" y="10"/>
                </a:cxn>
                <a:cxn ang="0">
                  <a:pos x="12" y="20"/>
                </a:cxn>
                <a:cxn ang="0">
                  <a:pos x="19" y="37"/>
                </a:cxn>
                <a:cxn ang="0">
                  <a:pos x="14" y="37"/>
                </a:cxn>
                <a:cxn ang="0">
                  <a:pos x="9" y="27"/>
                </a:cxn>
                <a:cxn ang="0">
                  <a:pos x="5" y="30"/>
                </a:cxn>
                <a:cxn ang="0">
                  <a:pos x="5" y="37"/>
                </a:cxn>
                <a:cxn ang="0">
                  <a:pos x="0" y="37"/>
                </a:cxn>
              </a:cxnLst>
              <a:rect l="0" t="0" r="r" b="b"/>
              <a:pathLst>
                <a:path w="19" h="37">
                  <a:moveTo>
                    <a:pt x="0" y="37"/>
                  </a:moveTo>
                  <a:lnTo>
                    <a:pt x="0" y="0"/>
                  </a:lnTo>
                  <a:lnTo>
                    <a:pt x="5" y="0"/>
                  </a:lnTo>
                  <a:lnTo>
                    <a:pt x="5" y="20"/>
                  </a:lnTo>
                  <a:lnTo>
                    <a:pt x="12" y="10"/>
                  </a:lnTo>
                  <a:lnTo>
                    <a:pt x="19" y="10"/>
                  </a:lnTo>
                  <a:lnTo>
                    <a:pt x="12" y="20"/>
                  </a:lnTo>
                  <a:lnTo>
                    <a:pt x="19" y="37"/>
                  </a:lnTo>
                  <a:lnTo>
                    <a:pt x="14" y="37"/>
                  </a:lnTo>
                  <a:lnTo>
                    <a:pt x="9" y="27"/>
                  </a:lnTo>
                  <a:lnTo>
                    <a:pt x="5" y="30"/>
                  </a:lnTo>
                  <a:lnTo>
                    <a:pt x="5" y="37"/>
                  </a:lnTo>
                  <a:lnTo>
                    <a:pt x="0" y="37"/>
                  </a:lnTo>
                  <a:close/>
                </a:path>
              </a:pathLst>
            </a:custGeom>
            <a:solidFill>
              <a:srgbClr val="3A66AA"/>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203" name="Freeform 323"/>
            <p:cNvSpPr>
              <a:spLocks noEditPoints="1"/>
            </p:cNvSpPr>
            <p:nvPr/>
          </p:nvSpPr>
          <p:spPr bwMode="auto">
            <a:xfrm>
              <a:off x="3859" y="2805"/>
              <a:ext cx="5" cy="9"/>
            </a:xfrm>
            <a:custGeom>
              <a:avLst/>
              <a:gdLst/>
              <a:ahLst/>
              <a:cxnLst>
                <a:cxn ang="0">
                  <a:pos x="13" y="37"/>
                </a:cxn>
                <a:cxn ang="0">
                  <a:pos x="13" y="34"/>
                </a:cxn>
                <a:cxn ang="0">
                  <a:pos x="13" y="35"/>
                </a:cxn>
                <a:cxn ang="0">
                  <a:pos x="12" y="37"/>
                </a:cxn>
                <a:cxn ang="0">
                  <a:pos x="12" y="37"/>
                </a:cxn>
                <a:cxn ang="0">
                  <a:pos x="11" y="37"/>
                </a:cxn>
                <a:cxn ang="0">
                  <a:pos x="10" y="37"/>
                </a:cxn>
                <a:cxn ang="0">
                  <a:pos x="8" y="37"/>
                </a:cxn>
                <a:cxn ang="0">
                  <a:pos x="8" y="37"/>
                </a:cxn>
                <a:cxn ang="0">
                  <a:pos x="7" y="37"/>
                </a:cxn>
                <a:cxn ang="0">
                  <a:pos x="5" y="37"/>
                </a:cxn>
                <a:cxn ang="0">
                  <a:pos x="3" y="37"/>
                </a:cxn>
                <a:cxn ang="0">
                  <a:pos x="3" y="35"/>
                </a:cxn>
                <a:cxn ang="0">
                  <a:pos x="2" y="33"/>
                </a:cxn>
                <a:cxn ang="0">
                  <a:pos x="1" y="30"/>
                </a:cxn>
                <a:cxn ang="0">
                  <a:pos x="0" y="28"/>
                </a:cxn>
                <a:cxn ang="0">
                  <a:pos x="0" y="25"/>
                </a:cxn>
                <a:cxn ang="0">
                  <a:pos x="0" y="23"/>
                </a:cxn>
                <a:cxn ang="0">
                  <a:pos x="0" y="20"/>
                </a:cxn>
                <a:cxn ang="0">
                  <a:pos x="1" y="18"/>
                </a:cxn>
                <a:cxn ang="0">
                  <a:pos x="2" y="15"/>
                </a:cxn>
                <a:cxn ang="0">
                  <a:pos x="3" y="13"/>
                </a:cxn>
                <a:cxn ang="0">
                  <a:pos x="3" y="12"/>
                </a:cxn>
                <a:cxn ang="0">
                  <a:pos x="5" y="12"/>
                </a:cxn>
                <a:cxn ang="0">
                  <a:pos x="7" y="10"/>
                </a:cxn>
                <a:cxn ang="0">
                  <a:pos x="8" y="10"/>
                </a:cxn>
                <a:cxn ang="0">
                  <a:pos x="11" y="12"/>
                </a:cxn>
                <a:cxn ang="0">
                  <a:pos x="12" y="12"/>
                </a:cxn>
                <a:cxn ang="0">
                  <a:pos x="13" y="13"/>
                </a:cxn>
                <a:cxn ang="0">
                  <a:pos x="13" y="0"/>
                </a:cxn>
                <a:cxn ang="0">
                  <a:pos x="18" y="37"/>
                </a:cxn>
                <a:cxn ang="0">
                  <a:pos x="6" y="25"/>
                </a:cxn>
                <a:cxn ang="0">
                  <a:pos x="6" y="27"/>
                </a:cxn>
                <a:cxn ang="0">
                  <a:pos x="6" y="28"/>
                </a:cxn>
                <a:cxn ang="0">
                  <a:pos x="6" y="29"/>
                </a:cxn>
                <a:cxn ang="0">
                  <a:pos x="6" y="30"/>
                </a:cxn>
                <a:cxn ang="0">
                  <a:pos x="6" y="32"/>
                </a:cxn>
                <a:cxn ang="0">
                  <a:pos x="7" y="33"/>
                </a:cxn>
                <a:cxn ang="0">
                  <a:pos x="8" y="34"/>
                </a:cxn>
                <a:cxn ang="0">
                  <a:pos x="8" y="34"/>
                </a:cxn>
                <a:cxn ang="0">
                  <a:pos x="10" y="33"/>
                </a:cxn>
                <a:cxn ang="0">
                  <a:pos x="11" y="32"/>
                </a:cxn>
                <a:cxn ang="0">
                  <a:pos x="12" y="30"/>
                </a:cxn>
                <a:cxn ang="0">
                  <a:pos x="13" y="30"/>
                </a:cxn>
                <a:cxn ang="0">
                  <a:pos x="13" y="29"/>
                </a:cxn>
                <a:cxn ang="0">
                  <a:pos x="13" y="28"/>
                </a:cxn>
                <a:cxn ang="0">
                  <a:pos x="13" y="25"/>
                </a:cxn>
                <a:cxn ang="0">
                  <a:pos x="13" y="23"/>
                </a:cxn>
                <a:cxn ang="0">
                  <a:pos x="13" y="22"/>
                </a:cxn>
                <a:cxn ang="0">
                  <a:pos x="13" y="20"/>
                </a:cxn>
                <a:cxn ang="0">
                  <a:pos x="13" y="19"/>
                </a:cxn>
                <a:cxn ang="0">
                  <a:pos x="12" y="18"/>
                </a:cxn>
                <a:cxn ang="0">
                  <a:pos x="11" y="18"/>
                </a:cxn>
                <a:cxn ang="0">
                  <a:pos x="10" y="18"/>
                </a:cxn>
                <a:cxn ang="0">
                  <a:pos x="8" y="18"/>
                </a:cxn>
                <a:cxn ang="0">
                  <a:pos x="8" y="18"/>
                </a:cxn>
                <a:cxn ang="0">
                  <a:pos x="8" y="18"/>
                </a:cxn>
                <a:cxn ang="0">
                  <a:pos x="7" y="18"/>
                </a:cxn>
                <a:cxn ang="0">
                  <a:pos x="6" y="18"/>
                </a:cxn>
                <a:cxn ang="0">
                  <a:pos x="6" y="19"/>
                </a:cxn>
                <a:cxn ang="0">
                  <a:pos x="6" y="20"/>
                </a:cxn>
                <a:cxn ang="0">
                  <a:pos x="6" y="22"/>
                </a:cxn>
                <a:cxn ang="0">
                  <a:pos x="6" y="23"/>
                </a:cxn>
              </a:cxnLst>
              <a:rect l="0" t="0" r="r" b="b"/>
              <a:pathLst>
                <a:path w="18" h="37">
                  <a:moveTo>
                    <a:pt x="18" y="37"/>
                  </a:moveTo>
                  <a:lnTo>
                    <a:pt x="13" y="37"/>
                  </a:lnTo>
                  <a:lnTo>
                    <a:pt x="13" y="34"/>
                  </a:lnTo>
                  <a:lnTo>
                    <a:pt x="13" y="34"/>
                  </a:lnTo>
                  <a:lnTo>
                    <a:pt x="13" y="34"/>
                  </a:lnTo>
                  <a:lnTo>
                    <a:pt x="13" y="35"/>
                  </a:lnTo>
                  <a:lnTo>
                    <a:pt x="13" y="35"/>
                  </a:lnTo>
                  <a:lnTo>
                    <a:pt x="12" y="37"/>
                  </a:lnTo>
                  <a:lnTo>
                    <a:pt x="12" y="37"/>
                  </a:lnTo>
                  <a:lnTo>
                    <a:pt x="12" y="37"/>
                  </a:lnTo>
                  <a:lnTo>
                    <a:pt x="11" y="37"/>
                  </a:lnTo>
                  <a:lnTo>
                    <a:pt x="11" y="37"/>
                  </a:lnTo>
                  <a:lnTo>
                    <a:pt x="10" y="37"/>
                  </a:lnTo>
                  <a:lnTo>
                    <a:pt x="10" y="37"/>
                  </a:lnTo>
                  <a:lnTo>
                    <a:pt x="10" y="37"/>
                  </a:lnTo>
                  <a:lnTo>
                    <a:pt x="8" y="37"/>
                  </a:lnTo>
                  <a:lnTo>
                    <a:pt x="8" y="37"/>
                  </a:lnTo>
                  <a:lnTo>
                    <a:pt x="8" y="37"/>
                  </a:lnTo>
                  <a:lnTo>
                    <a:pt x="8" y="37"/>
                  </a:lnTo>
                  <a:lnTo>
                    <a:pt x="7" y="37"/>
                  </a:lnTo>
                  <a:lnTo>
                    <a:pt x="6" y="37"/>
                  </a:lnTo>
                  <a:lnTo>
                    <a:pt x="5" y="37"/>
                  </a:lnTo>
                  <a:lnTo>
                    <a:pt x="5" y="37"/>
                  </a:lnTo>
                  <a:lnTo>
                    <a:pt x="3" y="37"/>
                  </a:lnTo>
                  <a:lnTo>
                    <a:pt x="3" y="35"/>
                  </a:lnTo>
                  <a:lnTo>
                    <a:pt x="3" y="35"/>
                  </a:lnTo>
                  <a:lnTo>
                    <a:pt x="2" y="34"/>
                  </a:lnTo>
                  <a:lnTo>
                    <a:pt x="2" y="33"/>
                  </a:lnTo>
                  <a:lnTo>
                    <a:pt x="1" y="32"/>
                  </a:lnTo>
                  <a:lnTo>
                    <a:pt x="1" y="30"/>
                  </a:lnTo>
                  <a:lnTo>
                    <a:pt x="1" y="29"/>
                  </a:lnTo>
                  <a:lnTo>
                    <a:pt x="0" y="28"/>
                  </a:lnTo>
                  <a:lnTo>
                    <a:pt x="0" y="27"/>
                  </a:lnTo>
                  <a:lnTo>
                    <a:pt x="0" y="25"/>
                  </a:lnTo>
                  <a:lnTo>
                    <a:pt x="0" y="24"/>
                  </a:lnTo>
                  <a:lnTo>
                    <a:pt x="0" y="23"/>
                  </a:lnTo>
                  <a:lnTo>
                    <a:pt x="0" y="22"/>
                  </a:lnTo>
                  <a:lnTo>
                    <a:pt x="0" y="20"/>
                  </a:lnTo>
                  <a:lnTo>
                    <a:pt x="1" y="19"/>
                  </a:lnTo>
                  <a:lnTo>
                    <a:pt x="1" y="18"/>
                  </a:lnTo>
                  <a:lnTo>
                    <a:pt x="1" y="17"/>
                  </a:lnTo>
                  <a:lnTo>
                    <a:pt x="2" y="15"/>
                  </a:lnTo>
                  <a:lnTo>
                    <a:pt x="2" y="14"/>
                  </a:lnTo>
                  <a:lnTo>
                    <a:pt x="3" y="13"/>
                  </a:lnTo>
                  <a:lnTo>
                    <a:pt x="3" y="12"/>
                  </a:lnTo>
                  <a:lnTo>
                    <a:pt x="3" y="12"/>
                  </a:lnTo>
                  <a:lnTo>
                    <a:pt x="5" y="12"/>
                  </a:lnTo>
                  <a:lnTo>
                    <a:pt x="5" y="12"/>
                  </a:lnTo>
                  <a:lnTo>
                    <a:pt x="6" y="10"/>
                  </a:lnTo>
                  <a:lnTo>
                    <a:pt x="7" y="10"/>
                  </a:lnTo>
                  <a:lnTo>
                    <a:pt x="8" y="10"/>
                  </a:lnTo>
                  <a:lnTo>
                    <a:pt x="8" y="10"/>
                  </a:lnTo>
                  <a:lnTo>
                    <a:pt x="10" y="10"/>
                  </a:lnTo>
                  <a:lnTo>
                    <a:pt x="11" y="12"/>
                  </a:lnTo>
                  <a:lnTo>
                    <a:pt x="12" y="12"/>
                  </a:lnTo>
                  <a:lnTo>
                    <a:pt x="12" y="12"/>
                  </a:lnTo>
                  <a:lnTo>
                    <a:pt x="13" y="12"/>
                  </a:lnTo>
                  <a:lnTo>
                    <a:pt x="13" y="13"/>
                  </a:lnTo>
                  <a:lnTo>
                    <a:pt x="13" y="14"/>
                  </a:lnTo>
                  <a:lnTo>
                    <a:pt x="13" y="0"/>
                  </a:lnTo>
                  <a:lnTo>
                    <a:pt x="18" y="0"/>
                  </a:lnTo>
                  <a:lnTo>
                    <a:pt x="18" y="37"/>
                  </a:lnTo>
                  <a:close/>
                  <a:moveTo>
                    <a:pt x="6" y="24"/>
                  </a:moveTo>
                  <a:lnTo>
                    <a:pt x="6" y="25"/>
                  </a:lnTo>
                  <a:lnTo>
                    <a:pt x="6" y="25"/>
                  </a:lnTo>
                  <a:lnTo>
                    <a:pt x="6" y="27"/>
                  </a:lnTo>
                  <a:lnTo>
                    <a:pt x="6" y="28"/>
                  </a:lnTo>
                  <a:lnTo>
                    <a:pt x="6" y="28"/>
                  </a:lnTo>
                  <a:lnTo>
                    <a:pt x="6" y="29"/>
                  </a:lnTo>
                  <a:lnTo>
                    <a:pt x="6" y="29"/>
                  </a:lnTo>
                  <a:lnTo>
                    <a:pt x="6" y="30"/>
                  </a:lnTo>
                  <a:lnTo>
                    <a:pt x="6" y="30"/>
                  </a:lnTo>
                  <a:lnTo>
                    <a:pt x="6" y="32"/>
                  </a:lnTo>
                  <a:lnTo>
                    <a:pt x="6" y="32"/>
                  </a:lnTo>
                  <a:lnTo>
                    <a:pt x="7" y="32"/>
                  </a:lnTo>
                  <a:lnTo>
                    <a:pt x="7" y="33"/>
                  </a:lnTo>
                  <a:lnTo>
                    <a:pt x="7" y="33"/>
                  </a:lnTo>
                  <a:lnTo>
                    <a:pt x="8" y="34"/>
                  </a:lnTo>
                  <a:lnTo>
                    <a:pt x="8" y="34"/>
                  </a:lnTo>
                  <a:lnTo>
                    <a:pt x="8" y="34"/>
                  </a:lnTo>
                  <a:lnTo>
                    <a:pt x="10" y="33"/>
                  </a:lnTo>
                  <a:lnTo>
                    <a:pt x="10" y="33"/>
                  </a:lnTo>
                  <a:lnTo>
                    <a:pt x="11" y="32"/>
                  </a:lnTo>
                  <a:lnTo>
                    <a:pt x="11" y="32"/>
                  </a:lnTo>
                  <a:lnTo>
                    <a:pt x="12" y="32"/>
                  </a:lnTo>
                  <a:lnTo>
                    <a:pt x="12" y="30"/>
                  </a:lnTo>
                  <a:lnTo>
                    <a:pt x="13" y="30"/>
                  </a:lnTo>
                  <a:lnTo>
                    <a:pt x="13" y="30"/>
                  </a:lnTo>
                  <a:lnTo>
                    <a:pt x="13" y="30"/>
                  </a:lnTo>
                  <a:lnTo>
                    <a:pt x="13" y="29"/>
                  </a:lnTo>
                  <a:lnTo>
                    <a:pt x="13" y="28"/>
                  </a:lnTo>
                  <a:lnTo>
                    <a:pt x="13" y="28"/>
                  </a:lnTo>
                  <a:lnTo>
                    <a:pt x="13" y="27"/>
                  </a:lnTo>
                  <a:lnTo>
                    <a:pt x="13" y="25"/>
                  </a:lnTo>
                  <a:lnTo>
                    <a:pt x="13" y="24"/>
                  </a:lnTo>
                  <a:lnTo>
                    <a:pt x="13" y="23"/>
                  </a:lnTo>
                  <a:lnTo>
                    <a:pt x="13" y="22"/>
                  </a:lnTo>
                  <a:lnTo>
                    <a:pt x="13" y="22"/>
                  </a:lnTo>
                  <a:lnTo>
                    <a:pt x="13" y="20"/>
                  </a:lnTo>
                  <a:lnTo>
                    <a:pt x="13" y="20"/>
                  </a:lnTo>
                  <a:lnTo>
                    <a:pt x="13" y="19"/>
                  </a:lnTo>
                  <a:lnTo>
                    <a:pt x="13" y="19"/>
                  </a:lnTo>
                  <a:lnTo>
                    <a:pt x="13" y="18"/>
                  </a:lnTo>
                  <a:lnTo>
                    <a:pt x="12" y="18"/>
                  </a:lnTo>
                  <a:lnTo>
                    <a:pt x="12" y="18"/>
                  </a:lnTo>
                  <a:lnTo>
                    <a:pt x="11" y="18"/>
                  </a:lnTo>
                  <a:lnTo>
                    <a:pt x="11" y="18"/>
                  </a:lnTo>
                  <a:lnTo>
                    <a:pt x="10" y="18"/>
                  </a:lnTo>
                  <a:lnTo>
                    <a:pt x="10" y="18"/>
                  </a:lnTo>
                  <a:lnTo>
                    <a:pt x="8" y="18"/>
                  </a:lnTo>
                  <a:lnTo>
                    <a:pt x="8" y="18"/>
                  </a:lnTo>
                  <a:lnTo>
                    <a:pt x="8" y="18"/>
                  </a:lnTo>
                  <a:lnTo>
                    <a:pt x="8" y="18"/>
                  </a:lnTo>
                  <a:lnTo>
                    <a:pt x="8" y="18"/>
                  </a:lnTo>
                  <a:lnTo>
                    <a:pt x="7" y="18"/>
                  </a:lnTo>
                  <a:lnTo>
                    <a:pt x="7" y="18"/>
                  </a:lnTo>
                  <a:lnTo>
                    <a:pt x="7" y="18"/>
                  </a:lnTo>
                  <a:lnTo>
                    <a:pt x="6" y="18"/>
                  </a:lnTo>
                  <a:lnTo>
                    <a:pt x="6" y="18"/>
                  </a:lnTo>
                  <a:lnTo>
                    <a:pt x="6" y="19"/>
                  </a:lnTo>
                  <a:lnTo>
                    <a:pt x="6" y="19"/>
                  </a:lnTo>
                  <a:lnTo>
                    <a:pt x="6" y="20"/>
                  </a:lnTo>
                  <a:lnTo>
                    <a:pt x="6" y="20"/>
                  </a:lnTo>
                  <a:lnTo>
                    <a:pt x="6" y="22"/>
                  </a:lnTo>
                  <a:lnTo>
                    <a:pt x="6" y="22"/>
                  </a:lnTo>
                  <a:lnTo>
                    <a:pt x="6" y="23"/>
                  </a:lnTo>
                  <a:lnTo>
                    <a:pt x="6" y="24"/>
                  </a:lnTo>
                  <a:close/>
                </a:path>
              </a:pathLst>
            </a:custGeom>
            <a:solidFill>
              <a:srgbClr val="3A66AA"/>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204" name="Freeform 324"/>
            <p:cNvSpPr>
              <a:spLocks noEditPoints="1"/>
            </p:cNvSpPr>
            <p:nvPr/>
          </p:nvSpPr>
          <p:spPr bwMode="auto">
            <a:xfrm>
              <a:off x="3864" y="2805"/>
              <a:ext cx="3" cy="11"/>
            </a:xfrm>
            <a:custGeom>
              <a:avLst/>
              <a:gdLst/>
              <a:ahLst/>
              <a:cxnLst>
                <a:cxn ang="0">
                  <a:pos x="7" y="0"/>
                </a:cxn>
                <a:cxn ang="0">
                  <a:pos x="12" y="8"/>
                </a:cxn>
                <a:cxn ang="0">
                  <a:pos x="12" y="10"/>
                </a:cxn>
                <a:cxn ang="0">
                  <a:pos x="12" y="38"/>
                </a:cxn>
                <a:cxn ang="0">
                  <a:pos x="12" y="40"/>
                </a:cxn>
                <a:cxn ang="0">
                  <a:pos x="12" y="42"/>
                </a:cxn>
                <a:cxn ang="0">
                  <a:pos x="12" y="43"/>
                </a:cxn>
                <a:cxn ang="0">
                  <a:pos x="12" y="44"/>
                </a:cxn>
                <a:cxn ang="0">
                  <a:pos x="12" y="44"/>
                </a:cxn>
                <a:cxn ang="0">
                  <a:pos x="11" y="46"/>
                </a:cxn>
                <a:cxn ang="0">
                  <a:pos x="9" y="47"/>
                </a:cxn>
                <a:cxn ang="0">
                  <a:pos x="9" y="47"/>
                </a:cxn>
                <a:cxn ang="0">
                  <a:pos x="8" y="47"/>
                </a:cxn>
                <a:cxn ang="0">
                  <a:pos x="7" y="47"/>
                </a:cxn>
                <a:cxn ang="0">
                  <a:pos x="7" y="47"/>
                </a:cxn>
                <a:cxn ang="0">
                  <a:pos x="6" y="47"/>
                </a:cxn>
                <a:cxn ang="0">
                  <a:pos x="6" y="47"/>
                </a:cxn>
                <a:cxn ang="0">
                  <a:pos x="4" y="47"/>
                </a:cxn>
                <a:cxn ang="0">
                  <a:pos x="3" y="47"/>
                </a:cxn>
                <a:cxn ang="0">
                  <a:pos x="3" y="47"/>
                </a:cxn>
                <a:cxn ang="0">
                  <a:pos x="3" y="47"/>
                </a:cxn>
                <a:cxn ang="0">
                  <a:pos x="3" y="47"/>
                </a:cxn>
                <a:cxn ang="0">
                  <a:pos x="2" y="47"/>
                </a:cxn>
                <a:cxn ang="0">
                  <a:pos x="3" y="40"/>
                </a:cxn>
                <a:cxn ang="0">
                  <a:pos x="4" y="40"/>
                </a:cxn>
                <a:cxn ang="0">
                  <a:pos x="4" y="40"/>
                </a:cxn>
                <a:cxn ang="0">
                  <a:pos x="6" y="40"/>
                </a:cxn>
                <a:cxn ang="0">
                  <a:pos x="7" y="40"/>
                </a:cxn>
                <a:cxn ang="0">
                  <a:pos x="7" y="40"/>
                </a:cxn>
                <a:cxn ang="0">
                  <a:pos x="7" y="39"/>
                </a:cxn>
                <a:cxn ang="0">
                  <a:pos x="7" y="38"/>
                </a:cxn>
                <a:cxn ang="0">
                  <a:pos x="7" y="37"/>
                </a:cxn>
                <a:cxn ang="0">
                  <a:pos x="12" y="10"/>
                </a:cxn>
              </a:cxnLst>
              <a:rect l="0" t="0" r="r" b="b"/>
              <a:pathLst>
                <a:path w="12" h="47">
                  <a:moveTo>
                    <a:pt x="7" y="8"/>
                  </a:moveTo>
                  <a:lnTo>
                    <a:pt x="7" y="0"/>
                  </a:lnTo>
                  <a:lnTo>
                    <a:pt x="12" y="0"/>
                  </a:lnTo>
                  <a:lnTo>
                    <a:pt x="12" y="8"/>
                  </a:lnTo>
                  <a:lnTo>
                    <a:pt x="7" y="8"/>
                  </a:lnTo>
                  <a:close/>
                  <a:moveTo>
                    <a:pt x="12" y="10"/>
                  </a:moveTo>
                  <a:lnTo>
                    <a:pt x="12" y="37"/>
                  </a:lnTo>
                  <a:lnTo>
                    <a:pt x="12" y="38"/>
                  </a:lnTo>
                  <a:lnTo>
                    <a:pt x="12" y="39"/>
                  </a:lnTo>
                  <a:lnTo>
                    <a:pt x="12" y="40"/>
                  </a:lnTo>
                  <a:lnTo>
                    <a:pt x="12" y="40"/>
                  </a:lnTo>
                  <a:lnTo>
                    <a:pt x="12" y="42"/>
                  </a:lnTo>
                  <a:lnTo>
                    <a:pt x="12" y="42"/>
                  </a:lnTo>
                  <a:lnTo>
                    <a:pt x="12" y="43"/>
                  </a:lnTo>
                  <a:lnTo>
                    <a:pt x="12" y="44"/>
                  </a:lnTo>
                  <a:lnTo>
                    <a:pt x="12" y="44"/>
                  </a:lnTo>
                  <a:lnTo>
                    <a:pt x="12" y="44"/>
                  </a:lnTo>
                  <a:lnTo>
                    <a:pt x="12" y="44"/>
                  </a:lnTo>
                  <a:lnTo>
                    <a:pt x="12" y="46"/>
                  </a:lnTo>
                  <a:lnTo>
                    <a:pt x="11" y="46"/>
                  </a:lnTo>
                  <a:lnTo>
                    <a:pt x="11" y="47"/>
                  </a:lnTo>
                  <a:lnTo>
                    <a:pt x="9" y="47"/>
                  </a:lnTo>
                  <a:lnTo>
                    <a:pt x="9" y="47"/>
                  </a:lnTo>
                  <a:lnTo>
                    <a:pt x="9" y="47"/>
                  </a:lnTo>
                  <a:lnTo>
                    <a:pt x="8" y="47"/>
                  </a:lnTo>
                  <a:lnTo>
                    <a:pt x="8" y="47"/>
                  </a:lnTo>
                  <a:lnTo>
                    <a:pt x="8" y="47"/>
                  </a:lnTo>
                  <a:lnTo>
                    <a:pt x="7" y="47"/>
                  </a:lnTo>
                  <a:lnTo>
                    <a:pt x="7" y="47"/>
                  </a:lnTo>
                  <a:lnTo>
                    <a:pt x="7" y="47"/>
                  </a:lnTo>
                  <a:lnTo>
                    <a:pt x="7" y="47"/>
                  </a:lnTo>
                  <a:lnTo>
                    <a:pt x="6" y="47"/>
                  </a:lnTo>
                  <a:lnTo>
                    <a:pt x="6" y="47"/>
                  </a:lnTo>
                  <a:lnTo>
                    <a:pt x="6" y="47"/>
                  </a:lnTo>
                  <a:lnTo>
                    <a:pt x="4" y="47"/>
                  </a:lnTo>
                  <a:lnTo>
                    <a:pt x="4" y="47"/>
                  </a:lnTo>
                  <a:lnTo>
                    <a:pt x="4" y="47"/>
                  </a:lnTo>
                  <a:lnTo>
                    <a:pt x="3" y="47"/>
                  </a:lnTo>
                  <a:lnTo>
                    <a:pt x="3" y="47"/>
                  </a:lnTo>
                  <a:lnTo>
                    <a:pt x="3" y="47"/>
                  </a:lnTo>
                  <a:lnTo>
                    <a:pt x="3" y="47"/>
                  </a:lnTo>
                  <a:lnTo>
                    <a:pt x="3" y="47"/>
                  </a:lnTo>
                  <a:lnTo>
                    <a:pt x="3" y="47"/>
                  </a:lnTo>
                  <a:lnTo>
                    <a:pt x="3" y="47"/>
                  </a:lnTo>
                  <a:lnTo>
                    <a:pt x="2" y="47"/>
                  </a:lnTo>
                  <a:lnTo>
                    <a:pt x="2" y="47"/>
                  </a:lnTo>
                  <a:lnTo>
                    <a:pt x="0" y="47"/>
                  </a:lnTo>
                  <a:lnTo>
                    <a:pt x="3" y="40"/>
                  </a:lnTo>
                  <a:lnTo>
                    <a:pt x="3" y="40"/>
                  </a:lnTo>
                  <a:lnTo>
                    <a:pt x="4" y="40"/>
                  </a:lnTo>
                  <a:lnTo>
                    <a:pt x="4" y="40"/>
                  </a:lnTo>
                  <a:lnTo>
                    <a:pt x="4" y="40"/>
                  </a:lnTo>
                  <a:lnTo>
                    <a:pt x="6" y="40"/>
                  </a:lnTo>
                  <a:lnTo>
                    <a:pt x="6" y="40"/>
                  </a:lnTo>
                  <a:lnTo>
                    <a:pt x="6" y="40"/>
                  </a:lnTo>
                  <a:lnTo>
                    <a:pt x="7" y="40"/>
                  </a:lnTo>
                  <a:lnTo>
                    <a:pt x="7" y="40"/>
                  </a:lnTo>
                  <a:lnTo>
                    <a:pt x="7" y="40"/>
                  </a:lnTo>
                  <a:lnTo>
                    <a:pt x="7" y="39"/>
                  </a:lnTo>
                  <a:lnTo>
                    <a:pt x="7" y="39"/>
                  </a:lnTo>
                  <a:lnTo>
                    <a:pt x="7" y="38"/>
                  </a:lnTo>
                  <a:lnTo>
                    <a:pt x="7" y="38"/>
                  </a:lnTo>
                  <a:lnTo>
                    <a:pt x="7" y="38"/>
                  </a:lnTo>
                  <a:lnTo>
                    <a:pt x="7" y="37"/>
                  </a:lnTo>
                  <a:lnTo>
                    <a:pt x="7" y="10"/>
                  </a:lnTo>
                  <a:lnTo>
                    <a:pt x="12" y="10"/>
                  </a:lnTo>
                  <a:close/>
                </a:path>
              </a:pathLst>
            </a:custGeom>
            <a:solidFill>
              <a:srgbClr val="3A66AA"/>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205" name="Freeform 325"/>
            <p:cNvSpPr/>
            <p:nvPr/>
          </p:nvSpPr>
          <p:spPr bwMode="auto">
            <a:xfrm>
              <a:off x="3868" y="2805"/>
              <a:ext cx="3" cy="9"/>
            </a:xfrm>
            <a:custGeom>
              <a:avLst/>
              <a:gdLst/>
              <a:ahLst/>
              <a:cxnLst>
                <a:cxn ang="0">
                  <a:pos x="0" y="10"/>
                </a:cxn>
                <a:cxn ang="0">
                  <a:pos x="3" y="10"/>
                </a:cxn>
                <a:cxn ang="0">
                  <a:pos x="3" y="9"/>
                </a:cxn>
                <a:cxn ang="0">
                  <a:pos x="3" y="8"/>
                </a:cxn>
                <a:cxn ang="0">
                  <a:pos x="3" y="8"/>
                </a:cxn>
                <a:cxn ang="0">
                  <a:pos x="3" y="6"/>
                </a:cxn>
                <a:cxn ang="0">
                  <a:pos x="4" y="5"/>
                </a:cxn>
                <a:cxn ang="0">
                  <a:pos x="4" y="5"/>
                </a:cxn>
                <a:cxn ang="0">
                  <a:pos x="4" y="4"/>
                </a:cxn>
                <a:cxn ang="0">
                  <a:pos x="5" y="4"/>
                </a:cxn>
                <a:cxn ang="0">
                  <a:pos x="5" y="4"/>
                </a:cxn>
                <a:cxn ang="0">
                  <a:pos x="5" y="4"/>
                </a:cxn>
                <a:cxn ang="0">
                  <a:pos x="5" y="4"/>
                </a:cxn>
                <a:cxn ang="0">
                  <a:pos x="5" y="3"/>
                </a:cxn>
                <a:cxn ang="0">
                  <a:pos x="5" y="3"/>
                </a:cxn>
                <a:cxn ang="0">
                  <a:pos x="5" y="1"/>
                </a:cxn>
                <a:cxn ang="0">
                  <a:pos x="5" y="0"/>
                </a:cxn>
                <a:cxn ang="0">
                  <a:pos x="7" y="0"/>
                </a:cxn>
                <a:cxn ang="0">
                  <a:pos x="7" y="0"/>
                </a:cxn>
                <a:cxn ang="0">
                  <a:pos x="8" y="0"/>
                </a:cxn>
                <a:cxn ang="0">
                  <a:pos x="8" y="0"/>
                </a:cxn>
                <a:cxn ang="0">
                  <a:pos x="9" y="0"/>
                </a:cxn>
                <a:cxn ang="0">
                  <a:pos x="9" y="0"/>
                </a:cxn>
                <a:cxn ang="0">
                  <a:pos x="10" y="0"/>
                </a:cxn>
                <a:cxn ang="0">
                  <a:pos x="10" y="0"/>
                </a:cxn>
                <a:cxn ang="0">
                  <a:pos x="12" y="0"/>
                </a:cxn>
                <a:cxn ang="0">
                  <a:pos x="12" y="0"/>
                </a:cxn>
                <a:cxn ang="0">
                  <a:pos x="12" y="0"/>
                </a:cxn>
                <a:cxn ang="0">
                  <a:pos x="13" y="0"/>
                </a:cxn>
                <a:cxn ang="0">
                  <a:pos x="13" y="0"/>
                </a:cxn>
                <a:cxn ang="0">
                  <a:pos x="13" y="0"/>
                </a:cxn>
                <a:cxn ang="0">
                  <a:pos x="14" y="0"/>
                </a:cxn>
                <a:cxn ang="0">
                  <a:pos x="14" y="0"/>
                </a:cxn>
                <a:cxn ang="0">
                  <a:pos x="14" y="8"/>
                </a:cxn>
                <a:cxn ang="0">
                  <a:pos x="14" y="8"/>
                </a:cxn>
                <a:cxn ang="0">
                  <a:pos x="14" y="8"/>
                </a:cxn>
                <a:cxn ang="0">
                  <a:pos x="14" y="8"/>
                </a:cxn>
                <a:cxn ang="0">
                  <a:pos x="13" y="8"/>
                </a:cxn>
                <a:cxn ang="0">
                  <a:pos x="13" y="8"/>
                </a:cxn>
                <a:cxn ang="0">
                  <a:pos x="13" y="8"/>
                </a:cxn>
                <a:cxn ang="0">
                  <a:pos x="12" y="8"/>
                </a:cxn>
                <a:cxn ang="0">
                  <a:pos x="10" y="8"/>
                </a:cxn>
                <a:cxn ang="0">
                  <a:pos x="10" y="8"/>
                </a:cxn>
                <a:cxn ang="0">
                  <a:pos x="9" y="8"/>
                </a:cxn>
                <a:cxn ang="0">
                  <a:pos x="9" y="8"/>
                </a:cxn>
                <a:cxn ang="0">
                  <a:pos x="9" y="8"/>
                </a:cxn>
                <a:cxn ang="0">
                  <a:pos x="8" y="8"/>
                </a:cxn>
                <a:cxn ang="0">
                  <a:pos x="8" y="9"/>
                </a:cxn>
                <a:cxn ang="0">
                  <a:pos x="8" y="10"/>
                </a:cxn>
                <a:cxn ang="0">
                  <a:pos x="8" y="10"/>
                </a:cxn>
                <a:cxn ang="0">
                  <a:pos x="14" y="10"/>
                </a:cxn>
                <a:cxn ang="0">
                  <a:pos x="14" y="18"/>
                </a:cxn>
                <a:cxn ang="0">
                  <a:pos x="8" y="18"/>
                </a:cxn>
                <a:cxn ang="0">
                  <a:pos x="8" y="37"/>
                </a:cxn>
                <a:cxn ang="0">
                  <a:pos x="3" y="37"/>
                </a:cxn>
                <a:cxn ang="0">
                  <a:pos x="3" y="18"/>
                </a:cxn>
                <a:cxn ang="0">
                  <a:pos x="0" y="18"/>
                </a:cxn>
                <a:cxn ang="0">
                  <a:pos x="0" y="10"/>
                </a:cxn>
              </a:cxnLst>
              <a:rect l="0" t="0" r="r" b="b"/>
              <a:pathLst>
                <a:path w="14" h="37">
                  <a:moveTo>
                    <a:pt x="0" y="10"/>
                  </a:moveTo>
                  <a:lnTo>
                    <a:pt x="3" y="10"/>
                  </a:lnTo>
                  <a:lnTo>
                    <a:pt x="3" y="9"/>
                  </a:lnTo>
                  <a:lnTo>
                    <a:pt x="3" y="8"/>
                  </a:lnTo>
                  <a:lnTo>
                    <a:pt x="3" y="8"/>
                  </a:lnTo>
                  <a:lnTo>
                    <a:pt x="3" y="6"/>
                  </a:lnTo>
                  <a:lnTo>
                    <a:pt x="4" y="5"/>
                  </a:lnTo>
                  <a:lnTo>
                    <a:pt x="4" y="5"/>
                  </a:lnTo>
                  <a:lnTo>
                    <a:pt x="4" y="4"/>
                  </a:lnTo>
                  <a:lnTo>
                    <a:pt x="5" y="4"/>
                  </a:lnTo>
                  <a:lnTo>
                    <a:pt x="5" y="4"/>
                  </a:lnTo>
                  <a:lnTo>
                    <a:pt x="5" y="4"/>
                  </a:lnTo>
                  <a:lnTo>
                    <a:pt x="5" y="4"/>
                  </a:lnTo>
                  <a:lnTo>
                    <a:pt x="5" y="3"/>
                  </a:lnTo>
                  <a:lnTo>
                    <a:pt x="5" y="3"/>
                  </a:lnTo>
                  <a:lnTo>
                    <a:pt x="5" y="1"/>
                  </a:lnTo>
                  <a:lnTo>
                    <a:pt x="5" y="0"/>
                  </a:lnTo>
                  <a:lnTo>
                    <a:pt x="7" y="0"/>
                  </a:lnTo>
                  <a:lnTo>
                    <a:pt x="7" y="0"/>
                  </a:lnTo>
                  <a:lnTo>
                    <a:pt x="8" y="0"/>
                  </a:lnTo>
                  <a:lnTo>
                    <a:pt x="8" y="0"/>
                  </a:lnTo>
                  <a:lnTo>
                    <a:pt x="9" y="0"/>
                  </a:lnTo>
                  <a:lnTo>
                    <a:pt x="9" y="0"/>
                  </a:lnTo>
                  <a:lnTo>
                    <a:pt x="10" y="0"/>
                  </a:lnTo>
                  <a:lnTo>
                    <a:pt x="10" y="0"/>
                  </a:lnTo>
                  <a:lnTo>
                    <a:pt x="12" y="0"/>
                  </a:lnTo>
                  <a:lnTo>
                    <a:pt x="12" y="0"/>
                  </a:lnTo>
                  <a:lnTo>
                    <a:pt x="12" y="0"/>
                  </a:lnTo>
                  <a:lnTo>
                    <a:pt x="13" y="0"/>
                  </a:lnTo>
                  <a:lnTo>
                    <a:pt x="13" y="0"/>
                  </a:lnTo>
                  <a:lnTo>
                    <a:pt x="13" y="0"/>
                  </a:lnTo>
                  <a:lnTo>
                    <a:pt x="14" y="0"/>
                  </a:lnTo>
                  <a:lnTo>
                    <a:pt x="14" y="0"/>
                  </a:lnTo>
                  <a:lnTo>
                    <a:pt x="14" y="8"/>
                  </a:lnTo>
                  <a:lnTo>
                    <a:pt x="14" y="8"/>
                  </a:lnTo>
                  <a:lnTo>
                    <a:pt x="14" y="8"/>
                  </a:lnTo>
                  <a:lnTo>
                    <a:pt x="14" y="8"/>
                  </a:lnTo>
                  <a:lnTo>
                    <a:pt x="13" y="8"/>
                  </a:lnTo>
                  <a:lnTo>
                    <a:pt x="13" y="8"/>
                  </a:lnTo>
                  <a:lnTo>
                    <a:pt x="13" y="8"/>
                  </a:lnTo>
                  <a:lnTo>
                    <a:pt x="12" y="8"/>
                  </a:lnTo>
                  <a:lnTo>
                    <a:pt x="10" y="8"/>
                  </a:lnTo>
                  <a:lnTo>
                    <a:pt x="10" y="8"/>
                  </a:lnTo>
                  <a:lnTo>
                    <a:pt x="9" y="8"/>
                  </a:lnTo>
                  <a:lnTo>
                    <a:pt x="9" y="8"/>
                  </a:lnTo>
                  <a:lnTo>
                    <a:pt x="9" y="8"/>
                  </a:lnTo>
                  <a:lnTo>
                    <a:pt x="8" y="8"/>
                  </a:lnTo>
                  <a:lnTo>
                    <a:pt x="8" y="9"/>
                  </a:lnTo>
                  <a:lnTo>
                    <a:pt x="8" y="10"/>
                  </a:lnTo>
                  <a:lnTo>
                    <a:pt x="8" y="10"/>
                  </a:lnTo>
                  <a:lnTo>
                    <a:pt x="14" y="10"/>
                  </a:lnTo>
                  <a:lnTo>
                    <a:pt x="14" y="18"/>
                  </a:lnTo>
                  <a:lnTo>
                    <a:pt x="8" y="18"/>
                  </a:lnTo>
                  <a:lnTo>
                    <a:pt x="8" y="37"/>
                  </a:lnTo>
                  <a:lnTo>
                    <a:pt x="3" y="37"/>
                  </a:lnTo>
                  <a:lnTo>
                    <a:pt x="3" y="18"/>
                  </a:lnTo>
                  <a:lnTo>
                    <a:pt x="0" y="18"/>
                  </a:lnTo>
                  <a:lnTo>
                    <a:pt x="0" y="10"/>
                  </a:lnTo>
                  <a:close/>
                </a:path>
              </a:pathLst>
            </a:custGeom>
            <a:solidFill>
              <a:srgbClr val="3A66AA"/>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206" name="Freeform 326"/>
            <p:cNvSpPr/>
            <p:nvPr/>
          </p:nvSpPr>
          <p:spPr bwMode="auto">
            <a:xfrm>
              <a:off x="3872" y="2805"/>
              <a:ext cx="4" cy="9"/>
            </a:xfrm>
            <a:custGeom>
              <a:avLst/>
              <a:gdLst/>
              <a:ahLst/>
              <a:cxnLst>
                <a:cxn ang="0">
                  <a:pos x="5" y="14"/>
                </a:cxn>
                <a:cxn ang="0">
                  <a:pos x="7" y="12"/>
                </a:cxn>
                <a:cxn ang="0">
                  <a:pos x="9" y="12"/>
                </a:cxn>
                <a:cxn ang="0">
                  <a:pos x="11" y="10"/>
                </a:cxn>
                <a:cxn ang="0">
                  <a:pos x="12" y="10"/>
                </a:cxn>
                <a:cxn ang="0">
                  <a:pos x="14" y="10"/>
                </a:cxn>
                <a:cxn ang="0">
                  <a:pos x="14" y="10"/>
                </a:cxn>
                <a:cxn ang="0">
                  <a:pos x="15" y="10"/>
                </a:cxn>
                <a:cxn ang="0">
                  <a:pos x="16" y="10"/>
                </a:cxn>
                <a:cxn ang="0">
                  <a:pos x="16" y="12"/>
                </a:cxn>
                <a:cxn ang="0">
                  <a:pos x="16" y="13"/>
                </a:cxn>
                <a:cxn ang="0">
                  <a:pos x="17" y="14"/>
                </a:cxn>
                <a:cxn ang="0">
                  <a:pos x="19" y="14"/>
                </a:cxn>
                <a:cxn ang="0">
                  <a:pos x="19" y="15"/>
                </a:cxn>
                <a:cxn ang="0">
                  <a:pos x="19" y="17"/>
                </a:cxn>
                <a:cxn ang="0">
                  <a:pos x="19" y="18"/>
                </a:cxn>
                <a:cxn ang="0">
                  <a:pos x="19" y="18"/>
                </a:cxn>
                <a:cxn ang="0">
                  <a:pos x="19" y="18"/>
                </a:cxn>
                <a:cxn ang="0">
                  <a:pos x="19" y="19"/>
                </a:cxn>
                <a:cxn ang="0">
                  <a:pos x="19" y="20"/>
                </a:cxn>
                <a:cxn ang="0">
                  <a:pos x="19" y="37"/>
                </a:cxn>
                <a:cxn ang="0">
                  <a:pos x="12" y="24"/>
                </a:cxn>
                <a:cxn ang="0">
                  <a:pos x="12" y="22"/>
                </a:cxn>
                <a:cxn ang="0">
                  <a:pos x="12" y="20"/>
                </a:cxn>
                <a:cxn ang="0">
                  <a:pos x="12" y="19"/>
                </a:cxn>
                <a:cxn ang="0">
                  <a:pos x="12" y="18"/>
                </a:cxn>
                <a:cxn ang="0">
                  <a:pos x="11" y="18"/>
                </a:cxn>
                <a:cxn ang="0">
                  <a:pos x="11" y="18"/>
                </a:cxn>
                <a:cxn ang="0">
                  <a:pos x="10" y="18"/>
                </a:cxn>
                <a:cxn ang="0">
                  <a:pos x="10" y="18"/>
                </a:cxn>
                <a:cxn ang="0">
                  <a:pos x="9" y="18"/>
                </a:cxn>
                <a:cxn ang="0">
                  <a:pos x="7" y="18"/>
                </a:cxn>
                <a:cxn ang="0">
                  <a:pos x="7" y="18"/>
                </a:cxn>
                <a:cxn ang="0">
                  <a:pos x="7" y="18"/>
                </a:cxn>
                <a:cxn ang="0">
                  <a:pos x="6" y="18"/>
                </a:cxn>
                <a:cxn ang="0">
                  <a:pos x="5" y="19"/>
                </a:cxn>
                <a:cxn ang="0">
                  <a:pos x="5" y="20"/>
                </a:cxn>
                <a:cxn ang="0">
                  <a:pos x="5" y="20"/>
                </a:cxn>
                <a:cxn ang="0">
                  <a:pos x="5" y="22"/>
                </a:cxn>
                <a:cxn ang="0">
                  <a:pos x="5" y="22"/>
                </a:cxn>
                <a:cxn ang="0">
                  <a:pos x="5" y="24"/>
                </a:cxn>
                <a:cxn ang="0">
                  <a:pos x="0" y="37"/>
                </a:cxn>
                <a:cxn ang="0">
                  <a:pos x="5" y="0"/>
                </a:cxn>
              </a:cxnLst>
              <a:rect l="0" t="0" r="r" b="b"/>
              <a:pathLst>
                <a:path w="19" h="37">
                  <a:moveTo>
                    <a:pt x="5" y="0"/>
                  </a:moveTo>
                  <a:lnTo>
                    <a:pt x="5" y="14"/>
                  </a:lnTo>
                  <a:lnTo>
                    <a:pt x="6" y="13"/>
                  </a:lnTo>
                  <a:lnTo>
                    <a:pt x="7" y="12"/>
                  </a:lnTo>
                  <a:lnTo>
                    <a:pt x="7" y="12"/>
                  </a:lnTo>
                  <a:lnTo>
                    <a:pt x="9" y="12"/>
                  </a:lnTo>
                  <a:lnTo>
                    <a:pt x="10" y="12"/>
                  </a:lnTo>
                  <a:lnTo>
                    <a:pt x="11" y="10"/>
                  </a:lnTo>
                  <a:lnTo>
                    <a:pt x="12" y="10"/>
                  </a:lnTo>
                  <a:lnTo>
                    <a:pt x="12" y="10"/>
                  </a:lnTo>
                  <a:lnTo>
                    <a:pt x="12" y="10"/>
                  </a:lnTo>
                  <a:lnTo>
                    <a:pt x="14" y="10"/>
                  </a:lnTo>
                  <a:lnTo>
                    <a:pt x="14" y="10"/>
                  </a:lnTo>
                  <a:lnTo>
                    <a:pt x="14" y="10"/>
                  </a:lnTo>
                  <a:lnTo>
                    <a:pt x="14" y="10"/>
                  </a:lnTo>
                  <a:lnTo>
                    <a:pt x="15" y="10"/>
                  </a:lnTo>
                  <a:lnTo>
                    <a:pt x="16" y="10"/>
                  </a:lnTo>
                  <a:lnTo>
                    <a:pt x="16" y="10"/>
                  </a:lnTo>
                  <a:lnTo>
                    <a:pt x="16" y="12"/>
                  </a:lnTo>
                  <a:lnTo>
                    <a:pt x="16" y="12"/>
                  </a:lnTo>
                  <a:lnTo>
                    <a:pt x="16" y="13"/>
                  </a:lnTo>
                  <a:lnTo>
                    <a:pt x="16" y="13"/>
                  </a:lnTo>
                  <a:lnTo>
                    <a:pt x="16" y="14"/>
                  </a:lnTo>
                  <a:lnTo>
                    <a:pt x="17" y="14"/>
                  </a:lnTo>
                  <a:lnTo>
                    <a:pt x="19" y="14"/>
                  </a:lnTo>
                  <a:lnTo>
                    <a:pt x="19" y="14"/>
                  </a:lnTo>
                  <a:lnTo>
                    <a:pt x="19" y="14"/>
                  </a:lnTo>
                  <a:lnTo>
                    <a:pt x="19" y="15"/>
                  </a:lnTo>
                  <a:lnTo>
                    <a:pt x="19" y="15"/>
                  </a:lnTo>
                  <a:lnTo>
                    <a:pt x="19" y="17"/>
                  </a:lnTo>
                  <a:lnTo>
                    <a:pt x="19" y="17"/>
                  </a:lnTo>
                  <a:lnTo>
                    <a:pt x="19" y="18"/>
                  </a:lnTo>
                  <a:lnTo>
                    <a:pt x="19" y="18"/>
                  </a:lnTo>
                  <a:lnTo>
                    <a:pt x="19" y="18"/>
                  </a:lnTo>
                  <a:lnTo>
                    <a:pt x="19" y="18"/>
                  </a:lnTo>
                  <a:lnTo>
                    <a:pt x="19" y="18"/>
                  </a:lnTo>
                  <a:lnTo>
                    <a:pt x="19" y="19"/>
                  </a:lnTo>
                  <a:lnTo>
                    <a:pt x="19" y="19"/>
                  </a:lnTo>
                  <a:lnTo>
                    <a:pt x="19" y="20"/>
                  </a:lnTo>
                  <a:lnTo>
                    <a:pt x="19" y="20"/>
                  </a:lnTo>
                  <a:lnTo>
                    <a:pt x="19" y="20"/>
                  </a:lnTo>
                  <a:lnTo>
                    <a:pt x="19" y="37"/>
                  </a:lnTo>
                  <a:lnTo>
                    <a:pt x="12" y="37"/>
                  </a:lnTo>
                  <a:lnTo>
                    <a:pt x="12" y="24"/>
                  </a:lnTo>
                  <a:lnTo>
                    <a:pt x="12" y="23"/>
                  </a:lnTo>
                  <a:lnTo>
                    <a:pt x="12" y="22"/>
                  </a:lnTo>
                  <a:lnTo>
                    <a:pt x="12" y="22"/>
                  </a:lnTo>
                  <a:lnTo>
                    <a:pt x="12" y="20"/>
                  </a:lnTo>
                  <a:lnTo>
                    <a:pt x="12" y="20"/>
                  </a:lnTo>
                  <a:lnTo>
                    <a:pt x="12" y="19"/>
                  </a:lnTo>
                  <a:lnTo>
                    <a:pt x="12" y="19"/>
                  </a:lnTo>
                  <a:lnTo>
                    <a:pt x="12" y="18"/>
                  </a:lnTo>
                  <a:lnTo>
                    <a:pt x="12" y="18"/>
                  </a:lnTo>
                  <a:lnTo>
                    <a:pt x="11" y="18"/>
                  </a:lnTo>
                  <a:lnTo>
                    <a:pt x="11" y="18"/>
                  </a:lnTo>
                  <a:lnTo>
                    <a:pt x="11" y="18"/>
                  </a:lnTo>
                  <a:lnTo>
                    <a:pt x="10" y="18"/>
                  </a:lnTo>
                  <a:lnTo>
                    <a:pt x="10" y="18"/>
                  </a:lnTo>
                  <a:lnTo>
                    <a:pt x="10" y="18"/>
                  </a:lnTo>
                  <a:lnTo>
                    <a:pt x="10" y="18"/>
                  </a:lnTo>
                  <a:lnTo>
                    <a:pt x="9" y="18"/>
                  </a:lnTo>
                  <a:lnTo>
                    <a:pt x="9" y="18"/>
                  </a:lnTo>
                  <a:lnTo>
                    <a:pt x="7" y="18"/>
                  </a:lnTo>
                  <a:lnTo>
                    <a:pt x="7" y="18"/>
                  </a:lnTo>
                  <a:lnTo>
                    <a:pt x="7" y="18"/>
                  </a:lnTo>
                  <a:lnTo>
                    <a:pt x="7" y="18"/>
                  </a:lnTo>
                  <a:lnTo>
                    <a:pt x="7" y="18"/>
                  </a:lnTo>
                  <a:lnTo>
                    <a:pt x="7" y="18"/>
                  </a:lnTo>
                  <a:lnTo>
                    <a:pt x="7" y="18"/>
                  </a:lnTo>
                  <a:lnTo>
                    <a:pt x="6" y="18"/>
                  </a:lnTo>
                  <a:lnTo>
                    <a:pt x="6" y="18"/>
                  </a:lnTo>
                  <a:lnTo>
                    <a:pt x="5" y="19"/>
                  </a:lnTo>
                  <a:lnTo>
                    <a:pt x="5" y="19"/>
                  </a:lnTo>
                  <a:lnTo>
                    <a:pt x="5" y="20"/>
                  </a:lnTo>
                  <a:lnTo>
                    <a:pt x="5" y="20"/>
                  </a:lnTo>
                  <a:lnTo>
                    <a:pt x="5" y="20"/>
                  </a:lnTo>
                  <a:lnTo>
                    <a:pt x="5" y="20"/>
                  </a:lnTo>
                  <a:lnTo>
                    <a:pt x="5" y="22"/>
                  </a:lnTo>
                  <a:lnTo>
                    <a:pt x="5" y="22"/>
                  </a:lnTo>
                  <a:lnTo>
                    <a:pt x="5" y="22"/>
                  </a:lnTo>
                  <a:lnTo>
                    <a:pt x="5" y="23"/>
                  </a:lnTo>
                  <a:lnTo>
                    <a:pt x="5" y="24"/>
                  </a:lnTo>
                  <a:lnTo>
                    <a:pt x="5" y="37"/>
                  </a:lnTo>
                  <a:lnTo>
                    <a:pt x="0" y="37"/>
                  </a:lnTo>
                  <a:lnTo>
                    <a:pt x="0" y="0"/>
                  </a:lnTo>
                  <a:lnTo>
                    <a:pt x="5" y="0"/>
                  </a:lnTo>
                  <a:close/>
                </a:path>
              </a:pathLst>
            </a:custGeom>
            <a:solidFill>
              <a:srgbClr val="3A66AA"/>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207" name="Freeform 327"/>
            <p:cNvSpPr/>
            <p:nvPr/>
          </p:nvSpPr>
          <p:spPr bwMode="auto">
            <a:xfrm>
              <a:off x="3781" y="2820"/>
              <a:ext cx="4" cy="9"/>
            </a:xfrm>
            <a:custGeom>
              <a:avLst/>
              <a:gdLst/>
              <a:ahLst/>
              <a:cxnLst>
                <a:cxn ang="0">
                  <a:pos x="0" y="37"/>
                </a:cxn>
                <a:cxn ang="0">
                  <a:pos x="0" y="0"/>
                </a:cxn>
                <a:cxn ang="0">
                  <a:pos x="5" y="0"/>
                </a:cxn>
                <a:cxn ang="0">
                  <a:pos x="5" y="20"/>
                </a:cxn>
                <a:cxn ang="0">
                  <a:pos x="11" y="10"/>
                </a:cxn>
                <a:cxn ang="0">
                  <a:pos x="18" y="10"/>
                </a:cxn>
                <a:cxn ang="0">
                  <a:pos x="11" y="20"/>
                </a:cxn>
                <a:cxn ang="0">
                  <a:pos x="18" y="37"/>
                </a:cxn>
                <a:cxn ang="0">
                  <a:pos x="13" y="37"/>
                </a:cxn>
                <a:cxn ang="0">
                  <a:pos x="7" y="27"/>
                </a:cxn>
                <a:cxn ang="0">
                  <a:pos x="5" y="30"/>
                </a:cxn>
                <a:cxn ang="0">
                  <a:pos x="5" y="37"/>
                </a:cxn>
                <a:cxn ang="0">
                  <a:pos x="0" y="37"/>
                </a:cxn>
              </a:cxnLst>
              <a:rect l="0" t="0" r="r" b="b"/>
              <a:pathLst>
                <a:path w="18" h="37">
                  <a:moveTo>
                    <a:pt x="0" y="37"/>
                  </a:moveTo>
                  <a:lnTo>
                    <a:pt x="0" y="0"/>
                  </a:lnTo>
                  <a:lnTo>
                    <a:pt x="5" y="0"/>
                  </a:lnTo>
                  <a:lnTo>
                    <a:pt x="5" y="20"/>
                  </a:lnTo>
                  <a:lnTo>
                    <a:pt x="11" y="10"/>
                  </a:lnTo>
                  <a:lnTo>
                    <a:pt x="18" y="10"/>
                  </a:lnTo>
                  <a:lnTo>
                    <a:pt x="11" y="20"/>
                  </a:lnTo>
                  <a:lnTo>
                    <a:pt x="18" y="37"/>
                  </a:lnTo>
                  <a:lnTo>
                    <a:pt x="13" y="37"/>
                  </a:lnTo>
                  <a:lnTo>
                    <a:pt x="7" y="27"/>
                  </a:lnTo>
                  <a:lnTo>
                    <a:pt x="5" y="30"/>
                  </a:lnTo>
                  <a:lnTo>
                    <a:pt x="5" y="37"/>
                  </a:lnTo>
                  <a:lnTo>
                    <a:pt x="0" y="37"/>
                  </a:lnTo>
                  <a:close/>
                </a:path>
              </a:pathLst>
            </a:custGeom>
            <a:solidFill>
              <a:srgbClr val="3A66AA"/>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208" name="Freeform 328"/>
            <p:cNvSpPr/>
            <p:nvPr/>
          </p:nvSpPr>
          <p:spPr bwMode="auto">
            <a:xfrm>
              <a:off x="3785" y="2823"/>
              <a:ext cx="6" cy="6"/>
            </a:xfrm>
            <a:custGeom>
              <a:avLst/>
              <a:gdLst/>
              <a:ahLst/>
              <a:cxnLst>
                <a:cxn ang="0">
                  <a:pos x="7" y="18"/>
                </a:cxn>
                <a:cxn ang="0">
                  <a:pos x="8" y="20"/>
                </a:cxn>
                <a:cxn ang="0">
                  <a:pos x="8" y="20"/>
                </a:cxn>
                <a:cxn ang="0">
                  <a:pos x="9" y="23"/>
                </a:cxn>
                <a:cxn ang="0">
                  <a:pos x="11" y="24"/>
                </a:cxn>
                <a:cxn ang="0">
                  <a:pos x="12" y="24"/>
                </a:cxn>
                <a:cxn ang="0">
                  <a:pos x="13" y="24"/>
                </a:cxn>
                <a:cxn ang="0">
                  <a:pos x="14" y="23"/>
                </a:cxn>
                <a:cxn ang="0">
                  <a:pos x="14" y="20"/>
                </a:cxn>
                <a:cxn ang="0">
                  <a:pos x="16" y="20"/>
                </a:cxn>
                <a:cxn ang="0">
                  <a:pos x="17" y="20"/>
                </a:cxn>
                <a:cxn ang="0">
                  <a:pos x="17" y="20"/>
                </a:cxn>
                <a:cxn ang="0">
                  <a:pos x="16" y="19"/>
                </a:cxn>
                <a:cxn ang="0">
                  <a:pos x="14" y="17"/>
                </a:cxn>
                <a:cxn ang="0">
                  <a:pos x="9" y="17"/>
                </a:cxn>
                <a:cxn ang="0">
                  <a:pos x="7" y="14"/>
                </a:cxn>
                <a:cxn ang="0">
                  <a:pos x="6" y="14"/>
                </a:cxn>
                <a:cxn ang="0">
                  <a:pos x="3" y="12"/>
                </a:cxn>
                <a:cxn ang="0">
                  <a:pos x="3" y="9"/>
                </a:cxn>
                <a:cxn ang="0">
                  <a:pos x="3" y="7"/>
                </a:cxn>
                <a:cxn ang="0">
                  <a:pos x="3" y="5"/>
                </a:cxn>
                <a:cxn ang="0">
                  <a:pos x="3" y="4"/>
                </a:cxn>
                <a:cxn ang="0">
                  <a:pos x="7" y="1"/>
                </a:cxn>
                <a:cxn ang="0">
                  <a:pos x="9" y="0"/>
                </a:cxn>
                <a:cxn ang="0">
                  <a:pos x="12" y="0"/>
                </a:cxn>
                <a:cxn ang="0">
                  <a:pos x="14" y="1"/>
                </a:cxn>
                <a:cxn ang="0">
                  <a:pos x="17" y="3"/>
                </a:cxn>
                <a:cxn ang="0">
                  <a:pos x="18" y="4"/>
                </a:cxn>
                <a:cxn ang="0">
                  <a:pos x="19" y="5"/>
                </a:cxn>
                <a:cxn ang="0">
                  <a:pos x="19" y="8"/>
                </a:cxn>
                <a:cxn ang="0">
                  <a:pos x="13" y="8"/>
                </a:cxn>
                <a:cxn ang="0">
                  <a:pos x="12" y="8"/>
                </a:cxn>
                <a:cxn ang="0">
                  <a:pos x="12" y="8"/>
                </a:cxn>
                <a:cxn ang="0">
                  <a:pos x="9" y="8"/>
                </a:cxn>
                <a:cxn ang="0">
                  <a:pos x="8" y="8"/>
                </a:cxn>
                <a:cxn ang="0">
                  <a:pos x="8" y="8"/>
                </a:cxn>
                <a:cxn ang="0">
                  <a:pos x="8" y="8"/>
                </a:cxn>
                <a:cxn ang="0">
                  <a:pos x="8" y="10"/>
                </a:cxn>
                <a:cxn ang="0">
                  <a:pos x="9" y="10"/>
                </a:cxn>
                <a:cxn ang="0">
                  <a:pos x="12" y="10"/>
                </a:cxn>
                <a:cxn ang="0">
                  <a:pos x="14" y="10"/>
                </a:cxn>
                <a:cxn ang="0">
                  <a:pos x="18" y="12"/>
                </a:cxn>
                <a:cxn ang="0">
                  <a:pos x="19" y="14"/>
                </a:cxn>
                <a:cxn ang="0">
                  <a:pos x="19" y="14"/>
                </a:cxn>
                <a:cxn ang="0">
                  <a:pos x="21" y="17"/>
                </a:cxn>
                <a:cxn ang="0">
                  <a:pos x="22" y="20"/>
                </a:cxn>
                <a:cxn ang="0">
                  <a:pos x="21" y="22"/>
                </a:cxn>
                <a:cxn ang="0">
                  <a:pos x="19" y="23"/>
                </a:cxn>
                <a:cxn ang="0">
                  <a:pos x="18" y="25"/>
                </a:cxn>
                <a:cxn ang="0">
                  <a:pos x="16" y="27"/>
                </a:cxn>
                <a:cxn ang="0">
                  <a:pos x="12" y="27"/>
                </a:cxn>
                <a:cxn ang="0">
                  <a:pos x="9" y="27"/>
                </a:cxn>
                <a:cxn ang="0">
                  <a:pos x="7" y="27"/>
                </a:cxn>
                <a:cxn ang="0">
                  <a:pos x="6" y="27"/>
                </a:cxn>
                <a:cxn ang="0">
                  <a:pos x="4" y="24"/>
                </a:cxn>
                <a:cxn ang="0">
                  <a:pos x="2" y="23"/>
                </a:cxn>
              </a:cxnLst>
              <a:rect l="0" t="0" r="r" b="b"/>
              <a:pathLst>
                <a:path w="22" h="27">
                  <a:moveTo>
                    <a:pt x="0" y="20"/>
                  </a:moveTo>
                  <a:lnTo>
                    <a:pt x="6" y="17"/>
                  </a:lnTo>
                  <a:lnTo>
                    <a:pt x="7" y="18"/>
                  </a:lnTo>
                  <a:lnTo>
                    <a:pt x="8" y="19"/>
                  </a:lnTo>
                  <a:lnTo>
                    <a:pt x="8" y="19"/>
                  </a:lnTo>
                  <a:lnTo>
                    <a:pt x="8" y="20"/>
                  </a:lnTo>
                  <a:lnTo>
                    <a:pt x="8" y="20"/>
                  </a:lnTo>
                  <a:lnTo>
                    <a:pt x="8" y="20"/>
                  </a:lnTo>
                  <a:lnTo>
                    <a:pt x="8" y="20"/>
                  </a:lnTo>
                  <a:lnTo>
                    <a:pt x="8" y="20"/>
                  </a:lnTo>
                  <a:lnTo>
                    <a:pt x="9" y="22"/>
                  </a:lnTo>
                  <a:lnTo>
                    <a:pt x="9" y="23"/>
                  </a:lnTo>
                  <a:lnTo>
                    <a:pt x="9" y="23"/>
                  </a:lnTo>
                  <a:lnTo>
                    <a:pt x="9" y="23"/>
                  </a:lnTo>
                  <a:lnTo>
                    <a:pt x="11" y="24"/>
                  </a:lnTo>
                  <a:lnTo>
                    <a:pt x="11" y="24"/>
                  </a:lnTo>
                  <a:lnTo>
                    <a:pt x="11" y="24"/>
                  </a:lnTo>
                  <a:lnTo>
                    <a:pt x="12" y="24"/>
                  </a:lnTo>
                  <a:lnTo>
                    <a:pt x="12" y="24"/>
                  </a:lnTo>
                  <a:lnTo>
                    <a:pt x="13" y="24"/>
                  </a:lnTo>
                  <a:lnTo>
                    <a:pt x="13" y="24"/>
                  </a:lnTo>
                  <a:lnTo>
                    <a:pt x="13" y="23"/>
                  </a:lnTo>
                  <a:lnTo>
                    <a:pt x="14" y="23"/>
                  </a:lnTo>
                  <a:lnTo>
                    <a:pt x="14" y="23"/>
                  </a:lnTo>
                  <a:lnTo>
                    <a:pt x="14" y="22"/>
                  </a:lnTo>
                  <a:lnTo>
                    <a:pt x="14" y="20"/>
                  </a:lnTo>
                  <a:lnTo>
                    <a:pt x="14" y="20"/>
                  </a:lnTo>
                  <a:lnTo>
                    <a:pt x="14" y="20"/>
                  </a:lnTo>
                  <a:lnTo>
                    <a:pt x="14" y="20"/>
                  </a:lnTo>
                  <a:lnTo>
                    <a:pt x="16" y="20"/>
                  </a:lnTo>
                  <a:lnTo>
                    <a:pt x="16" y="20"/>
                  </a:lnTo>
                  <a:lnTo>
                    <a:pt x="17" y="20"/>
                  </a:lnTo>
                  <a:lnTo>
                    <a:pt x="17" y="20"/>
                  </a:lnTo>
                  <a:lnTo>
                    <a:pt x="17" y="20"/>
                  </a:lnTo>
                  <a:lnTo>
                    <a:pt x="17" y="20"/>
                  </a:lnTo>
                  <a:lnTo>
                    <a:pt x="17" y="20"/>
                  </a:lnTo>
                  <a:lnTo>
                    <a:pt x="17" y="20"/>
                  </a:lnTo>
                  <a:lnTo>
                    <a:pt x="17" y="20"/>
                  </a:lnTo>
                  <a:lnTo>
                    <a:pt x="16" y="19"/>
                  </a:lnTo>
                  <a:lnTo>
                    <a:pt x="16" y="19"/>
                  </a:lnTo>
                  <a:lnTo>
                    <a:pt x="14" y="18"/>
                  </a:lnTo>
                  <a:lnTo>
                    <a:pt x="14" y="17"/>
                  </a:lnTo>
                  <a:lnTo>
                    <a:pt x="12" y="17"/>
                  </a:lnTo>
                  <a:lnTo>
                    <a:pt x="11" y="17"/>
                  </a:lnTo>
                  <a:lnTo>
                    <a:pt x="9" y="17"/>
                  </a:lnTo>
                  <a:lnTo>
                    <a:pt x="8" y="15"/>
                  </a:lnTo>
                  <a:lnTo>
                    <a:pt x="7" y="15"/>
                  </a:lnTo>
                  <a:lnTo>
                    <a:pt x="7" y="14"/>
                  </a:lnTo>
                  <a:lnTo>
                    <a:pt x="6" y="14"/>
                  </a:lnTo>
                  <a:lnTo>
                    <a:pt x="6" y="14"/>
                  </a:lnTo>
                  <a:lnTo>
                    <a:pt x="6" y="14"/>
                  </a:lnTo>
                  <a:lnTo>
                    <a:pt x="4" y="13"/>
                  </a:lnTo>
                  <a:lnTo>
                    <a:pt x="4" y="13"/>
                  </a:lnTo>
                  <a:lnTo>
                    <a:pt x="3" y="12"/>
                  </a:lnTo>
                  <a:lnTo>
                    <a:pt x="3" y="10"/>
                  </a:lnTo>
                  <a:lnTo>
                    <a:pt x="3" y="9"/>
                  </a:lnTo>
                  <a:lnTo>
                    <a:pt x="3" y="9"/>
                  </a:lnTo>
                  <a:lnTo>
                    <a:pt x="3" y="8"/>
                  </a:lnTo>
                  <a:lnTo>
                    <a:pt x="3" y="7"/>
                  </a:lnTo>
                  <a:lnTo>
                    <a:pt x="3" y="7"/>
                  </a:lnTo>
                  <a:lnTo>
                    <a:pt x="3" y="7"/>
                  </a:lnTo>
                  <a:lnTo>
                    <a:pt x="3" y="5"/>
                  </a:lnTo>
                  <a:lnTo>
                    <a:pt x="3" y="5"/>
                  </a:lnTo>
                  <a:lnTo>
                    <a:pt x="3" y="4"/>
                  </a:lnTo>
                  <a:lnTo>
                    <a:pt x="3" y="4"/>
                  </a:lnTo>
                  <a:lnTo>
                    <a:pt x="3" y="4"/>
                  </a:lnTo>
                  <a:lnTo>
                    <a:pt x="4" y="3"/>
                  </a:lnTo>
                  <a:lnTo>
                    <a:pt x="6" y="1"/>
                  </a:lnTo>
                  <a:lnTo>
                    <a:pt x="7" y="1"/>
                  </a:lnTo>
                  <a:lnTo>
                    <a:pt x="7" y="1"/>
                  </a:lnTo>
                  <a:lnTo>
                    <a:pt x="8" y="0"/>
                  </a:lnTo>
                  <a:lnTo>
                    <a:pt x="9" y="0"/>
                  </a:lnTo>
                  <a:lnTo>
                    <a:pt x="11" y="0"/>
                  </a:lnTo>
                  <a:lnTo>
                    <a:pt x="12" y="0"/>
                  </a:lnTo>
                  <a:lnTo>
                    <a:pt x="12" y="0"/>
                  </a:lnTo>
                  <a:lnTo>
                    <a:pt x="13" y="0"/>
                  </a:lnTo>
                  <a:lnTo>
                    <a:pt x="14" y="0"/>
                  </a:lnTo>
                  <a:lnTo>
                    <a:pt x="14" y="1"/>
                  </a:lnTo>
                  <a:lnTo>
                    <a:pt x="16" y="1"/>
                  </a:lnTo>
                  <a:lnTo>
                    <a:pt x="16" y="1"/>
                  </a:lnTo>
                  <a:lnTo>
                    <a:pt x="17" y="3"/>
                  </a:lnTo>
                  <a:lnTo>
                    <a:pt x="17" y="4"/>
                  </a:lnTo>
                  <a:lnTo>
                    <a:pt x="18" y="4"/>
                  </a:lnTo>
                  <a:lnTo>
                    <a:pt x="18" y="4"/>
                  </a:lnTo>
                  <a:lnTo>
                    <a:pt x="18" y="4"/>
                  </a:lnTo>
                  <a:lnTo>
                    <a:pt x="19" y="4"/>
                  </a:lnTo>
                  <a:lnTo>
                    <a:pt x="19" y="5"/>
                  </a:lnTo>
                  <a:lnTo>
                    <a:pt x="19" y="5"/>
                  </a:lnTo>
                  <a:lnTo>
                    <a:pt x="19" y="7"/>
                  </a:lnTo>
                  <a:lnTo>
                    <a:pt x="19" y="8"/>
                  </a:lnTo>
                  <a:lnTo>
                    <a:pt x="14" y="8"/>
                  </a:lnTo>
                  <a:lnTo>
                    <a:pt x="14" y="8"/>
                  </a:lnTo>
                  <a:lnTo>
                    <a:pt x="13" y="8"/>
                  </a:lnTo>
                  <a:lnTo>
                    <a:pt x="13" y="8"/>
                  </a:lnTo>
                  <a:lnTo>
                    <a:pt x="13" y="8"/>
                  </a:lnTo>
                  <a:lnTo>
                    <a:pt x="12" y="8"/>
                  </a:lnTo>
                  <a:lnTo>
                    <a:pt x="12" y="8"/>
                  </a:lnTo>
                  <a:lnTo>
                    <a:pt x="12" y="8"/>
                  </a:lnTo>
                  <a:lnTo>
                    <a:pt x="12" y="8"/>
                  </a:lnTo>
                  <a:lnTo>
                    <a:pt x="11" y="8"/>
                  </a:lnTo>
                  <a:lnTo>
                    <a:pt x="9" y="8"/>
                  </a:lnTo>
                  <a:lnTo>
                    <a:pt x="9" y="8"/>
                  </a:lnTo>
                  <a:lnTo>
                    <a:pt x="9" y="8"/>
                  </a:lnTo>
                  <a:lnTo>
                    <a:pt x="9" y="8"/>
                  </a:lnTo>
                  <a:lnTo>
                    <a:pt x="8" y="8"/>
                  </a:lnTo>
                  <a:lnTo>
                    <a:pt x="8" y="8"/>
                  </a:lnTo>
                  <a:lnTo>
                    <a:pt x="8" y="8"/>
                  </a:lnTo>
                  <a:lnTo>
                    <a:pt x="8" y="8"/>
                  </a:lnTo>
                  <a:lnTo>
                    <a:pt x="8" y="8"/>
                  </a:lnTo>
                  <a:lnTo>
                    <a:pt x="8" y="8"/>
                  </a:lnTo>
                  <a:lnTo>
                    <a:pt x="8" y="8"/>
                  </a:lnTo>
                  <a:lnTo>
                    <a:pt x="8" y="9"/>
                  </a:lnTo>
                  <a:lnTo>
                    <a:pt x="8" y="9"/>
                  </a:lnTo>
                  <a:lnTo>
                    <a:pt x="8" y="10"/>
                  </a:lnTo>
                  <a:lnTo>
                    <a:pt x="9" y="10"/>
                  </a:lnTo>
                  <a:lnTo>
                    <a:pt x="9" y="10"/>
                  </a:lnTo>
                  <a:lnTo>
                    <a:pt x="9" y="10"/>
                  </a:lnTo>
                  <a:lnTo>
                    <a:pt x="11" y="10"/>
                  </a:lnTo>
                  <a:lnTo>
                    <a:pt x="11" y="10"/>
                  </a:lnTo>
                  <a:lnTo>
                    <a:pt x="12" y="10"/>
                  </a:lnTo>
                  <a:lnTo>
                    <a:pt x="13" y="10"/>
                  </a:lnTo>
                  <a:lnTo>
                    <a:pt x="14" y="10"/>
                  </a:lnTo>
                  <a:lnTo>
                    <a:pt x="14" y="10"/>
                  </a:lnTo>
                  <a:lnTo>
                    <a:pt x="16" y="12"/>
                  </a:lnTo>
                  <a:lnTo>
                    <a:pt x="17" y="12"/>
                  </a:lnTo>
                  <a:lnTo>
                    <a:pt x="18" y="12"/>
                  </a:lnTo>
                  <a:lnTo>
                    <a:pt x="18" y="13"/>
                  </a:lnTo>
                  <a:lnTo>
                    <a:pt x="19" y="13"/>
                  </a:lnTo>
                  <a:lnTo>
                    <a:pt x="19" y="14"/>
                  </a:lnTo>
                  <a:lnTo>
                    <a:pt x="19" y="14"/>
                  </a:lnTo>
                  <a:lnTo>
                    <a:pt x="19" y="14"/>
                  </a:lnTo>
                  <a:lnTo>
                    <a:pt x="19" y="14"/>
                  </a:lnTo>
                  <a:lnTo>
                    <a:pt x="21" y="15"/>
                  </a:lnTo>
                  <a:lnTo>
                    <a:pt x="21" y="15"/>
                  </a:lnTo>
                  <a:lnTo>
                    <a:pt x="21" y="17"/>
                  </a:lnTo>
                  <a:lnTo>
                    <a:pt x="22" y="18"/>
                  </a:lnTo>
                  <a:lnTo>
                    <a:pt x="22" y="19"/>
                  </a:lnTo>
                  <a:lnTo>
                    <a:pt x="22" y="20"/>
                  </a:lnTo>
                  <a:lnTo>
                    <a:pt x="22" y="20"/>
                  </a:lnTo>
                  <a:lnTo>
                    <a:pt x="22" y="20"/>
                  </a:lnTo>
                  <a:lnTo>
                    <a:pt x="21" y="22"/>
                  </a:lnTo>
                  <a:lnTo>
                    <a:pt x="21" y="22"/>
                  </a:lnTo>
                  <a:lnTo>
                    <a:pt x="21" y="23"/>
                  </a:lnTo>
                  <a:lnTo>
                    <a:pt x="19" y="23"/>
                  </a:lnTo>
                  <a:lnTo>
                    <a:pt x="19" y="24"/>
                  </a:lnTo>
                  <a:lnTo>
                    <a:pt x="19" y="24"/>
                  </a:lnTo>
                  <a:lnTo>
                    <a:pt x="18" y="25"/>
                  </a:lnTo>
                  <a:lnTo>
                    <a:pt x="17" y="25"/>
                  </a:lnTo>
                  <a:lnTo>
                    <a:pt x="17" y="27"/>
                  </a:lnTo>
                  <a:lnTo>
                    <a:pt x="16" y="27"/>
                  </a:lnTo>
                  <a:lnTo>
                    <a:pt x="14" y="27"/>
                  </a:lnTo>
                  <a:lnTo>
                    <a:pt x="13" y="27"/>
                  </a:lnTo>
                  <a:lnTo>
                    <a:pt x="12" y="27"/>
                  </a:lnTo>
                  <a:lnTo>
                    <a:pt x="12" y="27"/>
                  </a:lnTo>
                  <a:lnTo>
                    <a:pt x="11" y="27"/>
                  </a:lnTo>
                  <a:lnTo>
                    <a:pt x="9" y="27"/>
                  </a:lnTo>
                  <a:lnTo>
                    <a:pt x="8" y="27"/>
                  </a:lnTo>
                  <a:lnTo>
                    <a:pt x="8" y="27"/>
                  </a:lnTo>
                  <a:lnTo>
                    <a:pt x="7" y="27"/>
                  </a:lnTo>
                  <a:lnTo>
                    <a:pt x="7" y="27"/>
                  </a:lnTo>
                  <a:lnTo>
                    <a:pt x="6" y="27"/>
                  </a:lnTo>
                  <a:lnTo>
                    <a:pt x="6" y="27"/>
                  </a:lnTo>
                  <a:lnTo>
                    <a:pt x="6" y="25"/>
                  </a:lnTo>
                  <a:lnTo>
                    <a:pt x="4" y="25"/>
                  </a:lnTo>
                  <a:lnTo>
                    <a:pt x="4" y="24"/>
                  </a:lnTo>
                  <a:lnTo>
                    <a:pt x="3" y="24"/>
                  </a:lnTo>
                  <a:lnTo>
                    <a:pt x="3" y="23"/>
                  </a:lnTo>
                  <a:lnTo>
                    <a:pt x="2" y="23"/>
                  </a:lnTo>
                  <a:lnTo>
                    <a:pt x="2" y="22"/>
                  </a:lnTo>
                  <a:lnTo>
                    <a:pt x="0" y="20"/>
                  </a:lnTo>
                  <a:close/>
                </a:path>
              </a:pathLst>
            </a:custGeom>
            <a:solidFill>
              <a:srgbClr val="3A66AA"/>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209" name="Freeform 329"/>
            <p:cNvSpPr>
              <a:spLocks noEditPoints="1"/>
            </p:cNvSpPr>
            <p:nvPr/>
          </p:nvSpPr>
          <p:spPr bwMode="auto">
            <a:xfrm>
              <a:off x="3790" y="2820"/>
              <a:ext cx="3" cy="12"/>
            </a:xfrm>
            <a:custGeom>
              <a:avLst/>
              <a:gdLst/>
              <a:ahLst/>
              <a:cxnLst>
                <a:cxn ang="0">
                  <a:pos x="5" y="0"/>
                </a:cxn>
                <a:cxn ang="0">
                  <a:pos x="12" y="8"/>
                </a:cxn>
                <a:cxn ang="0">
                  <a:pos x="12" y="10"/>
                </a:cxn>
                <a:cxn ang="0">
                  <a:pos x="12" y="38"/>
                </a:cxn>
                <a:cxn ang="0">
                  <a:pos x="12" y="39"/>
                </a:cxn>
                <a:cxn ang="0">
                  <a:pos x="12" y="40"/>
                </a:cxn>
                <a:cxn ang="0">
                  <a:pos x="12" y="43"/>
                </a:cxn>
                <a:cxn ang="0">
                  <a:pos x="12" y="44"/>
                </a:cxn>
                <a:cxn ang="0">
                  <a:pos x="10" y="44"/>
                </a:cxn>
                <a:cxn ang="0">
                  <a:pos x="10" y="46"/>
                </a:cxn>
                <a:cxn ang="0">
                  <a:pos x="9" y="47"/>
                </a:cxn>
                <a:cxn ang="0">
                  <a:pos x="8" y="47"/>
                </a:cxn>
                <a:cxn ang="0">
                  <a:pos x="8" y="47"/>
                </a:cxn>
                <a:cxn ang="0">
                  <a:pos x="7" y="47"/>
                </a:cxn>
                <a:cxn ang="0">
                  <a:pos x="5" y="47"/>
                </a:cxn>
                <a:cxn ang="0">
                  <a:pos x="5" y="47"/>
                </a:cxn>
                <a:cxn ang="0">
                  <a:pos x="5" y="47"/>
                </a:cxn>
                <a:cxn ang="0">
                  <a:pos x="4" y="47"/>
                </a:cxn>
                <a:cxn ang="0">
                  <a:pos x="3" y="47"/>
                </a:cxn>
                <a:cxn ang="0">
                  <a:pos x="3" y="47"/>
                </a:cxn>
                <a:cxn ang="0">
                  <a:pos x="3" y="47"/>
                </a:cxn>
                <a:cxn ang="0">
                  <a:pos x="3" y="47"/>
                </a:cxn>
                <a:cxn ang="0">
                  <a:pos x="2" y="47"/>
                </a:cxn>
                <a:cxn ang="0">
                  <a:pos x="3" y="40"/>
                </a:cxn>
                <a:cxn ang="0">
                  <a:pos x="3" y="40"/>
                </a:cxn>
                <a:cxn ang="0">
                  <a:pos x="4" y="40"/>
                </a:cxn>
                <a:cxn ang="0">
                  <a:pos x="5" y="40"/>
                </a:cxn>
                <a:cxn ang="0">
                  <a:pos x="5" y="40"/>
                </a:cxn>
                <a:cxn ang="0">
                  <a:pos x="5" y="40"/>
                </a:cxn>
                <a:cxn ang="0">
                  <a:pos x="5" y="39"/>
                </a:cxn>
                <a:cxn ang="0">
                  <a:pos x="5" y="38"/>
                </a:cxn>
                <a:cxn ang="0">
                  <a:pos x="5" y="37"/>
                </a:cxn>
                <a:cxn ang="0">
                  <a:pos x="12" y="10"/>
                </a:cxn>
              </a:cxnLst>
              <a:rect l="0" t="0" r="r" b="b"/>
              <a:pathLst>
                <a:path w="12" h="47">
                  <a:moveTo>
                    <a:pt x="5" y="8"/>
                  </a:moveTo>
                  <a:lnTo>
                    <a:pt x="5" y="0"/>
                  </a:lnTo>
                  <a:lnTo>
                    <a:pt x="12" y="0"/>
                  </a:lnTo>
                  <a:lnTo>
                    <a:pt x="12" y="8"/>
                  </a:lnTo>
                  <a:lnTo>
                    <a:pt x="5" y="8"/>
                  </a:lnTo>
                  <a:close/>
                  <a:moveTo>
                    <a:pt x="12" y="10"/>
                  </a:moveTo>
                  <a:lnTo>
                    <a:pt x="12" y="37"/>
                  </a:lnTo>
                  <a:lnTo>
                    <a:pt x="12" y="38"/>
                  </a:lnTo>
                  <a:lnTo>
                    <a:pt x="12" y="39"/>
                  </a:lnTo>
                  <a:lnTo>
                    <a:pt x="12" y="39"/>
                  </a:lnTo>
                  <a:lnTo>
                    <a:pt x="12" y="40"/>
                  </a:lnTo>
                  <a:lnTo>
                    <a:pt x="12" y="40"/>
                  </a:lnTo>
                  <a:lnTo>
                    <a:pt x="12" y="42"/>
                  </a:lnTo>
                  <a:lnTo>
                    <a:pt x="12" y="43"/>
                  </a:lnTo>
                  <a:lnTo>
                    <a:pt x="12" y="44"/>
                  </a:lnTo>
                  <a:lnTo>
                    <a:pt x="12" y="44"/>
                  </a:lnTo>
                  <a:lnTo>
                    <a:pt x="12" y="44"/>
                  </a:lnTo>
                  <a:lnTo>
                    <a:pt x="10" y="44"/>
                  </a:lnTo>
                  <a:lnTo>
                    <a:pt x="10" y="46"/>
                  </a:lnTo>
                  <a:lnTo>
                    <a:pt x="10" y="46"/>
                  </a:lnTo>
                  <a:lnTo>
                    <a:pt x="10" y="47"/>
                  </a:lnTo>
                  <a:lnTo>
                    <a:pt x="9" y="47"/>
                  </a:lnTo>
                  <a:lnTo>
                    <a:pt x="8" y="47"/>
                  </a:lnTo>
                  <a:lnTo>
                    <a:pt x="8" y="47"/>
                  </a:lnTo>
                  <a:lnTo>
                    <a:pt x="8" y="47"/>
                  </a:lnTo>
                  <a:lnTo>
                    <a:pt x="8" y="47"/>
                  </a:lnTo>
                  <a:lnTo>
                    <a:pt x="7" y="47"/>
                  </a:lnTo>
                  <a:lnTo>
                    <a:pt x="7" y="47"/>
                  </a:lnTo>
                  <a:lnTo>
                    <a:pt x="7" y="47"/>
                  </a:lnTo>
                  <a:lnTo>
                    <a:pt x="5" y="47"/>
                  </a:lnTo>
                  <a:lnTo>
                    <a:pt x="5" y="47"/>
                  </a:lnTo>
                  <a:lnTo>
                    <a:pt x="5" y="47"/>
                  </a:lnTo>
                  <a:lnTo>
                    <a:pt x="5" y="47"/>
                  </a:lnTo>
                  <a:lnTo>
                    <a:pt x="5" y="47"/>
                  </a:lnTo>
                  <a:lnTo>
                    <a:pt x="4" y="47"/>
                  </a:lnTo>
                  <a:lnTo>
                    <a:pt x="4" y="47"/>
                  </a:lnTo>
                  <a:lnTo>
                    <a:pt x="3" y="47"/>
                  </a:lnTo>
                  <a:lnTo>
                    <a:pt x="3" y="47"/>
                  </a:lnTo>
                  <a:lnTo>
                    <a:pt x="3" y="47"/>
                  </a:lnTo>
                  <a:lnTo>
                    <a:pt x="3" y="47"/>
                  </a:lnTo>
                  <a:lnTo>
                    <a:pt x="3" y="47"/>
                  </a:lnTo>
                  <a:lnTo>
                    <a:pt x="3" y="47"/>
                  </a:lnTo>
                  <a:lnTo>
                    <a:pt x="3" y="47"/>
                  </a:lnTo>
                  <a:lnTo>
                    <a:pt x="3" y="47"/>
                  </a:lnTo>
                  <a:lnTo>
                    <a:pt x="2" y="47"/>
                  </a:lnTo>
                  <a:lnTo>
                    <a:pt x="2" y="47"/>
                  </a:lnTo>
                  <a:lnTo>
                    <a:pt x="0" y="47"/>
                  </a:lnTo>
                  <a:lnTo>
                    <a:pt x="3" y="40"/>
                  </a:lnTo>
                  <a:lnTo>
                    <a:pt x="3" y="40"/>
                  </a:lnTo>
                  <a:lnTo>
                    <a:pt x="3" y="40"/>
                  </a:lnTo>
                  <a:lnTo>
                    <a:pt x="4" y="40"/>
                  </a:lnTo>
                  <a:lnTo>
                    <a:pt x="4" y="40"/>
                  </a:lnTo>
                  <a:lnTo>
                    <a:pt x="5" y="40"/>
                  </a:lnTo>
                  <a:lnTo>
                    <a:pt x="5" y="40"/>
                  </a:lnTo>
                  <a:lnTo>
                    <a:pt x="5" y="40"/>
                  </a:lnTo>
                  <a:lnTo>
                    <a:pt x="5" y="40"/>
                  </a:lnTo>
                  <a:lnTo>
                    <a:pt x="5" y="40"/>
                  </a:lnTo>
                  <a:lnTo>
                    <a:pt x="5" y="40"/>
                  </a:lnTo>
                  <a:lnTo>
                    <a:pt x="5" y="39"/>
                  </a:lnTo>
                  <a:lnTo>
                    <a:pt x="5" y="39"/>
                  </a:lnTo>
                  <a:lnTo>
                    <a:pt x="5" y="38"/>
                  </a:lnTo>
                  <a:lnTo>
                    <a:pt x="5" y="38"/>
                  </a:lnTo>
                  <a:lnTo>
                    <a:pt x="5" y="37"/>
                  </a:lnTo>
                  <a:lnTo>
                    <a:pt x="5" y="37"/>
                  </a:lnTo>
                  <a:lnTo>
                    <a:pt x="5" y="10"/>
                  </a:lnTo>
                  <a:lnTo>
                    <a:pt x="12" y="10"/>
                  </a:lnTo>
                  <a:close/>
                </a:path>
              </a:pathLst>
            </a:custGeom>
            <a:solidFill>
              <a:srgbClr val="3A66AA"/>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210" name="Freeform 330"/>
            <p:cNvSpPr/>
            <p:nvPr/>
          </p:nvSpPr>
          <p:spPr bwMode="auto">
            <a:xfrm>
              <a:off x="3794" y="2820"/>
              <a:ext cx="3" cy="9"/>
            </a:xfrm>
            <a:custGeom>
              <a:avLst/>
              <a:gdLst/>
              <a:ahLst/>
              <a:cxnLst>
                <a:cxn ang="0">
                  <a:pos x="0" y="10"/>
                </a:cxn>
                <a:cxn ang="0">
                  <a:pos x="3" y="10"/>
                </a:cxn>
                <a:cxn ang="0">
                  <a:pos x="3" y="9"/>
                </a:cxn>
                <a:cxn ang="0">
                  <a:pos x="3" y="8"/>
                </a:cxn>
                <a:cxn ang="0">
                  <a:pos x="3" y="6"/>
                </a:cxn>
                <a:cxn ang="0">
                  <a:pos x="3" y="6"/>
                </a:cxn>
                <a:cxn ang="0">
                  <a:pos x="3" y="5"/>
                </a:cxn>
                <a:cxn ang="0">
                  <a:pos x="4" y="4"/>
                </a:cxn>
                <a:cxn ang="0">
                  <a:pos x="4" y="4"/>
                </a:cxn>
                <a:cxn ang="0">
                  <a:pos x="5" y="4"/>
                </a:cxn>
                <a:cxn ang="0">
                  <a:pos x="5" y="4"/>
                </a:cxn>
                <a:cxn ang="0">
                  <a:pos x="5" y="4"/>
                </a:cxn>
                <a:cxn ang="0">
                  <a:pos x="5" y="4"/>
                </a:cxn>
                <a:cxn ang="0">
                  <a:pos x="5" y="3"/>
                </a:cxn>
                <a:cxn ang="0">
                  <a:pos x="5" y="3"/>
                </a:cxn>
                <a:cxn ang="0">
                  <a:pos x="5" y="1"/>
                </a:cxn>
                <a:cxn ang="0">
                  <a:pos x="5" y="0"/>
                </a:cxn>
                <a:cxn ang="0">
                  <a:pos x="7" y="0"/>
                </a:cxn>
                <a:cxn ang="0">
                  <a:pos x="7" y="0"/>
                </a:cxn>
                <a:cxn ang="0">
                  <a:pos x="8" y="0"/>
                </a:cxn>
                <a:cxn ang="0">
                  <a:pos x="8" y="0"/>
                </a:cxn>
                <a:cxn ang="0">
                  <a:pos x="8" y="0"/>
                </a:cxn>
                <a:cxn ang="0">
                  <a:pos x="9" y="0"/>
                </a:cxn>
                <a:cxn ang="0">
                  <a:pos x="10" y="0"/>
                </a:cxn>
                <a:cxn ang="0">
                  <a:pos x="10" y="0"/>
                </a:cxn>
                <a:cxn ang="0">
                  <a:pos x="10" y="0"/>
                </a:cxn>
                <a:cxn ang="0">
                  <a:pos x="12" y="0"/>
                </a:cxn>
                <a:cxn ang="0">
                  <a:pos x="12" y="0"/>
                </a:cxn>
                <a:cxn ang="0">
                  <a:pos x="12" y="0"/>
                </a:cxn>
                <a:cxn ang="0">
                  <a:pos x="13" y="0"/>
                </a:cxn>
                <a:cxn ang="0">
                  <a:pos x="13" y="0"/>
                </a:cxn>
                <a:cxn ang="0">
                  <a:pos x="13" y="0"/>
                </a:cxn>
                <a:cxn ang="0">
                  <a:pos x="13" y="0"/>
                </a:cxn>
                <a:cxn ang="0">
                  <a:pos x="13" y="8"/>
                </a:cxn>
                <a:cxn ang="0">
                  <a:pos x="13" y="8"/>
                </a:cxn>
                <a:cxn ang="0">
                  <a:pos x="13" y="8"/>
                </a:cxn>
                <a:cxn ang="0">
                  <a:pos x="13" y="8"/>
                </a:cxn>
                <a:cxn ang="0">
                  <a:pos x="13" y="8"/>
                </a:cxn>
                <a:cxn ang="0">
                  <a:pos x="13" y="8"/>
                </a:cxn>
                <a:cxn ang="0">
                  <a:pos x="12" y="8"/>
                </a:cxn>
                <a:cxn ang="0">
                  <a:pos x="12" y="8"/>
                </a:cxn>
                <a:cxn ang="0">
                  <a:pos x="10" y="8"/>
                </a:cxn>
                <a:cxn ang="0">
                  <a:pos x="10" y="8"/>
                </a:cxn>
                <a:cxn ang="0">
                  <a:pos x="9" y="8"/>
                </a:cxn>
                <a:cxn ang="0">
                  <a:pos x="9" y="8"/>
                </a:cxn>
                <a:cxn ang="0">
                  <a:pos x="8" y="8"/>
                </a:cxn>
                <a:cxn ang="0">
                  <a:pos x="8" y="8"/>
                </a:cxn>
                <a:cxn ang="0">
                  <a:pos x="8" y="9"/>
                </a:cxn>
                <a:cxn ang="0">
                  <a:pos x="8" y="9"/>
                </a:cxn>
                <a:cxn ang="0">
                  <a:pos x="8" y="10"/>
                </a:cxn>
                <a:cxn ang="0">
                  <a:pos x="13" y="10"/>
                </a:cxn>
                <a:cxn ang="0">
                  <a:pos x="13" y="18"/>
                </a:cxn>
                <a:cxn ang="0">
                  <a:pos x="8" y="18"/>
                </a:cxn>
                <a:cxn ang="0">
                  <a:pos x="8" y="37"/>
                </a:cxn>
                <a:cxn ang="0">
                  <a:pos x="3" y="37"/>
                </a:cxn>
                <a:cxn ang="0">
                  <a:pos x="3" y="18"/>
                </a:cxn>
                <a:cxn ang="0">
                  <a:pos x="0" y="18"/>
                </a:cxn>
                <a:cxn ang="0">
                  <a:pos x="0" y="10"/>
                </a:cxn>
              </a:cxnLst>
              <a:rect l="0" t="0" r="r" b="b"/>
              <a:pathLst>
                <a:path w="13" h="37">
                  <a:moveTo>
                    <a:pt x="0" y="10"/>
                  </a:moveTo>
                  <a:lnTo>
                    <a:pt x="3" y="10"/>
                  </a:lnTo>
                  <a:lnTo>
                    <a:pt x="3" y="9"/>
                  </a:lnTo>
                  <a:lnTo>
                    <a:pt x="3" y="8"/>
                  </a:lnTo>
                  <a:lnTo>
                    <a:pt x="3" y="6"/>
                  </a:lnTo>
                  <a:lnTo>
                    <a:pt x="3" y="6"/>
                  </a:lnTo>
                  <a:lnTo>
                    <a:pt x="3" y="5"/>
                  </a:lnTo>
                  <a:lnTo>
                    <a:pt x="4" y="4"/>
                  </a:lnTo>
                  <a:lnTo>
                    <a:pt x="4" y="4"/>
                  </a:lnTo>
                  <a:lnTo>
                    <a:pt x="5" y="4"/>
                  </a:lnTo>
                  <a:lnTo>
                    <a:pt x="5" y="4"/>
                  </a:lnTo>
                  <a:lnTo>
                    <a:pt x="5" y="4"/>
                  </a:lnTo>
                  <a:lnTo>
                    <a:pt x="5" y="4"/>
                  </a:lnTo>
                  <a:lnTo>
                    <a:pt x="5" y="3"/>
                  </a:lnTo>
                  <a:lnTo>
                    <a:pt x="5" y="3"/>
                  </a:lnTo>
                  <a:lnTo>
                    <a:pt x="5" y="1"/>
                  </a:lnTo>
                  <a:lnTo>
                    <a:pt x="5" y="0"/>
                  </a:lnTo>
                  <a:lnTo>
                    <a:pt x="7" y="0"/>
                  </a:lnTo>
                  <a:lnTo>
                    <a:pt x="7" y="0"/>
                  </a:lnTo>
                  <a:lnTo>
                    <a:pt x="8" y="0"/>
                  </a:lnTo>
                  <a:lnTo>
                    <a:pt x="8" y="0"/>
                  </a:lnTo>
                  <a:lnTo>
                    <a:pt x="8" y="0"/>
                  </a:lnTo>
                  <a:lnTo>
                    <a:pt x="9" y="0"/>
                  </a:lnTo>
                  <a:lnTo>
                    <a:pt x="10" y="0"/>
                  </a:lnTo>
                  <a:lnTo>
                    <a:pt x="10" y="0"/>
                  </a:lnTo>
                  <a:lnTo>
                    <a:pt x="10" y="0"/>
                  </a:lnTo>
                  <a:lnTo>
                    <a:pt x="12" y="0"/>
                  </a:lnTo>
                  <a:lnTo>
                    <a:pt x="12" y="0"/>
                  </a:lnTo>
                  <a:lnTo>
                    <a:pt x="12" y="0"/>
                  </a:lnTo>
                  <a:lnTo>
                    <a:pt x="13" y="0"/>
                  </a:lnTo>
                  <a:lnTo>
                    <a:pt x="13" y="0"/>
                  </a:lnTo>
                  <a:lnTo>
                    <a:pt x="13" y="0"/>
                  </a:lnTo>
                  <a:lnTo>
                    <a:pt x="13" y="0"/>
                  </a:lnTo>
                  <a:lnTo>
                    <a:pt x="13" y="8"/>
                  </a:lnTo>
                  <a:lnTo>
                    <a:pt x="13" y="8"/>
                  </a:lnTo>
                  <a:lnTo>
                    <a:pt x="13" y="8"/>
                  </a:lnTo>
                  <a:lnTo>
                    <a:pt x="13" y="8"/>
                  </a:lnTo>
                  <a:lnTo>
                    <a:pt x="13" y="8"/>
                  </a:lnTo>
                  <a:lnTo>
                    <a:pt x="13" y="8"/>
                  </a:lnTo>
                  <a:lnTo>
                    <a:pt x="12" y="8"/>
                  </a:lnTo>
                  <a:lnTo>
                    <a:pt x="12" y="8"/>
                  </a:lnTo>
                  <a:lnTo>
                    <a:pt x="10" y="8"/>
                  </a:lnTo>
                  <a:lnTo>
                    <a:pt x="10" y="8"/>
                  </a:lnTo>
                  <a:lnTo>
                    <a:pt x="9" y="8"/>
                  </a:lnTo>
                  <a:lnTo>
                    <a:pt x="9" y="8"/>
                  </a:lnTo>
                  <a:lnTo>
                    <a:pt x="8" y="8"/>
                  </a:lnTo>
                  <a:lnTo>
                    <a:pt x="8" y="8"/>
                  </a:lnTo>
                  <a:lnTo>
                    <a:pt x="8" y="9"/>
                  </a:lnTo>
                  <a:lnTo>
                    <a:pt x="8" y="9"/>
                  </a:lnTo>
                  <a:lnTo>
                    <a:pt x="8" y="10"/>
                  </a:lnTo>
                  <a:lnTo>
                    <a:pt x="13" y="10"/>
                  </a:lnTo>
                  <a:lnTo>
                    <a:pt x="13" y="18"/>
                  </a:lnTo>
                  <a:lnTo>
                    <a:pt x="8" y="18"/>
                  </a:lnTo>
                  <a:lnTo>
                    <a:pt x="8" y="37"/>
                  </a:lnTo>
                  <a:lnTo>
                    <a:pt x="3" y="37"/>
                  </a:lnTo>
                  <a:lnTo>
                    <a:pt x="3" y="18"/>
                  </a:lnTo>
                  <a:lnTo>
                    <a:pt x="0" y="18"/>
                  </a:lnTo>
                  <a:lnTo>
                    <a:pt x="0" y="10"/>
                  </a:lnTo>
                  <a:close/>
                </a:path>
              </a:pathLst>
            </a:custGeom>
            <a:solidFill>
              <a:srgbClr val="3A66AA"/>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211" name="Freeform 331"/>
            <p:cNvSpPr/>
            <p:nvPr/>
          </p:nvSpPr>
          <p:spPr bwMode="auto">
            <a:xfrm>
              <a:off x="3800" y="2823"/>
              <a:ext cx="5" cy="6"/>
            </a:xfrm>
            <a:custGeom>
              <a:avLst/>
              <a:gdLst/>
              <a:ahLst/>
              <a:cxnLst>
                <a:cxn ang="0">
                  <a:pos x="6" y="18"/>
                </a:cxn>
                <a:cxn ang="0">
                  <a:pos x="8" y="20"/>
                </a:cxn>
                <a:cxn ang="0">
                  <a:pos x="8" y="20"/>
                </a:cxn>
                <a:cxn ang="0">
                  <a:pos x="9" y="23"/>
                </a:cxn>
                <a:cxn ang="0">
                  <a:pos x="10" y="24"/>
                </a:cxn>
                <a:cxn ang="0">
                  <a:pos x="10" y="24"/>
                </a:cxn>
                <a:cxn ang="0">
                  <a:pos x="13" y="24"/>
                </a:cxn>
                <a:cxn ang="0">
                  <a:pos x="14" y="23"/>
                </a:cxn>
                <a:cxn ang="0">
                  <a:pos x="14" y="20"/>
                </a:cxn>
                <a:cxn ang="0">
                  <a:pos x="15" y="20"/>
                </a:cxn>
                <a:cxn ang="0">
                  <a:pos x="17" y="20"/>
                </a:cxn>
                <a:cxn ang="0">
                  <a:pos x="17" y="20"/>
                </a:cxn>
                <a:cxn ang="0">
                  <a:pos x="15" y="19"/>
                </a:cxn>
                <a:cxn ang="0">
                  <a:pos x="14" y="17"/>
                </a:cxn>
                <a:cxn ang="0">
                  <a:pos x="9" y="17"/>
                </a:cxn>
                <a:cxn ang="0">
                  <a:pos x="6" y="14"/>
                </a:cxn>
                <a:cxn ang="0">
                  <a:pos x="4" y="14"/>
                </a:cxn>
                <a:cxn ang="0">
                  <a:pos x="3" y="12"/>
                </a:cxn>
                <a:cxn ang="0">
                  <a:pos x="3" y="9"/>
                </a:cxn>
                <a:cxn ang="0">
                  <a:pos x="3" y="7"/>
                </a:cxn>
                <a:cxn ang="0">
                  <a:pos x="3" y="5"/>
                </a:cxn>
                <a:cxn ang="0">
                  <a:pos x="3" y="4"/>
                </a:cxn>
                <a:cxn ang="0">
                  <a:pos x="5" y="1"/>
                </a:cxn>
                <a:cxn ang="0">
                  <a:pos x="9" y="0"/>
                </a:cxn>
                <a:cxn ang="0">
                  <a:pos x="12" y="0"/>
                </a:cxn>
                <a:cxn ang="0">
                  <a:pos x="14" y="1"/>
                </a:cxn>
                <a:cxn ang="0">
                  <a:pos x="17" y="3"/>
                </a:cxn>
                <a:cxn ang="0">
                  <a:pos x="18" y="4"/>
                </a:cxn>
                <a:cxn ang="0">
                  <a:pos x="19" y="5"/>
                </a:cxn>
                <a:cxn ang="0">
                  <a:pos x="19" y="8"/>
                </a:cxn>
                <a:cxn ang="0">
                  <a:pos x="13" y="8"/>
                </a:cxn>
                <a:cxn ang="0">
                  <a:pos x="12" y="8"/>
                </a:cxn>
                <a:cxn ang="0">
                  <a:pos x="10" y="8"/>
                </a:cxn>
                <a:cxn ang="0">
                  <a:pos x="9" y="8"/>
                </a:cxn>
                <a:cxn ang="0">
                  <a:pos x="8" y="8"/>
                </a:cxn>
                <a:cxn ang="0">
                  <a:pos x="8" y="8"/>
                </a:cxn>
                <a:cxn ang="0">
                  <a:pos x="8" y="8"/>
                </a:cxn>
                <a:cxn ang="0">
                  <a:pos x="8" y="10"/>
                </a:cxn>
                <a:cxn ang="0">
                  <a:pos x="9" y="10"/>
                </a:cxn>
                <a:cxn ang="0">
                  <a:pos x="12" y="10"/>
                </a:cxn>
                <a:cxn ang="0">
                  <a:pos x="14" y="10"/>
                </a:cxn>
                <a:cxn ang="0">
                  <a:pos x="18" y="12"/>
                </a:cxn>
                <a:cxn ang="0">
                  <a:pos x="19" y="14"/>
                </a:cxn>
                <a:cxn ang="0">
                  <a:pos x="19" y="14"/>
                </a:cxn>
                <a:cxn ang="0">
                  <a:pos x="20" y="17"/>
                </a:cxn>
                <a:cxn ang="0">
                  <a:pos x="22" y="20"/>
                </a:cxn>
                <a:cxn ang="0">
                  <a:pos x="20" y="22"/>
                </a:cxn>
                <a:cxn ang="0">
                  <a:pos x="19" y="23"/>
                </a:cxn>
                <a:cxn ang="0">
                  <a:pos x="18" y="25"/>
                </a:cxn>
                <a:cxn ang="0">
                  <a:pos x="15" y="27"/>
                </a:cxn>
                <a:cxn ang="0">
                  <a:pos x="12" y="27"/>
                </a:cxn>
                <a:cxn ang="0">
                  <a:pos x="9" y="27"/>
                </a:cxn>
                <a:cxn ang="0">
                  <a:pos x="6" y="27"/>
                </a:cxn>
                <a:cxn ang="0">
                  <a:pos x="5" y="27"/>
                </a:cxn>
                <a:cxn ang="0">
                  <a:pos x="3" y="24"/>
                </a:cxn>
                <a:cxn ang="0">
                  <a:pos x="1" y="23"/>
                </a:cxn>
              </a:cxnLst>
              <a:rect l="0" t="0" r="r" b="b"/>
              <a:pathLst>
                <a:path w="22" h="27">
                  <a:moveTo>
                    <a:pt x="0" y="20"/>
                  </a:moveTo>
                  <a:lnTo>
                    <a:pt x="5" y="17"/>
                  </a:lnTo>
                  <a:lnTo>
                    <a:pt x="6" y="18"/>
                  </a:lnTo>
                  <a:lnTo>
                    <a:pt x="6" y="19"/>
                  </a:lnTo>
                  <a:lnTo>
                    <a:pt x="8" y="19"/>
                  </a:lnTo>
                  <a:lnTo>
                    <a:pt x="8" y="20"/>
                  </a:lnTo>
                  <a:lnTo>
                    <a:pt x="8" y="20"/>
                  </a:lnTo>
                  <a:lnTo>
                    <a:pt x="8" y="20"/>
                  </a:lnTo>
                  <a:lnTo>
                    <a:pt x="8" y="20"/>
                  </a:lnTo>
                  <a:lnTo>
                    <a:pt x="8" y="20"/>
                  </a:lnTo>
                  <a:lnTo>
                    <a:pt x="8" y="22"/>
                  </a:lnTo>
                  <a:lnTo>
                    <a:pt x="9" y="23"/>
                  </a:lnTo>
                  <a:lnTo>
                    <a:pt x="9" y="23"/>
                  </a:lnTo>
                  <a:lnTo>
                    <a:pt x="9" y="23"/>
                  </a:lnTo>
                  <a:lnTo>
                    <a:pt x="10" y="24"/>
                  </a:lnTo>
                  <a:lnTo>
                    <a:pt x="10" y="24"/>
                  </a:lnTo>
                  <a:lnTo>
                    <a:pt x="10" y="24"/>
                  </a:lnTo>
                  <a:lnTo>
                    <a:pt x="10" y="24"/>
                  </a:lnTo>
                  <a:lnTo>
                    <a:pt x="12" y="24"/>
                  </a:lnTo>
                  <a:lnTo>
                    <a:pt x="13" y="24"/>
                  </a:lnTo>
                  <a:lnTo>
                    <a:pt x="13" y="24"/>
                  </a:lnTo>
                  <a:lnTo>
                    <a:pt x="13" y="23"/>
                  </a:lnTo>
                  <a:lnTo>
                    <a:pt x="13" y="23"/>
                  </a:lnTo>
                  <a:lnTo>
                    <a:pt x="14" y="23"/>
                  </a:lnTo>
                  <a:lnTo>
                    <a:pt x="14" y="22"/>
                  </a:lnTo>
                  <a:lnTo>
                    <a:pt x="14" y="20"/>
                  </a:lnTo>
                  <a:lnTo>
                    <a:pt x="14" y="20"/>
                  </a:lnTo>
                  <a:lnTo>
                    <a:pt x="14" y="20"/>
                  </a:lnTo>
                  <a:lnTo>
                    <a:pt x="14" y="20"/>
                  </a:lnTo>
                  <a:lnTo>
                    <a:pt x="15" y="20"/>
                  </a:lnTo>
                  <a:lnTo>
                    <a:pt x="15" y="20"/>
                  </a:lnTo>
                  <a:lnTo>
                    <a:pt x="15" y="20"/>
                  </a:lnTo>
                  <a:lnTo>
                    <a:pt x="17" y="20"/>
                  </a:lnTo>
                  <a:lnTo>
                    <a:pt x="17" y="20"/>
                  </a:lnTo>
                  <a:lnTo>
                    <a:pt x="17" y="20"/>
                  </a:lnTo>
                  <a:lnTo>
                    <a:pt x="17" y="20"/>
                  </a:lnTo>
                  <a:lnTo>
                    <a:pt x="17" y="20"/>
                  </a:lnTo>
                  <a:lnTo>
                    <a:pt x="15" y="20"/>
                  </a:lnTo>
                  <a:lnTo>
                    <a:pt x="15" y="19"/>
                  </a:lnTo>
                  <a:lnTo>
                    <a:pt x="15" y="19"/>
                  </a:lnTo>
                  <a:lnTo>
                    <a:pt x="14" y="18"/>
                  </a:lnTo>
                  <a:lnTo>
                    <a:pt x="14" y="17"/>
                  </a:lnTo>
                  <a:lnTo>
                    <a:pt x="12" y="17"/>
                  </a:lnTo>
                  <a:lnTo>
                    <a:pt x="10" y="17"/>
                  </a:lnTo>
                  <a:lnTo>
                    <a:pt x="9" y="17"/>
                  </a:lnTo>
                  <a:lnTo>
                    <a:pt x="8" y="15"/>
                  </a:lnTo>
                  <a:lnTo>
                    <a:pt x="6" y="15"/>
                  </a:lnTo>
                  <a:lnTo>
                    <a:pt x="6" y="14"/>
                  </a:lnTo>
                  <a:lnTo>
                    <a:pt x="5" y="14"/>
                  </a:lnTo>
                  <a:lnTo>
                    <a:pt x="5" y="14"/>
                  </a:lnTo>
                  <a:lnTo>
                    <a:pt x="4" y="14"/>
                  </a:lnTo>
                  <a:lnTo>
                    <a:pt x="4" y="13"/>
                  </a:lnTo>
                  <a:lnTo>
                    <a:pt x="4" y="13"/>
                  </a:lnTo>
                  <a:lnTo>
                    <a:pt x="3" y="12"/>
                  </a:lnTo>
                  <a:lnTo>
                    <a:pt x="3" y="10"/>
                  </a:lnTo>
                  <a:lnTo>
                    <a:pt x="3" y="9"/>
                  </a:lnTo>
                  <a:lnTo>
                    <a:pt x="3" y="9"/>
                  </a:lnTo>
                  <a:lnTo>
                    <a:pt x="3" y="8"/>
                  </a:lnTo>
                  <a:lnTo>
                    <a:pt x="3" y="7"/>
                  </a:lnTo>
                  <a:lnTo>
                    <a:pt x="3" y="7"/>
                  </a:lnTo>
                  <a:lnTo>
                    <a:pt x="3" y="7"/>
                  </a:lnTo>
                  <a:lnTo>
                    <a:pt x="3" y="5"/>
                  </a:lnTo>
                  <a:lnTo>
                    <a:pt x="3" y="5"/>
                  </a:lnTo>
                  <a:lnTo>
                    <a:pt x="3" y="4"/>
                  </a:lnTo>
                  <a:lnTo>
                    <a:pt x="3" y="4"/>
                  </a:lnTo>
                  <a:lnTo>
                    <a:pt x="3" y="4"/>
                  </a:lnTo>
                  <a:lnTo>
                    <a:pt x="4" y="3"/>
                  </a:lnTo>
                  <a:lnTo>
                    <a:pt x="5" y="1"/>
                  </a:lnTo>
                  <a:lnTo>
                    <a:pt x="5" y="1"/>
                  </a:lnTo>
                  <a:lnTo>
                    <a:pt x="6" y="1"/>
                  </a:lnTo>
                  <a:lnTo>
                    <a:pt x="8" y="0"/>
                  </a:lnTo>
                  <a:lnTo>
                    <a:pt x="9" y="0"/>
                  </a:lnTo>
                  <a:lnTo>
                    <a:pt x="10" y="0"/>
                  </a:lnTo>
                  <a:lnTo>
                    <a:pt x="10" y="0"/>
                  </a:lnTo>
                  <a:lnTo>
                    <a:pt x="12" y="0"/>
                  </a:lnTo>
                  <a:lnTo>
                    <a:pt x="13" y="0"/>
                  </a:lnTo>
                  <a:lnTo>
                    <a:pt x="14" y="0"/>
                  </a:lnTo>
                  <a:lnTo>
                    <a:pt x="14" y="1"/>
                  </a:lnTo>
                  <a:lnTo>
                    <a:pt x="15" y="1"/>
                  </a:lnTo>
                  <a:lnTo>
                    <a:pt x="15" y="1"/>
                  </a:lnTo>
                  <a:lnTo>
                    <a:pt x="17" y="3"/>
                  </a:lnTo>
                  <a:lnTo>
                    <a:pt x="17" y="4"/>
                  </a:lnTo>
                  <a:lnTo>
                    <a:pt x="17" y="4"/>
                  </a:lnTo>
                  <a:lnTo>
                    <a:pt x="18" y="4"/>
                  </a:lnTo>
                  <a:lnTo>
                    <a:pt x="18" y="4"/>
                  </a:lnTo>
                  <a:lnTo>
                    <a:pt x="19" y="4"/>
                  </a:lnTo>
                  <a:lnTo>
                    <a:pt x="19" y="5"/>
                  </a:lnTo>
                  <a:lnTo>
                    <a:pt x="19" y="5"/>
                  </a:lnTo>
                  <a:lnTo>
                    <a:pt x="19" y="7"/>
                  </a:lnTo>
                  <a:lnTo>
                    <a:pt x="19" y="8"/>
                  </a:lnTo>
                  <a:lnTo>
                    <a:pt x="14" y="8"/>
                  </a:lnTo>
                  <a:lnTo>
                    <a:pt x="14" y="8"/>
                  </a:lnTo>
                  <a:lnTo>
                    <a:pt x="13" y="8"/>
                  </a:lnTo>
                  <a:lnTo>
                    <a:pt x="13" y="8"/>
                  </a:lnTo>
                  <a:lnTo>
                    <a:pt x="13" y="8"/>
                  </a:lnTo>
                  <a:lnTo>
                    <a:pt x="12" y="8"/>
                  </a:lnTo>
                  <a:lnTo>
                    <a:pt x="12" y="8"/>
                  </a:lnTo>
                  <a:lnTo>
                    <a:pt x="12" y="8"/>
                  </a:lnTo>
                  <a:lnTo>
                    <a:pt x="10" y="8"/>
                  </a:lnTo>
                  <a:lnTo>
                    <a:pt x="10" y="8"/>
                  </a:lnTo>
                  <a:lnTo>
                    <a:pt x="9" y="8"/>
                  </a:lnTo>
                  <a:lnTo>
                    <a:pt x="9" y="8"/>
                  </a:lnTo>
                  <a:lnTo>
                    <a:pt x="9" y="8"/>
                  </a:lnTo>
                  <a:lnTo>
                    <a:pt x="8" y="8"/>
                  </a:lnTo>
                  <a:lnTo>
                    <a:pt x="8" y="8"/>
                  </a:lnTo>
                  <a:lnTo>
                    <a:pt x="8" y="8"/>
                  </a:lnTo>
                  <a:lnTo>
                    <a:pt x="8" y="8"/>
                  </a:lnTo>
                  <a:lnTo>
                    <a:pt x="8" y="8"/>
                  </a:lnTo>
                  <a:lnTo>
                    <a:pt x="8" y="8"/>
                  </a:lnTo>
                  <a:lnTo>
                    <a:pt x="8" y="8"/>
                  </a:lnTo>
                  <a:lnTo>
                    <a:pt x="8" y="8"/>
                  </a:lnTo>
                  <a:lnTo>
                    <a:pt x="8" y="9"/>
                  </a:lnTo>
                  <a:lnTo>
                    <a:pt x="8" y="9"/>
                  </a:lnTo>
                  <a:lnTo>
                    <a:pt x="8" y="10"/>
                  </a:lnTo>
                  <a:lnTo>
                    <a:pt x="8" y="10"/>
                  </a:lnTo>
                  <a:lnTo>
                    <a:pt x="9" y="10"/>
                  </a:lnTo>
                  <a:lnTo>
                    <a:pt x="9" y="10"/>
                  </a:lnTo>
                  <a:lnTo>
                    <a:pt x="10" y="10"/>
                  </a:lnTo>
                  <a:lnTo>
                    <a:pt x="10" y="10"/>
                  </a:lnTo>
                  <a:lnTo>
                    <a:pt x="12" y="10"/>
                  </a:lnTo>
                  <a:lnTo>
                    <a:pt x="13" y="10"/>
                  </a:lnTo>
                  <a:lnTo>
                    <a:pt x="14" y="10"/>
                  </a:lnTo>
                  <a:lnTo>
                    <a:pt x="14" y="10"/>
                  </a:lnTo>
                  <a:lnTo>
                    <a:pt x="15" y="12"/>
                  </a:lnTo>
                  <a:lnTo>
                    <a:pt x="17" y="12"/>
                  </a:lnTo>
                  <a:lnTo>
                    <a:pt x="18" y="12"/>
                  </a:lnTo>
                  <a:lnTo>
                    <a:pt x="18" y="13"/>
                  </a:lnTo>
                  <a:lnTo>
                    <a:pt x="19" y="13"/>
                  </a:lnTo>
                  <a:lnTo>
                    <a:pt x="19" y="14"/>
                  </a:lnTo>
                  <a:lnTo>
                    <a:pt x="19" y="14"/>
                  </a:lnTo>
                  <a:lnTo>
                    <a:pt x="19" y="14"/>
                  </a:lnTo>
                  <a:lnTo>
                    <a:pt x="19" y="14"/>
                  </a:lnTo>
                  <a:lnTo>
                    <a:pt x="20" y="15"/>
                  </a:lnTo>
                  <a:lnTo>
                    <a:pt x="20" y="15"/>
                  </a:lnTo>
                  <a:lnTo>
                    <a:pt x="20" y="17"/>
                  </a:lnTo>
                  <a:lnTo>
                    <a:pt x="22" y="18"/>
                  </a:lnTo>
                  <a:lnTo>
                    <a:pt x="22" y="19"/>
                  </a:lnTo>
                  <a:lnTo>
                    <a:pt x="22" y="20"/>
                  </a:lnTo>
                  <a:lnTo>
                    <a:pt x="22" y="20"/>
                  </a:lnTo>
                  <a:lnTo>
                    <a:pt x="22" y="20"/>
                  </a:lnTo>
                  <a:lnTo>
                    <a:pt x="20" y="22"/>
                  </a:lnTo>
                  <a:lnTo>
                    <a:pt x="20" y="22"/>
                  </a:lnTo>
                  <a:lnTo>
                    <a:pt x="20" y="23"/>
                  </a:lnTo>
                  <a:lnTo>
                    <a:pt x="19" y="23"/>
                  </a:lnTo>
                  <a:lnTo>
                    <a:pt x="19" y="24"/>
                  </a:lnTo>
                  <a:lnTo>
                    <a:pt x="19" y="24"/>
                  </a:lnTo>
                  <a:lnTo>
                    <a:pt x="18" y="25"/>
                  </a:lnTo>
                  <a:lnTo>
                    <a:pt x="17" y="25"/>
                  </a:lnTo>
                  <a:lnTo>
                    <a:pt x="15" y="27"/>
                  </a:lnTo>
                  <a:lnTo>
                    <a:pt x="15" y="27"/>
                  </a:lnTo>
                  <a:lnTo>
                    <a:pt x="14" y="27"/>
                  </a:lnTo>
                  <a:lnTo>
                    <a:pt x="13" y="27"/>
                  </a:lnTo>
                  <a:lnTo>
                    <a:pt x="12" y="27"/>
                  </a:lnTo>
                  <a:lnTo>
                    <a:pt x="10" y="27"/>
                  </a:lnTo>
                  <a:lnTo>
                    <a:pt x="10" y="27"/>
                  </a:lnTo>
                  <a:lnTo>
                    <a:pt x="9" y="27"/>
                  </a:lnTo>
                  <a:lnTo>
                    <a:pt x="8" y="27"/>
                  </a:lnTo>
                  <a:lnTo>
                    <a:pt x="8" y="27"/>
                  </a:lnTo>
                  <a:lnTo>
                    <a:pt x="6" y="27"/>
                  </a:lnTo>
                  <a:lnTo>
                    <a:pt x="6" y="27"/>
                  </a:lnTo>
                  <a:lnTo>
                    <a:pt x="5" y="27"/>
                  </a:lnTo>
                  <a:lnTo>
                    <a:pt x="5" y="27"/>
                  </a:lnTo>
                  <a:lnTo>
                    <a:pt x="4" y="25"/>
                  </a:lnTo>
                  <a:lnTo>
                    <a:pt x="4" y="25"/>
                  </a:lnTo>
                  <a:lnTo>
                    <a:pt x="3" y="24"/>
                  </a:lnTo>
                  <a:lnTo>
                    <a:pt x="3" y="24"/>
                  </a:lnTo>
                  <a:lnTo>
                    <a:pt x="3" y="23"/>
                  </a:lnTo>
                  <a:lnTo>
                    <a:pt x="1" y="23"/>
                  </a:lnTo>
                  <a:lnTo>
                    <a:pt x="1" y="22"/>
                  </a:lnTo>
                  <a:lnTo>
                    <a:pt x="0" y="20"/>
                  </a:lnTo>
                  <a:close/>
                </a:path>
              </a:pathLst>
            </a:custGeom>
            <a:solidFill>
              <a:srgbClr val="3A66AA"/>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212" name="Rectangle 332"/>
            <p:cNvSpPr>
              <a:spLocks noChangeArrowheads="1"/>
            </p:cNvSpPr>
            <p:nvPr/>
          </p:nvSpPr>
          <p:spPr bwMode="auto">
            <a:xfrm>
              <a:off x="3806" y="2820"/>
              <a:ext cx="1" cy="9"/>
            </a:xfrm>
            <a:prstGeom prst="rect">
              <a:avLst/>
            </a:prstGeom>
            <a:solidFill>
              <a:srgbClr val="3A66AA"/>
            </a:solidFill>
            <a:ln w="9525">
              <a:noFill/>
              <a:miter lim="800000"/>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213" name="Freeform 333"/>
            <p:cNvSpPr/>
            <p:nvPr/>
          </p:nvSpPr>
          <p:spPr bwMode="auto">
            <a:xfrm>
              <a:off x="3808" y="2820"/>
              <a:ext cx="5" cy="9"/>
            </a:xfrm>
            <a:custGeom>
              <a:avLst/>
              <a:gdLst/>
              <a:ahLst/>
              <a:cxnLst>
                <a:cxn ang="0">
                  <a:pos x="0" y="37"/>
                </a:cxn>
                <a:cxn ang="0">
                  <a:pos x="0" y="0"/>
                </a:cxn>
                <a:cxn ang="0">
                  <a:pos x="6" y="0"/>
                </a:cxn>
                <a:cxn ang="0">
                  <a:pos x="6" y="20"/>
                </a:cxn>
                <a:cxn ang="0">
                  <a:pos x="11" y="10"/>
                </a:cxn>
                <a:cxn ang="0">
                  <a:pos x="19" y="10"/>
                </a:cxn>
                <a:cxn ang="0">
                  <a:pos x="11" y="20"/>
                </a:cxn>
                <a:cxn ang="0">
                  <a:pos x="19" y="37"/>
                </a:cxn>
                <a:cxn ang="0">
                  <a:pos x="13" y="37"/>
                </a:cxn>
                <a:cxn ang="0">
                  <a:pos x="8" y="27"/>
                </a:cxn>
                <a:cxn ang="0">
                  <a:pos x="6" y="30"/>
                </a:cxn>
                <a:cxn ang="0">
                  <a:pos x="6" y="37"/>
                </a:cxn>
                <a:cxn ang="0">
                  <a:pos x="0" y="37"/>
                </a:cxn>
              </a:cxnLst>
              <a:rect l="0" t="0" r="r" b="b"/>
              <a:pathLst>
                <a:path w="19" h="37">
                  <a:moveTo>
                    <a:pt x="0" y="37"/>
                  </a:moveTo>
                  <a:lnTo>
                    <a:pt x="0" y="0"/>
                  </a:lnTo>
                  <a:lnTo>
                    <a:pt x="6" y="0"/>
                  </a:lnTo>
                  <a:lnTo>
                    <a:pt x="6" y="20"/>
                  </a:lnTo>
                  <a:lnTo>
                    <a:pt x="11" y="10"/>
                  </a:lnTo>
                  <a:lnTo>
                    <a:pt x="19" y="10"/>
                  </a:lnTo>
                  <a:lnTo>
                    <a:pt x="11" y="20"/>
                  </a:lnTo>
                  <a:lnTo>
                    <a:pt x="19" y="37"/>
                  </a:lnTo>
                  <a:lnTo>
                    <a:pt x="13" y="37"/>
                  </a:lnTo>
                  <a:lnTo>
                    <a:pt x="8" y="27"/>
                  </a:lnTo>
                  <a:lnTo>
                    <a:pt x="6" y="30"/>
                  </a:lnTo>
                  <a:lnTo>
                    <a:pt x="6" y="37"/>
                  </a:lnTo>
                  <a:lnTo>
                    <a:pt x="0" y="37"/>
                  </a:lnTo>
                  <a:close/>
                </a:path>
              </a:pathLst>
            </a:custGeom>
            <a:solidFill>
              <a:srgbClr val="3A66AA"/>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214" name="Freeform 334"/>
            <p:cNvSpPr>
              <a:spLocks noEditPoints="1"/>
            </p:cNvSpPr>
            <p:nvPr/>
          </p:nvSpPr>
          <p:spPr bwMode="auto">
            <a:xfrm>
              <a:off x="3814" y="2820"/>
              <a:ext cx="4" cy="9"/>
            </a:xfrm>
            <a:custGeom>
              <a:avLst/>
              <a:gdLst/>
              <a:ahLst/>
              <a:cxnLst>
                <a:cxn ang="0">
                  <a:pos x="14" y="37"/>
                </a:cxn>
                <a:cxn ang="0">
                  <a:pos x="14" y="34"/>
                </a:cxn>
                <a:cxn ang="0">
                  <a:pos x="12" y="35"/>
                </a:cxn>
                <a:cxn ang="0">
                  <a:pos x="12" y="35"/>
                </a:cxn>
                <a:cxn ang="0">
                  <a:pos x="11" y="37"/>
                </a:cxn>
                <a:cxn ang="0">
                  <a:pos x="10" y="37"/>
                </a:cxn>
                <a:cxn ang="0">
                  <a:pos x="10" y="37"/>
                </a:cxn>
                <a:cxn ang="0">
                  <a:pos x="9" y="37"/>
                </a:cxn>
                <a:cxn ang="0">
                  <a:pos x="7" y="37"/>
                </a:cxn>
                <a:cxn ang="0">
                  <a:pos x="6" y="37"/>
                </a:cxn>
                <a:cxn ang="0">
                  <a:pos x="5" y="37"/>
                </a:cxn>
                <a:cxn ang="0">
                  <a:pos x="4" y="37"/>
                </a:cxn>
                <a:cxn ang="0">
                  <a:pos x="2" y="35"/>
                </a:cxn>
                <a:cxn ang="0">
                  <a:pos x="1" y="33"/>
                </a:cxn>
                <a:cxn ang="0">
                  <a:pos x="0" y="30"/>
                </a:cxn>
                <a:cxn ang="0">
                  <a:pos x="0" y="28"/>
                </a:cxn>
                <a:cxn ang="0">
                  <a:pos x="0" y="25"/>
                </a:cxn>
                <a:cxn ang="0">
                  <a:pos x="0" y="23"/>
                </a:cxn>
                <a:cxn ang="0">
                  <a:pos x="0" y="20"/>
                </a:cxn>
                <a:cxn ang="0">
                  <a:pos x="0" y="18"/>
                </a:cxn>
                <a:cxn ang="0">
                  <a:pos x="1" y="15"/>
                </a:cxn>
                <a:cxn ang="0">
                  <a:pos x="2" y="13"/>
                </a:cxn>
                <a:cxn ang="0">
                  <a:pos x="4" y="11"/>
                </a:cxn>
                <a:cxn ang="0">
                  <a:pos x="5" y="10"/>
                </a:cxn>
                <a:cxn ang="0">
                  <a:pos x="6" y="10"/>
                </a:cxn>
                <a:cxn ang="0">
                  <a:pos x="9" y="10"/>
                </a:cxn>
                <a:cxn ang="0">
                  <a:pos x="11" y="10"/>
                </a:cxn>
                <a:cxn ang="0">
                  <a:pos x="12" y="11"/>
                </a:cxn>
                <a:cxn ang="0">
                  <a:pos x="12" y="13"/>
                </a:cxn>
                <a:cxn ang="0">
                  <a:pos x="14" y="0"/>
                </a:cxn>
                <a:cxn ang="0">
                  <a:pos x="19" y="37"/>
                </a:cxn>
                <a:cxn ang="0">
                  <a:pos x="5" y="25"/>
                </a:cxn>
                <a:cxn ang="0">
                  <a:pos x="5" y="27"/>
                </a:cxn>
                <a:cxn ang="0">
                  <a:pos x="5" y="28"/>
                </a:cxn>
                <a:cxn ang="0">
                  <a:pos x="5" y="29"/>
                </a:cxn>
                <a:cxn ang="0">
                  <a:pos x="5" y="30"/>
                </a:cxn>
                <a:cxn ang="0">
                  <a:pos x="6" y="32"/>
                </a:cxn>
                <a:cxn ang="0">
                  <a:pos x="7" y="33"/>
                </a:cxn>
                <a:cxn ang="0">
                  <a:pos x="7" y="34"/>
                </a:cxn>
                <a:cxn ang="0">
                  <a:pos x="9" y="34"/>
                </a:cxn>
                <a:cxn ang="0">
                  <a:pos x="10" y="33"/>
                </a:cxn>
                <a:cxn ang="0">
                  <a:pos x="11" y="32"/>
                </a:cxn>
                <a:cxn ang="0">
                  <a:pos x="12" y="30"/>
                </a:cxn>
                <a:cxn ang="0">
                  <a:pos x="14" y="30"/>
                </a:cxn>
                <a:cxn ang="0">
                  <a:pos x="14" y="29"/>
                </a:cxn>
                <a:cxn ang="0">
                  <a:pos x="14" y="28"/>
                </a:cxn>
                <a:cxn ang="0">
                  <a:pos x="14" y="25"/>
                </a:cxn>
                <a:cxn ang="0">
                  <a:pos x="14" y="23"/>
                </a:cxn>
                <a:cxn ang="0">
                  <a:pos x="14" y="22"/>
                </a:cxn>
                <a:cxn ang="0">
                  <a:pos x="14" y="20"/>
                </a:cxn>
                <a:cxn ang="0">
                  <a:pos x="14" y="18"/>
                </a:cxn>
                <a:cxn ang="0">
                  <a:pos x="12" y="18"/>
                </a:cxn>
                <a:cxn ang="0">
                  <a:pos x="11" y="18"/>
                </a:cxn>
                <a:cxn ang="0">
                  <a:pos x="10" y="18"/>
                </a:cxn>
                <a:cxn ang="0">
                  <a:pos x="9" y="18"/>
                </a:cxn>
                <a:cxn ang="0">
                  <a:pos x="7" y="18"/>
                </a:cxn>
                <a:cxn ang="0">
                  <a:pos x="7" y="18"/>
                </a:cxn>
                <a:cxn ang="0">
                  <a:pos x="7" y="18"/>
                </a:cxn>
                <a:cxn ang="0">
                  <a:pos x="6" y="18"/>
                </a:cxn>
                <a:cxn ang="0">
                  <a:pos x="5" y="18"/>
                </a:cxn>
                <a:cxn ang="0">
                  <a:pos x="5" y="20"/>
                </a:cxn>
                <a:cxn ang="0">
                  <a:pos x="5" y="22"/>
                </a:cxn>
                <a:cxn ang="0">
                  <a:pos x="5" y="23"/>
                </a:cxn>
              </a:cxnLst>
              <a:rect l="0" t="0" r="r" b="b"/>
              <a:pathLst>
                <a:path w="19" h="37">
                  <a:moveTo>
                    <a:pt x="19" y="37"/>
                  </a:moveTo>
                  <a:lnTo>
                    <a:pt x="14" y="37"/>
                  </a:lnTo>
                  <a:lnTo>
                    <a:pt x="14" y="34"/>
                  </a:lnTo>
                  <a:lnTo>
                    <a:pt x="14" y="34"/>
                  </a:lnTo>
                  <a:lnTo>
                    <a:pt x="12" y="34"/>
                  </a:lnTo>
                  <a:lnTo>
                    <a:pt x="12" y="35"/>
                  </a:lnTo>
                  <a:lnTo>
                    <a:pt x="12" y="35"/>
                  </a:lnTo>
                  <a:lnTo>
                    <a:pt x="12" y="35"/>
                  </a:lnTo>
                  <a:lnTo>
                    <a:pt x="12" y="37"/>
                  </a:lnTo>
                  <a:lnTo>
                    <a:pt x="11" y="37"/>
                  </a:lnTo>
                  <a:lnTo>
                    <a:pt x="10" y="37"/>
                  </a:lnTo>
                  <a:lnTo>
                    <a:pt x="10" y="37"/>
                  </a:lnTo>
                  <a:lnTo>
                    <a:pt x="10" y="37"/>
                  </a:lnTo>
                  <a:lnTo>
                    <a:pt x="10" y="37"/>
                  </a:lnTo>
                  <a:lnTo>
                    <a:pt x="9" y="37"/>
                  </a:lnTo>
                  <a:lnTo>
                    <a:pt x="9" y="37"/>
                  </a:lnTo>
                  <a:lnTo>
                    <a:pt x="9" y="37"/>
                  </a:lnTo>
                  <a:lnTo>
                    <a:pt x="7" y="37"/>
                  </a:lnTo>
                  <a:lnTo>
                    <a:pt x="7" y="37"/>
                  </a:lnTo>
                  <a:lnTo>
                    <a:pt x="6" y="37"/>
                  </a:lnTo>
                  <a:lnTo>
                    <a:pt x="6" y="37"/>
                  </a:lnTo>
                  <a:lnTo>
                    <a:pt x="5" y="37"/>
                  </a:lnTo>
                  <a:lnTo>
                    <a:pt x="4" y="37"/>
                  </a:lnTo>
                  <a:lnTo>
                    <a:pt x="4" y="37"/>
                  </a:lnTo>
                  <a:lnTo>
                    <a:pt x="2" y="35"/>
                  </a:lnTo>
                  <a:lnTo>
                    <a:pt x="2" y="35"/>
                  </a:lnTo>
                  <a:lnTo>
                    <a:pt x="2" y="34"/>
                  </a:lnTo>
                  <a:lnTo>
                    <a:pt x="1" y="33"/>
                  </a:lnTo>
                  <a:lnTo>
                    <a:pt x="1" y="32"/>
                  </a:lnTo>
                  <a:lnTo>
                    <a:pt x="0" y="30"/>
                  </a:lnTo>
                  <a:lnTo>
                    <a:pt x="0" y="29"/>
                  </a:lnTo>
                  <a:lnTo>
                    <a:pt x="0" y="28"/>
                  </a:lnTo>
                  <a:lnTo>
                    <a:pt x="0" y="27"/>
                  </a:lnTo>
                  <a:lnTo>
                    <a:pt x="0" y="25"/>
                  </a:lnTo>
                  <a:lnTo>
                    <a:pt x="0" y="24"/>
                  </a:lnTo>
                  <a:lnTo>
                    <a:pt x="0" y="23"/>
                  </a:lnTo>
                  <a:lnTo>
                    <a:pt x="0" y="22"/>
                  </a:lnTo>
                  <a:lnTo>
                    <a:pt x="0" y="20"/>
                  </a:lnTo>
                  <a:lnTo>
                    <a:pt x="0" y="19"/>
                  </a:lnTo>
                  <a:lnTo>
                    <a:pt x="0" y="18"/>
                  </a:lnTo>
                  <a:lnTo>
                    <a:pt x="1" y="17"/>
                  </a:lnTo>
                  <a:lnTo>
                    <a:pt x="1" y="15"/>
                  </a:lnTo>
                  <a:lnTo>
                    <a:pt x="2" y="14"/>
                  </a:lnTo>
                  <a:lnTo>
                    <a:pt x="2" y="13"/>
                  </a:lnTo>
                  <a:lnTo>
                    <a:pt x="2" y="11"/>
                  </a:lnTo>
                  <a:lnTo>
                    <a:pt x="4" y="11"/>
                  </a:lnTo>
                  <a:lnTo>
                    <a:pt x="4" y="11"/>
                  </a:lnTo>
                  <a:lnTo>
                    <a:pt x="5" y="10"/>
                  </a:lnTo>
                  <a:lnTo>
                    <a:pt x="6" y="10"/>
                  </a:lnTo>
                  <a:lnTo>
                    <a:pt x="6" y="10"/>
                  </a:lnTo>
                  <a:lnTo>
                    <a:pt x="7" y="10"/>
                  </a:lnTo>
                  <a:lnTo>
                    <a:pt x="9" y="10"/>
                  </a:lnTo>
                  <a:lnTo>
                    <a:pt x="10" y="10"/>
                  </a:lnTo>
                  <a:lnTo>
                    <a:pt x="11" y="10"/>
                  </a:lnTo>
                  <a:lnTo>
                    <a:pt x="11" y="11"/>
                  </a:lnTo>
                  <a:lnTo>
                    <a:pt x="12" y="11"/>
                  </a:lnTo>
                  <a:lnTo>
                    <a:pt x="12" y="11"/>
                  </a:lnTo>
                  <a:lnTo>
                    <a:pt x="12" y="13"/>
                  </a:lnTo>
                  <a:lnTo>
                    <a:pt x="14" y="14"/>
                  </a:lnTo>
                  <a:lnTo>
                    <a:pt x="14" y="0"/>
                  </a:lnTo>
                  <a:lnTo>
                    <a:pt x="19" y="0"/>
                  </a:lnTo>
                  <a:lnTo>
                    <a:pt x="19" y="37"/>
                  </a:lnTo>
                  <a:close/>
                  <a:moveTo>
                    <a:pt x="5" y="24"/>
                  </a:moveTo>
                  <a:lnTo>
                    <a:pt x="5" y="25"/>
                  </a:lnTo>
                  <a:lnTo>
                    <a:pt x="5" y="25"/>
                  </a:lnTo>
                  <a:lnTo>
                    <a:pt x="5" y="27"/>
                  </a:lnTo>
                  <a:lnTo>
                    <a:pt x="5" y="27"/>
                  </a:lnTo>
                  <a:lnTo>
                    <a:pt x="5" y="28"/>
                  </a:lnTo>
                  <a:lnTo>
                    <a:pt x="5" y="28"/>
                  </a:lnTo>
                  <a:lnTo>
                    <a:pt x="5" y="29"/>
                  </a:lnTo>
                  <a:lnTo>
                    <a:pt x="5" y="30"/>
                  </a:lnTo>
                  <a:lnTo>
                    <a:pt x="5" y="30"/>
                  </a:lnTo>
                  <a:lnTo>
                    <a:pt x="5" y="30"/>
                  </a:lnTo>
                  <a:lnTo>
                    <a:pt x="6" y="32"/>
                  </a:lnTo>
                  <a:lnTo>
                    <a:pt x="6" y="32"/>
                  </a:lnTo>
                  <a:lnTo>
                    <a:pt x="7" y="33"/>
                  </a:lnTo>
                  <a:lnTo>
                    <a:pt x="7" y="33"/>
                  </a:lnTo>
                  <a:lnTo>
                    <a:pt x="7" y="34"/>
                  </a:lnTo>
                  <a:lnTo>
                    <a:pt x="7" y="34"/>
                  </a:lnTo>
                  <a:lnTo>
                    <a:pt x="9" y="34"/>
                  </a:lnTo>
                  <a:lnTo>
                    <a:pt x="10" y="33"/>
                  </a:lnTo>
                  <a:lnTo>
                    <a:pt x="10" y="33"/>
                  </a:lnTo>
                  <a:lnTo>
                    <a:pt x="10" y="32"/>
                  </a:lnTo>
                  <a:lnTo>
                    <a:pt x="11" y="32"/>
                  </a:lnTo>
                  <a:lnTo>
                    <a:pt x="11" y="30"/>
                  </a:lnTo>
                  <a:lnTo>
                    <a:pt x="12" y="30"/>
                  </a:lnTo>
                  <a:lnTo>
                    <a:pt x="14" y="30"/>
                  </a:lnTo>
                  <a:lnTo>
                    <a:pt x="14" y="30"/>
                  </a:lnTo>
                  <a:lnTo>
                    <a:pt x="14" y="30"/>
                  </a:lnTo>
                  <a:lnTo>
                    <a:pt x="14" y="29"/>
                  </a:lnTo>
                  <a:lnTo>
                    <a:pt x="14" y="28"/>
                  </a:lnTo>
                  <a:lnTo>
                    <a:pt x="14" y="28"/>
                  </a:lnTo>
                  <a:lnTo>
                    <a:pt x="14" y="27"/>
                  </a:lnTo>
                  <a:lnTo>
                    <a:pt x="14" y="25"/>
                  </a:lnTo>
                  <a:lnTo>
                    <a:pt x="14" y="24"/>
                  </a:lnTo>
                  <a:lnTo>
                    <a:pt x="14" y="23"/>
                  </a:lnTo>
                  <a:lnTo>
                    <a:pt x="14" y="22"/>
                  </a:lnTo>
                  <a:lnTo>
                    <a:pt x="14" y="22"/>
                  </a:lnTo>
                  <a:lnTo>
                    <a:pt x="14" y="20"/>
                  </a:lnTo>
                  <a:lnTo>
                    <a:pt x="14" y="20"/>
                  </a:lnTo>
                  <a:lnTo>
                    <a:pt x="14" y="19"/>
                  </a:lnTo>
                  <a:lnTo>
                    <a:pt x="14" y="18"/>
                  </a:lnTo>
                  <a:lnTo>
                    <a:pt x="14" y="18"/>
                  </a:lnTo>
                  <a:lnTo>
                    <a:pt x="12" y="18"/>
                  </a:lnTo>
                  <a:lnTo>
                    <a:pt x="11" y="18"/>
                  </a:lnTo>
                  <a:lnTo>
                    <a:pt x="11" y="18"/>
                  </a:lnTo>
                  <a:lnTo>
                    <a:pt x="10" y="18"/>
                  </a:lnTo>
                  <a:lnTo>
                    <a:pt x="10" y="18"/>
                  </a:lnTo>
                  <a:lnTo>
                    <a:pt x="10" y="18"/>
                  </a:lnTo>
                  <a:lnTo>
                    <a:pt x="9" y="18"/>
                  </a:lnTo>
                  <a:lnTo>
                    <a:pt x="7" y="18"/>
                  </a:lnTo>
                  <a:lnTo>
                    <a:pt x="7" y="18"/>
                  </a:lnTo>
                  <a:lnTo>
                    <a:pt x="7" y="18"/>
                  </a:lnTo>
                  <a:lnTo>
                    <a:pt x="7" y="18"/>
                  </a:lnTo>
                  <a:lnTo>
                    <a:pt x="7" y="18"/>
                  </a:lnTo>
                  <a:lnTo>
                    <a:pt x="7" y="18"/>
                  </a:lnTo>
                  <a:lnTo>
                    <a:pt x="6" y="18"/>
                  </a:lnTo>
                  <a:lnTo>
                    <a:pt x="6" y="18"/>
                  </a:lnTo>
                  <a:lnTo>
                    <a:pt x="5" y="18"/>
                  </a:lnTo>
                  <a:lnTo>
                    <a:pt x="5" y="18"/>
                  </a:lnTo>
                  <a:lnTo>
                    <a:pt x="5" y="19"/>
                  </a:lnTo>
                  <a:lnTo>
                    <a:pt x="5" y="20"/>
                  </a:lnTo>
                  <a:lnTo>
                    <a:pt x="5" y="20"/>
                  </a:lnTo>
                  <a:lnTo>
                    <a:pt x="5" y="22"/>
                  </a:lnTo>
                  <a:lnTo>
                    <a:pt x="5" y="22"/>
                  </a:lnTo>
                  <a:lnTo>
                    <a:pt x="5" y="23"/>
                  </a:lnTo>
                  <a:lnTo>
                    <a:pt x="5" y="24"/>
                  </a:lnTo>
                  <a:close/>
                </a:path>
              </a:pathLst>
            </a:custGeom>
            <a:solidFill>
              <a:srgbClr val="3A66AA"/>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215" name="Freeform 335"/>
            <p:cNvSpPr>
              <a:spLocks noEditPoints="1"/>
            </p:cNvSpPr>
            <p:nvPr/>
          </p:nvSpPr>
          <p:spPr bwMode="auto">
            <a:xfrm>
              <a:off x="3818" y="2820"/>
              <a:ext cx="3" cy="12"/>
            </a:xfrm>
            <a:custGeom>
              <a:avLst/>
              <a:gdLst/>
              <a:ahLst/>
              <a:cxnLst>
                <a:cxn ang="0">
                  <a:pos x="5" y="0"/>
                </a:cxn>
                <a:cxn ang="0">
                  <a:pos x="10" y="8"/>
                </a:cxn>
                <a:cxn ang="0">
                  <a:pos x="10" y="10"/>
                </a:cxn>
                <a:cxn ang="0">
                  <a:pos x="10" y="38"/>
                </a:cxn>
                <a:cxn ang="0">
                  <a:pos x="10" y="39"/>
                </a:cxn>
                <a:cxn ang="0">
                  <a:pos x="10" y="40"/>
                </a:cxn>
                <a:cxn ang="0">
                  <a:pos x="10" y="43"/>
                </a:cxn>
                <a:cxn ang="0">
                  <a:pos x="10" y="44"/>
                </a:cxn>
                <a:cxn ang="0">
                  <a:pos x="10" y="44"/>
                </a:cxn>
                <a:cxn ang="0">
                  <a:pos x="10" y="46"/>
                </a:cxn>
                <a:cxn ang="0">
                  <a:pos x="9" y="47"/>
                </a:cxn>
                <a:cxn ang="0">
                  <a:pos x="7" y="47"/>
                </a:cxn>
                <a:cxn ang="0">
                  <a:pos x="7" y="47"/>
                </a:cxn>
                <a:cxn ang="0">
                  <a:pos x="6" y="47"/>
                </a:cxn>
                <a:cxn ang="0">
                  <a:pos x="5" y="47"/>
                </a:cxn>
                <a:cxn ang="0">
                  <a:pos x="5" y="47"/>
                </a:cxn>
                <a:cxn ang="0">
                  <a:pos x="4" y="47"/>
                </a:cxn>
                <a:cxn ang="0">
                  <a:pos x="4" y="47"/>
                </a:cxn>
                <a:cxn ang="0">
                  <a:pos x="2" y="47"/>
                </a:cxn>
                <a:cxn ang="0">
                  <a:pos x="2" y="47"/>
                </a:cxn>
                <a:cxn ang="0">
                  <a:pos x="2" y="47"/>
                </a:cxn>
                <a:cxn ang="0">
                  <a:pos x="1" y="47"/>
                </a:cxn>
                <a:cxn ang="0">
                  <a:pos x="0" y="47"/>
                </a:cxn>
                <a:cxn ang="0">
                  <a:pos x="2" y="40"/>
                </a:cxn>
                <a:cxn ang="0">
                  <a:pos x="2" y="40"/>
                </a:cxn>
                <a:cxn ang="0">
                  <a:pos x="4" y="40"/>
                </a:cxn>
                <a:cxn ang="0">
                  <a:pos x="5" y="40"/>
                </a:cxn>
                <a:cxn ang="0">
                  <a:pos x="5" y="40"/>
                </a:cxn>
                <a:cxn ang="0">
                  <a:pos x="5" y="40"/>
                </a:cxn>
                <a:cxn ang="0">
                  <a:pos x="5" y="39"/>
                </a:cxn>
                <a:cxn ang="0">
                  <a:pos x="5" y="38"/>
                </a:cxn>
                <a:cxn ang="0">
                  <a:pos x="5" y="37"/>
                </a:cxn>
                <a:cxn ang="0">
                  <a:pos x="10" y="10"/>
                </a:cxn>
              </a:cxnLst>
              <a:rect l="0" t="0" r="r" b="b"/>
              <a:pathLst>
                <a:path w="10" h="47">
                  <a:moveTo>
                    <a:pt x="5" y="8"/>
                  </a:moveTo>
                  <a:lnTo>
                    <a:pt x="5" y="0"/>
                  </a:lnTo>
                  <a:lnTo>
                    <a:pt x="10" y="0"/>
                  </a:lnTo>
                  <a:lnTo>
                    <a:pt x="10" y="8"/>
                  </a:lnTo>
                  <a:lnTo>
                    <a:pt x="5" y="8"/>
                  </a:lnTo>
                  <a:close/>
                  <a:moveTo>
                    <a:pt x="10" y="10"/>
                  </a:moveTo>
                  <a:lnTo>
                    <a:pt x="10" y="37"/>
                  </a:lnTo>
                  <a:lnTo>
                    <a:pt x="10" y="38"/>
                  </a:lnTo>
                  <a:lnTo>
                    <a:pt x="10" y="39"/>
                  </a:lnTo>
                  <a:lnTo>
                    <a:pt x="10" y="39"/>
                  </a:lnTo>
                  <a:lnTo>
                    <a:pt x="10" y="40"/>
                  </a:lnTo>
                  <a:lnTo>
                    <a:pt x="10" y="40"/>
                  </a:lnTo>
                  <a:lnTo>
                    <a:pt x="10" y="42"/>
                  </a:lnTo>
                  <a:lnTo>
                    <a:pt x="10" y="43"/>
                  </a:lnTo>
                  <a:lnTo>
                    <a:pt x="10" y="44"/>
                  </a:lnTo>
                  <a:lnTo>
                    <a:pt x="10" y="44"/>
                  </a:lnTo>
                  <a:lnTo>
                    <a:pt x="10" y="44"/>
                  </a:lnTo>
                  <a:lnTo>
                    <a:pt x="10" y="44"/>
                  </a:lnTo>
                  <a:lnTo>
                    <a:pt x="10" y="46"/>
                  </a:lnTo>
                  <a:lnTo>
                    <a:pt x="10" y="46"/>
                  </a:lnTo>
                  <a:lnTo>
                    <a:pt x="9" y="47"/>
                  </a:lnTo>
                  <a:lnTo>
                    <a:pt x="9" y="47"/>
                  </a:lnTo>
                  <a:lnTo>
                    <a:pt x="7" y="47"/>
                  </a:lnTo>
                  <a:lnTo>
                    <a:pt x="7" y="47"/>
                  </a:lnTo>
                  <a:lnTo>
                    <a:pt x="7" y="47"/>
                  </a:lnTo>
                  <a:lnTo>
                    <a:pt x="7" y="47"/>
                  </a:lnTo>
                  <a:lnTo>
                    <a:pt x="6" y="47"/>
                  </a:lnTo>
                  <a:lnTo>
                    <a:pt x="6" y="47"/>
                  </a:lnTo>
                  <a:lnTo>
                    <a:pt x="5" y="47"/>
                  </a:lnTo>
                  <a:lnTo>
                    <a:pt x="5" y="47"/>
                  </a:lnTo>
                  <a:lnTo>
                    <a:pt x="5" y="47"/>
                  </a:lnTo>
                  <a:lnTo>
                    <a:pt x="5" y="47"/>
                  </a:lnTo>
                  <a:lnTo>
                    <a:pt x="5" y="47"/>
                  </a:lnTo>
                  <a:lnTo>
                    <a:pt x="4" y="47"/>
                  </a:lnTo>
                  <a:lnTo>
                    <a:pt x="4" y="47"/>
                  </a:lnTo>
                  <a:lnTo>
                    <a:pt x="4" y="47"/>
                  </a:lnTo>
                  <a:lnTo>
                    <a:pt x="2" y="47"/>
                  </a:lnTo>
                  <a:lnTo>
                    <a:pt x="2" y="47"/>
                  </a:lnTo>
                  <a:lnTo>
                    <a:pt x="2" y="47"/>
                  </a:lnTo>
                  <a:lnTo>
                    <a:pt x="2" y="47"/>
                  </a:lnTo>
                  <a:lnTo>
                    <a:pt x="2" y="47"/>
                  </a:lnTo>
                  <a:lnTo>
                    <a:pt x="2" y="47"/>
                  </a:lnTo>
                  <a:lnTo>
                    <a:pt x="2" y="47"/>
                  </a:lnTo>
                  <a:lnTo>
                    <a:pt x="1" y="47"/>
                  </a:lnTo>
                  <a:lnTo>
                    <a:pt x="1" y="47"/>
                  </a:lnTo>
                  <a:lnTo>
                    <a:pt x="0" y="47"/>
                  </a:lnTo>
                  <a:lnTo>
                    <a:pt x="0" y="47"/>
                  </a:lnTo>
                  <a:lnTo>
                    <a:pt x="2" y="40"/>
                  </a:lnTo>
                  <a:lnTo>
                    <a:pt x="2" y="40"/>
                  </a:lnTo>
                  <a:lnTo>
                    <a:pt x="2" y="40"/>
                  </a:lnTo>
                  <a:lnTo>
                    <a:pt x="4" y="40"/>
                  </a:lnTo>
                  <a:lnTo>
                    <a:pt x="4" y="40"/>
                  </a:lnTo>
                  <a:lnTo>
                    <a:pt x="4" y="40"/>
                  </a:lnTo>
                  <a:lnTo>
                    <a:pt x="5" y="40"/>
                  </a:lnTo>
                  <a:lnTo>
                    <a:pt x="5" y="40"/>
                  </a:lnTo>
                  <a:lnTo>
                    <a:pt x="5" y="40"/>
                  </a:lnTo>
                  <a:lnTo>
                    <a:pt x="5" y="40"/>
                  </a:lnTo>
                  <a:lnTo>
                    <a:pt x="5" y="40"/>
                  </a:lnTo>
                  <a:lnTo>
                    <a:pt x="5" y="39"/>
                  </a:lnTo>
                  <a:lnTo>
                    <a:pt x="5" y="39"/>
                  </a:lnTo>
                  <a:lnTo>
                    <a:pt x="5" y="38"/>
                  </a:lnTo>
                  <a:lnTo>
                    <a:pt x="5" y="38"/>
                  </a:lnTo>
                  <a:lnTo>
                    <a:pt x="5" y="37"/>
                  </a:lnTo>
                  <a:lnTo>
                    <a:pt x="5" y="37"/>
                  </a:lnTo>
                  <a:lnTo>
                    <a:pt x="5" y="10"/>
                  </a:lnTo>
                  <a:lnTo>
                    <a:pt x="10" y="10"/>
                  </a:lnTo>
                  <a:close/>
                </a:path>
              </a:pathLst>
            </a:custGeom>
            <a:solidFill>
              <a:srgbClr val="3A66AA"/>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216" name="Freeform 336"/>
            <p:cNvSpPr/>
            <p:nvPr/>
          </p:nvSpPr>
          <p:spPr bwMode="auto">
            <a:xfrm>
              <a:off x="3823" y="2820"/>
              <a:ext cx="4" cy="9"/>
            </a:xfrm>
            <a:custGeom>
              <a:avLst/>
              <a:gdLst/>
              <a:ahLst/>
              <a:cxnLst>
                <a:cxn ang="0">
                  <a:pos x="5" y="14"/>
                </a:cxn>
                <a:cxn ang="0">
                  <a:pos x="8" y="11"/>
                </a:cxn>
                <a:cxn ang="0">
                  <a:pos x="9" y="11"/>
                </a:cxn>
                <a:cxn ang="0">
                  <a:pos x="12" y="10"/>
                </a:cxn>
                <a:cxn ang="0">
                  <a:pos x="13" y="10"/>
                </a:cxn>
                <a:cxn ang="0">
                  <a:pos x="13" y="10"/>
                </a:cxn>
                <a:cxn ang="0">
                  <a:pos x="14" y="10"/>
                </a:cxn>
                <a:cxn ang="0">
                  <a:pos x="15" y="10"/>
                </a:cxn>
                <a:cxn ang="0">
                  <a:pos x="15" y="10"/>
                </a:cxn>
                <a:cxn ang="0">
                  <a:pos x="17" y="11"/>
                </a:cxn>
                <a:cxn ang="0">
                  <a:pos x="17" y="13"/>
                </a:cxn>
                <a:cxn ang="0">
                  <a:pos x="18" y="14"/>
                </a:cxn>
                <a:cxn ang="0">
                  <a:pos x="19" y="14"/>
                </a:cxn>
                <a:cxn ang="0">
                  <a:pos x="19" y="15"/>
                </a:cxn>
                <a:cxn ang="0">
                  <a:pos x="19" y="17"/>
                </a:cxn>
                <a:cxn ang="0">
                  <a:pos x="19" y="17"/>
                </a:cxn>
                <a:cxn ang="0">
                  <a:pos x="19" y="18"/>
                </a:cxn>
                <a:cxn ang="0">
                  <a:pos x="19" y="18"/>
                </a:cxn>
                <a:cxn ang="0">
                  <a:pos x="19" y="19"/>
                </a:cxn>
                <a:cxn ang="0">
                  <a:pos x="19" y="20"/>
                </a:cxn>
                <a:cxn ang="0">
                  <a:pos x="19" y="37"/>
                </a:cxn>
                <a:cxn ang="0">
                  <a:pos x="13" y="24"/>
                </a:cxn>
                <a:cxn ang="0">
                  <a:pos x="13" y="22"/>
                </a:cxn>
                <a:cxn ang="0">
                  <a:pos x="13" y="20"/>
                </a:cxn>
                <a:cxn ang="0">
                  <a:pos x="13" y="19"/>
                </a:cxn>
                <a:cxn ang="0">
                  <a:pos x="13" y="18"/>
                </a:cxn>
                <a:cxn ang="0">
                  <a:pos x="12" y="18"/>
                </a:cxn>
                <a:cxn ang="0">
                  <a:pos x="10" y="18"/>
                </a:cxn>
                <a:cxn ang="0">
                  <a:pos x="10" y="18"/>
                </a:cxn>
                <a:cxn ang="0">
                  <a:pos x="9" y="18"/>
                </a:cxn>
                <a:cxn ang="0">
                  <a:pos x="9" y="18"/>
                </a:cxn>
                <a:cxn ang="0">
                  <a:pos x="8" y="18"/>
                </a:cxn>
                <a:cxn ang="0">
                  <a:pos x="8" y="18"/>
                </a:cxn>
                <a:cxn ang="0">
                  <a:pos x="8" y="18"/>
                </a:cxn>
                <a:cxn ang="0">
                  <a:pos x="6" y="18"/>
                </a:cxn>
                <a:cxn ang="0">
                  <a:pos x="5" y="19"/>
                </a:cxn>
                <a:cxn ang="0">
                  <a:pos x="5" y="20"/>
                </a:cxn>
                <a:cxn ang="0">
                  <a:pos x="5" y="20"/>
                </a:cxn>
                <a:cxn ang="0">
                  <a:pos x="5" y="20"/>
                </a:cxn>
                <a:cxn ang="0">
                  <a:pos x="5" y="22"/>
                </a:cxn>
                <a:cxn ang="0">
                  <a:pos x="5" y="24"/>
                </a:cxn>
                <a:cxn ang="0">
                  <a:pos x="0" y="37"/>
                </a:cxn>
                <a:cxn ang="0">
                  <a:pos x="5" y="0"/>
                </a:cxn>
              </a:cxnLst>
              <a:rect l="0" t="0" r="r" b="b"/>
              <a:pathLst>
                <a:path w="19" h="37">
                  <a:moveTo>
                    <a:pt x="5" y="0"/>
                  </a:moveTo>
                  <a:lnTo>
                    <a:pt x="5" y="14"/>
                  </a:lnTo>
                  <a:lnTo>
                    <a:pt x="6" y="13"/>
                  </a:lnTo>
                  <a:lnTo>
                    <a:pt x="8" y="11"/>
                  </a:lnTo>
                  <a:lnTo>
                    <a:pt x="8" y="11"/>
                  </a:lnTo>
                  <a:lnTo>
                    <a:pt x="9" y="11"/>
                  </a:lnTo>
                  <a:lnTo>
                    <a:pt x="10" y="10"/>
                  </a:lnTo>
                  <a:lnTo>
                    <a:pt x="12" y="10"/>
                  </a:lnTo>
                  <a:lnTo>
                    <a:pt x="13" y="10"/>
                  </a:lnTo>
                  <a:lnTo>
                    <a:pt x="13" y="10"/>
                  </a:lnTo>
                  <a:lnTo>
                    <a:pt x="13" y="10"/>
                  </a:lnTo>
                  <a:lnTo>
                    <a:pt x="13" y="10"/>
                  </a:lnTo>
                  <a:lnTo>
                    <a:pt x="14" y="10"/>
                  </a:lnTo>
                  <a:lnTo>
                    <a:pt x="14" y="10"/>
                  </a:lnTo>
                  <a:lnTo>
                    <a:pt x="14" y="10"/>
                  </a:lnTo>
                  <a:lnTo>
                    <a:pt x="15" y="10"/>
                  </a:lnTo>
                  <a:lnTo>
                    <a:pt x="15" y="10"/>
                  </a:lnTo>
                  <a:lnTo>
                    <a:pt x="15" y="10"/>
                  </a:lnTo>
                  <a:lnTo>
                    <a:pt x="17" y="11"/>
                  </a:lnTo>
                  <a:lnTo>
                    <a:pt x="17" y="11"/>
                  </a:lnTo>
                  <a:lnTo>
                    <a:pt x="17" y="13"/>
                  </a:lnTo>
                  <a:lnTo>
                    <a:pt x="17" y="13"/>
                  </a:lnTo>
                  <a:lnTo>
                    <a:pt x="17" y="13"/>
                  </a:lnTo>
                  <a:lnTo>
                    <a:pt x="18" y="14"/>
                  </a:lnTo>
                  <a:lnTo>
                    <a:pt x="19" y="14"/>
                  </a:lnTo>
                  <a:lnTo>
                    <a:pt x="19" y="14"/>
                  </a:lnTo>
                  <a:lnTo>
                    <a:pt x="19" y="14"/>
                  </a:lnTo>
                  <a:lnTo>
                    <a:pt x="19" y="15"/>
                  </a:lnTo>
                  <a:lnTo>
                    <a:pt x="19" y="15"/>
                  </a:lnTo>
                  <a:lnTo>
                    <a:pt x="19" y="17"/>
                  </a:lnTo>
                  <a:lnTo>
                    <a:pt x="19" y="17"/>
                  </a:lnTo>
                  <a:lnTo>
                    <a:pt x="19" y="17"/>
                  </a:lnTo>
                  <a:lnTo>
                    <a:pt x="19" y="18"/>
                  </a:lnTo>
                  <a:lnTo>
                    <a:pt x="19" y="18"/>
                  </a:lnTo>
                  <a:lnTo>
                    <a:pt x="19" y="18"/>
                  </a:lnTo>
                  <a:lnTo>
                    <a:pt x="19" y="18"/>
                  </a:lnTo>
                  <a:lnTo>
                    <a:pt x="19" y="19"/>
                  </a:lnTo>
                  <a:lnTo>
                    <a:pt x="19" y="19"/>
                  </a:lnTo>
                  <a:lnTo>
                    <a:pt x="19" y="20"/>
                  </a:lnTo>
                  <a:lnTo>
                    <a:pt x="19" y="20"/>
                  </a:lnTo>
                  <a:lnTo>
                    <a:pt x="19" y="20"/>
                  </a:lnTo>
                  <a:lnTo>
                    <a:pt x="19" y="37"/>
                  </a:lnTo>
                  <a:lnTo>
                    <a:pt x="13" y="37"/>
                  </a:lnTo>
                  <a:lnTo>
                    <a:pt x="13" y="24"/>
                  </a:lnTo>
                  <a:lnTo>
                    <a:pt x="13" y="23"/>
                  </a:lnTo>
                  <a:lnTo>
                    <a:pt x="13" y="22"/>
                  </a:lnTo>
                  <a:lnTo>
                    <a:pt x="13" y="22"/>
                  </a:lnTo>
                  <a:lnTo>
                    <a:pt x="13" y="20"/>
                  </a:lnTo>
                  <a:lnTo>
                    <a:pt x="13" y="20"/>
                  </a:lnTo>
                  <a:lnTo>
                    <a:pt x="13" y="19"/>
                  </a:lnTo>
                  <a:lnTo>
                    <a:pt x="13" y="18"/>
                  </a:lnTo>
                  <a:lnTo>
                    <a:pt x="13" y="18"/>
                  </a:lnTo>
                  <a:lnTo>
                    <a:pt x="13" y="18"/>
                  </a:lnTo>
                  <a:lnTo>
                    <a:pt x="12" y="18"/>
                  </a:lnTo>
                  <a:lnTo>
                    <a:pt x="12" y="18"/>
                  </a:lnTo>
                  <a:lnTo>
                    <a:pt x="10" y="18"/>
                  </a:lnTo>
                  <a:lnTo>
                    <a:pt x="10" y="18"/>
                  </a:lnTo>
                  <a:lnTo>
                    <a:pt x="10" y="18"/>
                  </a:lnTo>
                  <a:lnTo>
                    <a:pt x="10" y="18"/>
                  </a:lnTo>
                  <a:lnTo>
                    <a:pt x="9" y="18"/>
                  </a:lnTo>
                  <a:lnTo>
                    <a:pt x="9" y="18"/>
                  </a:lnTo>
                  <a:lnTo>
                    <a:pt x="9" y="18"/>
                  </a:lnTo>
                  <a:lnTo>
                    <a:pt x="8" y="18"/>
                  </a:lnTo>
                  <a:lnTo>
                    <a:pt x="8" y="18"/>
                  </a:lnTo>
                  <a:lnTo>
                    <a:pt x="8" y="18"/>
                  </a:lnTo>
                  <a:lnTo>
                    <a:pt x="8" y="18"/>
                  </a:lnTo>
                  <a:lnTo>
                    <a:pt x="8" y="18"/>
                  </a:lnTo>
                  <a:lnTo>
                    <a:pt x="8" y="18"/>
                  </a:lnTo>
                  <a:lnTo>
                    <a:pt x="6" y="18"/>
                  </a:lnTo>
                  <a:lnTo>
                    <a:pt x="6" y="18"/>
                  </a:lnTo>
                  <a:lnTo>
                    <a:pt x="6" y="18"/>
                  </a:lnTo>
                  <a:lnTo>
                    <a:pt x="5" y="19"/>
                  </a:lnTo>
                  <a:lnTo>
                    <a:pt x="5" y="19"/>
                  </a:lnTo>
                  <a:lnTo>
                    <a:pt x="5" y="20"/>
                  </a:lnTo>
                  <a:lnTo>
                    <a:pt x="5" y="20"/>
                  </a:lnTo>
                  <a:lnTo>
                    <a:pt x="5" y="20"/>
                  </a:lnTo>
                  <a:lnTo>
                    <a:pt x="5" y="20"/>
                  </a:lnTo>
                  <a:lnTo>
                    <a:pt x="5" y="20"/>
                  </a:lnTo>
                  <a:lnTo>
                    <a:pt x="5" y="22"/>
                  </a:lnTo>
                  <a:lnTo>
                    <a:pt x="5" y="22"/>
                  </a:lnTo>
                  <a:lnTo>
                    <a:pt x="5" y="23"/>
                  </a:lnTo>
                  <a:lnTo>
                    <a:pt x="5" y="24"/>
                  </a:lnTo>
                  <a:lnTo>
                    <a:pt x="5" y="37"/>
                  </a:lnTo>
                  <a:lnTo>
                    <a:pt x="0" y="37"/>
                  </a:lnTo>
                  <a:lnTo>
                    <a:pt x="0" y="0"/>
                  </a:lnTo>
                  <a:lnTo>
                    <a:pt x="5" y="0"/>
                  </a:lnTo>
                  <a:close/>
                </a:path>
              </a:pathLst>
            </a:custGeom>
            <a:solidFill>
              <a:srgbClr val="3A66AA"/>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217" name="Freeform 337"/>
            <p:cNvSpPr/>
            <p:nvPr/>
          </p:nvSpPr>
          <p:spPr bwMode="auto">
            <a:xfrm>
              <a:off x="3828" y="2820"/>
              <a:ext cx="3" cy="9"/>
            </a:xfrm>
            <a:custGeom>
              <a:avLst/>
              <a:gdLst/>
              <a:ahLst/>
              <a:cxnLst>
                <a:cxn ang="0">
                  <a:pos x="0" y="10"/>
                </a:cxn>
                <a:cxn ang="0">
                  <a:pos x="2" y="10"/>
                </a:cxn>
                <a:cxn ang="0">
                  <a:pos x="2" y="9"/>
                </a:cxn>
                <a:cxn ang="0">
                  <a:pos x="2" y="8"/>
                </a:cxn>
                <a:cxn ang="0">
                  <a:pos x="2" y="6"/>
                </a:cxn>
                <a:cxn ang="0">
                  <a:pos x="2" y="6"/>
                </a:cxn>
                <a:cxn ang="0">
                  <a:pos x="2" y="5"/>
                </a:cxn>
                <a:cxn ang="0">
                  <a:pos x="3" y="4"/>
                </a:cxn>
                <a:cxn ang="0">
                  <a:pos x="3" y="4"/>
                </a:cxn>
                <a:cxn ang="0">
                  <a:pos x="5" y="4"/>
                </a:cxn>
                <a:cxn ang="0">
                  <a:pos x="5" y="4"/>
                </a:cxn>
                <a:cxn ang="0">
                  <a:pos x="5" y="4"/>
                </a:cxn>
                <a:cxn ang="0">
                  <a:pos x="5" y="4"/>
                </a:cxn>
                <a:cxn ang="0">
                  <a:pos x="5" y="3"/>
                </a:cxn>
                <a:cxn ang="0">
                  <a:pos x="5" y="3"/>
                </a:cxn>
                <a:cxn ang="0">
                  <a:pos x="5" y="1"/>
                </a:cxn>
                <a:cxn ang="0">
                  <a:pos x="5" y="0"/>
                </a:cxn>
                <a:cxn ang="0">
                  <a:pos x="6" y="0"/>
                </a:cxn>
                <a:cxn ang="0">
                  <a:pos x="6" y="0"/>
                </a:cxn>
                <a:cxn ang="0">
                  <a:pos x="7" y="0"/>
                </a:cxn>
                <a:cxn ang="0">
                  <a:pos x="7" y="0"/>
                </a:cxn>
                <a:cxn ang="0">
                  <a:pos x="8" y="0"/>
                </a:cxn>
                <a:cxn ang="0">
                  <a:pos x="8" y="0"/>
                </a:cxn>
                <a:cxn ang="0">
                  <a:pos x="10" y="0"/>
                </a:cxn>
                <a:cxn ang="0">
                  <a:pos x="10" y="0"/>
                </a:cxn>
                <a:cxn ang="0">
                  <a:pos x="10" y="0"/>
                </a:cxn>
                <a:cxn ang="0">
                  <a:pos x="11" y="0"/>
                </a:cxn>
                <a:cxn ang="0">
                  <a:pos x="11" y="0"/>
                </a:cxn>
                <a:cxn ang="0">
                  <a:pos x="11" y="0"/>
                </a:cxn>
                <a:cxn ang="0">
                  <a:pos x="12" y="0"/>
                </a:cxn>
                <a:cxn ang="0">
                  <a:pos x="12" y="0"/>
                </a:cxn>
                <a:cxn ang="0">
                  <a:pos x="12" y="0"/>
                </a:cxn>
                <a:cxn ang="0">
                  <a:pos x="12" y="0"/>
                </a:cxn>
                <a:cxn ang="0">
                  <a:pos x="12" y="8"/>
                </a:cxn>
                <a:cxn ang="0">
                  <a:pos x="12" y="8"/>
                </a:cxn>
                <a:cxn ang="0">
                  <a:pos x="12" y="8"/>
                </a:cxn>
                <a:cxn ang="0">
                  <a:pos x="12" y="8"/>
                </a:cxn>
                <a:cxn ang="0">
                  <a:pos x="12" y="8"/>
                </a:cxn>
                <a:cxn ang="0">
                  <a:pos x="12" y="8"/>
                </a:cxn>
                <a:cxn ang="0">
                  <a:pos x="12" y="8"/>
                </a:cxn>
                <a:cxn ang="0">
                  <a:pos x="11" y="8"/>
                </a:cxn>
                <a:cxn ang="0">
                  <a:pos x="10" y="8"/>
                </a:cxn>
                <a:cxn ang="0">
                  <a:pos x="10" y="8"/>
                </a:cxn>
                <a:cxn ang="0">
                  <a:pos x="8" y="8"/>
                </a:cxn>
                <a:cxn ang="0">
                  <a:pos x="8" y="8"/>
                </a:cxn>
                <a:cxn ang="0">
                  <a:pos x="7" y="8"/>
                </a:cxn>
                <a:cxn ang="0">
                  <a:pos x="7" y="8"/>
                </a:cxn>
                <a:cxn ang="0">
                  <a:pos x="7" y="9"/>
                </a:cxn>
                <a:cxn ang="0">
                  <a:pos x="7" y="9"/>
                </a:cxn>
                <a:cxn ang="0">
                  <a:pos x="7" y="10"/>
                </a:cxn>
                <a:cxn ang="0">
                  <a:pos x="12" y="10"/>
                </a:cxn>
                <a:cxn ang="0">
                  <a:pos x="12" y="18"/>
                </a:cxn>
                <a:cxn ang="0">
                  <a:pos x="7" y="18"/>
                </a:cxn>
                <a:cxn ang="0">
                  <a:pos x="7" y="37"/>
                </a:cxn>
                <a:cxn ang="0">
                  <a:pos x="2" y="37"/>
                </a:cxn>
                <a:cxn ang="0">
                  <a:pos x="2" y="18"/>
                </a:cxn>
                <a:cxn ang="0">
                  <a:pos x="0" y="18"/>
                </a:cxn>
                <a:cxn ang="0">
                  <a:pos x="0" y="10"/>
                </a:cxn>
              </a:cxnLst>
              <a:rect l="0" t="0" r="r" b="b"/>
              <a:pathLst>
                <a:path w="12" h="37">
                  <a:moveTo>
                    <a:pt x="0" y="10"/>
                  </a:moveTo>
                  <a:lnTo>
                    <a:pt x="2" y="10"/>
                  </a:lnTo>
                  <a:lnTo>
                    <a:pt x="2" y="9"/>
                  </a:lnTo>
                  <a:lnTo>
                    <a:pt x="2" y="8"/>
                  </a:lnTo>
                  <a:lnTo>
                    <a:pt x="2" y="6"/>
                  </a:lnTo>
                  <a:lnTo>
                    <a:pt x="2" y="6"/>
                  </a:lnTo>
                  <a:lnTo>
                    <a:pt x="2" y="5"/>
                  </a:lnTo>
                  <a:lnTo>
                    <a:pt x="3" y="4"/>
                  </a:lnTo>
                  <a:lnTo>
                    <a:pt x="3" y="4"/>
                  </a:lnTo>
                  <a:lnTo>
                    <a:pt x="5" y="4"/>
                  </a:lnTo>
                  <a:lnTo>
                    <a:pt x="5" y="4"/>
                  </a:lnTo>
                  <a:lnTo>
                    <a:pt x="5" y="4"/>
                  </a:lnTo>
                  <a:lnTo>
                    <a:pt x="5" y="4"/>
                  </a:lnTo>
                  <a:lnTo>
                    <a:pt x="5" y="3"/>
                  </a:lnTo>
                  <a:lnTo>
                    <a:pt x="5" y="3"/>
                  </a:lnTo>
                  <a:lnTo>
                    <a:pt x="5" y="1"/>
                  </a:lnTo>
                  <a:lnTo>
                    <a:pt x="5" y="0"/>
                  </a:lnTo>
                  <a:lnTo>
                    <a:pt x="6" y="0"/>
                  </a:lnTo>
                  <a:lnTo>
                    <a:pt x="6" y="0"/>
                  </a:lnTo>
                  <a:lnTo>
                    <a:pt x="7" y="0"/>
                  </a:lnTo>
                  <a:lnTo>
                    <a:pt x="7" y="0"/>
                  </a:lnTo>
                  <a:lnTo>
                    <a:pt x="8" y="0"/>
                  </a:lnTo>
                  <a:lnTo>
                    <a:pt x="8" y="0"/>
                  </a:lnTo>
                  <a:lnTo>
                    <a:pt x="10" y="0"/>
                  </a:lnTo>
                  <a:lnTo>
                    <a:pt x="10" y="0"/>
                  </a:lnTo>
                  <a:lnTo>
                    <a:pt x="10" y="0"/>
                  </a:lnTo>
                  <a:lnTo>
                    <a:pt x="11" y="0"/>
                  </a:lnTo>
                  <a:lnTo>
                    <a:pt x="11" y="0"/>
                  </a:lnTo>
                  <a:lnTo>
                    <a:pt x="11" y="0"/>
                  </a:lnTo>
                  <a:lnTo>
                    <a:pt x="12" y="0"/>
                  </a:lnTo>
                  <a:lnTo>
                    <a:pt x="12" y="0"/>
                  </a:lnTo>
                  <a:lnTo>
                    <a:pt x="12" y="0"/>
                  </a:lnTo>
                  <a:lnTo>
                    <a:pt x="12" y="0"/>
                  </a:lnTo>
                  <a:lnTo>
                    <a:pt x="12" y="8"/>
                  </a:lnTo>
                  <a:lnTo>
                    <a:pt x="12" y="8"/>
                  </a:lnTo>
                  <a:lnTo>
                    <a:pt x="12" y="8"/>
                  </a:lnTo>
                  <a:lnTo>
                    <a:pt x="12" y="8"/>
                  </a:lnTo>
                  <a:lnTo>
                    <a:pt x="12" y="8"/>
                  </a:lnTo>
                  <a:lnTo>
                    <a:pt x="12" y="8"/>
                  </a:lnTo>
                  <a:lnTo>
                    <a:pt x="12" y="8"/>
                  </a:lnTo>
                  <a:lnTo>
                    <a:pt x="11" y="8"/>
                  </a:lnTo>
                  <a:lnTo>
                    <a:pt x="10" y="8"/>
                  </a:lnTo>
                  <a:lnTo>
                    <a:pt x="10" y="8"/>
                  </a:lnTo>
                  <a:lnTo>
                    <a:pt x="8" y="8"/>
                  </a:lnTo>
                  <a:lnTo>
                    <a:pt x="8" y="8"/>
                  </a:lnTo>
                  <a:lnTo>
                    <a:pt x="7" y="8"/>
                  </a:lnTo>
                  <a:lnTo>
                    <a:pt x="7" y="8"/>
                  </a:lnTo>
                  <a:lnTo>
                    <a:pt x="7" y="9"/>
                  </a:lnTo>
                  <a:lnTo>
                    <a:pt x="7" y="9"/>
                  </a:lnTo>
                  <a:lnTo>
                    <a:pt x="7" y="10"/>
                  </a:lnTo>
                  <a:lnTo>
                    <a:pt x="12" y="10"/>
                  </a:lnTo>
                  <a:lnTo>
                    <a:pt x="12" y="18"/>
                  </a:lnTo>
                  <a:lnTo>
                    <a:pt x="7" y="18"/>
                  </a:lnTo>
                  <a:lnTo>
                    <a:pt x="7" y="37"/>
                  </a:lnTo>
                  <a:lnTo>
                    <a:pt x="2" y="37"/>
                  </a:lnTo>
                  <a:lnTo>
                    <a:pt x="2" y="18"/>
                  </a:lnTo>
                  <a:lnTo>
                    <a:pt x="0" y="18"/>
                  </a:lnTo>
                  <a:lnTo>
                    <a:pt x="0" y="10"/>
                  </a:lnTo>
                  <a:close/>
                </a:path>
              </a:pathLst>
            </a:custGeom>
            <a:solidFill>
              <a:srgbClr val="3A66AA"/>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218" name="Freeform 338"/>
            <p:cNvSpPr/>
            <p:nvPr/>
          </p:nvSpPr>
          <p:spPr bwMode="auto">
            <a:xfrm>
              <a:off x="3831" y="2823"/>
              <a:ext cx="6" cy="6"/>
            </a:xfrm>
            <a:custGeom>
              <a:avLst/>
              <a:gdLst/>
              <a:ahLst/>
              <a:cxnLst>
                <a:cxn ang="0">
                  <a:pos x="6" y="18"/>
                </a:cxn>
                <a:cxn ang="0">
                  <a:pos x="9" y="20"/>
                </a:cxn>
                <a:cxn ang="0">
                  <a:pos x="9" y="20"/>
                </a:cxn>
                <a:cxn ang="0">
                  <a:pos x="9" y="23"/>
                </a:cxn>
                <a:cxn ang="0">
                  <a:pos x="10" y="24"/>
                </a:cxn>
                <a:cxn ang="0">
                  <a:pos x="12" y="24"/>
                </a:cxn>
                <a:cxn ang="0">
                  <a:pos x="14" y="24"/>
                </a:cxn>
                <a:cxn ang="0">
                  <a:pos x="14" y="23"/>
                </a:cxn>
                <a:cxn ang="0">
                  <a:pos x="14" y="20"/>
                </a:cxn>
                <a:cxn ang="0">
                  <a:pos x="15" y="20"/>
                </a:cxn>
                <a:cxn ang="0">
                  <a:pos x="17" y="20"/>
                </a:cxn>
                <a:cxn ang="0">
                  <a:pos x="17" y="20"/>
                </a:cxn>
                <a:cxn ang="0">
                  <a:pos x="17" y="19"/>
                </a:cxn>
                <a:cxn ang="0">
                  <a:pos x="14" y="17"/>
                </a:cxn>
                <a:cxn ang="0">
                  <a:pos x="9" y="17"/>
                </a:cxn>
                <a:cxn ang="0">
                  <a:pos x="6" y="14"/>
                </a:cxn>
                <a:cxn ang="0">
                  <a:pos x="5" y="14"/>
                </a:cxn>
                <a:cxn ang="0">
                  <a:pos x="4" y="12"/>
                </a:cxn>
                <a:cxn ang="0">
                  <a:pos x="4" y="9"/>
                </a:cxn>
                <a:cxn ang="0">
                  <a:pos x="4" y="7"/>
                </a:cxn>
                <a:cxn ang="0">
                  <a:pos x="4" y="5"/>
                </a:cxn>
                <a:cxn ang="0">
                  <a:pos x="4" y="4"/>
                </a:cxn>
                <a:cxn ang="0">
                  <a:pos x="6" y="1"/>
                </a:cxn>
                <a:cxn ang="0">
                  <a:pos x="9" y="0"/>
                </a:cxn>
                <a:cxn ang="0">
                  <a:pos x="13" y="0"/>
                </a:cxn>
                <a:cxn ang="0">
                  <a:pos x="15" y="1"/>
                </a:cxn>
                <a:cxn ang="0">
                  <a:pos x="17" y="3"/>
                </a:cxn>
                <a:cxn ang="0">
                  <a:pos x="19" y="4"/>
                </a:cxn>
                <a:cxn ang="0">
                  <a:pos x="19" y="5"/>
                </a:cxn>
                <a:cxn ang="0">
                  <a:pos x="19" y="8"/>
                </a:cxn>
                <a:cxn ang="0">
                  <a:pos x="14" y="8"/>
                </a:cxn>
                <a:cxn ang="0">
                  <a:pos x="13" y="8"/>
                </a:cxn>
                <a:cxn ang="0">
                  <a:pos x="12" y="8"/>
                </a:cxn>
                <a:cxn ang="0">
                  <a:pos x="9" y="8"/>
                </a:cxn>
                <a:cxn ang="0">
                  <a:pos x="9" y="8"/>
                </a:cxn>
                <a:cxn ang="0">
                  <a:pos x="9" y="8"/>
                </a:cxn>
                <a:cxn ang="0">
                  <a:pos x="9" y="8"/>
                </a:cxn>
                <a:cxn ang="0">
                  <a:pos x="9" y="10"/>
                </a:cxn>
                <a:cxn ang="0">
                  <a:pos x="10" y="10"/>
                </a:cxn>
                <a:cxn ang="0">
                  <a:pos x="13" y="10"/>
                </a:cxn>
                <a:cxn ang="0">
                  <a:pos x="15" y="10"/>
                </a:cxn>
                <a:cxn ang="0">
                  <a:pos x="18" y="12"/>
                </a:cxn>
                <a:cxn ang="0">
                  <a:pos x="19" y="14"/>
                </a:cxn>
                <a:cxn ang="0">
                  <a:pos x="20" y="14"/>
                </a:cxn>
                <a:cxn ang="0">
                  <a:pos x="22" y="17"/>
                </a:cxn>
                <a:cxn ang="0">
                  <a:pos x="23" y="20"/>
                </a:cxn>
                <a:cxn ang="0">
                  <a:pos x="22" y="22"/>
                </a:cxn>
                <a:cxn ang="0">
                  <a:pos x="20" y="23"/>
                </a:cxn>
                <a:cxn ang="0">
                  <a:pos x="19" y="25"/>
                </a:cxn>
                <a:cxn ang="0">
                  <a:pos x="15" y="27"/>
                </a:cxn>
                <a:cxn ang="0">
                  <a:pos x="13" y="27"/>
                </a:cxn>
                <a:cxn ang="0">
                  <a:pos x="9" y="27"/>
                </a:cxn>
                <a:cxn ang="0">
                  <a:pos x="6" y="27"/>
                </a:cxn>
                <a:cxn ang="0">
                  <a:pos x="6" y="27"/>
                </a:cxn>
                <a:cxn ang="0">
                  <a:pos x="4" y="24"/>
                </a:cxn>
                <a:cxn ang="0">
                  <a:pos x="3" y="23"/>
                </a:cxn>
              </a:cxnLst>
              <a:rect l="0" t="0" r="r" b="b"/>
              <a:pathLst>
                <a:path w="23" h="27">
                  <a:moveTo>
                    <a:pt x="0" y="20"/>
                  </a:moveTo>
                  <a:lnTo>
                    <a:pt x="6" y="17"/>
                  </a:lnTo>
                  <a:lnTo>
                    <a:pt x="6" y="18"/>
                  </a:lnTo>
                  <a:lnTo>
                    <a:pt x="8" y="19"/>
                  </a:lnTo>
                  <a:lnTo>
                    <a:pt x="8" y="19"/>
                  </a:lnTo>
                  <a:lnTo>
                    <a:pt x="9" y="20"/>
                  </a:lnTo>
                  <a:lnTo>
                    <a:pt x="9" y="20"/>
                  </a:lnTo>
                  <a:lnTo>
                    <a:pt x="9" y="20"/>
                  </a:lnTo>
                  <a:lnTo>
                    <a:pt x="9" y="20"/>
                  </a:lnTo>
                  <a:lnTo>
                    <a:pt x="9" y="20"/>
                  </a:lnTo>
                  <a:lnTo>
                    <a:pt x="9" y="22"/>
                  </a:lnTo>
                  <a:lnTo>
                    <a:pt x="9" y="23"/>
                  </a:lnTo>
                  <a:lnTo>
                    <a:pt x="10" y="23"/>
                  </a:lnTo>
                  <a:lnTo>
                    <a:pt x="10" y="23"/>
                  </a:lnTo>
                  <a:lnTo>
                    <a:pt x="10" y="24"/>
                  </a:lnTo>
                  <a:lnTo>
                    <a:pt x="12" y="24"/>
                  </a:lnTo>
                  <a:lnTo>
                    <a:pt x="12" y="24"/>
                  </a:lnTo>
                  <a:lnTo>
                    <a:pt x="12" y="24"/>
                  </a:lnTo>
                  <a:lnTo>
                    <a:pt x="13" y="24"/>
                  </a:lnTo>
                  <a:lnTo>
                    <a:pt x="13" y="24"/>
                  </a:lnTo>
                  <a:lnTo>
                    <a:pt x="14" y="24"/>
                  </a:lnTo>
                  <a:lnTo>
                    <a:pt x="14" y="23"/>
                  </a:lnTo>
                  <a:lnTo>
                    <a:pt x="14" y="23"/>
                  </a:lnTo>
                  <a:lnTo>
                    <a:pt x="14" y="23"/>
                  </a:lnTo>
                  <a:lnTo>
                    <a:pt x="14" y="22"/>
                  </a:lnTo>
                  <a:lnTo>
                    <a:pt x="14" y="20"/>
                  </a:lnTo>
                  <a:lnTo>
                    <a:pt x="14" y="20"/>
                  </a:lnTo>
                  <a:lnTo>
                    <a:pt x="14" y="20"/>
                  </a:lnTo>
                  <a:lnTo>
                    <a:pt x="15" y="20"/>
                  </a:lnTo>
                  <a:lnTo>
                    <a:pt x="15" y="20"/>
                  </a:lnTo>
                  <a:lnTo>
                    <a:pt x="17" y="20"/>
                  </a:lnTo>
                  <a:lnTo>
                    <a:pt x="17" y="20"/>
                  </a:lnTo>
                  <a:lnTo>
                    <a:pt x="17" y="20"/>
                  </a:lnTo>
                  <a:lnTo>
                    <a:pt x="17" y="20"/>
                  </a:lnTo>
                  <a:lnTo>
                    <a:pt x="17" y="20"/>
                  </a:lnTo>
                  <a:lnTo>
                    <a:pt x="17" y="20"/>
                  </a:lnTo>
                  <a:lnTo>
                    <a:pt x="17" y="20"/>
                  </a:lnTo>
                  <a:lnTo>
                    <a:pt x="17" y="20"/>
                  </a:lnTo>
                  <a:lnTo>
                    <a:pt x="17" y="19"/>
                  </a:lnTo>
                  <a:lnTo>
                    <a:pt x="15" y="19"/>
                  </a:lnTo>
                  <a:lnTo>
                    <a:pt x="15" y="18"/>
                  </a:lnTo>
                  <a:lnTo>
                    <a:pt x="14" y="17"/>
                  </a:lnTo>
                  <a:lnTo>
                    <a:pt x="13" y="17"/>
                  </a:lnTo>
                  <a:lnTo>
                    <a:pt x="10" y="17"/>
                  </a:lnTo>
                  <a:lnTo>
                    <a:pt x="9" y="17"/>
                  </a:lnTo>
                  <a:lnTo>
                    <a:pt x="8" y="15"/>
                  </a:lnTo>
                  <a:lnTo>
                    <a:pt x="8" y="15"/>
                  </a:lnTo>
                  <a:lnTo>
                    <a:pt x="6" y="14"/>
                  </a:lnTo>
                  <a:lnTo>
                    <a:pt x="6" y="14"/>
                  </a:lnTo>
                  <a:lnTo>
                    <a:pt x="6" y="14"/>
                  </a:lnTo>
                  <a:lnTo>
                    <a:pt x="5" y="14"/>
                  </a:lnTo>
                  <a:lnTo>
                    <a:pt x="4" y="13"/>
                  </a:lnTo>
                  <a:lnTo>
                    <a:pt x="4" y="13"/>
                  </a:lnTo>
                  <a:lnTo>
                    <a:pt x="4" y="12"/>
                  </a:lnTo>
                  <a:lnTo>
                    <a:pt x="4" y="10"/>
                  </a:lnTo>
                  <a:lnTo>
                    <a:pt x="4" y="9"/>
                  </a:lnTo>
                  <a:lnTo>
                    <a:pt x="4" y="9"/>
                  </a:lnTo>
                  <a:lnTo>
                    <a:pt x="4" y="8"/>
                  </a:lnTo>
                  <a:lnTo>
                    <a:pt x="4" y="7"/>
                  </a:lnTo>
                  <a:lnTo>
                    <a:pt x="4" y="7"/>
                  </a:lnTo>
                  <a:lnTo>
                    <a:pt x="4" y="7"/>
                  </a:lnTo>
                  <a:lnTo>
                    <a:pt x="4" y="5"/>
                  </a:lnTo>
                  <a:lnTo>
                    <a:pt x="4" y="5"/>
                  </a:lnTo>
                  <a:lnTo>
                    <a:pt x="4" y="4"/>
                  </a:lnTo>
                  <a:lnTo>
                    <a:pt x="4" y="4"/>
                  </a:lnTo>
                  <a:lnTo>
                    <a:pt x="4" y="4"/>
                  </a:lnTo>
                  <a:lnTo>
                    <a:pt x="4" y="3"/>
                  </a:lnTo>
                  <a:lnTo>
                    <a:pt x="5" y="1"/>
                  </a:lnTo>
                  <a:lnTo>
                    <a:pt x="6" y="1"/>
                  </a:lnTo>
                  <a:lnTo>
                    <a:pt x="8" y="1"/>
                  </a:lnTo>
                  <a:lnTo>
                    <a:pt x="9" y="0"/>
                  </a:lnTo>
                  <a:lnTo>
                    <a:pt x="9" y="0"/>
                  </a:lnTo>
                  <a:lnTo>
                    <a:pt x="10" y="0"/>
                  </a:lnTo>
                  <a:lnTo>
                    <a:pt x="12" y="0"/>
                  </a:lnTo>
                  <a:lnTo>
                    <a:pt x="13" y="0"/>
                  </a:lnTo>
                  <a:lnTo>
                    <a:pt x="14" y="0"/>
                  </a:lnTo>
                  <a:lnTo>
                    <a:pt x="14" y="0"/>
                  </a:lnTo>
                  <a:lnTo>
                    <a:pt x="15" y="1"/>
                  </a:lnTo>
                  <a:lnTo>
                    <a:pt x="15" y="1"/>
                  </a:lnTo>
                  <a:lnTo>
                    <a:pt x="17" y="1"/>
                  </a:lnTo>
                  <a:lnTo>
                    <a:pt x="17" y="3"/>
                  </a:lnTo>
                  <a:lnTo>
                    <a:pt x="17" y="4"/>
                  </a:lnTo>
                  <a:lnTo>
                    <a:pt x="18" y="4"/>
                  </a:lnTo>
                  <a:lnTo>
                    <a:pt x="19" y="4"/>
                  </a:lnTo>
                  <a:lnTo>
                    <a:pt x="19" y="4"/>
                  </a:lnTo>
                  <a:lnTo>
                    <a:pt x="19" y="4"/>
                  </a:lnTo>
                  <a:lnTo>
                    <a:pt x="19" y="5"/>
                  </a:lnTo>
                  <a:lnTo>
                    <a:pt x="19" y="5"/>
                  </a:lnTo>
                  <a:lnTo>
                    <a:pt x="19" y="7"/>
                  </a:lnTo>
                  <a:lnTo>
                    <a:pt x="19" y="8"/>
                  </a:lnTo>
                  <a:lnTo>
                    <a:pt x="14" y="8"/>
                  </a:lnTo>
                  <a:lnTo>
                    <a:pt x="14" y="8"/>
                  </a:lnTo>
                  <a:lnTo>
                    <a:pt x="14" y="8"/>
                  </a:lnTo>
                  <a:lnTo>
                    <a:pt x="13" y="8"/>
                  </a:lnTo>
                  <a:lnTo>
                    <a:pt x="13" y="8"/>
                  </a:lnTo>
                  <a:lnTo>
                    <a:pt x="13" y="8"/>
                  </a:lnTo>
                  <a:lnTo>
                    <a:pt x="12" y="8"/>
                  </a:lnTo>
                  <a:lnTo>
                    <a:pt x="12" y="8"/>
                  </a:lnTo>
                  <a:lnTo>
                    <a:pt x="12" y="8"/>
                  </a:lnTo>
                  <a:lnTo>
                    <a:pt x="10" y="8"/>
                  </a:lnTo>
                  <a:lnTo>
                    <a:pt x="10" y="8"/>
                  </a:lnTo>
                  <a:lnTo>
                    <a:pt x="9" y="8"/>
                  </a:lnTo>
                  <a:lnTo>
                    <a:pt x="9" y="8"/>
                  </a:lnTo>
                  <a:lnTo>
                    <a:pt x="9" y="8"/>
                  </a:lnTo>
                  <a:lnTo>
                    <a:pt x="9" y="8"/>
                  </a:lnTo>
                  <a:lnTo>
                    <a:pt x="9" y="8"/>
                  </a:lnTo>
                  <a:lnTo>
                    <a:pt x="9" y="8"/>
                  </a:lnTo>
                  <a:lnTo>
                    <a:pt x="9" y="8"/>
                  </a:lnTo>
                  <a:lnTo>
                    <a:pt x="9" y="8"/>
                  </a:lnTo>
                  <a:lnTo>
                    <a:pt x="9" y="8"/>
                  </a:lnTo>
                  <a:lnTo>
                    <a:pt x="9" y="8"/>
                  </a:lnTo>
                  <a:lnTo>
                    <a:pt x="9" y="9"/>
                  </a:lnTo>
                  <a:lnTo>
                    <a:pt x="9" y="9"/>
                  </a:lnTo>
                  <a:lnTo>
                    <a:pt x="9" y="10"/>
                  </a:lnTo>
                  <a:lnTo>
                    <a:pt x="9" y="10"/>
                  </a:lnTo>
                  <a:lnTo>
                    <a:pt x="9" y="10"/>
                  </a:lnTo>
                  <a:lnTo>
                    <a:pt x="10" y="10"/>
                  </a:lnTo>
                  <a:lnTo>
                    <a:pt x="10" y="10"/>
                  </a:lnTo>
                  <a:lnTo>
                    <a:pt x="12" y="10"/>
                  </a:lnTo>
                  <a:lnTo>
                    <a:pt x="13" y="10"/>
                  </a:lnTo>
                  <a:lnTo>
                    <a:pt x="13" y="10"/>
                  </a:lnTo>
                  <a:lnTo>
                    <a:pt x="14" y="10"/>
                  </a:lnTo>
                  <a:lnTo>
                    <a:pt x="15" y="10"/>
                  </a:lnTo>
                  <a:lnTo>
                    <a:pt x="17" y="12"/>
                  </a:lnTo>
                  <a:lnTo>
                    <a:pt x="17" y="12"/>
                  </a:lnTo>
                  <a:lnTo>
                    <a:pt x="18" y="12"/>
                  </a:lnTo>
                  <a:lnTo>
                    <a:pt x="19" y="13"/>
                  </a:lnTo>
                  <a:lnTo>
                    <a:pt x="19" y="13"/>
                  </a:lnTo>
                  <a:lnTo>
                    <a:pt x="19" y="14"/>
                  </a:lnTo>
                  <a:lnTo>
                    <a:pt x="19" y="14"/>
                  </a:lnTo>
                  <a:lnTo>
                    <a:pt x="19" y="14"/>
                  </a:lnTo>
                  <a:lnTo>
                    <a:pt x="20" y="14"/>
                  </a:lnTo>
                  <a:lnTo>
                    <a:pt x="20" y="15"/>
                  </a:lnTo>
                  <a:lnTo>
                    <a:pt x="20" y="15"/>
                  </a:lnTo>
                  <a:lnTo>
                    <a:pt x="22" y="17"/>
                  </a:lnTo>
                  <a:lnTo>
                    <a:pt x="22" y="18"/>
                  </a:lnTo>
                  <a:lnTo>
                    <a:pt x="22" y="19"/>
                  </a:lnTo>
                  <a:lnTo>
                    <a:pt x="23" y="20"/>
                  </a:lnTo>
                  <a:lnTo>
                    <a:pt x="22" y="20"/>
                  </a:lnTo>
                  <a:lnTo>
                    <a:pt x="22" y="20"/>
                  </a:lnTo>
                  <a:lnTo>
                    <a:pt x="22" y="22"/>
                  </a:lnTo>
                  <a:lnTo>
                    <a:pt x="20" y="22"/>
                  </a:lnTo>
                  <a:lnTo>
                    <a:pt x="20" y="23"/>
                  </a:lnTo>
                  <a:lnTo>
                    <a:pt x="20" y="23"/>
                  </a:lnTo>
                  <a:lnTo>
                    <a:pt x="19" y="24"/>
                  </a:lnTo>
                  <a:lnTo>
                    <a:pt x="19" y="24"/>
                  </a:lnTo>
                  <a:lnTo>
                    <a:pt x="19" y="25"/>
                  </a:lnTo>
                  <a:lnTo>
                    <a:pt x="18" y="25"/>
                  </a:lnTo>
                  <a:lnTo>
                    <a:pt x="17" y="27"/>
                  </a:lnTo>
                  <a:lnTo>
                    <a:pt x="15" y="27"/>
                  </a:lnTo>
                  <a:lnTo>
                    <a:pt x="14" y="27"/>
                  </a:lnTo>
                  <a:lnTo>
                    <a:pt x="14" y="27"/>
                  </a:lnTo>
                  <a:lnTo>
                    <a:pt x="13" y="27"/>
                  </a:lnTo>
                  <a:lnTo>
                    <a:pt x="12" y="27"/>
                  </a:lnTo>
                  <a:lnTo>
                    <a:pt x="10" y="27"/>
                  </a:lnTo>
                  <a:lnTo>
                    <a:pt x="9" y="27"/>
                  </a:lnTo>
                  <a:lnTo>
                    <a:pt x="9" y="27"/>
                  </a:lnTo>
                  <a:lnTo>
                    <a:pt x="8" y="27"/>
                  </a:lnTo>
                  <a:lnTo>
                    <a:pt x="6" y="27"/>
                  </a:lnTo>
                  <a:lnTo>
                    <a:pt x="6" y="27"/>
                  </a:lnTo>
                  <a:lnTo>
                    <a:pt x="6" y="27"/>
                  </a:lnTo>
                  <a:lnTo>
                    <a:pt x="6" y="27"/>
                  </a:lnTo>
                  <a:lnTo>
                    <a:pt x="5" y="25"/>
                  </a:lnTo>
                  <a:lnTo>
                    <a:pt x="4" y="25"/>
                  </a:lnTo>
                  <a:lnTo>
                    <a:pt x="4" y="24"/>
                  </a:lnTo>
                  <a:lnTo>
                    <a:pt x="4" y="24"/>
                  </a:lnTo>
                  <a:lnTo>
                    <a:pt x="3" y="23"/>
                  </a:lnTo>
                  <a:lnTo>
                    <a:pt x="3" y="23"/>
                  </a:lnTo>
                  <a:lnTo>
                    <a:pt x="1" y="22"/>
                  </a:lnTo>
                  <a:lnTo>
                    <a:pt x="0" y="20"/>
                  </a:lnTo>
                  <a:close/>
                </a:path>
              </a:pathLst>
            </a:custGeom>
            <a:solidFill>
              <a:srgbClr val="3A66AA"/>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219" name="Freeform 339"/>
            <p:cNvSpPr>
              <a:spLocks noEditPoints="1"/>
            </p:cNvSpPr>
            <p:nvPr/>
          </p:nvSpPr>
          <p:spPr bwMode="auto">
            <a:xfrm>
              <a:off x="3837" y="2820"/>
              <a:ext cx="5" cy="9"/>
            </a:xfrm>
            <a:custGeom>
              <a:avLst/>
              <a:gdLst/>
              <a:ahLst/>
              <a:cxnLst>
                <a:cxn ang="0">
                  <a:pos x="13" y="37"/>
                </a:cxn>
                <a:cxn ang="0">
                  <a:pos x="13" y="34"/>
                </a:cxn>
                <a:cxn ang="0">
                  <a:pos x="13" y="35"/>
                </a:cxn>
                <a:cxn ang="0">
                  <a:pos x="13" y="35"/>
                </a:cxn>
                <a:cxn ang="0">
                  <a:pos x="12" y="37"/>
                </a:cxn>
                <a:cxn ang="0">
                  <a:pos x="10" y="37"/>
                </a:cxn>
                <a:cxn ang="0">
                  <a:pos x="10" y="37"/>
                </a:cxn>
                <a:cxn ang="0">
                  <a:pos x="9" y="37"/>
                </a:cxn>
                <a:cxn ang="0">
                  <a:pos x="8" y="37"/>
                </a:cxn>
                <a:cxn ang="0">
                  <a:pos x="7" y="37"/>
                </a:cxn>
                <a:cxn ang="0">
                  <a:pos x="5" y="37"/>
                </a:cxn>
                <a:cxn ang="0">
                  <a:pos x="4" y="37"/>
                </a:cxn>
                <a:cxn ang="0">
                  <a:pos x="3" y="35"/>
                </a:cxn>
                <a:cxn ang="0">
                  <a:pos x="2" y="33"/>
                </a:cxn>
                <a:cxn ang="0">
                  <a:pos x="0" y="30"/>
                </a:cxn>
                <a:cxn ang="0">
                  <a:pos x="0" y="28"/>
                </a:cxn>
                <a:cxn ang="0">
                  <a:pos x="0" y="25"/>
                </a:cxn>
                <a:cxn ang="0">
                  <a:pos x="0" y="23"/>
                </a:cxn>
                <a:cxn ang="0">
                  <a:pos x="0" y="20"/>
                </a:cxn>
                <a:cxn ang="0">
                  <a:pos x="0" y="18"/>
                </a:cxn>
                <a:cxn ang="0">
                  <a:pos x="2" y="15"/>
                </a:cxn>
                <a:cxn ang="0">
                  <a:pos x="3" y="13"/>
                </a:cxn>
                <a:cxn ang="0">
                  <a:pos x="4" y="11"/>
                </a:cxn>
                <a:cxn ang="0">
                  <a:pos x="5" y="10"/>
                </a:cxn>
                <a:cxn ang="0">
                  <a:pos x="7" y="10"/>
                </a:cxn>
                <a:cxn ang="0">
                  <a:pos x="9" y="10"/>
                </a:cxn>
                <a:cxn ang="0">
                  <a:pos x="10" y="10"/>
                </a:cxn>
                <a:cxn ang="0">
                  <a:pos x="13" y="11"/>
                </a:cxn>
                <a:cxn ang="0">
                  <a:pos x="13" y="13"/>
                </a:cxn>
                <a:cxn ang="0">
                  <a:pos x="13" y="0"/>
                </a:cxn>
                <a:cxn ang="0">
                  <a:pos x="19" y="37"/>
                </a:cxn>
                <a:cxn ang="0">
                  <a:pos x="5" y="25"/>
                </a:cxn>
                <a:cxn ang="0">
                  <a:pos x="5" y="27"/>
                </a:cxn>
                <a:cxn ang="0">
                  <a:pos x="5" y="28"/>
                </a:cxn>
                <a:cxn ang="0">
                  <a:pos x="5" y="29"/>
                </a:cxn>
                <a:cxn ang="0">
                  <a:pos x="5" y="30"/>
                </a:cxn>
                <a:cxn ang="0">
                  <a:pos x="7" y="32"/>
                </a:cxn>
                <a:cxn ang="0">
                  <a:pos x="7" y="33"/>
                </a:cxn>
                <a:cxn ang="0">
                  <a:pos x="8" y="34"/>
                </a:cxn>
                <a:cxn ang="0">
                  <a:pos x="9" y="34"/>
                </a:cxn>
                <a:cxn ang="0">
                  <a:pos x="10" y="33"/>
                </a:cxn>
                <a:cxn ang="0">
                  <a:pos x="12" y="32"/>
                </a:cxn>
                <a:cxn ang="0">
                  <a:pos x="13" y="30"/>
                </a:cxn>
                <a:cxn ang="0">
                  <a:pos x="13" y="30"/>
                </a:cxn>
                <a:cxn ang="0">
                  <a:pos x="13" y="29"/>
                </a:cxn>
                <a:cxn ang="0">
                  <a:pos x="13" y="28"/>
                </a:cxn>
                <a:cxn ang="0">
                  <a:pos x="13" y="25"/>
                </a:cxn>
                <a:cxn ang="0">
                  <a:pos x="13" y="23"/>
                </a:cxn>
                <a:cxn ang="0">
                  <a:pos x="13" y="22"/>
                </a:cxn>
                <a:cxn ang="0">
                  <a:pos x="13" y="20"/>
                </a:cxn>
                <a:cxn ang="0">
                  <a:pos x="13" y="18"/>
                </a:cxn>
                <a:cxn ang="0">
                  <a:pos x="13" y="18"/>
                </a:cxn>
                <a:cxn ang="0">
                  <a:pos x="12" y="18"/>
                </a:cxn>
                <a:cxn ang="0">
                  <a:pos x="10" y="18"/>
                </a:cxn>
                <a:cxn ang="0">
                  <a:pos x="9" y="18"/>
                </a:cxn>
                <a:cxn ang="0">
                  <a:pos x="8" y="18"/>
                </a:cxn>
                <a:cxn ang="0">
                  <a:pos x="8" y="18"/>
                </a:cxn>
                <a:cxn ang="0">
                  <a:pos x="8" y="18"/>
                </a:cxn>
                <a:cxn ang="0">
                  <a:pos x="7" y="18"/>
                </a:cxn>
                <a:cxn ang="0">
                  <a:pos x="5" y="18"/>
                </a:cxn>
                <a:cxn ang="0">
                  <a:pos x="5" y="20"/>
                </a:cxn>
                <a:cxn ang="0">
                  <a:pos x="5" y="22"/>
                </a:cxn>
                <a:cxn ang="0">
                  <a:pos x="5" y="23"/>
                </a:cxn>
              </a:cxnLst>
              <a:rect l="0" t="0" r="r" b="b"/>
              <a:pathLst>
                <a:path w="19" h="37">
                  <a:moveTo>
                    <a:pt x="19" y="37"/>
                  </a:moveTo>
                  <a:lnTo>
                    <a:pt x="13" y="37"/>
                  </a:lnTo>
                  <a:lnTo>
                    <a:pt x="13" y="34"/>
                  </a:lnTo>
                  <a:lnTo>
                    <a:pt x="13" y="34"/>
                  </a:lnTo>
                  <a:lnTo>
                    <a:pt x="13" y="34"/>
                  </a:lnTo>
                  <a:lnTo>
                    <a:pt x="13" y="35"/>
                  </a:lnTo>
                  <a:lnTo>
                    <a:pt x="13" y="35"/>
                  </a:lnTo>
                  <a:lnTo>
                    <a:pt x="13" y="35"/>
                  </a:lnTo>
                  <a:lnTo>
                    <a:pt x="12" y="37"/>
                  </a:lnTo>
                  <a:lnTo>
                    <a:pt x="12" y="37"/>
                  </a:lnTo>
                  <a:lnTo>
                    <a:pt x="10" y="37"/>
                  </a:lnTo>
                  <a:lnTo>
                    <a:pt x="10" y="37"/>
                  </a:lnTo>
                  <a:lnTo>
                    <a:pt x="10" y="37"/>
                  </a:lnTo>
                  <a:lnTo>
                    <a:pt x="10" y="37"/>
                  </a:lnTo>
                  <a:lnTo>
                    <a:pt x="9" y="37"/>
                  </a:lnTo>
                  <a:lnTo>
                    <a:pt x="9" y="37"/>
                  </a:lnTo>
                  <a:lnTo>
                    <a:pt x="8" y="37"/>
                  </a:lnTo>
                  <a:lnTo>
                    <a:pt x="8" y="37"/>
                  </a:lnTo>
                  <a:lnTo>
                    <a:pt x="8" y="37"/>
                  </a:lnTo>
                  <a:lnTo>
                    <a:pt x="7" y="37"/>
                  </a:lnTo>
                  <a:lnTo>
                    <a:pt x="7" y="37"/>
                  </a:lnTo>
                  <a:lnTo>
                    <a:pt x="5" y="37"/>
                  </a:lnTo>
                  <a:lnTo>
                    <a:pt x="4" y="37"/>
                  </a:lnTo>
                  <a:lnTo>
                    <a:pt x="4" y="37"/>
                  </a:lnTo>
                  <a:lnTo>
                    <a:pt x="3" y="35"/>
                  </a:lnTo>
                  <a:lnTo>
                    <a:pt x="3" y="35"/>
                  </a:lnTo>
                  <a:lnTo>
                    <a:pt x="3" y="34"/>
                  </a:lnTo>
                  <a:lnTo>
                    <a:pt x="2" y="33"/>
                  </a:lnTo>
                  <a:lnTo>
                    <a:pt x="2" y="32"/>
                  </a:lnTo>
                  <a:lnTo>
                    <a:pt x="0" y="30"/>
                  </a:lnTo>
                  <a:lnTo>
                    <a:pt x="0" y="29"/>
                  </a:lnTo>
                  <a:lnTo>
                    <a:pt x="0" y="28"/>
                  </a:lnTo>
                  <a:lnTo>
                    <a:pt x="0" y="27"/>
                  </a:lnTo>
                  <a:lnTo>
                    <a:pt x="0" y="25"/>
                  </a:lnTo>
                  <a:lnTo>
                    <a:pt x="0" y="24"/>
                  </a:lnTo>
                  <a:lnTo>
                    <a:pt x="0" y="23"/>
                  </a:lnTo>
                  <a:lnTo>
                    <a:pt x="0" y="22"/>
                  </a:lnTo>
                  <a:lnTo>
                    <a:pt x="0" y="20"/>
                  </a:lnTo>
                  <a:lnTo>
                    <a:pt x="0" y="19"/>
                  </a:lnTo>
                  <a:lnTo>
                    <a:pt x="0" y="18"/>
                  </a:lnTo>
                  <a:lnTo>
                    <a:pt x="2" y="17"/>
                  </a:lnTo>
                  <a:lnTo>
                    <a:pt x="2" y="15"/>
                  </a:lnTo>
                  <a:lnTo>
                    <a:pt x="3" y="14"/>
                  </a:lnTo>
                  <a:lnTo>
                    <a:pt x="3" y="13"/>
                  </a:lnTo>
                  <a:lnTo>
                    <a:pt x="3" y="11"/>
                  </a:lnTo>
                  <a:lnTo>
                    <a:pt x="4" y="11"/>
                  </a:lnTo>
                  <a:lnTo>
                    <a:pt x="4" y="11"/>
                  </a:lnTo>
                  <a:lnTo>
                    <a:pt x="5" y="10"/>
                  </a:lnTo>
                  <a:lnTo>
                    <a:pt x="7" y="10"/>
                  </a:lnTo>
                  <a:lnTo>
                    <a:pt x="7" y="10"/>
                  </a:lnTo>
                  <a:lnTo>
                    <a:pt x="8" y="10"/>
                  </a:lnTo>
                  <a:lnTo>
                    <a:pt x="9" y="10"/>
                  </a:lnTo>
                  <a:lnTo>
                    <a:pt x="10" y="10"/>
                  </a:lnTo>
                  <a:lnTo>
                    <a:pt x="10" y="10"/>
                  </a:lnTo>
                  <a:lnTo>
                    <a:pt x="12" y="11"/>
                  </a:lnTo>
                  <a:lnTo>
                    <a:pt x="13" y="11"/>
                  </a:lnTo>
                  <a:lnTo>
                    <a:pt x="13" y="11"/>
                  </a:lnTo>
                  <a:lnTo>
                    <a:pt x="13" y="13"/>
                  </a:lnTo>
                  <a:lnTo>
                    <a:pt x="13" y="14"/>
                  </a:lnTo>
                  <a:lnTo>
                    <a:pt x="13" y="0"/>
                  </a:lnTo>
                  <a:lnTo>
                    <a:pt x="19" y="0"/>
                  </a:lnTo>
                  <a:lnTo>
                    <a:pt x="19" y="37"/>
                  </a:lnTo>
                  <a:close/>
                  <a:moveTo>
                    <a:pt x="5" y="24"/>
                  </a:moveTo>
                  <a:lnTo>
                    <a:pt x="5" y="25"/>
                  </a:lnTo>
                  <a:lnTo>
                    <a:pt x="5" y="25"/>
                  </a:lnTo>
                  <a:lnTo>
                    <a:pt x="5" y="27"/>
                  </a:lnTo>
                  <a:lnTo>
                    <a:pt x="5" y="27"/>
                  </a:lnTo>
                  <a:lnTo>
                    <a:pt x="5" y="28"/>
                  </a:lnTo>
                  <a:lnTo>
                    <a:pt x="5" y="28"/>
                  </a:lnTo>
                  <a:lnTo>
                    <a:pt x="5" y="29"/>
                  </a:lnTo>
                  <a:lnTo>
                    <a:pt x="5" y="30"/>
                  </a:lnTo>
                  <a:lnTo>
                    <a:pt x="5" y="30"/>
                  </a:lnTo>
                  <a:lnTo>
                    <a:pt x="5" y="30"/>
                  </a:lnTo>
                  <a:lnTo>
                    <a:pt x="7" y="32"/>
                  </a:lnTo>
                  <a:lnTo>
                    <a:pt x="7" y="32"/>
                  </a:lnTo>
                  <a:lnTo>
                    <a:pt x="7" y="33"/>
                  </a:lnTo>
                  <a:lnTo>
                    <a:pt x="8" y="33"/>
                  </a:lnTo>
                  <a:lnTo>
                    <a:pt x="8" y="34"/>
                  </a:lnTo>
                  <a:lnTo>
                    <a:pt x="8" y="34"/>
                  </a:lnTo>
                  <a:lnTo>
                    <a:pt x="9" y="34"/>
                  </a:lnTo>
                  <a:lnTo>
                    <a:pt x="9" y="33"/>
                  </a:lnTo>
                  <a:lnTo>
                    <a:pt x="10" y="33"/>
                  </a:lnTo>
                  <a:lnTo>
                    <a:pt x="10" y="32"/>
                  </a:lnTo>
                  <a:lnTo>
                    <a:pt x="12" y="32"/>
                  </a:lnTo>
                  <a:lnTo>
                    <a:pt x="12" y="30"/>
                  </a:lnTo>
                  <a:lnTo>
                    <a:pt x="13" y="30"/>
                  </a:lnTo>
                  <a:lnTo>
                    <a:pt x="13" y="30"/>
                  </a:lnTo>
                  <a:lnTo>
                    <a:pt x="13" y="30"/>
                  </a:lnTo>
                  <a:lnTo>
                    <a:pt x="13" y="30"/>
                  </a:lnTo>
                  <a:lnTo>
                    <a:pt x="13" y="29"/>
                  </a:lnTo>
                  <a:lnTo>
                    <a:pt x="13" y="28"/>
                  </a:lnTo>
                  <a:lnTo>
                    <a:pt x="13" y="28"/>
                  </a:lnTo>
                  <a:lnTo>
                    <a:pt x="13" y="27"/>
                  </a:lnTo>
                  <a:lnTo>
                    <a:pt x="13" y="25"/>
                  </a:lnTo>
                  <a:lnTo>
                    <a:pt x="13" y="24"/>
                  </a:lnTo>
                  <a:lnTo>
                    <a:pt x="13" y="23"/>
                  </a:lnTo>
                  <a:lnTo>
                    <a:pt x="13" y="22"/>
                  </a:lnTo>
                  <a:lnTo>
                    <a:pt x="13" y="22"/>
                  </a:lnTo>
                  <a:lnTo>
                    <a:pt x="13" y="20"/>
                  </a:lnTo>
                  <a:lnTo>
                    <a:pt x="13" y="20"/>
                  </a:lnTo>
                  <a:lnTo>
                    <a:pt x="13" y="19"/>
                  </a:lnTo>
                  <a:lnTo>
                    <a:pt x="13" y="18"/>
                  </a:lnTo>
                  <a:lnTo>
                    <a:pt x="13" y="18"/>
                  </a:lnTo>
                  <a:lnTo>
                    <a:pt x="13" y="18"/>
                  </a:lnTo>
                  <a:lnTo>
                    <a:pt x="12" y="18"/>
                  </a:lnTo>
                  <a:lnTo>
                    <a:pt x="12" y="18"/>
                  </a:lnTo>
                  <a:lnTo>
                    <a:pt x="10" y="18"/>
                  </a:lnTo>
                  <a:lnTo>
                    <a:pt x="10" y="18"/>
                  </a:lnTo>
                  <a:lnTo>
                    <a:pt x="9" y="18"/>
                  </a:lnTo>
                  <a:lnTo>
                    <a:pt x="9" y="18"/>
                  </a:lnTo>
                  <a:lnTo>
                    <a:pt x="8" y="18"/>
                  </a:lnTo>
                  <a:lnTo>
                    <a:pt x="8" y="18"/>
                  </a:lnTo>
                  <a:lnTo>
                    <a:pt x="8" y="18"/>
                  </a:lnTo>
                  <a:lnTo>
                    <a:pt x="8" y="18"/>
                  </a:lnTo>
                  <a:lnTo>
                    <a:pt x="8" y="18"/>
                  </a:lnTo>
                  <a:lnTo>
                    <a:pt x="8" y="18"/>
                  </a:lnTo>
                  <a:lnTo>
                    <a:pt x="7" y="18"/>
                  </a:lnTo>
                  <a:lnTo>
                    <a:pt x="7" y="18"/>
                  </a:lnTo>
                  <a:lnTo>
                    <a:pt x="5" y="18"/>
                  </a:lnTo>
                  <a:lnTo>
                    <a:pt x="5" y="18"/>
                  </a:lnTo>
                  <a:lnTo>
                    <a:pt x="5" y="19"/>
                  </a:lnTo>
                  <a:lnTo>
                    <a:pt x="5" y="20"/>
                  </a:lnTo>
                  <a:lnTo>
                    <a:pt x="5" y="20"/>
                  </a:lnTo>
                  <a:lnTo>
                    <a:pt x="5" y="22"/>
                  </a:lnTo>
                  <a:lnTo>
                    <a:pt x="5" y="22"/>
                  </a:lnTo>
                  <a:lnTo>
                    <a:pt x="5" y="23"/>
                  </a:lnTo>
                  <a:lnTo>
                    <a:pt x="5" y="24"/>
                  </a:lnTo>
                  <a:close/>
                </a:path>
              </a:pathLst>
            </a:custGeom>
            <a:solidFill>
              <a:srgbClr val="3A66AA"/>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220" name="Freeform 340"/>
            <p:cNvSpPr>
              <a:spLocks noEditPoints="1"/>
            </p:cNvSpPr>
            <p:nvPr/>
          </p:nvSpPr>
          <p:spPr bwMode="auto">
            <a:xfrm>
              <a:off x="3842" y="2820"/>
              <a:ext cx="3" cy="12"/>
            </a:xfrm>
            <a:custGeom>
              <a:avLst/>
              <a:gdLst/>
              <a:ahLst/>
              <a:cxnLst>
                <a:cxn ang="0">
                  <a:pos x="5" y="0"/>
                </a:cxn>
                <a:cxn ang="0">
                  <a:pos x="10" y="8"/>
                </a:cxn>
                <a:cxn ang="0">
                  <a:pos x="10" y="10"/>
                </a:cxn>
                <a:cxn ang="0">
                  <a:pos x="10" y="38"/>
                </a:cxn>
                <a:cxn ang="0">
                  <a:pos x="10" y="39"/>
                </a:cxn>
                <a:cxn ang="0">
                  <a:pos x="10" y="40"/>
                </a:cxn>
                <a:cxn ang="0">
                  <a:pos x="10" y="43"/>
                </a:cxn>
                <a:cxn ang="0">
                  <a:pos x="10" y="44"/>
                </a:cxn>
                <a:cxn ang="0">
                  <a:pos x="10" y="44"/>
                </a:cxn>
                <a:cxn ang="0">
                  <a:pos x="10" y="46"/>
                </a:cxn>
                <a:cxn ang="0">
                  <a:pos x="9" y="47"/>
                </a:cxn>
                <a:cxn ang="0">
                  <a:pos x="8" y="47"/>
                </a:cxn>
                <a:cxn ang="0">
                  <a:pos x="7" y="47"/>
                </a:cxn>
                <a:cxn ang="0">
                  <a:pos x="7" y="47"/>
                </a:cxn>
                <a:cxn ang="0">
                  <a:pos x="5" y="47"/>
                </a:cxn>
                <a:cxn ang="0">
                  <a:pos x="5" y="47"/>
                </a:cxn>
                <a:cxn ang="0">
                  <a:pos x="4" y="47"/>
                </a:cxn>
                <a:cxn ang="0">
                  <a:pos x="3" y="47"/>
                </a:cxn>
                <a:cxn ang="0">
                  <a:pos x="3" y="47"/>
                </a:cxn>
                <a:cxn ang="0">
                  <a:pos x="3" y="47"/>
                </a:cxn>
                <a:cxn ang="0">
                  <a:pos x="3" y="47"/>
                </a:cxn>
                <a:cxn ang="0">
                  <a:pos x="2" y="47"/>
                </a:cxn>
                <a:cxn ang="0">
                  <a:pos x="0" y="47"/>
                </a:cxn>
                <a:cxn ang="0">
                  <a:pos x="3" y="40"/>
                </a:cxn>
                <a:cxn ang="0">
                  <a:pos x="3" y="40"/>
                </a:cxn>
                <a:cxn ang="0">
                  <a:pos x="4" y="40"/>
                </a:cxn>
                <a:cxn ang="0">
                  <a:pos x="5" y="40"/>
                </a:cxn>
                <a:cxn ang="0">
                  <a:pos x="5" y="40"/>
                </a:cxn>
                <a:cxn ang="0">
                  <a:pos x="5" y="40"/>
                </a:cxn>
                <a:cxn ang="0">
                  <a:pos x="5" y="39"/>
                </a:cxn>
                <a:cxn ang="0">
                  <a:pos x="5" y="38"/>
                </a:cxn>
                <a:cxn ang="0">
                  <a:pos x="5" y="37"/>
                </a:cxn>
                <a:cxn ang="0">
                  <a:pos x="10" y="10"/>
                </a:cxn>
              </a:cxnLst>
              <a:rect l="0" t="0" r="r" b="b"/>
              <a:pathLst>
                <a:path w="10" h="47">
                  <a:moveTo>
                    <a:pt x="5" y="8"/>
                  </a:moveTo>
                  <a:lnTo>
                    <a:pt x="5" y="0"/>
                  </a:lnTo>
                  <a:lnTo>
                    <a:pt x="10" y="0"/>
                  </a:lnTo>
                  <a:lnTo>
                    <a:pt x="10" y="8"/>
                  </a:lnTo>
                  <a:lnTo>
                    <a:pt x="5" y="8"/>
                  </a:lnTo>
                  <a:close/>
                  <a:moveTo>
                    <a:pt x="10" y="10"/>
                  </a:moveTo>
                  <a:lnTo>
                    <a:pt x="10" y="37"/>
                  </a:lnTo>
                  <a:lnTo>
                    <a:pt x="10" y="38"/>
                  </a:lnTo>
                  <a:lnTo>
                    <a:pt x="10" y="39"/>
                  </a:lnTo>
                  <a:lnTo>
                    <a:pt x="10" y="39"/>
                  </a:lnTo>
                  <a:lnTo>
                    <a:pt x="10" y="40"/>
                  </a:lnTo>
                  <a:lnTo>
                    <a:pt x="10" y="40"/>
                  </a:lnTo>
                  <a:lnTo>
                    <a:pt x="10" y="42"/>
                  </a:lnTo>
                  <a:lnTo>
                    <a:pt x="10" y="43"/>
                  </a:lnTo>
                  <a:lnTo>
                    <a:pt x="10" y="44"/>
                  </a:lnTo>
                  <a:lnTo>
                    <a:pt x="10" y="44"/>
                  </a:lnTo>
                  <a:lnTo>
                    <a:pt x="10" y="44"/>
                  </a:lnTo>
                  <a:lnTo>
                    <a:pt x="10" y="44"/>
                  </a:lnTo>
                  <a:lnTo>
                    <a:pt x="10" y="46"/>
                  </a:lnTo>
                  <a:lnTo>
                    <a:pt x="10" y="46"/>
                  </a:lnTo>
                  <a:lnTo>
                    <a:pt x="9" y="47"/>
                  </a:lnTo>
                  <a:lnTo>
                    <a:pt x="9" y="47"/>
                  </a:lnTo>
                  <a:lnTo>
                    <a:pt x="8" y="47"/>
                  </a:lnTo>
                  <a:lnTo>
                    <a:pt x="8" y="47"/>
                  </a:lnTo>
                  <a:lnTo>
                    <a:pt x="8" y="47"/>
                  </a:lnTo>
                  <a:lnTo>
                    <a:pt x="7" y="47"/>
                  </a:lnTo>
                  <a:lnTo>
                    <a:pt x="7" y="47"/>
                  </a:lnTo>
                  <a:lnTo>
                    <a:pt x="7" y="47"/>
                  </a:lnTo>
                  <a:lnTo>
                    <a:pt x="5" y="47"/>
                  </a:lnTo>
                  <a:lnTo>
                    <a:pt x="5" y="47"/>
                  </a:lnTo>
                  <a:lnTo>
                    <a:pt x="5" y="47"/>
                  </a:lnTo>
                  <a:lnTo>
                    <a:pt x="5" y="47"/>
                  </a:lnTo>
                  <a:lnTo>
                    <a:pt x="5" y="47"/>
                  </a:lnTo>
                  <a:lnTo>
                    <a:pt x="4" y="47"/>
                  </a:lnTo>
                  <a:lnTo>
                    <a:pt x="4" y="47"/>
                  </a:lnTo>
                  <a:lnTo>
                    <a:pt x="3" y="47"/>
                  </a:lnTo>
                  <a:lnTo>
                    <a:pt x="3" y="47"/>
                  </a:lnTo>
                  <a:lnTo>
                    <a:pt x="3" y="47"/>
                  </a:lnTo>
                  <a:lnTo>
                    <a:pt x="3" y="47"/>
                  </a:lnTo>
                  <a:lnTo>
                    <a:pt x="3" y="47"/>
                  </a:lnTo>
                  <a:lnTo>
                    <a:pt x="3" y="47"/>
                  </a:lnTo>
                  <a:lnTo>
                    <a:pt x="3" y="47"/>
                  </a:lnTo>
                  <a:lnTo>
                    <a:pt x="3" y="47"/>
                  </a:lnTo>
                  <a:lnTo>
                    <a:pt x="2" y="47"/>
                  </a:lnTo>
                  <a:lnTo>
                    <a:pt x="2" y="47"/>
                  </a:lnTo>
                  <a:lnTo>
                    <a:pt x="0" y="47"/>
                  </a:lnTo>
                  <a:lnTo>
                    <a:pt x="0" y="47"/>
                  </a:lnTo>
                  <a:lnTo>
                    <a:pt x="3" y="40"/>
                  </a:lnTo>
                  <a:lnTo>
                    <a:pt x="3" y="40"/>
                  </a:lnTo>
                  <a:lnTo>
                    <a:pt x="3" y="40"/>
                  </a:lnTo>
                  <a:lnTo>
                    <a:pt x="3" y="40"/>
                  </a:lnTo>
                  <a:lnTo>
                    <a:pt x="4" y="40"/>
                  </a:lnTo>
                  <a:lnTo>
                    <a:pt x="4" y="40"/>
                  </a:lnTo>
                  <a:lnTo>
                    <a:pt x="5" y="40"/>
                  </a:lnTo>
                  <a:lnTo>
                    <a:pt x="5" y="40"/>
                  </a:lnTo>
                  <a:lnTo>
                    <a:pt x="5" y="40"/>
                  </a:lnTo>
                  <a:lnTo>
                    <a:pt x="5" y="40"/>
                  </a:lnTo>
                  <a:lnTo>
                    <a:pt x="5" y="40"/>
                  </a:lnTo>
                  <a:lnTo>
                    <a:pt x="5" y="39"/>
                  </a:lnTo>
                  <a:lnTo>
                    <a:pt x="5" y="39"/>
                  </a:lnTo>
                  <a:lnTo>
                    <a:pt x="5" y="38"/>
                  </a:lnTo>
                  <a:lnTo>
                    <a:pt x="5" y="38"/>
                  </a:lnTo>
                  <a:lnTo>
                    <a:pt x="5" y="37"/>
                  </a:lnTo>
                  <a:lnTo>
                    <a:pt x="5" y="37"/>
                  </a:lnTo>
                  <a:lnTo>
                    <a:pt x="5" y="10"/>
                  </a:lnTo>
                  <a:lnTo>
                    <a:pt x="10" y="10"/>
                  </a:lnTo>
                  <a:close/>
                </a:path>
              </a:pathLst>
            </a:custGeom>
            <a:solidFill>
              <a:srgbClr val="3A66AA"/>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221" name="Freeform 341"/>
            <p:cNvSpPr/>
            <p:nvPr/>
          </p:nvSpPr>
          <p:spPr bwMode="auto">
            <a:xfrm>
              <a:off x="3846" y="2820"/>
              <a:ext cx="5" cy="9"/>
            </a:xfrm>
            <a:custGeom>
              <a:avLst/>
              <a:gdLst/>
              <a:ahLst/>
              <a:cxnLst>
                <a:cxn ang="0">
                  <a:pos x="7" y="14"/>
                </a:cxn>
                <a:cxn ang="0">
                  <a:pos x="8" y="11"/>
                </a:cxn>
                <a:cxn ang="0">
                  <a:pos x="10" y="11"/>
                </a:cxn>
                <a:cxn ang="0">
                  <a:pos x="13" y="10"/>
                </a:cxn>
                <a:cxn ang="0">
                  <a:pos x="14" y="10"/>
                </a:cxn>
                <a:cxn ang="0">
                  <a:pos x="14" y="10"/>
                </a:cxn>
                <a:cxn ang="0">
                  <a:pos x="16" y="10"/>
                </a:cxn>
                <a:cxn ang="0">
                  <a:pos x="17" y="10"/>
                </a:cxn>
                <a:cxn ang="0">
                  <a:pos x="17" y="10"/>
                </a:cxn>
                <a:cxn ang="0">
                  <a:pos x="17" y="11"/>
                </a:cxn>
                <a:cxn ang="0">
                  <a:pos x="18" y="13"/>
                </a:cxn>
                <a:cxn ang="0">
                  <a:pos x="19" y="14"/>
                </a:cxn>
                <a:cxn ang="0">
                  <a:pos x="19" y="14"/>
                </a:cxn>
                <a:cxn ang="0">
                  <a:pos x="19" y="15"/>
                </a:cxn>
                <a:cxn ang="0">
                  <a:pos x="19" y="17"/>
                </a:cxn>
                <a:cxn ang="0">
                  <a:pos x="19" y="17"/>
                </a:cxn>
                <a:cxn ang="0">
                  <a:pos x="19" y="18"/>
                </a:cxn>
                <a:cxn ang="0">
                  <a:pos x="19" y="18"/>
                </a:cxn>
                <a:cxn ang="0">
                  <a:pos x="19" y="19"/>
                </a:cxn>
                <a:cxn ang="0">
                  <a:pos x="19" y="20"/>
                </a:cxn>
                <a:cxn ang="0">
                  <a:pos x="19" y="37"/>
                </a:cxn>
                <a:cxn ang="0">
                  <a:pos x="14" y="24"/>
                </a:cxn>
                <a:cxn ang="0">
                  <a:pos x="14" y="22"/>
                </a:cxn>
                <a:cxn ang="0">
                  <a:pos x="14" y="20"/>
                </a:cxn>
                <a:cxn ang="0">
                  <a:pos x="14" y="19"/>
                </a:cxn>
                <a:cxn ang="0">
                  <a:pos x="14" y="18"/>
                </a:cxn>
                <a:cxn ang="0">
                  <a:pos x="13" y="18"/>
                </a:cxn>
                <a:cxn ang="0">
                  <a:pos x="12" y="18"/>
                </a:cxn>
                <a:cxn ang="0">
                  <a:pos x="12" y="18"/>
                </a:cxn>
                <a:cxn ang="0">
                  <a:pos x="10" y="18"/>
                </a:cxn>
                <a:cxn ang="0">
                  <a:pos x="9" y="18"/>
                </a:cxn>
                <a:cxn ang="0">
                  <a:pos x="9" y="18"/>
                </a:cxn>
                <a:cxn ang="0">
                  <a:pos x="9" y="18"/>
                </a:cxn>
                <a:cxn ang="0">
                  <a:pos x="9" y="18"/>
                </a:cxn>
                <a:cxn ang="0">
                  <a:pos x="8" y="18"/>
                </a:cxn>
                <a:cxn ang="0">
                  <a:pos x="7" y="19"/>
                </a:cxn>
                <a:cxn ang="0">
                  <a:pos x="7" y="20"/>
                </a:cxn>
                <a:cxn ang="0">
                  <a:pos x="7" y="20"/>
                </a:cxn>
                <a:cxn ang="0">
                  <a:pos x="7" y="20"/>
                </a:cxn>
                <a:cxn ang="0">
                  <a:pos x="7" y="22"/>
                </a:cxn>
                <a:cxn ang="0">
                  <a:pos x="7" y="24"/>
                </a:cxn>
                <a:cxn ang="0">
                  <a:pos x="0" y="37"/>
                </a:cxn>
                <a:cxn ang="0">
                  <a:pos x="7" y="0"/>
                </a:cxn>
              </a:cxnLst>
              <a:rect l="0" t="0" r="r" b="b"/>
              <a:pathLst>
                <a:path w="19" h="37">
                  <a:moveTo>
                    <a:pt x="7" y="0"/>
                  </a:moveTo>
                  <a:lnTo>
                    <a:pt x="7" y="14"/>
                  </a:lnTo>
                  <a:lnTo>
                    <a:pt x="8" y="13"/>
                  </a:lnTo>
                  <a:lnTo>
                    <a:pt x="8" y="11"/>
                  </a:lnTo>
                  <a:lnTo>
                    <a:pt x="9" y="11"/>
                  </a:lnTo>
                  <a:lnTo>
                    <a:pt x="10" y="11"/>
                  </a:lnTo>
                  <a:lnTo>
                    <a:pt x="12" y="10"/>
                  </a:lnTo>
                  <a:lnTo>
                    <a:pt x="13" y="10"/>
                  </a:lnTo>
                  <a:lnTo>
                    <a:pt x="13" y="10"/>
                  </a:lnTo>
                  <a:lnTo>
                    <a:pt x="14" y="10"/>
                  </a:lnTo>
                  <a:lnTo>
                    <a:pt x="14" y="10"/>
                  </a:lnTo>
                  <a:lnTo>
                    <a:pt x="14" y="10"/>
                  </a:lnTo>
                  <a:lnTo>
                    <a:pt x="14" y="10"/>
                  </a:lnTo>
                  <a:lnTo>
                    <a:pt x="16" y="10"/>
                  </a:lnTo>
                  <a:lnTo>
                    <a:pt x="16" y="10"/>
                  </a:lnTo>
                  <a:lnTo>
                    <a:pt x="17" y="10"/>
                  </a:lnTo>
                  <a:lnTo>
                    <a:pt x="17" y="10"/>
                  </a:lnTo>
                  <a:lnTo>
                    <a:pt x="17" y="10"/>
                  </a:lnTo>
                  <a:lnTo>
                    <a:pt x="17" y="11"/>
                  </a:lnTo>
                  <a:lnTo>
                    <a:pt x="17" y="11"/>
                  </a:lnTo>
                  <a:lnTo>
                    <a:pt x="18" y="13"/>
                  </a:lnTo>
                  <a:lnTo>
                    <a:pt x="18" y="13"/>
                  </a:lnTo>
                  <a:lnTo>
                    <a:pt x="18" y="13"/>
                  </a:lnTo>
                  <a:lnTo>
                    <a:pt x="19" y="14"/>
                  </a:lnTo>
                  <a:lnTo>
                    <a:pt x="19" y="14"/>
                  </a:lnTo>
                  <a:lnTo>
                    <a:pt x="19" y="14"/>
                  </a:lnTo>
                  <a:lnTo>
                    <a:pt x="19" y="14"/>
                  </a:lnTo>
                  <a:lnTo>
                    <a:pt x="19" y="15"/>
                  </a:lnTo>
                  <a:lnTo>
                    <a:pt x="19" y="15"/>
                  </a:lnTo>
                  <a:lnTo>
                    <a:pt x="19" y="17"/>
                  </a:lnTo>
                  <a:lnTo>
                    <a:pt x="19" y="17"/>
                  </a:lnTo>
                  <a:lnTo>
                    <a:pt x="19" y="17"/>
                  </a:lnTo>
                  <a:lnTo>
                    <a:pt x="19" y="18"/>
                  </a:lnTo>
                  <a:lnTo>
                    <a:pt x="19" y="18"/>
                  </a:lnTo>
                  <a:lnTo>
                    <a:pt x="19" y="18"/>
                  </a:lnTo>
                  <a:lnTo>
                    <a:pt x="19" y="18"/>
                  </a:lnTo>
                  <a:lnTo>
                    <a:pt x="19" y="19"/>
                  </a:lnTo>
                  <a:lnTo>
                    <a:pt x="19" y="19"/>
                  </a:lnTo>
                  <a:lnTo>
                    <a:pt x="19" y="20"/>
                  </a:lnTo>
                  <a:lnTo>
                    <a:pt x="19" y="20"/>
                  </a:lnTo>
                  <a:lnTo>
                    <a:pt x="19" y="20"/>
                  </a:lnTo>
                  <a:lnTo>
                    <a:pt x="19" y="37"/>
                  </a:lnTo>
                  <a:lnTo>
                    <a:pt x="14" y="37"/>
                  </a:lnTo>
                  <a:lnTo>
                    <a:pt x="14" y="24"/>
                  </a:lnTo>
                  <a:lnTo>
                    <a:pt x="14" y="23"/>
                  </a:lnTo>
                  <a:lnTo>
                    <a:pt x="14" y="22"/>
                  </a:lnTo>
                  <a:lnTo>
                    <a:pt x="14" y="22"/>
                  </a:lnTo>
                  <a:lnTo>
                    <a:pt x="14" y="20"/>
                  </a:lnTo>
                  <a:lnTo>
                    <a:pt x="14" y="20"/>
                  </a:lnTo>
                  <a:lnTo>
                    <a:pt x="14" y="19"/>
                  </a:lnTo>
                  <a:lnTo>
                    <a:pt x="14" y="18"/>
                  </a:lnTo>
                  <a:lnTo>
                    <a:pt x="14" y="18"/>
                  </a:lnTo>
                  <a:lnTo>
                    <a:pt x="13" y="18"/>
                  </a:lnTo>
                  <a:lnTo>
                    <a:pt x="13" y="18"/>
                  </a:lnTo>
                  <a:lnTo>
                    <a:pt x="13" y="18"/>
                  </a:lnTo>
                  <a:lnTo>
                    <a:pt x="12" y="18"/>
                  </a:lnTo>
                  <a:lnTo>
                    <a:pt x="12" y="18"/>
                  </a:lnTo>
                  <a:lnTo>
                    <a:pt x="12" y="18"/>
                  </a:lnTo>
                  <a:lnTo>
                    <a:pt x="12" y="18"/>
                  </a:lnTo>
                  <a:lnTo>
                    <a:pt x="10" y="18"/>
                  </a:lnTo>
                  <a:lnTo>
                    <a:pt x="10" y="18"/>
                  </a:lnTo>
                  <a:lnTo>
                    <a:pt x="9" y="18"/>
                  </a:lnTo>
                  <a:lnTo>
                    <a:pt x="9" y="18"/>
                  </a:lnTo>
                  <a:lnTo>
                    <a:pt x="9" y="18"/>
                  </a:lnTo>
                  <a:lnTo>
                    <a:pt x="9" y="18"/>
                  </a:lnTo>
                  <a:lnTo>
                    <a:pt x="9" y="18"/>
                  </a:lnTo>
                  <a:lnTo>
                    <a:pt x="9" y="18"/>
                  </a:lnTo>
                  <a:lnTo>
                    <a:pt x="9" y="18"/>
                  </a:lnTo>
                  <a:lnTo>
                    <a:pt x="8" y="18"/>
                  </a:lnTo>
                  <a:lnTo>
                    <a:pt x="8" y="18"/>
                  </a:lnTo>
                  <a:lnTo>
                    <a:pt x="7" y="18"/>
                  </a:lnTo>
                  <a:lnTo>
                    <a:pt x="7" y="19"/>
                  </a:lnTo>
                  <a:lnTo>
                    <a:pt x="7" y="19"/>
                  </a:lnTo>
                  <a:lnTo>
                    <a:pt x="7" y="20"/>
                  </a:lnTo>
                  <a:lnTo>
                    <a:pt x="7" y="20"/>
                  </a:lnTo>
                  <a:lnTo>
                    <a:pt x="7" y="20"/>
                  </a:lnTo>
                  <a:lnTo>
                    <a:pt x="7" y="20"/>
                  </a:lnTo>
                  <a:lnTo>
                    <a:pt x="7" y="20"/>
                  </a:lnTo>
                  <a:lnTo>
                    <a:pt x="7" y="22"/>
                  </a:lnTo>
                  <a:lnTo>
                    <a:pt x="7" y="22"/>
                  </a:lnTo>
                  <a:lnTo>
                    <a:pt x="7" y="23"/>
                  </a:lnTo>
                  <a:lnTo>
                    <a:pt x="7" y="24"/>
                  </a:lnTo>
                  <a:lnTo>
                    <a:pt x="7" y="37"/>
                  </a:lnTo>
                  <a:lnTo>
                    <a:pt x="0" y="37"/>
                  </a:lnTo>
                  <a:lnTo>
                    <a:pt x="0" y="0"/>
                  </a:lnTo>
                  <a:lnTo>
                    <a:pt x="7" y="0"/>
                  </a:lnTo>
                  <a:close/>
                </a:path>
              </a:pathLst>
            </a:custGeom>
            <a:solidFill>
              <a:srgbClr val="3A66AA"/>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222" name="Freeform 342"/>
            <p:cNvSpPr/>
            <p:nvPr/>
          </p:nvSpPr>
          <p:spPr bwMode="auto">
            <a:xfrm>
              <a:off x="3852" y="2820"/>
              <a:ext cx="3" cy="9"/>
            </a:xfrm>
            <a:custGeom>
              <a:avLst/>
              <a:gdLst/>
              <a:ahLst/>
              <a:cxnLst>
                <a:cxn ang="0">
                  <a:pos x="0" y="10"/>
                </a:cxn>
                <a:cxn ang="0">
                  <a:pos x="3" y="10"/>
                </a:cxn>
                <a:cxn ang="0">
                  <a:pos x="3" y="9"/>
                </a:cxn>
                <a:cxn ang="0">
                  <a:pos x="3" y="8"/>
                </a:cxn>
                <a:cxn ang="0">
                  <a:pos x="3" y="6"/>
                </a:cxn>
                <a:cxn ang="0">
                  <a:pos x="3" y="6"/>
                </a:cxn>
                <a:cxn ang="0">
                  <a:pos x="3" y="5"/>
                </a:cxn>
                <a:cxn ang="0">
                  <a:pos x="4" y="4"/>
                </a:cxn>
                <a:cxn ang="0">
                  <a:pos x="4" y="4"/>
                </a:cxn>
                <a:cxn ang="0">
                  <a:pos x="5" y="4"/>
                </a:cxn>
                <a:cxn ang="0">
                  <a:pos x="5" y="4"/>
                </a:cxn>
                <a:cxn ang="0">
                  <a:pos x="5" y="4"/>
                </a:cxn>
                <a:cxn ang="0">
                  <a:pos x="5" y="4"/>
                </a:cxn>
                <a:cxn ang="0">
                  <a:pos x="5" y="3"/>
                </a:cxn>
                <a:cxn ang="0">
                  <a:pos x="5" y="3"/>
                </a:cxn>
                <a:cxn ang="0">
                  <a:pos x="5" y="1"/>
                </a:cxn>
                <a:cxn ang="0">
                  <a:pos x="5" y="0"/>
                </a:cxn>
                <a:cxn ang="0">
                  <a:pos x="6" y="0"/>
                </a:cxn>
                <a:cxn ang="0">
                  <a:pos x="6" y="0"/>
                </a:cxn>
                <a:cxn ang="0">
                  <a:pos x="8" y="0"/>
                </a:cxn>
                <a:cxn ang="0">
                  <a:pos x="8" y="0"/>
                </a:cxn>
                <a:cxn ang="0">
                  <a:pos x="8" y="0"/>
                </a:cxn>
                <a:cxn ang="0">
                  <a:pos x="9" y="0"/>
                </a:cxn>
                <a:cxn ang="0">
                  <a:pos x="9" y="0"/>
                </a:cxn>
                <a:cxn ang="0">
                  <a:pos x="10" y="0"/>
                </a:cxn>
                <a:cxn ang="0">
                  <a:pos x="10" y="0"/>
                </a:cxn>
                <a:cxn ang="0">
                  <a:pos x="10" y="0"/>
                </a:cxn>
                <a:cxn ang="0">
                  <a:pos x="11" y="0"/>
                </a:cxn>
                <a:cxn ang="0">
                  <a:pos x="11" y="0"/>
                </a:cxn>
                <a:cxn ang="0">
                  <a:pos x="13" y="0"/>
                </a:cxn>
                <a:cxn ang="0">
                  <a:pos x="13" y="0"/>
                </a:cxn>
                <a:cxn ang="0">
                  <a:pos x="13" y="0"/>
                </a:cxn>
                <a:cxn ang="0">
                  <a:pos x="13" y="0"/>
                </a:cxn>
                <a:cxn ang="0">
                  <a:pos x="13" y="8"/>
                </a:cxn>
                <a:cxn ang="0">
                  <a:pos x="13" y="8"/>
                </a:cxn>
                <a:cxn ang="0">
                  <a:pos x="13" y="8"/>
                </a:cxn>
                <a:cxn ang="0">
                  <a:pos x="13" y="8"/>
                </a:cxn>
                <a:cxn ang="0">
                  <a:pos x="13" y="8"/>
                </a:cxn>
                <a:cxn ang="0">
                  <a:pos x="13" y="8"/>
                </a:cxn>
                <a:cxn ang="0">
                  <a:pos x="11" y="8"/>
                </a:cxn>
                <a:cxn ang="0">
                  <a:pos x="11" y="8"/>
                </a:cxn>
                <a:cxn ang="0">
                  <a:pos x="10" y="8"/>
                </a:cxn>
                <a:cxn ang="0">
                  <a:pos x="9" y="8"/>
                </a:cxn>
                <a:cxn ang="0">
                  <a:pos x="9" y="8"/>
                </a:cxn>
                <a:cxn ang="0">
                  <a:pos x="9" y="8"/>
                </a:cxn>
                <a:cxn ang="0">
                  <a:pos x="8" y="8"/>
                </a:cxn>
                <a:cxn ang="0">
                  <a:pos x="8" y="8"/>
                </a:cxn>
                <a:cxn ang="0">
                  <a:pos x="8" y="9"/>
                </a:cxn>
                <a:cxn ang="0">
                  <a:pos x="8" y="9"/>
                </a:cxn>
                <a:cxn ang="0">
                  <a:pos x="8" y="10"/>
                </a:cxn>
                <a:cxn ang="0">
                  <a:pos x="13" y="10"/>
                </a:cxn>
                <a:cxn ang="0">
                  <a:pos x="13" y="18"/>
                </a:cxn>
                <a:cxn ang="0">
                  <a:pos x="8" y="18"/>
                </a:cxn>
                <a:cxn ang="0">
                  <a:pos x="8" y="37"/>
                </a:cxn>
                <a:cxn ang="0">
                  <a:pos x="3" y="37"/>
                </a:cxn>
                <a:cxn ang="0">
                  <a:pos x="3" y="18"/>
                </a:cxn>
                <a:cxn ang="0">
                  <a:pos x="0" y="18"/>
                </a:cxn>
                <a:cxn ang="0">
                  <a:pos x="0" y="10"/>
                </a:cxn>
              </a:cxnLst>
              <a:rect l="0" t="0" r="r" b="b"/>
              <a:pathLst>
                <a:path w="13" h="37">
                  <a:moveTo>
                    <a:pt x="0" y="10"/>
                  </a:moveTo>
                  <a:lnTo>
                    <a:pt x="3" y="10"/>
                  </a:lnTo>
                  <a:lnTo>
                    <a:pt x="3" y="9"/>
                  </a:lnTo>
                  <a:lnTo>
                    <a:pt x="3" y="8"/>
                  </a:lnTo>
                  <a:lnTo>
                    <a:pt x="3" y="6"/>
                  </a:lnTo>
                  <a:lnTo>
                    <a:pt x="3" y="6"/>
                  </a:lnTo>
                  <a:lnTo>
                    <a:pt x="3" y="5"/>
                  </a:lnTo>
                  <a:lnTo>
                    <a:pt x="4" y="4"/>
                  </a:lnTo>
                  <a:lnTo>
                    <a:pt x="4" y="4"/>
                  </a:lnTo>
                  <a:lnTo>
                    <a:pt x="5" y="4"/>
                  </a:lnTo>
                  <a:lnTo>
                    <a:pt x="5" y="4"/>
                  </a:lnTo>
                  <a:lnTo>
                    <a:pt x="5" y="4"/>
                  </a:lnTo>
                  <a:lnTo>
                    <a:pt x="5" y="4"/>
                  </a:lnTo>
                  <a:lnTo>
                    <a:pt x="5" y="3"/>
                  </a:lnTo>
                  <a:lnTo>
                    <a:pt x="5" y="3"/>
                  </a:lnTo>
                  <a:lnTo>
                    <a:pt x="5" y="1"/>
                  </a:lnTo>
                  <a:lnTo>
                    <a:pt x="5" y="0"/>
                  </a:lnTo>
                  <a:lnTo>
                    <a:pt x="6" y="0"/>
                  </a:lnTo>
                  <a:lnTo>
                    <a:pt x="6" y="0"/>
                  </a:lnTo>
                  <a:lnTo>
                    <a:pt x="8" y="0"/>
                  </a:lnTo>
                  <a:lnTo>
                    <a:pt x="8" y="0"/>
                  </a:lnTo>
                  <a:lnTo>
                    <a:pt x="8" y="0"/>
                  </a:lnTo>
                  <a:lnTo>
                    <a:pt x="9" y="0"/>
                  </a:lnTo>
                  <a:lnTo>
                    <a:pt x="9" y="0"/>
                  </a:lnTo>
                  <a:lnTo>
                    <a:pt x="10" y="0"/>
                  </a:lnTo>
                  <a:lnTo>
                    <a:pt x="10" y="0"/>
                  </a:lnTo>
                  <a:lnTo>
                    <a:pt x="10" y="0"/>
                  </a:lnTo>
                  <a:lnTo>
                    <a:pt x="11" y="0"/>
                  </a:lnTo>
                  <a:lnTo>
                    <a:pt x="11" y="0"/>
                  </a:lnTo>
                  <a:lnTo>
                    <a:pt x="13" y="0"/>
                  </a:lnTo>
                  <a:lnTo>
                    <a:pt x="13" y="0"/>
                  </a:lnTo>
                  <a:lnTo>
                    <a:pt x="13" y="0"/>
                  </a:lnTo>
                  <a:lnTo>
                    <a:pt x="13" y="0"/>
                  </a:lnTo>
                  <a:lnTo>
                    <a:pt x="13" y="8"/>
                  </a:lnTo>
                  <a:lnTo>
                    <a:pt x="13" y="8"/>
                  </a:lnTo>
                  <a:lnTo>
                    <a:pt x="13" y="8"/>
                  </a:lnTo>
                  <a:lnTo>
                    <a:pt x="13" y="8"/>
                  </a:lnTo>
                  <a:lnTo>
                    <a:pt x="13" y="8"/>
                  </a:lnTo>
                  <a:lnTo>
                    <a:pt x="13" y="8"/>
                  </a:lnTo>
                  <a:lnTo>
                    <a:pt x="11" y="8"/>
                  </a:lnTo>
                  <a:lnTo>
                    <a:pt x="11" y="8"/>
                  </a:lnTo>
                  <a:lnTo>
                    <a:pt x="10" y="8"/>
                  </a:lnTo>
                  <a:lnTo>
                    <a:pt x="9" y="8"/>
                  </a:lnTo>
                  <a:lnTo>
                    <a:pt x="9" y="8"/>
                  </a:lnTo>
                  <a:lnTo>
                    <a:pt x="9" y="8"/>
                  </a:lnTo>
                  <a:lnTo>
                    <a:pt x="8" y="8"/>
                  </a:lnTo>
                  <a:lnTo>
                    <a:pt x="8" y="8"/>
                  </a:lnTo>
                  <a:lnTo>
                    <a:pt x="8" y="9"/>
                  </a:lnTo>
                  <a:lnTo>
                    <a:pt x="8" y="9"/>
                  </a:lnTo>
                  <a:lnTo>
                    <a:pt x="8" y="10"/>
                  </a:lnTo>
                  <a:lnTo>
                    <a:pt x="13" y="10"/>
                  </a:lnTo>
                  <a:lnTo>
                    <a:pt x="13" y="18"/>
                  </a:lnTo>
                  <a:lnTo>
                    <a:pt x="8" y="18"/>
                  </a:lnTo>
                  <a:lnTo>
                    <a:pt x="8" y="37"/>
                  </a:lnTo>
                  <a:lnTo>
                    <a:pt x="3" y="37"/>
                  </a:lnTo>
                  <a:lnTo>
                    <a:pt x="3" y="18"/>
                  </a:lnTo>
                  <a:lnTo>
                    <a:pt x="0" y="18"/>
                  </a:lnTo>
                  <a:lnTo>
                    <a:pt x="0" y="10"/>
                  </a:lnTo>
                  <a:close/>
                </a:path>
              </a:pathLst>
            </a:custGeom>
            <a:solidFill>
              <a:srgbClr val="3A66AA"/>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223" name="Freeform 343"/>
            <p:cNvSpPr/>
            <p:nvPr/>
          </p:nvSpPr>
          <p:spPr bwMode="auto">
            <a:xfrm>
              <a:off x="3855" y="2820"/>
              <a:ext cx="5" cy="9"/>
            </a:xfrm>
            <a:custGeom>
              <a:avLst/>
              <a:gdLst/>
              <a:ahLst/>
              <a:cxnLst>
                <a:cxn ang="0">
                  <a:pos x="0" y="37"/>
                </a:cxn>
                <a:cxn ang="0">
                  <a:pos x="0" y="0"/>
                </a:cxn>
                <a:cxn ang="0">
                  <a:pos x="7" y="0"/>
                </a:cxn>
                <a:cxn ang="0">
                  <a:pos x="7" y="20"/>
                </a:cxn>
                <a:cxn ang="0">
                  <a:pos x="12" y="10"/>
                </a:cxn>
                <a:cxn ang="0">
                  <a:pos x="19" y="10"/>
                </a:cxn>
                <a:cxn ang="0">
                  <a:pos x="12" y="20"/>
                </a:cxn>
                <a:cxn ang="0">
                  <a:pos x="19" y="37"/>
                </a:cxn>
                <a:cxn ang="0">
                  <a:pos x="14" y="37"/>
                </a:cxn>
                <a:cxn ang="0">
                  <a:pos x="9" y="27"/>
                </a:cxn>
                <a:cxn ang="0">
                  <a:pos x="7" y="30"/>
                </a:cxn>
                <a:cxn ang="0">
                  <a:pos x="7" y="37"/>
                </a:cxn>
                <a:cxn ang="0">
                  <a:pos x="0" y="37"/>
                </a:cxn>
              </a:cxnLst>
              <a:rect l="0" t="0" r="r" b="b"/>
              <a:pathLst>
                <a:path w="19" h="37">
                  <a:moveTo>
                    <a:pt x="0" y="37"/>
                  </a:moveTo>
                  <a:lnTo>
                    <a:pt x="0" y="0"/>
                  </a:lnTo>
                  <a:lnTo>
                    <a:pt x="7" y="0"/>
                  </a:lnTo>
                  <a:lnTo>
                    <a:pt x="7" y="20"/>
                  </a:lnTo>
                  <a:lnTo>
                    <a:pt x="12" y="10"/>
                  </a:lnTo>
                  <a:lnTo>
                    <a:pt x="19" y="10"/>
                  </a:lnTo>
                  <a:lnTo>
                    <a:pt x="12" y="20"/>
                  </a:lnTo>
                  <a:lnTo>
                    <a:pt x="19" y="37"/>
                  </a:lnTo>
                  <a:lnTo>
                    <a:pt x="14" y="37"/>
                  </a:lnTo>
                  <a:lnTo>
                    <a:pt x="9" y="27"/>
                  </a:lnTo>
                  <a:lnTo>
                    <a:pt x="7" y="30"/>
                  </a:lnTo>
                  <a:lnTo>
                    <a:pt x="7" y="37"/>
                  </a:lnTo>
                  <a:lnTo>
                    <a:pt x="0" y="37"/>
                  </a:lnTo>
                  <a:close/>
                </a:path>
              </a:pathLst>
            </a:custGeom>
            <a:solidFill>
              <a:srgbClr val="3A66AA"/>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224" name="Freeform 344"/>
            <p:cNvSpPr>
              <a:spLocks noEditPoints="1"/>
            </p:cNvSpPr>
            <p:nvPr/>
          </p:nvSpPr>
          <p:spPr bwMode="auto">
            <a:xfrm>
              <a:off x="3859" y="2820"/>
              <a:ext cx="3" cy="12"/>
            </a:xfrm>
            <a:custGeom>
              <a:avLst/>
              <a:gdLst/>
              <a:ahLst/>
              <a:cxnLst>
                <a:cxn ang="0">
                  <a:pos x="6" y="0"/>
                </a:cxn>
                <a:cxn ang="0">
                  <a:pos x="11" y="8"/>
                </a:cxn>
                <a:cxn ang="0">
                  <a:pos x="11" y="10"/>
                </a:cxn>
                <a:cxn ang="0">
                  <a:pos x="11" y="38"/>
                </a:cxn>
                <a:cxn ang="0">
                  <a:pos x="11" y="39"/>
                </a:cxn>
                <a:cxn ang="0">
                  <a:pos x="11" y="40"/>
                </a:cxn>
                <a:cxn ang="0">
                  <a:pos x="11" y="43"/>
                </a:cxn>
                <a:cxn ang="0">
                  <a:pos x="11" y="44"/>
                </a:cxn>
                <a:cxn ang="0">
                  <a:pos x="11" y="44"/>
                </a:cxn>
                <a:cxn ang="0">
                  <a:pos x="10" y="46"/>
                </a:cxn>
                <a:cxn ang="0">
                  <a:pos x="8" y="47"/>
                </a:cxn>
                <a:cxn ang="0">
                  <a:pos x="8" y="47"/>
                </a:cxn>
                <a:cxn ang="0">
                  <a:pos x="7" y="47"/>
                </a:cxn>
                <a:cxn ang="0">
                  <a:pos x="6" y="47"/>
                </a:cxn>
                <a:cxn ang="0">
                  <a:pos x="6" y="47"/>
                </a:cxn>
                <a:cxn ang="0">
                  <a:pos x="5" y="47"/>
                </a:cxn>
                <a:cxn ang="0">
                  <a:pos x="5" y="47"/>
                </a:cxn>
                <a:cxn ang="0">
                  <a:pos x="3" y="47"/>
                </a:cxn>
                <a:cxn ang="0">
                  <a:pos x="2" y="47"/>
                </a:cxn>
                <a:cxn ang="0">
                  <a:pos x="2" y="47"/>
                </a:cxn>
                <a:cxn ang="0">
                  <a:pos x="2" y="47"/>
                </a:cxn>
                <a:cxn ang="0">
                  <a:pos x="2" y="47"/>
                </a:cxn>
                <a:cxn ang="0">
                  <a:pos x="1" y="47"/>
                </a:cxn>
                <a:cxn ang="0">
                  <a:pos x="2" y="40"/>
                </a:cxn>
                <a:cxn ang="0">
                  <a:pos x="3" y="40"/>
                </a:cxn>
                <a:cxn ang="0">
                  <a:pos x="3" y="40"/>
                </a:cxn>
                <a:cxn ang="0">
                  <a:pos x="5" y="40"/>
                </a:cxn>
                <a:cxn ang="0">
                  <a:pos x="6" y="40"/>
                </a:cxn>
                <a:cxn ang="0">
                  <a:pos x="6" y="40"/>
                </a:cxn>
                <a:cxn ang="0">
                  <a:pos x="6" y="39"/>
                </a:cxn>
                <a:cxn ang="0">
                  <a:pos x="6" y="38"/>
                </a:cxn>
                <a:cxn ang="0">
                  <a:pos x="6" y="37"/>
                </a:cxn>
                <a:cxn ang="0">
                  <a:pos x="11" y="10"/>
                </a:cxn>
              </a:cxnLst>
              <a:rect l="0" t="0" r="r" b="b"/>
              <a:pathLst>
                <a:path w="11" h="47">
                  <a:moveTo>
                    <a:pt x="6" y="8"/>
                  </a:moveTo>
                  <a:lnTo>
                    <a:pt x="6" y="0"/>
                  </a:lnTo>
                  <a:lnTo>
                    <a:pt x="11" y="0"/>
                  </a:lnTo>
                  <a:lnTo>
                    <a:pt x="11" y="8"/>
                  </a:lnTo>
                  <a:lnTo>
                    <a:pt x="6" y="8"/>
                  </a:lnTo>
                  <a:close/>
                  <a:moveTo>
                    <a:pt x="11" y="10"/>
                  </a:moveTo>
                  <a:lnTo>
                    <a:pt x="11" y="37"/>
                  </a:lnTo>
                  <a:lnTo>
                    <a:pt x="11" y="38"/>
                  </a:lnTo>
                  <a:lnTo>
                    <a:pt x="11" y="39"/>
                  </a:lnTo>
                  <a:lnTo>
                    <a:pt x="11" y="39"/>
                  </a:lnTo>
                  <a:lnTo>
                    <a:pt x="11" y="40"/>
                  </a:lnTo>
                  <a:lnTo>
                    <a:pt x="11" y="40"/>
                  </a:lnTo>
                  <a:lnTo>
                    <a:pt x="11" y="42"/>
                  </a:lnTo>
                  <a:lnTo>
                    <a:pt x="11" y="43"/>
                  </a:lnTo>
                  <a:lnTo>
                    <a:pt x="11" y="44"/>
                  </a:lnTo>
                  <a:lnTo>
                    <a:pt x="11" y="44"/>
                  </a:lnTo>
                  <a:lnTo>
                    <a:pt x="11" y="44"/>
                  </a:lnTo>
                  <a:lnTo>
                    <a:pt x="11" y="44"/>
                  </a:lnTo>
                  <a:lnTo>
                    <a:pt x="11" y="46"/>
                  </a:lnTo>
                  <a:lnTo>
                    <a:pt x="10" y="46"/>
                  </a:lnTo>
                  <a:lnTo>
                    <a:pt x="10" y="47"/>
                  </a:lnTo>
                  <a:lnTo>
                    <a:pt x="8" y="47"/>
                  </a:lnTo>
                  <a:lnTo>
                    <a:pt x="8" y="47"/>
                  </a:lnTo>
                  <a:lnTo>
                    <a:pt x="8" y="47"/>
                  </a:lnTo>
                  <a:lnTo>
                    <a:pt x="7" y="47"/>
                  </a:lnTo>
                  <a:lnTo>
                    <a:pt x="7" y="47"/>
                  </a:lnTo>
                  <a:lnTo>
                    <a:pt x="7" y="47"/>
                  </a:lnTo>
                  <a:lnTo>
                    <a:pt x="6" y="47"/>
                  </a:lnTo>
                  <a:lnTo>
                    <a:pt x="6" y="47"/>
                  </a:lnTo>
                  <a:lnTo>
                    <a:pt x="6" y="47"/>
                  </a:lnTo>
                  <a:lnTo>
                    <a:pt x="6" y="47"/>
                  </a:lnTo>
                  <a:lnTo>
                    <a:pt x="5" y="47"/>
                  </a:lnTo>
                  <a:lnTo>
                    <a:pt x="5" y="47"/>
                  </a:lnTo>
                  <a:lnTo>
                    <a:pt x="5" y="47"/>
                  </a:lnTo>
                  <a:lnTo>
                    <a:pt x="3" y="47"/>
                  </a:lnTo>
                  <a:lnTo>
                    <a:pt x="3" y="47"/>
                  </a:lnTo>
                  <a:lnTo>
                    <a:pt x="3" y="47"/>
                  </a:lnTo>
                  <a:lnTo>
                    <a:pt x="2" y="47"/>
                  </a:lnTo>
                  <a:lnTo>
                    <a:pt x="2" y="47"/>
                  </a:lnTo>
                  <a:lnTo>
                    <a:pt x="2" y="47"/>
                  </a:lnTo>
                  <a:lnTo>
                    <a:pt x="2" y="47"/>
                  </a:lnTo>
                  <a:lnTo>
                    <a:pt x="2" y="47"/>
                  </a:lnTo>
                  <a:lnTo>
                    <a:pt x="2" y="47"/>
                  </a:lnTo>
                  <a:lnTo>
                    <a:pt x="2" y="47"/>
                  </a:lnTo>
                  <a:lnTo>
                    <a:pt x="1" y="47"/>
                  </a:lnTo>
                  <a:lnTo>
                    <a:pt x="1" y="47"/>
                  </a:lnTo>
                  <a:lnTo>
                    <a:pt x="0" y="47"/>
                  </a:lnTo>
                  <a:lnTo>
                    <a:pt x="2" y="40"/>
                  </a:lnTo>
                  <a:lnTo>
                    <a:pt x="2" y="40"/>
                  </a:lnTo>
                  <a:lnTo>
                    <a:pt x="3" y="40"/>
                  </a:lnTo>
                  <a:lnTo>
                    <a:pt x="3" y="40"/>
                  </a:lnTo>
                  <a:lnTo>
                    <a:pt x="3" y="40"/>
                  </a:lnTo>
                  <a:lnTo>
                    <a:pt x="5" y="40"/>
                  </a:lnTo>
                  <a:lnTo>
                    <a:pt x="5" y="40"/>
                  </a:lnTo>
                  <a:lnTo>
                    <a:pt x="5" y="40"/>
                  </a:lnTo>
                  <a:lnTo>
                    <a:pt x="6" y="40"/>
                  </a:lnTo>
                  <a:lnTo>
                    <a:pt x="6" y="40"/>
                  </a:lnTo>
                  <a:lnTo>
                    <a:pt x="6" y="40"/>
                  </a:lnTo>
                  <a:lnTo>
                    <a:pt x="6" y="39"/>
                  </a:lnTo>
                  <a:lnTo>
                    <a:pt x="6" y="39"/>
                  </a:lnTo>
                  <a:lnTo>
                    <a:pt x="6" y="38"/>
                  </a:lnTo>
                  <a:lnTo>
                    <a:pt x="6" y="38"/>
                  </a:lnTo>
                  <a:lnTo>
                    <a:pt x="6" y="37"/>
                  </a:lnTo>
                  <a:lnTo>
                    <a:pt x="6" y="37"/>
                  </a:lnTo>
                  <a:lnTo>
                    <a:pt x="6" y="10"/>
                  </a:lnTo>
                  <a:lnTo>
                    <a:pt x="11" y="10"/>
                  </a:lnTo>
                  <a:close/>
                </a:path>
              </a:pathLst>
            </a:custGeom>
            <a:solidFill>
              <a:srgbClr val="3A66AA"/>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225" name="Freeform 345"/>
            <p:cNvSpPr/>
            <p:nvPr/>
          </p:nvSpPr>
          <p:spPr bwMode="auto">
            <a:xfrm>
              <a:off x="3863" y="2823"/>
              <a:ext cx="5" cy="6"/>
            </a:xfrm>
            <a:custGeom>
              <a:avLst/>
              <a:gdLst/>
              <a:ahLst/>
              <a:cxnLst>
                <a:cxn ang="0">
                  <a:pos x="7" y="18"/>
                </a:cxn>
                <a:cxn ang="0">
                  <a:pos x="8" y="20"/>
                </a:cxn>
                <a:cxn ang="0">
                  <a:pos x="8" y="20"/>
                </a:cxn>
                <a:cxn ang="0">
                  <a:pos x="9" y="23"/>
                </a:cxn>
                <a:cxn ang="0">
                  <a:pos x="11" y="24"/>
                </a:cxn>
                <a:cxn ang="0">
                  <a:pos x="12" y="24"/>
                </a:cxn>
                <a:cxn ang="0">
                  <a:pos x="13" y="24"/>
                </a:cxn>
                <a:cxn ang="0">
                  <a:pos x="14" y="23"/>
                </a:cxn>
                <a:cxn ang="0">
                  <a:pos x="14" y="20"/>
                </a:cxn>
                <a:cxn ang="0">
                  <a:pos x="16" y="20"/>
                </a:cxn>
                <a:cxn ang="0">
                  <a:pos x="17" y="20"/>
                </a:cxn>
                <a:cxn ang="0">
                  <a:pos x="17" y="20"/>
                </a:cxn>
                <a:cxn ang="0">
                  <a:pos x="16" y="19"/>
                </a:cxn>
                <a:cxn ang="0">
                  <a:pos x="14" y="17"/>
                </a:cxn>
                <a:cxn ang="0">
                  <a:pos x="9" y="17"/>
                </a:cxn>
                <a:cxn ang="0">
                  <a:pos x="7" y="14"/>
                </a:cxn>
                <a:cxn ang="0">
                  <a:pos x="5" y="14"/>
                </a:cxn>
                <a:cxn ang="0">
                  <a:pos x="3" y="12"/>
                </a:cxn>
                <a:cxn ang="0">
                  <a:pos x="3" y="9"/>
                </a:cxn>
                <a:cxn ang="0">
                  <a:pos x="3" y="7"/>
                </a:cxn>
                <a:cxn ang="0">
                  <a:pos x="3" y="5"/>
                </a:cxn>
                <a:cxn ang="0">
                  <a:pos x="3" y="4"/>
                </a:cxn>
                <a:cxn ang="0">
                  <a:pos x="7" y="1"/>
                </a:cxn>
                <a:cxn ang="0">
                  <a:pos x="9" y="0"/>
                </a:cxn>
                <a:cxn ang="0">
                  <a:pos x="12" y="0"/>
                </a:cxn>
                <a:cxn ang="0">
                  <a:pos x="14" y="1"/>
                </a:cxn>
                <a:cxn ang="0">
                  <a:pos x="17" y="3"/>
                </a:cxn>
                <a:cxn ang="0">
                  <a:pos x="18" y="4"/>
                </a:cxn>
                <a:cxn ang="0">
                  <a:pos x="19" y="5"/>
                </a:cxn>
                <a:cxn ang="0">
                  <a:pos x="19" y="8"/>
                </a:cxn>
                <a:cxn ang="0">
                  <a:pos x="13" y="8"/>
                </a:cxn>
                <a:cxn ang="0">
                  <a:pos x="12" y="8"/>
                </a:cxn>
                <a:cxn ang="0">
                  <a:pos x="12" y="8"/>
                </a:cxn>
                <a:cxn ang="0">
                  <a:pos x="9" y="8"/>
                </a:cxn>
                <a:cxn ang="0">
                  <a:pos x="8" y="8"/>
                </a:cxn>
                <a:cxn ang="0">
                  <a:pos x="8" y="8"/>
                </a:cxn>
                <a:cxn ang="0">
                  <a:pos x="8" y="8"/>
                </a:cxn>
                <a:cxn ang="0">
                  <a:pos x="8" y="10"/>
                </a:cxn>
                <a:cxn ang="0">
                  <a:pos x="9" y="10"/>
                </a:cxn>
                <a:cxn ang="0">
                  <a:pos x="12" y="10"/>
                </a:cxn>
                <a:cxn ang="0">
                  <a:pos x="14" y="10"/>
                </a:cxn>
                <a:cxn ang="0">
                  <a:pos x="18" y="12"/>
                </a:cxn>
                <a:cxn ang="0">
                  <a:pos x="19" y="14"/>
                </a:cxn>
                <a:cxn ang="0">
                  <a:pos x="19" y="14"/>
                </a:cxn>
                <a:cxn ang="0">
                  <a:pos x="21" y="17"/>
                </a:cxn>
                <a:cxn ang="0">
                  <a:pos x="22" y="20"/>
                </a:cxn>
                <a:cxn ang="0">
                  <a:pos x="21" y="22"/>
                </a:cxn>
                <a:cxn ang="0">
                  <a:pos x="19" y="23"/>
                </a:cxn>
                <a:cxn ang="0">
                  <a:pos x="18" y="25"/>
                </a:cxn>
                <a:cxn ang="0">
                  <a:pos x="16" y="27"/>
                </a:cxn>
                <a:cxn ang="0">
                  <a:pos x="12" y="27"/>
                </a:cxn>
                <a:cxn ang="0">
                  <a:pos x="9" y="27"/>
                </a:cxn>
                <a:cxn ang="0">
                  <a:pos x="7" y="27"/>
                </a:cxn>
                <a:cxn ang="0">
                  <a:pos x="5" y="27"/>
                </a:cxn>
                <a:cxn ang="0">
                  <a:pos x="4" y="24"/>
                </a:cxn>
                <a:cxn ang="0">
                  <a:pos x="2" y="23"/>
                </a:cxn>
              </a:cxnLst>
              <a:rect l="0" t="0" r="r" b="b"/>
              <a:pathLst>
                <a:path w="22" h="27">
                  <a:moveTo>
                    <a:pt x="0" y="20"/>
                  </a:moveTo>
                  <a:lnTo>
                    <a:pt x="5" y="17"/>
                  </a:lnTo>
                  <a:lnTo>
                    <a:pt x="7" y="18"/>
                  </a:lnTo>
                  <a:lnTo>
                    <a:pt x="7" y="19"/>
                  </a:lnTo>
                  <a:lnTo>
                    <a:pt x="8" y="19"/>
                  </a:lnTo>
                  <a:lnTo>
                    <a:pt x="8" y="20"/>
                  </a:lnTo>
                  <a:lnTo>
                    <a:pt x="8" y="20"/>
                  </a:lnTo>
                  <a:lnTo>
                    <a:pt x="8" y="20"/>
                  </a:lnTo>
                  <a:lnTo>
                    <a:pt x="8" y="20"/>
                  </a:lnTo>
                  <a:lnTo>
                    <a:pt x="8" y="20"/>
                  </a:lnTo>
                  <a:lnTo>
                    <a:pt x="8" y="22"/>
                  </a:lnTo>
                  <a:lnTo>
                    <a:pt x="9" y="23"/>
                  </a:lnTo>
                  <a:lnTo>
                    <a:pt x="9" y="23"/>
                  </a:lnTo>
                  <a:lnTo>
                    <a:pt x="9" y="23"/>
                  </a:lnTo>
                  <a:lnTo>
                    <a:pt x="11" y="24"/>
                  </a:lnTo>
                  <a:lnTo>
                    <a:pt x="11" y="24"/>
                  </a:lnTo>
                  <a:lnTo>
                    <a:pt x="11" y="24"/>
                  </a:lnTo>
                  <a:lnTo>
                    <a:pt x="12" y="24"/>
                  </a:lnTo>
                  <a:lnTo>
                    <a:pt x="12" y="24"/>
                  </a:lnTo>
                  <a:lnTo>
                    <a:pt x="13" y="24"/>
                  </a:lnTo>
                  <a:lnTo>
                    <a:pt x="13" y="24"/>
                  </a:lnTo>
                  <a:lnTo>
                    <a:pt x="13" y="23"/>
                  </a:lnTo>
                  <a:lnTo>
                    <a:pt x="14" y="23"/>
                  </a:lnTo>
                  <a:lnTo>
                    <a:pt x="14" y="23"/>
                  </a:lnTo>
                  <a:lnTo>
                    <a:pt x="14" y="22"/>
                  </a:lnTo>
                  <a:lnTo>
                    <a:pt x="14" y="20"/>
                  </a:lnTo>
                  <a:lnTo>
                    <a:pt x="14" y="20"/>
                  </a:lnTo>
                  <a:lnTo>
                    <a:pt x="14" y="20"/>
                  </a:lnTo>
                  <a:lnTo>
                    <a:pt x="14" y="20"/>
                  </a:lnTo>
                  <a:lnTo>
                    <a:pt x="16" y="20"/>
                  </a:lnTo>
                  <a:lnTo>
                    <a:pt x="16" y="20"/>
                  </a:lnTo>
                  <a:lnTo>
                    <a:pt x="16" y="20"/>
                  </a:lnTo>
                  <a:lnTo>
                    <a:pt x="17" y="20"/>
                  </a:lnTo>
                  <a:lnTo>
                    <a:pt x="17" y="20"/>
                  </a:lnTo>
                  <a:lnTo>
                    <a:pt x="17" y="20"/>
                  </a:lnTo>
                  <a:lnTo>
                    <a:pt x="17" y="20"/>
                  </a:lnTo>
                  <a:lnTo>
                    <a:pt x="17" y="20"/>
                  </a:lnTo>
                  <a:lnTo>
                    <a:pt x="17" y="20"/>
                  </a:lnTo>
                  <a:lnTo>
                    <a:pt x="16" y="19"/>
                  </a:lnTo>
                  <a:lnTo>
                    <a:pt x="16" y="19"/>
                  </a:lnTo>
                  <a:lnTo>
                    <a:pt x="14" y="18"/>
                  </a:lnTo>
                  <a:lnTo>
                    <a:pt x="14" y="17"/>
                  </a:lnTo>
                  <a:lnTo>
                    <a:pt x="12" y="17"/>
                  </a:lnTo>
                  <a:lnTo>
                    <a:pt x="11" y="17"/>
                  </a:lnTo>
                  <a:lnTo>
                    <a:pt x="9" y="17"/>
                  </a:lnTo>
                  <a:lnTo>
                    <a:pt x="8" y="15"/>
                  </a:lnTo>
                  <a:lnTo>
                    <a:pt x="7" y="15"/>
                  </a:lnTo>
                  <a:lnTo>
                    <a:pt x="7" y="14"/>
                  </a:lnTo>
                  <a:lnTo>
                    <a:pt x="5" y="14"/>
                  </a:lnTo>
                  <a:lnTo>
                    <a:pt x="5" y="14"/>
                  </a:lnTo>
                  <a:lnTo>
                    <a:pt x="5" y="14"/>
                  </a:lnTo>
                  <a:lnTo>
                    <a:pt x="4" y="13"/>
                  </a:lnTo>
                  <a:lnTo>
                    <a:pt x="4" y="13"/>
                  </a:lnTo>
                  <a:lnTo>
                    <a:pt x="3" y="12"/>
                  </a:lnTo>
                  <a:lnTo>
                    <a:pt x="3" y="10"/>
                  </a:lnTo>
                  <a:lnTo>
                    <a:pt x="3" y="9"/>
                  </a:lnTo>
                  <a:lnTo>
                    <a:pt x="3" y="9"/>
                  </a:lnTo>
                  <a:lnTo>
                    <a:pt x="3" y="8"/>
                  </a:lnTo>
                  <a:lnTo>
                    <a:pt x="3" y="7"/>
                  </a:lnTo>
                  <a:lnTo>
                    <a:pt x="3" y="7"/>
                  </a:lnTo>
                  <a:lnTo>
                    <a:pt x="3" y="7"/>
                  </a:lnTo>
                  <a:lnTo>
                    <a:pt x="3" y="5"/>
                  </a:lnTo>
                  <a:lnTo>
                    <a:pt x="3" y="5"/>
                  </a:lnTo>
                  <a:lnTo>
                    <a:pt x="3" y="4"/>
                  </a:lnTo>
                  <a:lnTo>
                    <a:pt x="3" y="4"/>
                  </a:lnTo>
                  <a:lnTo>
                    <a:pt x="3" y="4"/>
                  </a:lnTo>
                  <a:lnTo>
                    <a:pt x="4" y="3"/>
                  </a:lnTo>
                  <a:lnTo>
                    <a:pt x="5" y="1"/>
                  </a:lnTo>
                  <a:lnTo>
                    <a:pt x="7" y="1"/>
                  </a:lnTo>
                  <a:lnTo>
                    <a:pt x="7" y="1"/>
                  </a:lnTo>
                  <a:lnTo>
                    <a:pt x="8" y="0"/>
                  </a:lnTo>
                  <a:lnTo>
                    <a:pt x="9" y="0"/>
                  </a:lnTo>
                  <a:lnTo>
                    <a:pt x="11" y="0"/>
                  </a:lnTo>
                  <a:lnTo>
                    <a:pt x="12" y="0"/>
                  </a:lnTo>
                  <a:lnTo>
                    <a:pt x="12" y="0"/>
                  </a:lnTo>
                  <a:lnTo>
                    <a:pt x="13" y="0"/>
                  </a:lnTo>
                  <a:lnTo>
                    <a:pt x="14" y="0"/>
                  </a:lnTo>
                  <a:lnTo>
                    <a:pt x="14" y="1"/>
                  </a:lnTo>
                  <a:lnTo>
                    <a:pt x="16" y="1"/>
                  </a:lnTo>
                  <a:lnTo>
                    <a:pt x="16" y="1"/>
                  </a:lnTo>
                  <a:lnTo>
                    <a:pt x="17" y="3"/>
                  </a:lnTo>
                  <a:lnTo>
                    <a:pt x="17" y="4"/>
                  </a:lnTo>
                  <a:lnTo>
                    <a:pt x="17" y="4"/>
                  </a:lnTo>
                  <a:lnTo>
                    <a:pt x="18" y="4"/>
                  </a:lnTo>
                  <a:lnTo>
                    <a:pt x="18" y="4"/>
                  </a:lnTo>
                  <a:lnTo>
                    <a:pt x="19" y="4"/>
                  </a:lnTo>
                  <a:lnTo>
                    <a:pt x="19" y="5"/>
                  </a:lnTo>
                  <a:lnTo>
                    <a:pt x="19" y="5"/>
                  </a:lnTo>
                  <a:lnTo>
                    <a:pt x="19" y="7"/>
                  </a:lnTo>
                  <a:lnTo>
                    <a:pt x="19" y="8"/>
                  </a:lnTo>
                  <a:lnTo>
                    <a:pt x="14" y="8"/>
                  </a:lnTo>
                  <a:lnTo>
                    <a:pt x="14" y="8"/>
                  </a:lnTo>
                  <a:lnTo>
                    <a:pt x="13" y="8"/>
                  </a:lnTo>
                  <a:lnTo>
                    <a:pt x="13" y="8"/>
                  </a:lnTo>
                  <a:lnTo>
                    <a:pt x="13" y="8"/>
                  </a:lnTo>
                  <a:lnTo>
                    <a:pt x="12" y="8"/>
                  </a:lnTo>
                  <a:lnTo>
                    <a:pt x="12" y="8"/>
                  </a:lnTo>
                  <a:lnTo>
                    <a:pt x="12" y="8"/>
                  </a:lnTo>
                  <a:lnTo>
                    <a:pt x="12" y="8"/>
                  </a:lnTo>
                  <a:lnTo>
                    <a:pt x="11" y="8"/>
                  </a:lnTo>
                  <a:lnTo>
                    <a:pt x="9" y="8"/>
                  </a:lnTo>
                  <a:lnTo>
                    <a:pt x="9" y="8"/>
                  </a:lnTo>
                  <a:lnTo>
                    <a:pt x="9" y="8"/>
                  </a:lnTo>
                  <a:lnTo>
                    <a:pt x="8" y="8"/>
                  </a:lnTo>
                  <a:lnTo>
                    <a:pt x="8" y="8"/>
                  </a:lnTo>
                  <a:lnTo>
                    <a:pt x="8" y="8"/>
                  </a:lnTo>
                  <a:lnTo>
                    <a:pt x="8" y="8"/>
                  </a:lnTo>
                  <a:lnTo>
                    <a:pt x="8" y="8"/>
                  </a:lnTo>
                  <a:lnTo>
                    <a:pt x="8" y="8"/>
                  </a:lnTo>
                  <a:lnTo>
                    <a:pt x="8" y="8"/>
                  </a:lnTo>
                  <a:lnTo>
                    <a:pt x="8" y="8"/>
                  </a:lnTo>
                  <a:lnTo>
                    <a:pt x="8" y="9"/>
                  </a:lnTo>
                  <a:lnTo>
                    <a:pt x="8" y="9"/>
                  </a:lnTo>
                  <a:lnTo>
                    <a:pt x="8" y="10"/>
                  </a:lnTo>
                  <a:lnTo>
                    <a:pt x="8" y="10"/>
                  </a:lnTo>
                  <a:lnTo>
                    <a:pt x="9" y="10"/>
                  </a:lnTo>
                  <a:lnTo>
                    <a:pt x="9" y="10"/>
                  </a:lnTo>
                  <a:lnTo>
                    <a:pt x="11" y="10"/>
                  </a:lnTo>
                  <a:lnTo>
                    <a:pt x="11" y="10"/>
                  </a:lnTo>
                  <a:lnTo>
                    <a:pt x="12" y="10"/>
                  </a:lnTo>
                  <a:lnTo>
                    <a:pt x="13" y="10"/>
                  </a:lnTo>
                  <a:lnTo>
                    <a:pt x="14" y="10"/>
                  </a:lnTo>
                  <a:lnTo>
                    <a:pt x="14" y="10"/>
                  </a:lnTo>
                  <a:lnTo>
                    <a:pt x="16" y="12"/>
                  </a:lnTo>
                  <a:lnTo>
                    <a:pt x="17" y="12"/>
                  </a:lnTo>
                  <a:lnTo>
                    <a:pt x="18" y="12"/>
                  </a:lnTo>
                  <a:lnTo>
                    <a:pt x="18" y="13"/>
                  </a:lnTo>
                  <a:lnTo>
                    <a:pt x="19" y="13"/>
                  </a:lnTo>
                  <a:lnTo>
                    <a:pt x="19" y="14"/>
                  </a:lnTo>
                  <a:lnTo>
                    <a:pt x="19" y="14"/>
                  </a:lnTo>
                  <a:lnTo>
                    <a:pt x="19" y="14"/>
                  </a:lnTo>
                  <a:lnTo>
                    <a:pt x="19" y="14"/>
                  </a:lnTo>
                  <a:lnTo>
                    <a:pt x="21" y="15"/>
                  </a:lnTo>
                  <a:lnTo>
                    <a:pt x="21" y="15"/>
                  </a:lnTo>
                  <a:lnTo>
                    <a:pt x="21" y="17"/>
                  </a:lnTo>
                  <a:lnTo>
                    <a:pt x="22" y="18"/>
                  </a:lnTo>
                  <a:lnTo>
                    <a:pt x="22" y="19"/>
                  </a:lnTo>
                  <a:lnTo>
                    <a:pt x="22" y="20"/>
                  </a:lnTo>
                  <a:lnTo>
                    <a:pt x="22" y="20"/>
                  </a:lnTo>
                  <a:lnTo>
                    <a:pt x="22" y="20"/>
                  </a:lnTo>
                  <a:lnTo>
                    <a:pt x="21" y="22"/>
                  </a:lnTo>
                  <a:lnTo>
                    <a:pt x="21" y="22"/>
                  </a:lnTo>
                  <a:lnTo>
                    <a:pt x="21" y="23"/>
                  </a:lnTo>
                  <a:lnTo>
                    <a:pt x="19" y="23"/>
                  </a:lnTo>
                  <a:lnTo>
                    <a:pt x="19" y="24"/>
                  </a:lnTo>
                  <a:lnTo>
                    <a:pt x="19" y="24"/>
                  </a:lnTo>
                  <a:lnTo>
                    <a:pt x="18" y="25"/>
                  </a:lnTo>
                  <a:lnTo>
                    <a:pt x="17" y="25"/>
                  </a:lnTo>
                  <a:lnTo>
                    <a:pt x="17" y="27"/>
                  </a:lnTo>
                  <a:lnTo>
                    <a:pt x="16" y="27"/>
                  </a:lnTo>
                  <a:lnTo>
                    <a:pt x="14" y="27"/>
                  </a:lnTo>
                  <a:lnTo>
                    <a:pt x="13" y="27"/>
                  </a:lnTo>
                  <a:lnTo>
                    <a:pt x="12" y="27"/>
                  </a:lnTo>
                  <a:lnTo>
                    <a:pt x="12" y="27"/>
                  </a:lnTo>
                  <a:lnTo>
                    <a:pt x="11" y="27"/>
                  </a:lnTo>
                  <a:lnTo>
                    <a:pt x="9" y="27"/>
                  </a:lnTo>
                  <a:lnTo>
                    <a:pt x="8" y="27"/>
                  </a:lnTo>
                  <a:lnTo>
                    <a:pt x="8" y="27"/>
                  </a:lnTo>
                  <a:lnTo>
                    <a:pt x="7" y="27"/>
                  </a:lnTo>
                  <a:lnTo>
                    <a:pt x="7" y="27"/>
                  </a:lnTo>
                  <a:lnTo>
                    <a:pt x="5" y="27"/>
                  </a:lnTo>
                  <a:lnTo>
                    <a:pt x="5" y="27"/>
                  </a:lnTo>
                  <a:lnTo>
                    <a:pt x="5" y="25"/>
                  </a:lnTo>
                  <a:lnTo>
                    <a:pt x="4" y="25"/>
                  </a:lnTo>
                  <a:lnTo>
                    <a:pt x="4" y="24"/>
                  </a:lnTo>
                  <a:lnTo>
                    <a:pt x="3" y="24"/>
                  </a:lnTo>
                  <a:lnTo>
                    <a:pt x="3" y="23"/>
                  </a:lnTo>
                  <a:lnTo>
                    <a:pt x="2" y="23"/>
                  </a:lnTo>
                  <a:lnTo>
                    <a:pt x="2" y="22"/>
                  </a:lnTo>
                  <a:lnTo>
                    <a:pt x="0" y="20"/>
                  </a:lnTo>
                  <a:close/>
                </a:path>
              </a:pathLst>
            </a:custGeom>
            <a:solidFill>
              <a:srgbClr val="3A66AA"/>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226" name="Freeform 346"/>
            <p:cNvSpPr>
              <a:spLocks noEditPoints="1"/>
            </p:cNvSpPr>
            <p:nvPr/>
          </p:nvSpPr>
          <p:spPr bwMode="auto">
            <a:xfrm>
              <a:off x="3869" y="2820"/>
              <a:ext cx="5" cy="9"/>
            </a:xfrm>
            <a:custGeom>
              <a:avLst/>
              <a:gdLst/>
              <a:ahLst/>
              <a:cxnLst>
                <a:cxn ang="0">
                  <a:pos x="14" y="37"/>
                </a:cxn>
                <a:cxn ang="0">
                  <a:pos x="14" y="34"/>
                </a:cxn>
                <a:cxn ang="0">
                  <a:pos x="14" y="35"/>
                </a:cxn>
                <a:cxn ang="0">
                  <a:pos x="13" y="35"/>
                </a:cxn>
                <a:cxn ang="0">
                  <a:pos x="12" y="37"/>
                </a:cxn>
                <a:cxn ang="0">
                  <a:pos x="12" y="37"/>
                </a:cxn>
                <a:cxn ang="0">
                  <a:pos x="10" y="37"/>
                </a:cxn>
                <a:cxn ang="0">
                  <a:pos x="9" y="37"/>
                </a:cxn>
                <a:cxn ang="0">
                  <a:pos x="9" y="37"/>
                </a:cxn>
                <a:cxn ang="0">
                  <a:pos x="8" y="37"/>
                </a:cxn>
                <a:cxn ang="0">
                  <a:pos x="5" y="37"/>
                </a:cxn>
                <a:cxn ang="0">
                  <a:pos x="4" y="37"/>
                </a:cxn>
                <a:cxn ang="0">
                  <a:pos x="3" y="35"/>
                </a:cxn>
                <a:cxn ang="0">
                  <a:pos x="3" y="33"/>
                </a:cxn>
                <a:cxn ang="0">
                  <a:pos x="2" y="30"/>
                </a:cxn>
                <a:cxn ang="0">
                  <a:pos x="0" y="28"/>
                </a:cxn>
                <a:cxn ang="0">
                  <a:pos x="0" y="25"/>
                </a:cxn>
                <a:cxn ang="0">
                  <a:pos x="0" y="23"/>
                </a:cxn>
                <a:cxn ang="0">
                  <a:pos x="0" y="20"/>
                </a:cxn>
                <a:cxn ang="0">
                  <a:pos x="2" y="18"/>
                </a:cxn>
                <a:cxn ang="0">
                  <a:pos x="3" y="15"/>
                </a:cxn>
                <a:cxn ang="0">
                  <a:pos x="3" y="13"/>
                </a:cxn>
                <a:cxn ang="0">
                  <a:pos x="4" y="11"/>
                </a:cxn>
                <a:cxn ang="0">
                  <a:pos x="5" y="10"/>
                </a:cxn>
                <a:cxn ang="0">
                  <a:pos x="8" y="10"/>
                </a:cxn>
                <a:cxn ang="0">
                  <a:pos x="9" y="10"/>
                </a:cxn>
                <a:cxn ang="0">
                  <a:pos x="12" y="10"/>
                </a:cxn>
                <a:cxn ang="0">
                  <a:pos x="13" y="11"/>
                </a:cxn>
                <a:cxn ang="0">
                  <a:pos x="14" y="13"/>
                </a:cxn>
                <a:cxn ang="0">
                  <a:pos x="14" y="0"/>
                </a:cxn>
                <a:cxn ang="0">
                  <a:pos x="19" y="37"/>
                </a:cxn>
                <a:cxn ang="0">
                  <a:pos x="5" y="25"/>
                </a:cxn>
                <a:cxn ang="0">
                  <a:pos x="5" y="27"/>
                </a:cxn>
                <a:cxn ang="0">
                  <a:pos x="5" y="28"/>
                </a:cxn>
                <a:cxn ang="0">
                  <a:pos x="5" y="29"/>
                </a:cxn>
                <a:cxn ang="0">
                  <a:pos x="7" y="30"/>
                </a:cxn>
                <a:cxn ang="0">
                  <a:pos x="7" y="32"/>
                </a:cxn>
                <a:cxn ang="0">
                  <a:pos x="8" y="33"/>
                </a:cxn>
                <a:cxn ang="0">
                  <a:pos x="9" y="34"/>
                </a:cxn>
                <a:cxn ang="0">
                  <a:pos x="9" y="34"/>
                </a:cxn>
                <a:cxn ang="0">
                  <a:pos x="10" y="33"/>
                </a:cxn>
                <a:cxn ang="0">
                  <a:pos x="12" y="32"/>
                </a:cxn>
                <a:cxn ang="0">
                  <a:pos x="13" y="30"/>
                </a:cxn>
                <a:cxn ang="0">
                  <a:pos x="14" y="30"/>
                </a:cxn>
                <a:cxn ang="0">
                  <a:pos x="14" y="29"/>
                </a:cxn>
                <a:cxn ang="0">
                  <a:pos x="14" y="28"/>
                </a:cxn>
                <a:cxn ang="0">
                  <a:pos x="14" y="25"/>
                </a:cxn>
                <a:cxn ang="0">
                  <a:pos x="14" y="23"/>
                </a:cxn>
                <a:cxn ang="0">
                  <a:pos x="14" y="22"/>
                </a:cxn>
                <a:cxn ang="0">
                  <a:pos x="14" y="20"/>
                </a:cxn>
                <a:cxn ang="0">
                  <a:pos x="14" y="18"/>
                </a:cxn>
                <a:cxn ang="0">
                  <a:pos x="13" y="18"/>
                </a:cxn>
                <a:cxn ang="0">
                  <a:pos x="12" y="18"/>
                </a:cxn>
                <a:cxn ang="0">
                  <a:pos x="10" y="18"/>
                </a:cxn>
                <a:cxn ang="0">
                  <a:pos x="9" y="18"/>
                </a:cxn>
                <a:cxn ang="0">
                  <a:pos x="9" y="18"/>
                </a:cxn>
                <a:cxn ang="0">
                  <a:pos x="9" y="18"/>
                </a:cxn>
                <a:cxn ang="0">
                  <a:pos x="8" y="18"/>
                </a:cxn>
                <a:cxn ang="0">
                  <a:pos x="7" y="18"/>
                </a:cxn>
                <a:cxn ang="0">
                  <a:pos x="5" y="18"/>
                </a:cxn>
                <a:cxn ang="0">
                  <a:pos x="5" y="20"/>
                </a:cxn>
                <a:cxn ang="0">
                  <a:pos x="5" y="22"/>
                </a:cxn>
                <a:cxn ang="0">
                  <a:pos x="5" y="23"/>
                </a:cxn>
              </a:cxnLst>
              <a:rect l="0" t="0" r="r" b="b"/>
              <a:pathLst>
                <a:path w="19" h="37">
                  <a:moveTo>
                    <a:pt x="19" y="37"/>
                  </a:moveTo>
                  <a:lnTo>
                    <a:pt x="14" y="37"/>
                  </a:lnTo>
                  <a:lnTo>
                    <a:pt x="14" y="34"/>
                  </a:lnTo>
                  <a:lnTo>
                    <a:pt x="14" y="34"/>
                  </a:lnTo>
                  <a:lnTo>
                    <a:pt x="14" y="34"/>
                  </a:lnTo>
                  <a:lnTo>
                    <a:pt x="14" y="35"/>
                  </a:lnTo>
                  <a:lnTo>
                    <a:pt x="14" y="35"/>
                  </a:lnTo>
                  <a:lnTo>
                    <a:pt x="13" y="35"/>
                  </a:lnTo>
                  <a:lnTo>
                    <a:pt x="13" y="37"/>
                  </a:lnTo>
                  <a:lnTo>
                    <a:pt x="12" y="37"/>
                  </a:lnTo>
                  <a:lnTo>
                    <a:pt x="12" y="37"/>
                  </a:lnTo>
                  <a:lnTo>
                    <a:pt x="12" y="37"/>
                  </a:lnTo>
                  <a:lnTo>
                    <a:pt x="10" y="37"/>
                  </a:lnTo>
                  <a:lnTo>
                    <a:pt x="10" y="37"/>
                  </a:lnTo>
                  <a:lnTo>
                    <a:pt x="10" y="37"/>
                  </a:lnTo>
                  <a:lnTo>
                    <a:pt x="9" y="37"/>
                  </a:lnTo>
                  <a:lnTo>
                    <a:pt x="9" y="37"/>
                  </a:lnTo>
                  <a:lnTo>
                    <a:pt x="9" y="37"/>
                  </a:lnTo>
                  <a:lnTo>
                    <a:pt x="9" y="37"/>
                  </a:lnTo>
                  <a:lnTo>
                    <a:pt x="8" y="37"/>
                  </a:lnTo>
                  <a:lnTo>
                    <a:pt x="7" y="37"/>
                  </a:lnTo>
                  <a:lnTo>
                    <a:pt x="5" y="37"/>
                  </a:lnTo>
                  <a:lnTo>
                    <a:pt x="5" y="37"/>
                  </a:lnTo>
                  <a:lnTo>
                    <a:pt x="4" y="37"/>
                  </a:lnTo>
                  <a:lnTo>
                    <a:pt x="4" y="35"/>
                  </a:lnTo>
                  <a:lnTo>
                    <a:pt x="3" y="35"/>
                  </a:lnTo>
                  <a:lnTo>
                    <a:pt x="3" y="34"/>
                  </a:lnTo>
                  <a:lnTo>
                    <a:pt x="3" y="33"/>
                  </a:lnTo>
                  <a:lnTo>
                    <a:pt x="2" y="32"/>
                  </a:lnTo>
                  <a:lnTo>
                    <a:pt x="2" y="30"/>
                  </a:lnTo>
                  <a:lnTo>
                    <a:pt x="0" y="29"/>
                  </a:lnTo>
                  <a:lnTo>
                    <a:pt x="0" y="28"/>
                  </a:lnTo>
                  <a:lnTo>
                    <a:pt x="0" y="27"/>
                  </a:lnTo>
                  <a:lnTo>
                    <a:pt x="0" y="25"/>
                  </a:lnTo>
                  <a:lnTo>
                    <a:pt x="0" y="24"/>
                  </a:lnTo>
                  <a:lnTo>
                    <a:pt x="0" y="23"/>
                  </a:lnTo>
                  <a:lnTo>
                    <a:pt x="0" y="22"/>
                  </a:lnTo>
                  <a:lnTo>
                    <a:pt x="0" y="20"/>
                  </a:lnTo>
                  <a:lnTo>
                    <a:pt x="0" y="19"/>
                  </a:lnTo>
                  <a:lnTo>
                    <a:pt x="2" y="18"/>
                  </a:lnTo>
                  <a:lnTo>
                    <a:pt x="2" y="17"/>
                  </a:lnTo>
                  <a:lnTo>
                    <a:pt x="3" y="15"/>
                  </a:lnTo>
                  <a:lnTo>
                    <a:pt x="3" y="14"/>
                  </a:lnTo>
                  <a:lnTo>
                    <a:pt x="3" y="13"/>
                  </a:lnTo>
                  <a:lnTo>
                    <a:pt x="4" y="11"/>
                  </a:lnTo>
                  <a:lnTo>
                    <a:pt x="4" y="11"/>
                  </a:lnTo>
                  <a:lnTo>
                    <a:pt x="5" y="11"/>
                  </a:lnTo>
                  <a:lnTo>
                    <a:pt x="5" y="10"/>
                  </a:lnTo>
                  <a:lnTo>
                    <a:pt x="7" y="10"/>
                  </a:lnTo>
                  <a:lnTo>
                    <a:pt x="8" y="10"/>
                  </a:lnTo>
                  <a:lnTo>
                    <a:pt x="9" y="10"/>
                  </a:lnTo>
                  <a:lnTo>
                    <a:pt x="9" y="10"/>
                  </a:lnTo>
                  <a:lnTo>
                    <a:pt x="10" y="10"/>
                  </a:lnTo>
                  <a:lnTo>
                    <a:pt x="12" y="10"/>
                  </a:lnTo>
                  <a:lnTo>
                    <a:pt x="13" y="11"/>
                  </a:lnTo>
                  <a:lnTo>
                    <a:pt x="13" y="11"/>
                  </a:lnTo>
                  <a:lnTo>
                    <a:pt x="14" y="11"/>
                  </a:lnTo>
                  <a:lnTo>
                    <a:pt x="14" y="13"/>
                  </a:lnTo>
                  <a:lnTo>
                    <a:pt x="14" y="14"/>
                  </a:lnTo>
                  <a:lnTo>
                    <a:pt x="14" y="0"/>
                  </a:lnTo>
                  <a:lnTo>
                    <a:pt x="19" y="0"/>
                  </a:lnTo>
                  <a:lnTo>
                    <a:pt x="19" y="37"/>
                  </a:lnTo>
                  <a:close/>
                  <a:moveTo>
                    <a:pt x="5" y="24"/>
                  </a:moveTo>
                  <a:lnTo>
                    <a:pt x="5" y="25"/>
                  </a:lnTo>
                  <a:lnTo>
                    <a:pt x="5" y="25"/>
                  </a:lnTo>
                  <a:lnTo>
                    <a:pt x="5" y="27"/>
                  </a:lnTo>
                  <a:lnTo>
                    <a:pt x="5" y="27"/>
                  </a:lnTo>
                  <a:lnTo>
                    <a:pt x="5" y="28"/>
                  </a:lnTo>
                  <a:lnTo>
                    <a:pt x="5" y="28"/>
                  </a:lnTo>
                  <a:lnTo>
                    <a:pt x="5" y="29"/>
                  </a:lnTo>
                  <a:lnTo>
                    <a:pt x="5" y="30"/>
                  </a:lnTo>
                  <a:lnTo>
                    <a:pt x="7" y="30"/>
                  </a:lnTo>
                  <a:lnTo>
                    <a:pt x="7" y="30"/>
                  </a:lnTo>
                  <a:lnTo>
                    <a:pt x="7" y="32"/>
                  </a:lnTo>
                  <a:lnTo>
                    <a:pt x="8" y="32"/>
                  </a:lnTo>
                  <a:lnTo>
                    <a:pt x="8" y="33"/>
                  </a:lnTo>
                  <a:lnTo>
                    <a:pt x="8" y="33"/>
                  </a:lnTo>
                  <a:lnTo>
                    <a:pt x="9" y="34"/>
                  </a:lnTo>
                  <a:lnTo>
                    <a:pt x="9" y="34"/>
                  </a:lnTo>
                  <a:lnTo>
                    <a:pt x="9" y="34"/>
                  </a:lnTo>
                  <a:lnTo>
                    <a:pt x="10" y="33"/>
                  </a:lnTo>
                  <a:lnTo>
                    <a:pt x="10" y="33"/>
                  </a:lnTo>
                  <a:lnTo>
                    <a:pt x="12" y="32"/>
                  </a:lnTo>
                  <a:lnTo>
                    <a:pt x="12" y="32"/>
                  </a:lnTo>
                  <a:lnTo>
                    <a:pt x="13" y="30"/>
                  </a:lnTo>
                  <a:lnTo>
                    <a:pt x="13" y="30"/>
                  </a:lnTo>
                  <a:lnTo>
                    <a:pt x="14" y="30"/>
                  </a:lnTo>
                  <a:lnTo>
                    <a:pt x="14" y="30"/>
                  </a:lnTo>
                  <a:lnTo>
                    <a:pt x="14" y="30"/>
                  </a:lnTo>
                  <a:lnTo>
                    <a:pt x="14" y="29"/>
                  </a:lnTo>
                  <a:lnTo>
                    <a:pt x="14" y="28"/>
                  </a:lnTo>
                  <a:lnTo>
                    <a:pt x="14" y="28"/>
                  </a:lnTo>
                  <a:lnTo>
                    <a:pt x="14" y="27"/>
                  </a:lnTo>
                  <a:lnTo>
                    <a:pt x="14" y="25"/>
                  </a:lnTo>
                  <a:lnTo>
                    <a:pt x="14" y="24"/>
                  </a:lnTo>
                  <a:lnTo>
                    <a:pt x="14" y="23"/>
                  </a:lnTo>
                  <a:lnTo>
                    <a:pt x="14" y="22"/>
                  </a:lnTo>
                  <a:lnTo>
                    <a:pt x="14" y="22"/>
                  </a:lnTo>
                  <a:lnTo>
                    <a:pt x="14" y="20"/>
                  </a:lnTo>
                  <a:lnTo>
                    <a:pt x="14" y="20"/>
                  </a:lnTo>
                  <a:lnTo>
                    <a:pt x="14" y="19"/>
                  </a:lnTo>
                  <a:lnTo>
                    <a:pt x="14" y="18"/>
                  </a:lnTo>
                  <a:lnTo>
                    <a:pt x="14" y="18"/>
                  </a:lnTo>
                  <a:lnTo>
                    <a:pt x="13" y="18"/>
                  </a:lnTo>
                  <a:lnTo>
                    <a:pt x="13" y="18"/>
                  </a:lnTo>
                  <a:lnTo>
                    <a:pt x="12" y="18"/>
                  </a:lnTo>
                  <a:lnTo>
                    <a:pt x="12" y="18"/>
                  </a:lnTo>
                  <a:lnTo>
                    <a:pt x="10" y="18"/>
                  </a:lnTo>
                  <a:lnTo>
                    <a:pt x="10" y="18"/>
                  </a:lnTo>
                  <a:lnTo>
                    <a:pt x="9" y="18"/>
                  </a:lnTo>
                  <a:lnTo>
                    <a:pt x="9" y="18"/>
                  </a:lnTo>
                  <a:lnTo>
                    <a:pt x="9" y="18"/>
                  </a:lnTo>
                  <a:lnTo>
                    <a:pt x="9" y="18"/>
                  </a:lnTo>
                  <a:lnTo>
                    <a:pt x="9" y="18"/>
                  </a:lnTo>
                  <a:lnTo>
                    <a:pt x="8" y="18"/>
                  </a:lnTo>
                  <a:lnTo>
                    <a:pt x="8" y="18"/>
                  </a:lnTo>
                  <a:lnTo>
                    <a:pt x="8" y="18"/>
                  </a:lnTo>
                  <a:lnTo>
                    <a:pt x="7" y="18"/>
                  </a:lnTo>
                  <a:lnTo>
                    <a:pt x="5" y="18"/>
                  </a:lnTo>
                  <a:lnTo>
                    <a:pt x="5" y="18"/>
                  </a:lnTo>
                  <a:lnTo>
                    <a:pt x="5" y="19"/>
                  </a:lnTo>
                  <a:lnTo>
                    <a:pt x="5" y="20"/>
                  </a:lnTo>
                  <a:lnTo>
                    <a:pt x="5" y="20"/>
                  </a:lnTo>
                  <a:lnTo>
                    <a:pt x="5" y="22"/>
                  </a:lnTo>
                  <a:lnTo>
                    <a:pt x="5" y="22"/>
                  </a:lnTo>
                  <a:lnTo>
                    <a:pt x="5" y="23"/>
                  </a:lnTo>
                  <a:lnTo>
                    <a:pt x="5" y="24"/>
                  </a:lnTo>
                  <a:close/>
                </a:path>
              </a:pathLst>
            </a:custGeom>
            <a:solidFill>
              <a:srgbClr val="3A66AA"/>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227" name="Freeform 347"/>
            <p:cNvSpPr/>
            <p:nvPr/>
          </p:nvSpPr>
          <p:spPr bwMode="auto">
            <a:xfrm>
              <a:off x="3874" y="2820"/>
              <a:ext cx="4" cy="9"/>
            </a:xfrm>
            <a:custGeom>
              <a:avLst/>
              <a:gdLst/>
              <a:ahLst/>
              <a:cxnLst>
                <a:cxn ang="0">
                  <a:pos x="0" y="10"/>
                </a:cxn>
                <a:cxn ang="0">
                  <a:pos x="2" y="10"/>
                </a:cxn>
                <a:cxn ang="0">
                  <a:pos x="2" y="9"/>
                </a:cxn>
                <a:cxn ang="0">
                  <a:pos x="2" y="8"/>
                </a:cxn>
                <a:cxn ang="0">
                  <a:pos x="4" y="6"/>
                </a:cxn>
                <a:cxn ang="0">
                  <a:pos x="4" y="6"/>
                </a:cxn>
                <a:cxn ang="0">
                  <a:pos x="4" y="5"/>
                </a:cxn>
                <a:cxn ang="0">
                  <a:pos x="4" y="4"/>
                </a:cxn>
                <a:cxn ang="0">
                  <a:pos x="5" y="4"/>
                </a:cxn>
                <a:cxn ang="0">
                  <a:pos x="6" y="4"/>
                </a:cxn>
                <a:cxn ang="0">
                  <a:pos x="6" y="4"/>
                </a:cxn>
                <a:cxn ang="0">
                  <a:pos x="6" y="4"/>
                </a:cxn>
                <a:cxn ang="0">
                  <a:pos x="6" y="4"/>
                </a:cxn>
                <a:cxn ang="0">
                  <a:pos x="6" y="3"/>
                </a:cxn>
                <a:cxn ang="0">
                  <a:pos x="6" y="3"/>
                </a:cxn>
                <a:cxn ang="0">
                  <a:pos x="6" y="1"/>
                </a:cxn>
                <a:cxn ang="0">
                  <a:pos x="6" y="0"/>
                </a:cxn>
                <a:cxn ang="0">
                  <a:pos x="6" y="0"/>
                </a:cxn>
                <a:cxn ang="0">
                  <a:pos x="7" y="0"/>
                </a:cxn>
                <a:cxn ang="0">
                  <a:pos x="7" y="0"/>
                </a:cxn>
                <a:cxn ang="0">
                  <a:pos x="9" y="0"/>
                </a:cxn>
                <a:cxn ang="0">
                  <a:pos x="9" y="0"/>
                </a:cxn>
                <a:cxn ang="0">
                  <a:pos x="10" y="0"/>
                </a:cxn>
                <a:cxn ang="0">
                  <a:pos x="10" y="0"/>
                </a:cxn>
                <a:cxn ang="0">
                  <a:pos x="11" y="0"/>
                </a:cxn>
                <a:cxn ang="0">
                  <a:pos x="11" y="0"/>
                </a:cxn>
                <a:cxn ang="0">
                  <a:pos x="11" y="0"/>
                </a:cxn>
                <a:cxn ang="0">
                  <a:pos x="12" y="0"/>
                </a:cxn>
                <a:cxn ang="0">
                  <a:pos x="12" y="0"/>
                </a:cxn>
                <a:cxn ang="0">
                  <a:pos x="12" y="0"/>
                </a:cxn>
                <a:cxn ang="0">
                  <a:pos x="14" y="0"/>
                </a:cxn>
                <a:cxn ang="0">
                  <a:pos x="14" y="0"/>
                </a:cxn>
                <a:cxn ang="0">
                  <a:pos x="14" y="0"/>
                </a:cxn>
                <a:cxn ang="0">
                  <a:pos x="14" y="8"/>
                </a:cxn>
                <a:cxn ang="0">
                  <a:pos x="14" y="8"/>
                </a:cxn>
                <a:cxn ang="0">
                  <a:pos x="14" y="8"/>
                </a:cxn>
                <a:cxn ang="0">
                  <a:pos x="14" y="8"/>
                </a:cxn>
                <a:cxn ang="0">
                  <a:pos x="14" y="8"/>
                </a:cxn>
                <a:cxn ang="0">
                  <a:pos x="12" y="8"/>
                </a:cxn>
                <a:cxn ang="0">
                  <a:pos x="12" y="8"/>
                </a:cxn>
                <a:cxn ang="0">
                  <a:pos x="12" y="8"/>
                </a:cxn>
                <a:cxn ang="0">
                  <a:pos x="11" y="8"/>
                </a:cxn>
                <a:cxn ang="0">
                  <a:pos x="10" y="8"/>
                </a:cxn>
                <a:cxn ang="0">
                  <a:pos x="10" y="8"/>
                </a:cxn>
                <a:cxn ang="0">
                  <a:pos x="9" y="8"/>
                </a:cxn>
                <a:cxn ang="0">
                  <a:pos x="9" y="8"/>
                </a:cxn>
                <a:cxn ang="0">
                  <a:pos x="9" y="8"/>
                </a:cxn>
                <a:cxn ang="0">
                  <a:pos x="9" y="9"/>
                </a:cxn>
                <a:cxn ang="0">
                  <a:pos x="9" y="9"/>
                </a:cxn>
                <a:cxn ang="0">
                  <a:pos x="9" y="10"/>
                </a:cxn>
                <a:cxn ang="0">
                  <a:pos x="14" y="10"/>
                </a:cxn>
                <a:cxn ang="0">
                  <a:pos x="14" y="18"/>
                </a:cxn>
                <a:cxn ang="0">
                  <a:pos x="9" y="18"/>
                </a:cxn>
                <a:cxn ang="0">
                  <a:pos x="9" y="37"/>
                </a:cxn>
                <a:cxn ang="0">
                  <a:pos x="2" y="37"/>
                </a:cxn>
                <a:cxn ang="0">
                  <a:pos x="2" y="18"/>
                </a:cxn>
                <a:cxn ang="0">
                  <a:pos x="0" y="18"/>
                </a:cxn>
                <a:cxn ang="0">
                  <a:pos x="0" y="10"/>
                </a:cxn>
              </a:cxnLst>
              <a:rect l="0" t="0" r="r" b="b"/>
              <a:pathLst>
                <a:path w="14" h="37">
                  <a:moveTo>
                    <a:pt x="0" y="10"/>
                  </a:moveTo>
                  <a:lnTo>
                    <a:pt x="2" y="10"/>
                  </a:lnTo>
                  <a:lnTo>
                    <a:pt x="2" y="9"/>
                  </a:lnTo>
                  <a:lnTo>
                    <a:pt x="2" y="8"/>
                  </a:lnTo>
                  <a:lnTo>
                    <a:pt x="4" y="6"/>
                  </a:lnTo>
                  <a:lnTo>
                    <a:pt x="4" y="6"/>
                  </a:lnTo>
                  <a:lnTo>
                    <a:pt x="4" y="5"/>
                  </a:lnTo>
                  <a:lnTo>
                    <a:pt x="4" y="4"/>
                  </a:lnTo>
                  <a:lnTo>
                    <a:pt x="5" y="4"/>
                  </a:lnTo>
                  <a:lnTo>
                    <a:pt x="6" y="4"/>
                  </a:lnTo>
                  <a:lnTo>
                    <a:pt x="6" y="4"/>
                  </a:lnTo>
                  <a:lnTo>
                    <a:pt x="6" y="4"/>
                  </a:lnTo>
                  <a:lnTo>
                    <a:pt x="6" y="4"/>
                  </a:lnTo>
                  <a:lnTo>
                    <a:pt x="6" y="3"/>
                  </a:lnTo>
                  <a:lnTo>
                    <a:pt x="6" y="3"/>
                  </a:lnTo>
                  <a:lnTo>
                    <a:pt x="6" y="1"/>
                  </a:lnTo>
                  <a:lnTo>
                    <a:pt x="6" y="0"/>
                  </a:lnTo>
                  <a:lnTo>
                    <a:pt x="6" y="0"/>
                  </a:lnTo>
                  <a:lnTo>
                    <a:pt x="7" y="0"/>
                  </a:lnTo>
                  <a:lnTo>
                    <a:pt x="7" y="0"/>
                  </a:lnTo>
                  <a:lnTo>
                    <a:pt x="9" y="0"/>
                  </a:lnTo>
                  <a:lnTo>
                    <a:pt x="9" y="0"/>
                  </a:lnTo>
                  <a:lnTo>
                    <a:pt x="10" y="0"/>
                  </a:lnTo>
                  <a:lnTo>
                    <a:pt x="10" y="0"/>
                  </a:lnTo>
                  <a:lnTo>
                    <a:pt x="11" y="0"/>
                  </a:lnTo>
                  <a:lnTo>
                    <a:pt x="11" y="0"/>
                  </a:lnTo>
                  <a:lnTo>
                    <a:pt x="11" y="0"/>
                  </a:lnTo>
                  <a:lnTo>
                    <a:pt x="12" y="0"/>
                  </a:lnTo>
                  <a:lnTo>
                    <a:pt x="12" y="0"/>
                  </a:lnTo>
                  <a:lnTo>
                    <a:pt x="12" y="0"/>
                  </a:lnTo>
                  <a:lnTo>
                    <a:pt x="14" y="0"/>
                  </a:lnTo>
                  <a:lnTo>
                    <a:pt x="14" y="0"/>
                  </a:lnTo>
                  <a:lnTo>
                    <a:pt x="14" y="0"/>
                  </a:lnTo>
                  <a:lnTo>
                    <a:pt x="14" y="8"/>
                  </a:lnTo>
                  <a:lnTo>
                    <a:pt x="14" y="8"/>
                  </a:lnTo>
                  <a:lnTo>
                    <a:pt x="14" y="8"/>
                  </a:lnTo>
                  <a:lnTo>
                    <a:pt x="14" y="8"/>
                  </a:lnTo>
                  <a:lnTo>
                    <a:pt x="14" y="8"/>
                  </a:lnTo>
                  <a:lnTo>
                    <a:pt x="12" y="8"/>
                  </a:lnTo>
                  <a:lnTo>
                    <a:pt x="12" y="8"/>
                  </a:lnTo>
                  <a:lnTo>
                    <a:pt x="12" y="8"/>
                  </a:lnTo>
                  <a:lnTo>
                    <a:pt x="11" y="8"/>
                  </a:lnTo>
                  <a:lnTo>
                    <a:pt x="10" y="8"/>
                  </a:lnTo>
                  <a:lnTo>
                    <a:pt x="10" y="8"/>
                  </a:lnTo>
                  <a:lnTo>
                    <a:pt x="9" y="8"/>
                  </a:lnTo>
                  <a:lnTo>
                    <a:pt x="9" y="8"/>
                  </a:lnTo>
                  <a:lnTo>
                    <a:pt x="9" y="8"/>
                  </a:lnTo>
                  <a:lnTo>
                    <a:pt x="9" y="9"/>
                  </a:lnTo>
                  <a:lnTo>
                    <a:pt x="9" y="9"/>
                  </a:lnTo>
                  <a:lnTo>
                    <a:pt x="9" y="10"/>
                  </a:lnTo>
                  <a:lnTo>
                    <a:pt x="14" y="10"/>
                  </a:lnTo>
                  <a:lnTo>
                    <a:pt x="14" y="18"/>
                  </a:lnTo>
                  <a:lnTo>
                    <a:pt x="9" y="18"/>
                  </a:lnTo>
                  <a:lnTo>
                    <a:pt x="9" y="37"/>
                  </a:lnTo>
                  <a:lnTo>
                    <a:pt x="2" y="37"/>
                  </a:lnTo>
                  <a:lnTo>
                    <a:pt x="2" y="18"/>
                  </a:lnTo>
                  <a:lnTo>
                    <a:pt x="0" y="18"/>
                  </a:lnTo>
                  <a:lnTo>
                    <a:pt x="0" y="10"/>
                  </a:lnTo>
                  <a:close/>
                </a:path>
              </a:pathLst>
            </a:custGeom>
            <a:solidFill>
              <a:srgbClr val="3A66AA"/>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228" name="Freeform 348"/>
            <p:cNvSpPr/>
            <p:nvPr/>
          </p:nvSpPr>
          <p:spPr bwMode="auto">
            <a:xfrm>
              <a:off x="3878" y="2820"/>
              <a:ext cx="5" cy="9"/>
            </a:xfrm>
            <a:custGeom>
              <a:avLst/>
              <a:gdLst/>
              <a:ahLst/>
              <a:cxnLst>
                <a:cxn ang="0">
                  <a:pos x="5" y="14"/>
                </a:cxn>
                <a:cxn ang="0">
                  <a:pos x="8" y="11"/>
                </a:cxn>
                <a:cxn ang="0">
                  <a:pos x="10" y="11"/>
                </a:cxn>
                <a:cxn ang="0">
                  <a:pos x="12" y="10"/>
                </a:cxn>
                <a:cxn ang="0">
                  <a:pos x="14" y="10"/>
                </a:cxn>
                <a:cxn ang="0">
                  <a:pos x="14" y="10"/>
                </a:cxn>
                <a:cxn ang="0">
                  <a:pos x="14" y="10"/>
                </a:cxn>
                <a:cxn ang="0">
                  <a:pos x="15" y="10"/>
                </a:cxn>
                <a:cxn ang="0">
                  <a:pos x="17" y="10"/>
                </a:cxn>
                <a:cxn ang="0">
                  <a:pos x="17" y="11"/>
                </a:cxn>
                <a:cxn ang="0">
                  <a:pos x="17" y="13"/>
                </a:cxn>
                <a:cxn ang="0">
                  <a:pos x="18" y="14"/>
                </a:cxn>
                <a:cxn ang="0">
                  <a:pos x="19" y="14"/>
                </a:cxn>
                <a:cxn ang="0">
                  <a:pos x="19" y="15"/>
                </a:cxn>
                <a:cxn ang="0">
                  <a:pos x="19" y="17"/>
                </a:cxn>
                <a:cxn ang="0">
                  <a:pos x="19" y="17"/>
                </a:cxn>
                <a:cxn ang="0">
                  <a:pos x="19" y="18"/>
                </a:cxn>
                <a:cxn ang="0">
                  <a:pos x="19" y="18"/>
                </a:cxn>
                <a:cxn ang="0">
                  <a:pos x="19" y="19"/>
                </a:cxn>
                <a:cxn ang="0">
                  <a:pos x="19" y="20"/>
                </a:cxn>
                <a:cxn ang="0">
                  <a:pos x="19" y="37"/>
                </a:cxn>
                <a:cxn ang="0">
                  <a:pos x="14" y="24"/>
                </a:cxn>
                <a:cxn ang="0">
                  <a:pos x="14" y="22"/>
                </a:cxn>
                <a:cxn ang="0">
                  <a:pos x="14" y="20"/>
                </a:cxn>
                <a:cxn ang="0">
                  <a:pos x="14" y="19"/>
                </a:cxn>
                <a:cxn ang="0">
                  <a:pos x="14" y="18"/>
                </a:cxn>
                <a:cxn ang="0">
                  <a:pos x="13" y="18"/>
                </a:cxn>
                <a:cxn ang="0">
                  <a:pos x="12" y="18"/>
                </a:cxn>
                <a:cxn ang="0">
                  <a:pos x="12" y="18"/>
                </a:cxn>
                <a:cxn ang="0">
                  <a:pos x="10" y="18"/>
                </a:cxn>
                <a:cxn ang="0">
                  <a:pos x="9" y="18"/>
                </a:cxn>
                <a:cxn ang="0">
                  <a:pos x="9" y="18"/>
                </a:cxn>
                <a:cxn ang="0">
                  <a:pos x="9" y="18"/>
                </a:cxn>
                <a:cxn ang="0">
                  <a:pos x="8" y="18"/>
                </a:cxn>
                <a:cxn ang="0">
                  <a:pos x="6" y="18"/>
                </a:cxn>
                <a:cxn ang="0">
                  <a:pos x="6" y="19"/>
                </a:cxn>
                <a:cxn ang="0">
                  <a:pos x="5" y="20"/>
                </a:cxn>
                <a:cxn ang="0">
                  <a:pos x="5" y="20"/>
                </a:cxn>
                <a:cxn ang="0">
                  <a:pos x="5" y="20"/>
                </a:cxn>
                <a:cxn ang="0">
                  <a:pos x="5" y="22"/>
                </a:cxn>
                <a:cxn ang="0">
                  <a:pos x="5" y="24"/>
                </a:cxn>
                <a:cxn ang="0">
                  <a:pos x="0" y="37"/>
                </a:cxn>
                <a:cxn ang="0">
                  <a:pos x="5" y="0"/>
                </a:cxn>
              </a:cxnLst>
              <a:rect l="0" t="0" r="r" b="b"/>
              <a:pathLst>
                <a:path w="19" h="37">
                  <a:moveTo>
                    <a:pt x="5" y="0"/>
                  </a:moveTo>
                  <a:lnTo>
                    <a:pt x="5" y="14"/>
                  </a:lnTo>
                  <a:lnTo>
                    <a:pt x="6" y="13"/>
                  </a:lnTo>
                  <a:lnTo>
                    <a:pt x="8" y="11"/>
                  </a:lnTo>
                  <a:lnTo>
                    <a:pt x="9" y="11"/>
                  </a:lnTo>
                  <a:lnTo>
                    <a:pt x="10" y="11"/>
                  </a:lnTo>
                  <a:lnTo>
                    <a:pt x="10" y="10"/>
                  </a:lnTo>
                  <a:lnTo>
                    <a:pt x="12" y="10"/>
                  </a:lnTo>
                  <a:lnTo>
                    <a:pt x="13" y="10"/>
                  </a:lnTo>
                  <a:lnTo>
                    <a:pt x="14" y="10"/>
                  </a:lnTo>
                  <a:lnTo>
                    <a:pt x="14" y="10"/>
                  </a:lnTo>
                  <a:lnTo>
                    <a:pt x="14" y="10"/>
                  </a:lnTo>
                  <a:lnTo>
                    <a:pt x="14" y="10"/>
                  </a:lnTo>
                  <a:lnTo>
                    <a:pt x="14" y="10"/>
                  </a:lnTo>
                  <a:lnTo>
                    <a:pt x="15" y="10"/>
                  </a:lnTo>
                  <a:lnTo>
                    <a:pt x="15" y="10"/>
                  </a:lnTo>
                  <a:lnTo>
                    <a:pt x="17" y="10"/>
                  </a:lnTo>
                  <a:lnTo>
                    <a:pt x="17" y="10"/>
                  </a:lnTo>
                  <a:lnTo>
                    <a:pt x="17" y="11"/>
                  </a:lnTo>
                  <a:lnTo>
                    <a:pt x="17" y="11"/>
                  </a:lnTo>
                  <a:lnTo>
                    <a:pt x="17" y="13"/>
                  </a:lnTo>
                  <a:lnTo>
                    <a:pt x="17" y="13"/>
                  </a:lnTo>
                  <a:lnTo>
                    <a:pt x="18" y="13"/>
                  </a:lnTo>
                  <a:lnTo>
                    <a:pt x="18" y="14"/>
                  </a:lnTo>
                  <a:lnTo>
                    <a:pt x="19" y="14"/>
                  </a:lnTo>
                  <a:lnTo>
                    <a:pt x="19" y="14"/>
                  </a:lnTo>
                  <a:lnTo>
                    <a:pt x="19" y="14"/>
                  </a:lnTo>
                  <a:lnTo>
                    <a:pt x="19" y="15"/>
                  </a:lnTo>
                  <a:lnTo>
                    <a:pt x="19" y="15"/>
                  </a:lnTo>
                  <a:lnTo>
                    <a:pt x="19" y="17"/>
                  </a:lnTo>
                  <a:lnTo>
                    <a:pt x="19" y="17"/>
                  </a:lnTo>
                  <a:lnTo>
                    <a:pt x="19" y="17"/>
                  </a:lnTo>
                  <a:lnTo>
                    <a:pt x="19" y="18"/>
                  </a:lnTo>
                  <a:lnTo>
                    <a:pt x="19" y="18"/>
                  </a:lnTo>
                  <a:lnTo>
                    <a:pt x="19" y="18"/>
                  </a:lnTo>
                  <a:lnTo>
                    <a:pt x="19" y="18"/>
                  </a:lnTo>
                  <a:lnTo>
                    <a:pt x="19" y="19"/>
                  </a:lnTo>
                  <a:lnTo>
                    <a:pt x="19" y="19"/>
                  </a:lnTo>
                  <a:lnTo>
                    <a:pt x="19" y="20"/>
                  </a:lnTo>
                  <a:lnTo>
                    <a:pt x="19" y="20"/>
                  </a:lnTo>
                  <a:lnTo>
                    <a:pt x="19" y="20"/>
                  </a:lnTo>
                  <a:lnTo>
                    <a:pt x="19" y="37"/>
                  </a:lnTo>
                  <a:lnTo>
                    <a:pt x="14" y="37"/>
                  </a:lnTo>
                  <a:lnTo>
                    <a:pt x="14" y="24"/>
                  </a:lnTo>
                  <a:lnTo>
                    <a:pt x="14" y="23"/>
                  </a:lnTo>
                  <a:lnTo>
                    <a:pt x="14" y="22"/>
                  </a:lnTo>
                  <a:lnTo>
                    <a:pt x="14" y="22"/>
                  </a:lnTo>
                  <a:lnTo>
                    <a:pt x="14" y="20"/>
                  </a:lnTo>
                  <a:lnTo>
                    <a:pt x="14" y="20"/>
                  </a:lnTo>
                  <a:lnTo>
                    <a:pt x="14" y="19"/>
                  </a:lnTo>
                  <a:lnTo>
                    <a:pt x="14" y="18"/>
                  </a:lnTo>
                  <a:lnTo>
                    <a:pt x="14" y="18"/>
                  </a:lnTo>
                  <a:lnTo>
                    <a:pt x="13" y="18"/>
                  </a:lnTo>
                  <a:lnTo>
                    <a:pt x="13" y="18"/>
                  </a:lnTo>
                  <a:lnTo>
                    <a:pt x="12" y="18"/>
                  </a:lnTo>
                  <a:lnTo>
                    <a:pt x="12" y="18"/>
                  </a:lnTo>
                  <a:lnTo>
                    <a:pt x="12" y="18"/>
                  </a:lnTo>
                  <a:lnTo>
                    <a:pt x="12" y="18"/>
                  </a:lnTo>
                  <a:lnTo>
                    <a:pt x="12" y="18"/>
                  </a:lnTo>
                  <a:lnTo>
                    <a:pt x="10" y="18"/>
                  </a:lnTo>
                  <a:lnTo>
                    <a:pt x="9" y="18"/>
                  </a:lnTo>
                  <a:lnTo>
                    <a:pt x="9" y="18"/>
                  </a:lnTo>
                  <a:lnTo>
                    <a:pt x="9" y="18"/>
                  </a:lnTo>
                  <a:lnTo>
                    <a:pt x="9" y="18"/>
                  </a:lnTo>
                  <a:lnTo>
                    <a:pt x="9" y="18"/>
                  </a:lnTo>
                  <a:lnTo>
                    <a:pt x="9" y="18"/>
                  </a:lnTo>
                  <a:lnTo>
                    <a:pt x="8" y="18"/>
                  </a:lnTo>
                  <a:lnTo>
                    <a:pt x="8" y="18"/>
                  </a:lnTo>
                  <a:lnTo>
                    <a:pt x="8" y="18"/>
                  </a:lnTo>
                  <a:lnTo>
                    <a:pt x="6" y="18"/>
                  </a:lnTo>
                  <a:lnTo>
                    <a:pt x="6" y="18"/>
                  </a:lnTo>
                  <a:lnTo>
                    <a:pt x="6" y="19"/>
                  </a:lnTo>
                  <a:lnTo>
                    <a:pt x="6" y="19"/>
                  </a:lnTo>
                  <a:lnTo>
                    <a:pt x="5" y="20"/>
                  </a:lnTo>
                  <a:lnTo>
                    <a:pt x="5" y="20"/>
                  </a:lnTo>
                  <a:lnTo>
                    <a:pt x="5" y="20"/>
                  </a:lnTo>
                  <a:lnTo>
                    <a:pt x="5" y="20"/>
                  </a:lnTo>
                  <a:lnTo>
                    <a:pt x="5" y="20"/>
                  </a:lnTo>
                  <a:lnTo>
                    <a:pt x="5" y="22"/>
                  </a:lnTo>
                  <a:lnTo>
                    <a:pt x="5" y="22"/>
                  </a:lnTo>
                  <a:lnTo>
                    <a:pt x="5" y="23"/>
                  </a:lnTo>
                  <a:lnTo>
                    <a:pt x="5" y="24"/>
                  </a:lnTo>
                  <a:lnTo>
                    <a:pt x="5" y="37"/>
                  </a:lnTo>
                  <a:lnTo>
                    <a:pt x="0" y="37"/>
                  </a:lnTo>
                  <a:lnTo>
                    <a:pt x="0" y="0"/>
                  </a:lnTo>
                  <a:lnTo>
                    <a:pt x="5" y="0"/>
                  </a:lnTo>
                  <a:close/>
                </a:path>
              </a:pathLst>
            </a:custGeom>
            <a:solidFill>
              <a:srgbClr val="3A66AA"/>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229" name="Freeform 349"/>
            <p:cNvSpPr/>
            <p:nvPr/>
          </p:nvSpPr>
          <p:spPr bwMode="auto">
            <a:xfrm>
              <a:off x="3799" y="2839"/>
              <a:ext cx="5" cy="6"/>
            </a:xfrm>
            <a:custGeom>
              <a:avLst/>
              <a:gdLst/>
              <a:ahLst/>
              <a:cxnLst>
                <a:cxn ang="0">
                  <a:pos x="6" y="18"/>
                </a:cxn>
                <a:cxn ang="0">
                  <a:pos x="7" y="20"/>
                </a:cxn>
                <a:cxn ang="0">
                  <a:pos x="7" y="20"/>
                </a:cxn>
                <a:cxn ang="0">
                  <a:pos x="8" y="22"/>
                </a:cxn>
                <a:cxn ang="0">
                  <a:pos x="10" y="23"/>
                </a:cxn>
                <a:cxn ang="0">
                  <a:pos x="10" y="24"/>
                </a:cxn>
                <a:cxn ang="0">
                  <a:pos x="12" y="23"/>
                </a:cxn>
                <a:cxn ang="0">
                  <a:pos x="12" y="22"/>
                </a:cxn>
                <a:cxn ang="0">
                  <a:pos x="14" y="20"/>
                </a:cxn>
                <a:cxn ang="0">
                  <a:pos x="15" y="20"/>
                </a:cxn>
                <a:cxn ang="0">
                  <a:pos x="16" y="20"/>
                </a:cxn>
                <a:cxn ang="0">
                  <a:pos x="16" y="20"/>
                </a:cxn>
                <a:cxn ang="0">
                  <a:pos x="15" y="19"/>
                </a:cxn>
                <a:cxn ang="0">
                  <a:pos x="12" y="17"/>
                </a:cxn>
                <a:cxn ang="0">
                  <a:pos x="8" y="17"/>
                </a:cxn>
                <a:cxn ang="0">
                  <a:pos x="5" y="14"/>
                </a:cxn>
                <a:cxn ang="0">
                  <a:pos x="3" y="14"/>
                </a:cxn>
                <a:cxn ang="0">
                  <a:pos x="2" y="12"/>
                </a:cxn>
                <a:cxn ang="0">
                  <a:pos x="2" y="8"/>
                </a:cxn>
                <a:cxn ang="0">
                  <a:pos x="2" y="7"/>
                </a:cxn>
                <a:cxn ang="0">
                  <a:pos x="2" y="5"/>
                </a:cxn>
                <a:cxn ang="0">
                  <a:pos x="2" y="4"/>
                </a:cxn>
                <a:cxn ang="0">
                  <a:pos x="5" y="1"/>
                </a:cxn>
                <a:cxn ang="0">
                  <a:pos x="8" y="0"/>
                </a:cxn>
                <a:cxn ang="0">
                  <a:pos x="11" y="0"/>
                </a:cxn>
                <a:cxn ang="0">
                  <a:pos x="14" y="1"/>
                </a:cxn>
                <a:cxn ang="0">
                  <a:pos x="16" y="3"/>
                </a:cxn>
                <a:cxn ang="0">
                  <a:pos x="17" y="4"/>
                </a:cxn>
                <a:cxn ang="0">
                  <a:pos x="19" y="4"/>
                </a:cxn>
                <a:cxn ang="0">
                  <a:pos x="19" y="7"/>
                </a:cxn>
                <a:cxn ang="0">
                  <a:pos x="12" y="7"/>
                </a:cxn>
                <a:cxn ang="0">
                  <a:pos x="11" y="7"/>
                </a:cxn>
                <a:cxn ang="0">
                  <a:pos x="10" y="7"/>
                </a:cxn>
                <a:cxn ang="0">
                  <a:pos x="8" y="7"/>
                </a:cxn>
                <a:cxn ang="0">
                  <a:pos x="7" y="7"/>
                </a:cxn>
                <a:cxn ang="0">
                  <a:pos x="7" y="7"/>
                </a:cxn>
                <a:cxn ang="0">
                  <a:pos x="7" y="8"/>
                </a:cxn>
                <a:cxn ang="0">
                  <a:pos x="7" y="10"/>
                </a:cxn>
                <a:cxn ang="0">
                  <a:pos x="8" y="10"/>
                </a:cxn>
                <a:cxn ang="0">
                  <a:pos x="11" y="10"/>
                </a:cxn>
                <a:cxn ang="0">
                  <a:pos x="14" y="10"/>
                </a:cxn>
                <a:cxn ang="0">
                  <a:pos x="16" y="12"/>
                </a:cxn>
                <a:cxn ang="0">
                  <a:pos x="19" y="14"/>
                </a:cxn>
                <a:cxn ang="0">
                  <a:pos x="19" y="14"/>
                </a:cxn>
                <a:cxn ang="0">
                  <a:pos x="20" y="17"/>
                </a:cxn>
                <a:cxn ang="0">
                  <a:pos x="21" y="20"/>
                </a:cxn>
                <a:cxn ang="0">
                  <a:pos x="20" y="22"/>
                </a:cxn>
                <a:cxn ang="0">
                  <a:pos x="19" y="23"/>
                </a:cxn>
                <a:cxn ang="0">
                  <a:pos x="17" y="24"/>
                </a:cxn>
                <a:cxn ang="0">
                  <a:pos x="15" y="27"/>
                </a:cxn>
                <a:cxn ang="0">
                  <a:pos x="11" y="27"/>
                </a:cxn>
                <a:cxn ang="0">
                  <a:pos x="8" y="27"/>
                </a:cxn>
                <a:cxn ang="0">
                  <a:pos x="6" y="27"/>
                </a:cxn>
                <a:cxn ang="0">
                  <a:pos x="5" y="27"/>
                </a:cxn>
                <a:cxn ang="0">
                  <a:pos x="2" y="24"/>
                </a:cxn>
                <a:cxn ang="0">
                  <a:pos x="1" y="23"/>
                </a:cxn>
              </a:cxnLst>
              <a:rect l="0" t="0" r="r" b="b"/>
              <a:pathLst>
                <a:path w="21" h="27">
                  <a:moveTo>
                    <a:pt x="0" y="20"/>
                  </a:moveTo>
                  <a:lnTo>
                    <a:pt x="5" y="17"/>
                  </a:lnTo>
                  <a:lnTo>
                    <a:pt x="6" y="18"/>
                  </a:lnTo>
                  <a:lnTo>
                    <a:pt x="6" y="19"/>
                  </a:lnTo>
                  <a:lnTo>
                    <a:pt x="7" y="19"/>
                  </a:lnTo>
                  <a:lnTo>
                    <a:pt x="7" y="20"/>
                  </a:lnTo>
                  <a:lnTo>
                    <a:pt x="7" y="20"/>
                  </a:lnTo>
                  <a:lnTo>
                    <a:pt x="7" y="20"/>
                  </a:lnTo>
                  <a:lnTo>
                    <a:pt x="7" y="20"/>
                  </a:lnTo>
                  <a:lnTo>
                    <a:pt x="7" y="20"/>
                  </a:lnTo>
                  <a:lnTo>
                    <a:pt x="7" y="22"/>
                  </a:lnTo>
                  <a:lnTo>
                    <a:pt x="8" y="22"/>
                  </a:lnTo>
                  <a:lnTo>
                    <a:pt x="8" y="23"/>
                  </a:lnTo>
                  <a:lnTo>
                    <a:pt x="8" y="23"/>
                  </a:lnTo>
                  <a:lnTo>
                    <a:pt x="10" y="23"/>
                  </a:lnTo>
                  <a:lnTo>
                    <a:pt x="10" y="24"/>
                  </a:lnTo>
                  <a:lnTo>
                    <a:pt x="10" y="24"/>
                  </a:lnTo>
                  <a:lnTo>
                    <a:pt x="10" y="24"/>
                  </a:lnTo>
                  <a:lnTo>
                    <a:pt x="11" y="24"/>
                  </a:lnTo>
                  <a:lnTo>
                    <a:pt x="12" y="24"/>
                  </a:lnTo>
                  <a:lnTo>
                    <a:pt x="12" y="23"/>
                  </a:lnTo>
                  <a:lnTo>
                    <a:pt x="12" y="23"/>
                  </a:lnTo>
                  <a:lnTo>
                    <a:pt x="12" y="23"/>
                  </a:lnTo>
                  <a:lnTo>
                    <a:pt x="12" y="22"/>
                  </a:lnTo>
                  <a:lnTo>
                    <a:pt x="12" y="22"/>
                  </a:lnTo>
                  <a:lnTo>
                    <a:pt x="12" y="20"/>
                  </a:lnTo>
                  <a:lnTo>
                    <a:pt x="14" y="20"/>
                  </a:lnTo>
                  <a:lnTo>
                    <a:pt x="14" y="20"/>
                  </a:lnTo>
                  <a:lnTo>
                    <a:pt x="14" y="20"/>
                  </a:lnTo>
                  <a:lnTo>
                    <a:pt x="15" y="20"/>
                  </a:lnTo>
                  <a:lnTo>
                    <a:pt x="15" y="20"/>
                  </a:lnTo>
                  <a:lnTo>
                    <a:pt x="15" y="20"/>
                  </a:lnTo>
                  <a:lnTo>
                    <a:pt x="16" y="20"/>
                  </a:lnTo>
                  <a:lnTo>
                    <a:pt x="16" y="20"/>
                  </a:lnTo>
                  <a:lnTo>
                    <a:pt x="16" y="20"/>
                  </a:lnTo>
                  <a:lnTo>
                    <a:pt x="16" y="20"/>
                  </a:lnTo>
                  <a:lnTo>
                    <a:pt x="15" y="20"/>
                  </a:lnTo>
                  <a:lnTo>
                    <a:pt x="15" y="20"/>
                  </a:lnTo>
                  <a:lnTo>
                    <a:pt x="15" y="19"/>
                  </a:lnTo>
                  <a:lnTo>
                    <a:pt x="15" y="19"/>
                  </a:lnTo>
                  <a:lnTo>
                    <a:pt x="14" y="18"/>
                  </a:lnTo>
                  <a:lnTo>
                    <a:pt x="12" y="17"/>
                  </a:lnTo>
                  <a:lnTo>
                    <a:pt x="11" y="17"/>
                  </a:lnTo>
                  <a:lnTo>
                    <a:pt x="10" y="17"/>
                  </a:lnTo>
                  <a:lnTo>
                    <a:pt x="8" y="17"/>
                  </a:lnTo>
                  <a:lnTo>
                    <a:pt x="7" y="15"/>
                  </a:lnTo>
                  <a:lnTo>
                    <a:pt x="6" y="15"/>
                  </a:lnTo>
                  <a:lnTo>
                    <a:pt x="5" y="14"/>
                  </a:lnTo>
                  <a:lnTo>
                    <a:pt x="5" y="14"/>
                  </a:lnTo>
                  <a:lnTo>
                    <a:pt x="5" y="14"/>
                  </a:lnTo>
                  <a:lnTo>
                    <a:pt x="3" y="14"/>
                  </a:lnTo>
                  <a:lnTo>
                    <a:pt x="3" y="13"/>
                  </a:lnTo>
                  <a:lnTo>
                    <a:pt x="2" y="13"/>
                  </a:lnTo>
                  <a:lnTo>
                    <a:pt x="2" y="12"/>
                  </a:lnTo>
                  <a:lnTo>
                    <a:pt x="2" y="10"/>
                  </a:lnTo>
                  <a:lnTo>
                    <a:pt x="2" y="9"/>
                  </a:lnTo>
                  <a:lnTo>
                    <a:pt x="2" y="8"/>
                  </a:lnTo>
                  <a:lnTo>
                    <a:pt x="2" y="7"/>
                  </a:lnTo>
                  <a:lnTo>
                    <a:pt x="2" y="7"/>
                  </a:lnTo>
                  <a:lnTo>
                    <a:pt x="2" y="7"/>
                  </a:lnTo>
                  <a:lnTo>
                    <a:pt x="2" y="7"/>
                  </a:lnTo>
                  <a:lnTo>
                    <a:pt x="2" y="5"/>
                  </a:lnTo>
                  <a:lnTo>
                    <a:pt x="2" y="5"/>
                  </a:lnTo>
                  <a:lnTo>
                    <a:pt x="2" y="4"/>
                  </a:lnTo>
                  <a:lnTo>
                    <a:pt x="2" y="4"/>
                  </a:lnTo>
                  <a:lnTo>
                    <a:pt x="2" y="4"/>
                  </a:lnTo>
                  <a:lnTo>
                    <a:pt x="3" y="3"/>
                  </a:lnTo>
                  <a:lnTo>
                    <a:pt x="5" y="1"/>
                  </a:lnTo>
                  <a:lnTo>
                    <a:pt x="5" y="1"/>
                  </a:lnTo>
                  <a:lnTo>
                    <a:pt x="6" y="1"/>
                  </a:lnTo>
                  <a:lnTo>
                    <a:pt x="7" y="0"/>
                  </a:lnTo>
                  <a:lnTo>
                    <a:pt x="8" y="0"/>
                  </a:lnTo>
                  <a:lnTo>
                    <a:pt x="10" y="0"/>
                  </a:lnTo>
                  <a:lnTo>
                    <a:pt x="10" y="0"/>
                  </a:lnTo>
                  <a:lnTo>
                    <a:pt x="11" y="0"/>
                  </a:lnTo>
                  <a:lnTo>
                    <a:pt x="12" y="0"/>
                  </a:lnTo>
                  <a:lnTo>
                    <a:pt x="14" y="0"/>
                  </a:lnTo>
                  <a:lnTo>
                    <a:pt x="14" y="1"/>
                  </a:lnTo>
                  <a:lnTo>
                    <a:pt x="15" y="1"/>
                  </a:lnTo>
                  <a:lnTo>
                    <a:pt x="15" y="1"/>
                  </a:lnTo>
                  <a:lnTo>
                    <a:pt x="16" y="3"/>
                  </a:lnTo>
                  <a:lnTo>
                    <a:pt x="16" y="4"/>
                  </a:lnTo>
                  <a:lnTo>
                    <a:pt x="16" y="4"/>
                  </a:lnTo>
                  <a:lnTo>
                    <a:pt x="17" y="4"/>
                  </a:lnTo>
                  <a:lnTo>
                    <a:pt x="17" y="4"/>
                  </a:lnTo>
                  <a:lnTo>
                    <a:pt x="17" y="4"/>
                  </a:lnTo>
                  <a:lnTo>
                    <a:pt x="19" y="4"/>
                  </a:lnTo>
                  <a:lnTo>
                    <a:pt x="19" y="5"/>
                  </a:lnTo>
                  <a:lnTo>
                    <a:pt x="19" y="7"/>
                  </a:lnTo>
                  <a:lnTo>
                    <a:pt x="19" y="7"/>
                  </a:lnTo>
                  <a:lnTo>
                    <a:pt x="12" y="7"/>
                  </a:lnTo>
                  <a:lnTo>
                    <a:pt x="12" y="7"/>
                  </a:lnTo>
                  <a:lnTo>
                    <a:pt x="12" y="7"/>
                  </a:lnTo>
                  <a:lnTo>
                    <a:pt x="12" y="7"/>
                  </a:lnTo>
                  <a:lnTo>
                    <a:pt x="11" y="7"/>
                  </a:lnTo>
                  <a:lnTo>
                    <a:pt x="11" y="7"/>
                  </a:lnTo>
                  <a:lnTo>
                    <a:pt x="11" y="7"/>
                  </a:lnTo>
                  <a:lnTo>
                    <a:pt x="10" y="7"/>
                  </a:lnTo>
                  <a:lnTo>
                    <a:pt x="10" y="7"/>
                  </a:lnTo>
                  <a:lnTo>
                    <a:pt x="10" y="7"/>
                  </a:lnTo>
                  <a:lnTo>
                    <a:pt x="8" y="7"/>
                  </a:lnTo>
                  <a:lnTo>
                    <a:pt x="8" y="7"/>
                  </a:lnTo>
                  <a:lnTo>
                    <a:pt x="7" y="7"/>
                  </a:lnTo>
                  <a:lnTo>
                    <a:pt x="7" y="7"/>
                  </a:lnTo>
                  <a:lnTo>
                    <a:pt x="7" y="7"/>
                  </a:lnTo>
                  <a:lnTo>
                    <a:pt x="7" y="7"/>
                  </a:lnTo>
                  <a:lnTo>
                    <a:pt x="7" y="7"/>
                  </a:lnTo>
                  <a:lnTo>
                    <a:pt x="7" y="7"/>
                  </a:lnTo>
                  <a:lnTo>
                    <a:pt x="7" y="8"/>
                  </a:lnTo>
                  <a:lnTo>
                    <a:pt x="7" y="8"/>
                  </a:lnTo>
                  <a:lnTo>
                    <a:pt x="7" y="8"/>
                  </a:lnTo>
                  <a:lnTo>
                    <a:pt x="7" y="9"/>
                  </a:lnTo>
                  <a:lnTo>
                    <a:pt x="7" y="9"/>
                  </a:lnTo>
                  <a:lnTo>
                    <a:pt x="7" y="10"/>
                  </a:lnTo>
                  <a:lnTo>
                    <a:pt x="7" y="10"/>
                  </a:lnTo>
                  <a:lnTo>
                    <a:pt x="8" y="10"/>
                  </a:lnTo>
                  <a:lnTo>
                    <a:pt x="8" y="10"/>
                  </a:lnTo>
                  <a:lnTo>
                    <a:pt x="10" y="10"/>
                  </a:lnTo>
                  <a:lnTo>
                    <a:pt x="10" y="10"/>
                  </a:lnTo>
                  <a:lnTo>
                    <a:pt x="11" y="10"/>
                  </a:lnTo>
                  <a:lnTo>
                    <a:pt x="12" y="10"/>
                  </a:lnTo>
                  <a:lnTo>
                    <a:pt x="12" y="10"/>
                  </a:lnTo>
                  <a:lnTo>
                    <a:pt x="14" y="10"/>
                  </a:lnTo>
                  <a:lnTo>
                    <a:pt x="15" y="10"/>
                  </a:lnTo>
                  <a:lnTo>
                    <a:pt x="16" y="12"/>
                  </a:lnTo>
                  <a:lnTo>
                    <a:pt x="16" y="12"/>
                  </a:lnTo>
                  <a:lnTo>
                    <a:pt x="17" y="13"/>
                  </a:lnTo>
                  <a:lnTo>
                    <a:pt x="17" y="13"/>
                  </a:lnTo>
                  <a:lnTo>
                    <a:pt x="19" y="14"/>
                  </a:lnTo>
                  <a:lnTo>
                    <a:pt x="19" y="14"/>
                  </a:lnTo>
                  <a:lnTo>
                    <a:pt x="19" y="14"/>
                  </a:lnTo>
                  <a:lnTo>
                    <a:pt x="19" y="14"/>
                  </a:lnTo>
                  <a:lnTo>
                    <a:pt x="19" y="15"/>
                  </a:lnTo>
                  <a:lnTo>
                    <a:pt x="20" y="15"/>
                  </a:lnTo>
                  <a:lnTo>
                    <a:pt x="20" y="17"/>
                  </a:lnTo>
                  <a:lnTo>
                    <a:pt x="21" y="18"/>
                  </a:lnTo>
                  <a:lnTo>
                    <a:pt x="21" y="19"/>
                  </a:lnTo>
                  <a:lnTo>
                    <a:pt x="21" y="20"/>
                  </a:lnTo>
                  <a:lnTo>
                    <a:pt x="21" y="20"/>
                  </a:lnTo>
                  <a:lnTo>
                    <a:pt x="21" y="20"/>
                  </a:lnTo>
                  <a:lnTo>
                    <a:pt x="20" y="22"/>
                  </a:lnTo>
                  <a:lnTo>
                    <a:pt x="20" y="22"/>
                  </a:lnTo>
                  <a:lnTo>
                    <a:pt x="19" y="23"/>
                  </a:lnTo>
                  <a:lnTo>
                    <a:pt x="19" y="23"/>
                  </a:lnTo>
                  <a:lnTo>
                    <a:pt x="19" y="23"/>
                  </a:lnTo>
                  <a:lnTo>
                    <a:pt x="19" y="24"/>
                  </a:lnTo>
                  <a:lnTo>
                    <a:pt x="17" y="24"/>
                  </a:lnTo>
                  <a:lnTo>
                    <a:pt x="16" y="25"/>
                  </a:lnTo>
                  <a:lnTo>
                    <a:pt x="15" y="27"/>
                  </a:lnTo>
                  <a:lnTo>
                    <a:pt x="15" y="27"/>
                  </a:lnTo>
                  <a:lnTo>
                    <a:pt x="14" y="27"/>
                  </a:lnTo>
                  <a:lnTo>
                    <a:pt x="12" y="27"/>
                  </a:lnTo>
                  <a:lnTo>
                    <a:pt x="11" y="27"/>
                  </a:lnTo>
                  <a:lnTo>
                    <a:pt x="10" y="27"/>
                  </a:lnTo>
                  <a:lnTo>
                    <a:pt x="10" y="27"/>
                  </a:lnTo>
                  <a:lnTo>
                    <a:pt x="8" y="27"/>
                  </a:lnTo>
                  <a:lnTo>
                    <a:pt x="7" y="27"/>
                  </a:lnTo>
                  <a:lnTo>
                    <a:pt x="6" y="27"/>
                  </a:lnTo>
                  <a:lnTo>
                    <a:pt x="6" y="27"/>
                  </a:lnTo>
                  <a:lnTo>
                    <a:pt x="5" y="27"/>
                  </a:lnTo>
                  <a:lnTo>
                    <a:pt x="5" y="27"/>
                  </a:lnTo>
                  <a:lnTo>
                    <a:pt x="5" y="27"/>
                  </a:lnTo>
                  <a:lnTo>
                    <a:pt x="3" y="25"/>
                  </a:lnTo>
                  <a:lnTo>
                    <a:pt x="3" y="25"/>
                  </a:lnTo>
                  <a:lnTo>
                    <a:pt x="2" y="24"/>
                  </a:lnTo>
                  <a:lnTo>
                    <a:pt x="2" y="24"/>
                  </a:lnTo>
                  <a:lnTo>
                    <a:pt x="2" y="23"/>
                  </a:lnTo>
                  <a:lnTo>
                    <a:pt x="1" y="23"/>
                  </a:lnTo>
                  <a:lnTo>
                    <a:pt x="0" y="22"/>
                  </a:lnTo>
                  <a:lnTo>
                    <a:pt x="0" y="20"/>
                  </a:lnTo>
                  <a:close/>
                </a:path>
              </a:pathLst>
            </a:custGeom>
            <a:solidFill>
              <a:srgbClr val="3A66AA"/>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230" name="Freeform 350"/>
            <p:cNvSpPr>
              <a:spLocks noEditPoints="1"/>
            </p:cNvSpPr>
            <p:nvPr/>
          </p:nvSpPr>
          <p:spPr bwMode="auto">
            <a:xfrm>
              <a:off x="3805" y="2836"/>
              <a:ext cx="5" cy="9"/>
            </a:xfrm>
            <a:custGeom>
              <a:avLst/>
              <a:gdLst/>
              <a:ahLst/>
              <a:cxnLst>
                <a:cxn ang="0">
                  <a:pos x="13" y="37"/>
                </a:cxn>
                <a:cxn ang="0">
                  <a:pos x="13" y="34"/>
                </a:cxn>
                <a:cxn ang="0">
                  <a:pos x="13" y="34"/>
                </a:cxn>
                <a:cxn ang="0">
                  <a:pos x="12" y="35"/>
                </a:cxn>
                <a:cxn ang="0">
                  <a:pos x="11" y="37"/>
                </a:cxn>
                <a:cxn ang="0">
                  <a:pos x="10" y="37"/>
                </a:cxn>
                <a:cxn ang="0">
                  <a:pos x="10" y="37"/>
                </a:cxn>
                <a:cxn ang="0">
                  <a:pos x="8" y="37"/>
                </a:cxn>
                <a:cxn ang="0">
                  <a:pos x="8" y="37"/>
                </a:cxn>
                <a:cxn ang="0">
                  <a:pos x="7" y="37"/>
                </a:cxn>
                <a:cxn ang="0">
                  <a:pos x="5" y="37"/>
                </a:cxn>
                <a:cxn ang="0">
                  <a:pos x="3" y="37"/>
                </a:cxn>
                <a:cxn ang="0">
                  <a:pos x="2" y="34"/>
                </a:cxn>
                <a:cxn ang="0">
                  <a:pos x="1" y="33"/>
                </a:cxn>
                <a:cxn ang="0">
                  <a:pos x="1" y="30"/>
                </a:cxn>
                <a:cxn ang="0">
                  <a:pos x="0" y="28"/>
                </a:cxn>
                <a:cxn ang="0">
                  <a:pos x="0" y="25"/>
                </a:cxn>
                <a:cxn ang="0">
                  <a:pos x="0" y="23"/>
                </a:cxn>
                <a:cxn ang="0">
                  <a:pos x="0" y="20"/>
                </a:cxn>
                <a:cxn ang="0">
                  <a:pos x="1" y="18"/>
                </a:cxn>
                <a:cxn ang="0">
                  <a:pos x="1" y="15"/>
                </a:cxn>
                <a:cxn ang="0">
                  <a:pos x="2" y="13"/>
                </a:cxn>
                <a:cxn ang="0">
                  <a:pos x="3" y="11"/>
                </a:cxn>
                <a:cxn ang="0">
                  <a:pos x="5" y="10"/>
                </a:cxn>
                <a:cxn ang="0">
                  <a:pos x="7" y="10"/>
                </a:cxn>
                <a:cxn ang="0">
                  <a:pos x="8" y="10"/>
                </a:cxn>
                <a:cxn ang="0">
                  <a:pos x="11" y="10"/>
                </a:cxn>
                <a:cxn ang="0">
                  <a:pos x="12" y="11"/>
                </a:cxn>
                <a:cxn ang="0">
                  <a:pos x="13" y="13"/>
                </a:cxn>
                <a:cxn ang="0">
                  <a:pos x="13" y="0"/>
                </a:cxn>
                <a:cxn ang="0">
                  <a:pos x="19" y="37"/>
                </a:cxn>
                <a:cxn ang="0">
                  <a:pos x="5" y="25"/>
                </a:cxn>
                <a:cxn ang="0">
                  <a:pos x="5" y="27"/>
                </a:cxn>
                <a:cxn ang="0">
                  <a:pos x="5" y="28"/>
                </a:cxn>
                <a:cxn ang="0">
                  <a:pos x="5" y="29"/>
                </a:cxn>
                <a:cxn ang="0">
                  <a:pos x="5" y="30"/>
                </a:cxn>
                <a:cxn ang="0">
                  <a:pos x="6" y="32"/>
                </a:cxn>
                <a:cxn ang="0">
                  <a:pos x="7" y="33"/>
                </a:cxn>
                <a:cxn ang="0">
                  <a:pos x="7" y="33"/>
                </a:cxn>
                <a:cxn ang="0">
                  <a:pos x="8" y="33"/>
                </a:cxn>
                <a:cxn ang="0">
                  <a:pos x="10" y="33"/>
                </a:cxn>
                <a:cxn ang="0">
                  <a:pos x="11" y="32"/>
                </a:cxn>
                <a:cxn ang="0">
                  <a:pos x="12" y="30"/>
                </a:cxn>
                <a:cxn ang="0">
                  <a:pos x="13" y="30"/>
                </a:cxn>
                <a:cxn ang="0">
                  <a:pos x="13" y="29"/>
                </a:cxn>
                <a:cxn ang="0">
                  <a:pos x="13" y="28"/>
                </a:cxn>
                <a:cxn ang="0">
                  <a:pos x="13" y="25"/>
                </a:cxn>
                <a:cxn ang="0">
                  <a:pos x="13" y="23"/>
                </a:cxn>
                <a:cxn ang="0">
                  <a:pos x="13" y="22"/>
                </a:cxn>
                <a:cxn ang="0">
                  <a:pos x="13" y="20"/>
                </a:cxn>
                <a:cxn ang="0">
                  <a:pos x="13" y="18"/>
                </a:cxn>
                <a:cxn ang="0">
                  <a:pos x="12" y="17"/>
                </a:cxn>
                <a:cxn ang="0">
                  <a:pos x="11" y="17"/>
                </a:cxn>
                <a:cxn ang="0">
                  <a:pos x="10" y="17"/>
                </a:cxn>
                <a:cxn ang="0">
                  <a:pos x="8" y="17"/>
                </a:cxn>
                <a:cxn ang="0">
                  <a:pos x="7" y="17"/>
                </a:cxn>
                <a:cxn ang="0">
                  <a:pos x="7" y="17"/>
                </a:cxn>
                <a:cxn ang="0">
                  <a:pos x="7" y="17"/>
                </a:cxn>
                <a:cxn ang="0">
                  <a:pos x="6" y="17"/>
                </a:cxn>
                <a:cxn ang="0">
                  <a:pos x="5" y="18"/>
                </a:cxn>
                <a:cxn ang="0">
                  <a:pos x="5" y="20"/>
                </a:cxn>
                <a:cxn ang="0">
                  <a:pos x="5" y="22"/>
                </a:cxn>
                <a:cxn ang="0">
                  <a:pos x="5" y="23"/>
                </a:cxn>
              </a:cxnLst>
              <a:rect l="0" t="0" r="r" b="b"/>
              <a:pathLst>
                <a:path w="19" h="37">
                  <a:moveTo>
                    <a:pt x="19" y="37"/>
                  </a:moveTo>
                  <a:lnTo>
                    <a:pt x="13" y="37"/>
                  </a:lnTo>
                  <a:lnTo>
                    <a:pt x="13" y="34"/>
                  </a:lnTo>
                  <a:lnTo>
                    <a:pt x="13" y="34"/>
                  </a:lnTo>
                  <a:lnTo>
                    <a:pt x="13" y="34"/>
                  </a:lnTo>
                  <a:lnTo>
                    <a:pt x="13" y="34"/>
                  </a:lnTo>
                  <a:lnTo>
                    <a:pt x="12" y="35"/>
                  </a:lnTo>
                  <a:lnTo>
                    <a:pt x="12" y="35"/>
                  </a:lnTo>
                  <a:lnTo>
                    <a:pt x="12" y="37"/>
                  </a:lnTo>
                  <a:lnTo>
                    <a:pt x="11" y="37"/>
                  </a:lnTo>
                  <a:lnTo>
                    <a:pt x="11" y="37"/>
                  </a:lnTo>
                  <a:lnTo>
                    <a:pt x="10" y="37"/>
                  </a:lnTo>
                  <a:lnTo>
                    <a:pt x="10" y="37"/>
                  </a:lnTo>
                  <a:lnTo>
                    <a:pt x="10" y="37"/>
                  </a:lnTo>
                  <a:lnTo>
                    <a:pt x="10" y="37"/>
                  </a:lnTo>
                  <a:lnTo>
                    <a:pt x="8" y="37"/>
                  </a:lnTo>
                  <a:lnTo>
                    <a:pt x="8" y="37"/>
                  </a:lnTo>
                  <a:lnTo>
                    <a:pt x="8" y="37"/>
                  </a:lnTo>
                  <a:lnTo>
                    <a:pt x="7" y="37"/>
                  </a:lnTo>
                  <a:lnTo>
                    <a:pt x="7" y="37"/>
                  </a:lnTo>
                  <a:lnTo>
                    <a:pt x="6" y="37"/>
                  </a:lnTo>
                  <a:lnTo>
                    <a:pt x="5" y="37"/>
                  </a:lnTo>
                  <a:lnTo>
                    <a:pt x="5" y="37"/>
                  </a:lnTo>
                  <a:lnTo>
                    <a:pt x="3" y="37"/>
                  </a:lnTo>
                  <a:lnTo>
                    <a:pt x="3" y="35"/>
                  </a:lnTo>
                  <a:lnTo>
                    <a:pt x="2" y="34"/>
                  </a:lnTo>
                  <a:lnTo>
                    <a:pt x="2" y="34"/>
                  </a:lnTo>
                  <a:lnTo>
                    <a:pt x="1" y="33"/>
                  </a:lnTo>
                  <a:lnTo>
                    <a:pt x="1" y="32"/>
                  </a:lnTo>
                  <a:lnTo>
                    <a:pt x="1" y="30"/>
                  </a:lnTo>
                  <a:lnTo>
                    <a:pt x="0" y="29"/>
                  </a:lnTo>
                  <a:lnTo>
                    <a:pt x="0" y="28"/>
                  </a:lnTo>
                  <a:lnTo>
                    <a:pt x="0" y="27"/>
                  </a:lnTo>
                  <a:lnTo>
                    <a:pt x="0" y="25"/>
                  </a:lnTo>
                  <a:lnTo>
                    <a:pt x="0" y="24"/>
                  </a:lnTo>
                  <a:lnTo>
                    <a:pt x="0" y="23"/>
                  </a:lnTo>
                  <a:lnTo>
                    <a:pt x="0" y="22"/>
                  </a:lnTo>
                  <a:lnTo>
                    <a:pt x="0" y="20"/>
                  </a:lnTo>
                  <a:lnTo>
                    <a:pt x="0" y="19"/>
                  </a:lnTo>
                  <a:lnTo>
                    <a:pt x="1" y="18"/>
                  </a:lnTo>
                  <a:lnTo>
                    <a:pt x="1" y="17"/>
                  </a:lnTo>
                  <a:lnTo>
                    <a:pt x="1" y="15"/>
                  </a:lnTo>
                  <a:lnTo>
                    <a:pt x="2" y="14"/>
                  </a:lnTo>
                  <a:lnTo>
                    <a:pt x="2" y="13"/>
                  </a:lnTo>
                  <a:lnTo>
                    <a:pt x="3" y="11"/>
                  </a:lnTo>
                  <a:lnTo>
                    <a:pt x="3" y="11"/>
                  </a:lnTo>
                  <a:lnTo>
                    <a:pt x="5" y="11"/>
                  </a:lnTo>
                  <a:lnTo>
                    <a:pt x="5" y="10"/>
                  </a:lnTo>
                  <a:lnTo>
                    <a:pt x="6" y="10"/>
                  </a:lnTo>
                  <a:lnTo>
                    <a:pt x="7" y="10"/>
                  </a:lnTo>
                  <a:lnTo>
                    <a:pt x="7" y="10"/>
                  </a:lnTo>
                  <a:lnTo>
                    <a:pt x="8" y="10"/>
                  </a:lnTo>
                  <a:lnTo>
                    <a:pt x="10" y="10"/>
                  </a:lnTo>
                  <a:lnTo>
                    <a:pt x="11" y="10"/>
                  </a:lnTo>
                  <a:lnTo>
                    <a:pt x="11" y="11"/>
                  </a:lnTo>
                  <a:lnTo>
                    <a:pt x="12" y="11"/>
                  </a:lnTo>
                  <a:lnTo>
                    <a:pt x="12" y="11"/>
                  </a:lnTo>
                  <a:lnTo>
                    <a:pt x="13" y="13"/>
                  </a:lnTo>
                  <a:lnTo>
                    <a:pt x="13" y="14"/>
                  </a:lnTo>
                  <a:lnTo>
                    <a:pt x="13" y="0"/>
                  </a:lnTo>
                  <a:lnTo>
                    <a:pt x="19" y="0"/>
                  </a:lnTo>
                  <a:lnTo>
                    <a:pt x="19" y="37"/>
                  </a:lnTo>
                  <a:close/>
                  <a:moveTo>
                    <a:pt x="5" y="24"/>
                  </a:moveTo>
                  <a:lnTo>
                    <a:pt x="5" y="25"/>
                  </a:lnTo>
                  <a:lnTo>
                    <a:pt x="5" y="25"/>
                  </a:lnTo>
                  <a:lnTo>
                    <a:pt x="5" y="27"/>
                  </a:lnTo>
                  <a:lnTo>
                    <a:pt x="5" y="27"/>
                  </a:lnTo>
                  <a:lnTo>
                    <a:pt x="5" y="28"/>
                  </a:lnTo>
                  <a:lnTo>
                    <a:pt x="5" y="28"/>
                  </a:lnTo>
                  <a:lnTo>
                    <a:pt x="5" y="29"/>
                  </a:lnTo>
                  <a:lnTo>
                    <a:pt x="5" y="30"/>
                  </a:lnTo>
                  <a:lnTo>
                    <a:pt x="5" y="30"/>
                  </a:lnTo>
                  <a:lnTo>
                    <a:pt x="6" y="30"/>
                  </a:lnTo>
                  <a:lnTo>
                    <a:pt x="6" y="32"/>
                  </a:lnTo>
                  <a:lnTo>
                    <a:pt x="6" y="32"/>
                  </a:lnTo>
                  <a:lnTo>
                    <a:pt x="7" y="33"/>
                  </a:lnTo>
                  <a:lnTo>
                    <a:pt x="7" y="33"/>
                  </a:lnTo>
                  <a:lnTo>
                    <a:pt x="7" y="33"/>
                  </a:lnTo>
                  <a:lnTo>
                    <a:pt x="7" y="34"/>
                  </a:lnTo>
                  <a:lnTo>
                    <a:pt x="8" y="33"/>
                  </a:lnTo>
                  <a:lnTo>
                    <a:pt x="10" y="33"/>
                  </a:lnTo>
                  <a:lnTo>
                    <a:pt x="10" y="33"/>
                  </a:lnTo>
                  <a:lnTo>
                    <a:pt x="11" y="32"/>
                  </a:lnTo>
                  <a:lnTo>
                    <a:pt x="11" y="32"/>
                  </a:lnTo>
                  <a:lnTo>
                    <a:pt x="11" y="30"/>
                  </a:lnTo>
                  <a:lnTo>
                    <a:pt x="12" y="30"/>
                  </a:lnTo>
                  <a:lnTo>
                    <a:pt x="13" y="30"/>
                  </a:lnTo>
                  <a:lnTo>
                    <a:pt x="13" y="30"/>
                  </a:lnTo>
                  <a:lnTo>
                    <a:pt x="13" y="30"/>
                  </a:lnTo>
                  <a:lnTo>
                    <a:pt x="13" y="29"/>
                  </a:lnTo>
                  <a:lnTo>
                    <a:pt x="13" y="28"/>
                  </a:lnTo>
                  <a:lnTo>
                    <a:pt x="13" y="28"/>
                  </a:lnTo>
                  <a:lnTo>
                    <a:pt x="13" y="27"/>
                  </a:lnTo>
                  <a:lnTo>
                    <a:pt x="13" y="25"/>
                  </a:lnTo>
                  <a:lnTo>
                    <a:pt x="13" y="24"/>
                  </a:lnTo>
                  <a:lnTo>
                    <a:pt x="13" y="23"/>
                  </a:lnTo>
                  <a:lnTo>
                    <a:pt x="13" y="22"/>
                  </a:lnTo>
                  <a:lnTo>
                    <a:pt x="13" y="22"/>
                  </a:lnTo>
                  <a:lnTo>
                    <a:pt x="13" y="20"/>
                  </a:lnTo>
                  <a:lnTo>
                    <a:pt x="13" y="20"/>
                  </a:lnTo>
                  <a:lnTo>
                    <a:pt x="13" y="19"/>
                  </a:lnTo>
                  <a:lnTo>
                    <a:pt x="13" y="18"/>
                  </a:lnTo>
                  <a:lnTo>
                    <a:pt x="13" y="17"/>
                  </a:lnTo>
                  <a:lnTo>
                    <a:pt x="12" y="17"/>
                  </a:lnTo>
                  <a:lnTo>
                    <a:pt x="11" y="17"/>
                  </a:lnTo>
                  <a:lnTo>
                    <a:pt x="11" y="17"/>
                  </a:lnTo>
                  <a:lnTo>
                    <a:pt x="11" y="17"/>
                  </a:lnTo>
                  <a:lnTo>
                    <a:pt x="10" y="17"/>
                  </a:lnTo>
                  <a:lnTo>
                    <a:pt x="10" y="17"/>
                  </a:lnTo>
                  <a:lnTo>
                    <a:pt x="8" y="17"/>
                  </a:lnTo>
                  <a:lnTo>
                    <a:pt x="7" y="17"/>
                  </a:lnTo>
                  <a:lnTo>
                    <a:pt x="7" y="17"/>
                  </a:lnTo>
                  <a:lnTo>
                    <a:pt x="7" y="17"/>
                  </a:lnTo>
                  <a:lnTo>
                    <a:pt x="7" y="17"/>
                  </a:lnTo>
                  <a:lnTo>
                    <a:pt x="7" y="17"/>
                  </a:lnTo>
                  <a:lnTo>
                    <a:pt x="7" y="17"/>
                  </a:lnTo>
                  <a:lnTo>
                    <a:pt x="7" y="17"/>
                  </a:lnTo>
                  <a:lnTo>
                    <a:pt x="6" y="17"/>
                  </a:lnTo>
                  <a:lnTo>
                    <a:pt x="5" y="17"/>
                  </a:lnTo>
                  <a:lnTo>
                    <a:pt x="5" y="18"/>
                  </a:lnTo>
                  <a:lnTo>
                    <a:pt x="5" y="19"/>
                  </a:lnTo>
                  <a:lnTo>
                    <a:pt x="5" y="20"/>
                  </a:lnTo>
                  <a:lnTo>
                    <a:pt x="5" y="20"/>
                  </a:lnTo>
                  <a:lnTo>
                    <a:pt x="5" y="22"/>
                  </a:lnTo>
                  <a:lnTo>
                    <a:pt x="5" y="22"/>
                  </a:lnTo>
                  <a:lnTo>
                    <a:pt x="5" y="23"/>
                  </a:lnTo>
                  <a:lnTo>
                    <a:pt x="5" y="24"/>
                  </a:lnTo>
                  <a:close/>
                </a:path>
              </a:pathLst>
            </a:custGeom>
            <a:solidFill>
              <a:srgbClr val="3A66AA"/>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231" name="Freeform 351"/>
            <p:cNvSpPr/>
            <p:nvPr/>
          </p:nvSpPr>
          <p:spPr bwMode="auto">
            <a:xfrm>
              <a:off x="3811" y="2836"/>
              <a:ext cx="5" cy="9"/>
            </a:xfrm>
            <a:custGeom>
              <a:avLst/>
              <a:gdLst/>
              <a:ahLst/>
              <a:cxnLst>
                <a:cxn ang="0">
                  <a:pos x="6" y="14"/>
                </a:cxn>
                <a:cxn ang="0">
                  <a:pos x="7" y="11"/>
                </a:cxn>
                <a:cxn ang="0">
                  <a:pos x="10" y="11"/>
                </a:cxn>
                <a:cxn ang="0">
                  <a:pos x="11" y="10"/>
                </a:cxn>
                <a:cxn ang="0">
                  <a:pos x="13" y="10"/>
                </a:cxn>
                <a:cxn ang="0">
                  <a:pos x="13" y="10"/>
                </a:cxn>
                <a:cxn ang="0">
                  <a:pos x="13" y="10"/>
                </a:cxn>
                <a:cxn ang="0">
                  <a:pos x="15" y="10"/>
                </a:cxn>
                <a:cxn ang="0">
                  <a:pos x="16" y="10"/>
                </a:cxn>
                <a:cxn ang="0">
                  <a:pos x="16" y="11"/>
                </a:cxn>
                <a:cxn ang="0">
                  <a:pos x="17" y="13"/>
                </a:cxn>
                <a:cxn ang="0">
                  <a:pos x="18" y="14"/>
                </a:cxn>
                <a:cxn ang="0">
                  <a:pos x="18" y="14"/>
                </a:cxn>
                <a:cxn ang="0">
                  <a:pos x="18" y="15"/>
                </a:cxn>
                <a:cxn ang="0">
                  <a:pos x="18" y="17"/>
                </a:cxn>
                <a:cxn ang="0">
                  <a:pos x="18" y="17"/>
                </a:cxn>
                <a:cxn ang="0">
                  <a:pos x="18" y="18"/>
                </a:cxn>
                <a:cxn ang="0">
                  <a:pos x="18" y="18"/>
                </a:cxn>
                <a:cxn ang="0">
                  <a:pos x="18" y="19"/>
                </a:cxn>
                <a:cxn ang="0">
                  <a:pos x="18" y="20"/>
                </a:cxn>
                <a:cxn ang="0">
                  <a:pos x="18" y="37"/>
                </a:cxn>
                <a:cxn ang="0">
                  <a:pos x="13" y="24"/>
                </a:cxn>
                <a:cxn ang="0">
                  <a:pos x="13" y="22"/>
                </a:cxn>
                <a:cxn ang="0">
                  <a:pos x="13" y="20"/>
                </a:cxn>
                <a:cxn ang="0">
                  <a:pos x="13" y="19"/>
                </a:cxn>
                <a:cxn ang="0">
                  <a:pos x="13" y="17"/>
                </a:cxn>
                <a:cxn ang="0">
                  <a:pos x="12" y="17"/>
                </a:cxn>
                <a:cxn ang="0">
                  <a:pos x="11" y="17"/>
                </a:cxn>
                <a:cxn ang="0">
                  <a:pos x="11" y="17"/>
                </a:cxn>
                <a:cxn ang="0">
                  <a:pos x="10" y="17"/>
                </a:cxn>
                <a:cxn ang="0">
                  <a:pos x="8" y="17"/>
                </a:cxn>
                <a:cxn ang="0">
                  <a:pos x="8" y="17"/>
                </a:cxn>
                <a:cxn ang="0">
                  <a:pos x="8" y="17"/>
                </a:cxn>
                <a:cxn ang="0">
                  <a:pos x="7" y="17"/>
                </a:cxn>
                <a:cxn ang="0">
                  <a:pos x="7" y="18"/>
                </a:cxn>
                <a:cxn ang="0">
                  <a:pos x="6" y="19"/>
                </a:cxn>
                <a:cxn ang="0">
                  <a:pos x="6" y="20"/>
                </a:cxn>
                <a:cxn ang="0">
                  <a:pos x="6" y="20"/>
                </a:cxn>
                <a:cxn ang="0">
                  <a:pos x="6" y="20"/>
                </a:cxn>
                <a:cxn ang="0">
                  <a:pos x="6" y="22"/>
                </a:cxn>
                <a:cxn ang="0">
                  <a:pos x="6" y="24"/>
                </a:cxn>
                <a:cxn ang="0">
                  <a:pos x="0" y="37"/>
                </a:cxn>
                <a:cxn ang="0">
                  <a:pos x="6" y="0"/>
                </a:cxn>
              </a:cxnLst>
              <a:rect l="0" t="0" r="r" b="b"/>
              <a:pathLst>
                <a:path w="18" h="37">
                  <a:moveTo>
                    <a:pt x="6" y="0"/>
                  </a:moveTo>
                  <a:lnTo>
                    <a:pt x="6" y="14"/>
                  </a:lnTo>
                  <a:lnTo>
                    <a:pt x="6" y="13"/>
                  </a:lnTo>
                  <a:lnTo>
                    <a:pt x="7" y="11"/>
                  </a:lnTo>
                  <a:lnTo>
                    <a:pt x="8" y="11"/>
                  </a:lnTo>
                  <a:lnTo>
                    <a:pt x="10" y="11"/>
                  </a:lnTo>
                  <a:lnTo>
                    <a:pt x="11" y="10"/>
                  </a:lnTo>
                  <a:lnTo>
                    <a:pt x="11" y="10"/>
                  </a:lnTo>
                  <a:lnTo>
                    <a:pt x="12" y="10"/>
                  </a:lnTo>
                  <a:lnTo>
                    <a:pt x="13" y="10"/>
                  </a:lnTo>
                  <a:lnTo>
                    <a:pt x="13" y="10"/>
                  </a:lnTo>
                  <a:lnTo>
                    <a:pt x="13" y="10"/>
                  </a:lnTo>
                  <a:lnTo>
                    <a:pt x="13" y="10"/>
                  </a:lnTo>
                  <a:lnTo>
                    <a:pt x="13" y="10"/>
                  </a:lnTo>
                  <a:lnTo>
                    <a:pt x="15" y="10"/>
                  </a:lnTo>
                  <a:lnTo>
                    <a:pt x="15" y="10"/>
                  </a:lnTo>
                  <a:lnTo>
                    <a:pt x="16" y="10"/>
                  </a:lnTo>
                  <a:lnTo>
                    <a:pt x="16" y="10"/>
                  </a:lnTo>
                  <a:lnTo>
                    <a:pt x="16" y="11"/>
                  </a:lnTo>
                  <a:lnTo>
                    <a:pt x="16" y="11"/>
                  </a:lnTo>
                  <a:lnTo>
                    <a:pt x="16" y="13"/>
                  </a:lnTo>
                  <a:lnTo>
                    <a:pt x="17" y="13"/>
                  </a:lnTo>
                  <a:lnTo>
                    <a:pt x="17" y="13"/>
                  </a:lnTo>
                  <a:lnTo>
                    <a:pt x="18" y="14"/>
                  </a:lnTo>
                  <a:lnTo>
                    <a:pt x="18" y="14"/>
                  </a:lnTo>
                  <a:lnTo>
                    <a:pt x="18" y="14"/>
                  </a:lnTo>
                  <a:lnTo>
                    <a:pt x="18" y="14"/>
                  </a:lnTo>
                  <a:lnTo>
                    <a:pt x="18" y="15"/>
                  </a:lnTo>
                  <a:lnTo>
                    <a:pt x="18" y="15"/>
                  </a:lnTo>
                  <a:lnTo>
                    <a:pt x="18" y="17"/>
                  </a:lnTo>
                  <a:lnTo>
                    <a:pt x="18" y="17"/>
                  </a:lnTo>
                  <a:lnTo>
                    <a:pt x="18" y="17"/>
                  </a:lnTo>
                  <a:lnTo>
                    <a:pt x="18" y="17"/>
                  </a:lnTo>
                  <a:lnTo>
                    <a:pt x="18" y="18"/>
                  </a:lnTo>
                  <a:lnTo>
                    <a:pt x="18" y="18"/>
                  </a:lnTo>
                  <a:lnTo>
                    <a:pt x="18" y="18"/>
                  </a:lnTo>
                  <a:lnTo>
                    <a:pt x="18" y="19"/>
                  </a:lnTo>
                  <a:lnTo>
                    <a:pt x="18" y="19"/>
                  </a:lnTo>
                  <a:lnTo>
                    <a:pt x="18" y="20"/>
                  </a:lnTo>
                  <a:lnTo>
                    <a:pt x="18" y="20"/>
                  </a:lnTo>
                  <a:lnTo>
                    <a:pt x="18" y="20"/>
                  </a:lnTo>
                  <a:lnTo>
                    <a:pt x="18" y="37"/>
                  </a:lnTo>
                  <a:lnTo>
                    <a:pt x="13" y="37"/>
                  </a:lnTo>
                  <a:lnTo>
                    <a:pt x="13" y="24"/>
                  </a:lnTo>
                  <a:lnTo>
                    <a:pt x="13" y="23"/>
                  </a:lnTo>
                  <a:lnTo>
                    <a:pt x="13" y="22"/>
                  </a:lnTo>
                  <a:lnTo>
                    <a:pt x="13" y="22"/>
                  </a:lnTo>
                  <a:lnTo>
                    <a:pt x="13" y="20"/>
                  </a:lnTo>
                  <a:lnTo>
                    <a:pt x="13" y="20"/>
                  </a:lnTo>
                  <a:lnTo>
                    <a:pt x="13" y="19"/>
                  </a:lnTo>
                  <a:lnTo>
                    <a:pt x="13" y="18"/>
                  </a:lnTo>
                  <a:lnTo>
                    <a:pt x="13" y="17"/>
                  </a:lnTo>
                  <a:lnTo>
                    <a:pt x="12" y="17"/>
                  </a:lnTo>
                  <a:lnTo>
                    <a:pt x="12" y="17"/>
                  </a:lnTo>
                  <a:lnTo>
                    <a:pt x="11" y="17"/>
                  </a:lnTo>
                  <a:lnTo>
                    <a:pt x="11" y="17"/>
                  </a:lnTo>
                  <a:lnTo>
                    <a:pt x="11" y="17"/>
                  </a:lnTo>
                  <a:lnTo>
                    <a:pt x="11" y="17"/>
                  </a:lnTo>
                  <a:lnTo>
                    <a:pt x="11" y="17"/>
                  </a:lnTo>
                  <a:lnTo>
                    <a:pt x="10" y="17"/>
                  </a:lnTo>
                  <a:lnTo>
                    <a:pt x="10" y="17"/>
                  </a:lnTo>
                  <a:lnTo>
                    <a:pt x="8" y="17"/>
                  </a:lnTo>
                  <a:lnTo>
                    <a:pt x="8" y="17"/>
                  </a:lnTo>
                  <a:lnTo>
                    <a:pt x="8" y="17"/>
                  </a:lnTo>
                  <a:lnTo>
                    <a:pt x="8" y="17"/>
                  </a:lnTo>
                  <a:lnTo>
                    <a:pt x="8" y="17"/>
                  </a:lnTo>
                  <a:lnTo>
                    <a:pt x="8" y="17"/>
                  </a:lnTo>
                  <a:lnTo>
                    <a:pt x="7" y="17"/>
                  </a:lnTo>
                  <a:lnTo>
                    <a:pt x="7" y="18"/>
                  </a:lnTo>
                  <a:lnTo>
                    <a:pt x="7" y="18"/>
                  </a:lnTo>
                  <a:lnTo>
                    <a:pt x="6" y="18"/>
                  </a:lnTo>
                  <a:lnTo>
                    <a:pt x="6" y="19"/>
                  </a:lnTo>
                  <a:lnTo>
                    <a:pt x="6" y="19"/>
                  </a:lnTo>
                  <a:lnTo>
                    <a:pt x="6" y="20"/>
                  </a:lnTo>
                  <a:lnTo>
                    <a:pt x="6" y="20"/>
                  </a:lnTo>
                  <a:lnTo>
                    <a:pt x="6" y="20"/>
                  </a:lnTo>
                  <a:lnTo>
                    <a:pt x="6" y="20"/>
                  </a:lnTo>
                  <a:lnTo>
                    <a:pt x="6" y="20"/>
                  </a:lnTo>
                  <a:lnTo>
                    <a:pt x="6" y="22"/>
                  </a:lnTo>
                  <a:lnTo>
                    <a:pt x="6" y="22"/>
                  </a:lnTo>
                  <a:lnTo>
                    <a:pt x="6" y="23"/>
                  </a:lnTo>
                  <a:lnTo>
                    <a:pt x="6" y="24"/>
                  </a:lnTo>
                  <a:lnTo>
                    <a:pt x="6" y="37"/>
                  </a:lnTo>
                  <a:lnTo>
                    <a:pt x="0" y="37"/>
                  </a:lnTo>
                  <a:lnTo>
                    <a:pt x="0" y="0"/>
                  </a:lnTo>
                  <a:lnTo>
                    <a:pt x="6" y="0"/>
                  </a:lnTo>
                  <a:close/>
                </a:path>
              </a:pathLst>
            </a:custGeom>
            <a:solidFill>
              <a:srgbClr val="3A66AA"/>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232" name="Freeform 352"/>
            <p:cNvSpPr/>
            <p:nvPr/>
          </p:nvSpPr>
          <p:spPr bwMode="auto">
            <a:xfrm>
              <a:off x="3816" y="2836"/>
              <a:ext cx="4" cy="9"/>
            </a:xfrm>
            <a:custGeom>
              <a:avLst/>
              <a:gdLst/>
              <a:ahLst/>
              <a:cxnLst>
                <a:cxn ang="0">
                  <a:pos x="0" y="10"/>
                </a:cxn>
                <a:cxn ang="0">
                  <a:pos x="4" y="10"/>
                </a:cxn>
                <a:cxn ang="0">
                  <a:pos x="4" y="9"/>
                </a:cxn>
                <a:cxn ang="0">
                  <a:pos x="4" y="8"/>
                </a:cxn>
                <a:cxn ang="0">
                  <a:pos x="4" y="6"/>
                </a:cxn>
                <a:cxn ang="0">
                  <a:pos x="4" y="6"/>
                </a:cxn>
                <a:cxn ang="0">
                  <a:pos x="4" y="5"/>
                </a:cxn>
                <a:cxn ang="0">
                  <a:pos x="4" y="4"/>
                </a:cxn>
                <a:cxn ang="0">
                  <a:pos x="5" y="4"/>
                </a:cxn>
                <a:cxn ang="0">
                  <a:pos x="6" y="4"/>
                </a:cxn>
                <a:cxn ang="0">
                  <a:pos x="6" y="4"/>
                </a:cxn>
                <a:cxn ang="0">
                  <a:pos x="6" y="4"/>
                </a:cxn>
                <a:cxn ang="0">
                  <a:pos x="6" y="4"/>
                </a:cxn>
                <a:cxn ang="0">
                  <a:pos x="6" y="3"/>
                </a:cxn>
                <a:cxn ang="0">
                  <a:pos x="6" y="3"/>
                </a:cxn>
                <a:cxn ang="0">
                  <a:pos x="6" y="1"/>
                </a:cxn>
                <a:cxn ang="0">
                  <a:pos x="6" y="0"/>
                </a:cxn>
                <a:cxn ang="0">
                  <a:pos x="6" y="0"/>
                </a:cxn>
                <a:cxn ang="0">
                  <a:pos x="8" y="0"/>
                </a:cxn>
                <a:cxn ang="0">
                  <a:pos x="8" y="0"/>
                </a:cxn>
                <a:cxn ang="0">
                  <a:pos x="9" y="0"/>
                </a:cxn>
                <a:cxn ang="0">
                  <a:pos x="9" y="0"/>
                </a:cxn>
                <a:cxn ang="0">
                  <a:pos x="10" y="0"/>
                </a:cxn>
                <a:cxn ang="0">
                  <a:pos x="10" y="0"/>
                </a:cxn>
                <a:cxn ang="0">
                  <a:pos x="11" y="0"/>
                </a:cxn>
                <a:cxn ang="0">
                  <a:pos x="11" y="0"/>
                </a:cxn>
                <a:cxn ang="0">
                  <a:pos x="11" y="0"/>
                </a:cxn>
                <a:cxn ang="0">
                  <a:pos x="13" y="0"/>
                </a:cxn>
                <a:cxn ang="0">
                  <a:pos x="13" y="0"/>
                </a:cxn>
                <a:cxn ang="0">
                  <a:pos x="13" y="0"/>
                </a:cxn>
                <a:cxn ang="0">
                  <a:pos x="14" y="0"/>
                </a:cxn>
                <a:cxn ang="0">
                  <a:pos x="14" y="0"/>
                </a:cxn>
                <a:cxn ang="0">
                  <a:pos x="14" y="0"/>
                </a:cxn>
                <a:cxn ang="0">
                  <a:pos x="14" y="8"/>
                </a:cxn>
                <a:cxn ang="0">
                  <a:pos x="14" y="8"/>
                </a:cxn>
                <a:cxn ang="0">
                  <a:pos x="14" y="8"/>
                </a:cxn>
                <a:cxn ang="0">
                  <a:pos x="14" y="8"/>
                </a:cxn>
                <a:cxn ang="0">
                  <a:pos x="14" y="8"/>
                </a:cxn>
                <a:cxn ang="0">
                  <a:pos x="14" y="8"/>
                </a:cxn>
                <a:cxn ang="0">
                  <a:pos x="13" y="8"/>
                </a:cxn>
                <a:cxn ang="0">
                  <a:pos x="13" y="8"/>
                </a:cxn>
                <a:cxn ang="0">
                  <a:pos x="11" y="8"/>
                </a:cxn>
                <a:cxn ang="0">
                  <a:pos x="10" y="8"/>
                </a:cxn>
                <a:cxn ang="0">
                  <a:pos x="10" y="8"/>
                </a:cxn>
                <a:cxn ang="0">
                  <a:pos x="9" y="8"/>
                </a:cxn>
                <a:cxn ang="0">
                  <a:pos x="9" y="8"/>
                </a:cxn>
                <a:cxn ang="0">
                  <a:pos x="9" y="8"/>
                </a:cxn>
                <a:cxn ang="0">
                  <a:pos x="9" y="9"/>
                </a:cxn>
                <a:cxn ang="0">
                  <a:pos x="9" y="9"/>
                </a:cxn>
                <a:cxn ang="0">
                  <a:pos x="9" y="10"/>
                </a:cxn>
                <a:cxn ang="0">
                  <a:pos x="14" y="10"/>
                </a:cxn>
                <a:cxn ang="0">
                  <a:pos x="14" y="17"/>
                </a:cxn>
                <a:cxn ang="0">
                  <a:pos x="9" y="17"/>
                </a:cxn>
                <a:cxn ang="0">
                  <a:pos x="9" y="37"/>
                </a:cxn>
                <a:cxn ang="0">
                  <a:pos x="4" y="37"/>
                </a:cxn>
                <a:cxn ang="0">
                  <a:pos x="4" y="17"/>
                </a:cxn>
                <a:cxn ang="0">
                  <a:pos x="0" y="17"/>
                </a:cxn>
                <a:cxn ang="0">
                  <a:pos x="0" y="10"/>
                </a:cxn>
              </a:cxnLst>
              <a:rect l="0" t="0" r="r" b="b"/>
              <a:pathLst>
                <a:path w="14" h="37">
                  <a:moveTo>
                    <a:pt x="0" y="10"/>
                  </a:moveTo>
                  <a:lnTo>
                    <a:pt x="4" y="10"/>
                  </a:lnTo>
                  <a:lnTo>
                    <a:pt x="4" y="9"/>
                  </a:lnTo>
                  <a:lnTo>
                    <a:pt x="4" y="8"/>
                  </a:lnTo>
                  <a:lnTo>
                    <a:pt x="4" y="6"/>
                  </a:lnTo>
                  <a:lnTo>
                    <a:pt x="4" y="6"/>
                  </a:lnTo>
                  <a:lnTo>
                    <a:pt x="4" y="5"/>
                  </a:lnTo>
                  <a:lnTo>
                    <a:pt x="4" y="4"/>
                  </a:lnTo>
                  <a:lnTo>
                    <a:pt x="5" y="4"/>
                  </a:lnTo>
                  <a:lnTo>
                    <a:pt x="6" y="4"/>
                  </a:lnTo>
                  <a:lnTo>
                    <a:pt x="6" y="4"/>
                  </a:lnTo>
                  <a:lnTo>
                    <a:pt x="6" y="4"/>
                  </a:lnTo>
                  <a:lnTo>
                    <a:pt x="6" y="4"/>
                  </a:lnTo>
                  <a:lnTo>
                    <a:pt x="6" y="3"/>
                  </a:lnTo>
                  <a:lnTo>
                    <a:pt x="6" y="3"/>
                  </a:lnTo>
                  <a:lnTo>
                    <a:pt x="6" y="1"/>
                  </a:lnTo>
                  <a:lnTo>
                    <a:pt x="6" y="0"/>
                  </a:lnTo>
                  <a:lnTo>
                    <a:pt x="6" y="0"/>
                  </a:lnTo>
                  <a:lnTo>
                    <a:pt x="8" y="0"/>
                  </a:lnTo>
                  <a:lnTo>
                    <a:pt x="8" y="0"/>
                  </a:lnTo>
                  <a:lnTo>
                    <a:pt x="9" y="0"/>
                  </a:lnTo>
                  <a:lnTo>
                    <a:pt x="9" y="0"/>
                  </a:lnTo>
                  <a:lnTo>
                    <a:pt x="10" y="0"/>
                  </a:lnTo>
                  <a:lnTo>
                    <a:pt x="10" y="0"/>
                  </a:lnTo>
                  <a:lnTo>
                    <a:pt x="11" y="0"/>
                  </a:lnTo>
                  <a:lnTo>
                    <a:pt x="11" y="0"/>
                  </a:lnTo>
                  <a:lnTo>
                    <a:pt x="11" y="0"/>
                  </a:lnTo>
                  <a:lnTo>
                    <a:pt x="13" y="0"/>
                  </a:lnTo>
                  <a:lnTo>
                    <a:pt x="13" y="0"/>
                  </a:lnTo>
                  <a:lnTo>
                    <a:pt x="13" y="0"/>
                  </a:lnTo>
                  <a:lnTo>
                    <a:pt x="14" y="0"/>
                  </a:lnTo>
                  <a:lnTo>
                    <a:pt x="14" y="0"/>
                  </a:lnTo>
                  <a:lnTo>
                    <a:pt x="14" y="0"/>
                  </a:lnTo>
                  <a:lnTo>
                    <a:pt x="14" y="8"/>
                  </a:lnTo>
                  <a:lnTo>
                    <a:pt x="14" y="8"/>
                  </a:lnTo>
                  <a:lnTo>
                    <a:pt x="14" y="8"/>
                  </a:lnTo>
                  <a:lnTo>
                    <a:pt x="14" y="8"/>
                  </a:lnTo>
                  <a:lnTo>
                    <a:pt x="14" y="8"/>
                  </a:lnTo>
                  <a:lnTo>
                    <a:pt x="14" y="8"/>
                  </a:lnTo>
                  <a:lnTo>
                    <a:pt x="13" y="8"/>
                  </a:lnTo>
                  <a:lnTo>
                    <a:pt x="13" y="8"/>
                  </a:lnTo>
                  <a:lnTo>
                    <a:pt x="11" y="8"/>
                  </a:lnTo>
                  <a:lnTo>
                    <a:pt x="10" y="8"/>
                  </a:lnTo>
                  <a:lnTo>
                    <a:pt x="10" y="8"/>
                  </a:lnTo>
                  <a:lnTo>
                    <a:pt x="9" y="8"/>
                  </a:lnTo>
                  <a:lnTo>
                    <a:pt x="9" y="8"/>
                  </a:lnTo>
                  <a:lnTo>
                    <a:pt x="9" y="8"/>
                  </a:lnTo>
                  <a:lnTo>
                    <a:pt x="9" y="9"/>
                  </a:lnTo>
                  <a:lnTo>
                    <a:pt x="9" y="9"/>
                  </a:lnTo>
                  <a:lnTo>
                    <a:pt x="9" y="10"/>
                  </a:lnTo>
                  <a:lnTo>
                    <a:pt x="14" y="10"/>
                  </a:lnTo>
                  <a:lnTo>
                    <a:pt x="14" y="17"/>
                  </a:lnTo>
                  <a:lnTo>
                    <a:pt x="9" y="17"/>
                  </a:lnTo>
                  <a:lnTo>
                    <a:pt x="9" y="37"/>
                  </a:lnTo>
                  <a:lnTo>
                    <a:pt x="4" y="37"/>
                  </a:lnTo>
                  <a:lnTo>
                    <a:pt x="4" y="17"/>
                  </a:lnTo>
                  <a:lnTo>
                    <a:pt x="0" y="17"/>
                  </a:lnTo>
                  <a:lnTo>
                    <a:pt x="0" y="10"/>
                  </a:lnTo>
                  <a:close/>
                </a:path>
              </a:pathLst>
            </a:custGeom>
            <a:solidFill>
              <a:srgbClr val="3A66AA"/>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233" name="Freeform 353"/>
            <p:cNvSpPr/>
            <p:nvPr/>
          </p:nvSpPr>
          <p:spPr bwMode="auto">
            <a:xfrm>
              <a:off x="3823" y="2836"/>
              <a:ext cx="5" cy="9"/>
            </a:xfrm>
            <a:custGeom>
              <a:avLst/>
              <a:gdLst/>
              <a:ahLst/>
              <a:cxnLst>
                <a:cxn ang="0">
                  <a:pos x="0" y="37"/>
                </a:cxn>
                <a:cxn ang="0">
                  <a:pos x="0" y="0"/>
                </a:cxn>
                <a:cxn ang="0">
                  <a:pos x="5" y="0"/>
                </a:cxn>
                <a:cxn ang="0">
                  <a:pos x="5" y="20"/>
                </a:cxn>
                <a:cxn ang="0">
                  <a:pos x="10" y="10"/>
                </a:cxn>
                <a:cxn ang="0">
                  <a:pos x="19" y="10"/>
                </a:cxn>
                <a:cxn ang="0">
                  <a:pos x="10" y="20"/>
                </a:cxn>
                <a:cxn ang="0">
                  <a:pos x="19" y="37"/>
                </a:cxn>
                <a:cxn ang="0">
                  <a:pos x="12" y="37"/>
                </a:cxn>
                <a:cxn ang="0">
                  <a:pos x="7" y="27"/>
                </a:cxn>
                <a:cxn ang="0">
                  <a:pos x="5" y="30"/>
                </a:cxn>
                <a:cxn ang="0">
                  <a:pos x="5" y="37"/>
                </a:cxn>
                <a:cxn ang="0">
                  <a:pos x="0" y="37"/>
                </a:cxn>
              </a:cxnLst>
              <a:rect l="0" t="0" r="r" b="b"/>
              <a:pathLst>
                <a:path w="19" h="37">
                  <a:moveTo>
                    <a:pt x="0" y="37"/>
                  </a:moveTo>
                  <a:lnTo>
                    <a:pt x="0" y="0"/>
                  </a:lnTo>
                  <a:lnTo>
                    <a:pt x="5" y="0"/>
                  </a:lnTo>
                  <a:lnTo>
                    <a:pt x="5" y="20"/>
                  </a:lnTo>
                  <a:lnTo>
                    <a:pt x="10" y="10"/>
                  </a:lnTo>
                  <a:lnTo>
                    <a:pt x="19" y="10"/>
                  </a:lnTo>
                  <a:lnTo>
                    <a:pt x="10" y="20"/>
                  </a:lnTo>
                  <a:lnTo>
                    <a:pt x="19" y="37"/>
                  </a:lnTo>
                  <a:lnTo>
                    <a:pt x="12" y="37"/>
                  </a:lnTo>
                  <a:lnTo>
                    <a:pt x="7" y="27"/>
                  </a:lnTo>
                  <a:lnTo>
                    <a:pt x="5" y="30"/>
                  </a:lnTo>
                  <a:lnTo>
                    <a:pt x="5" y="37"/>
                  </a:lnTo>
                  <a:lnTo>
                    <a:pt x="0" y="37"/>
                  </a:lnTo>
                  <a:close/>
                </a:path>
              </a:pathLst>
            </a:custGeom>
            <a:solidFill>
              <a:srgbClr val="3A66AA"/>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234" name="Freeform 354"/>
            <p:cNvSpPr/>
            <p:nvPr/>
          </p:nvSpPr>
          <p:spPr bwMode="auto">
            <a:xfrm>
              <a:off x="3828" y="2839"/>
              <a:ext cx="5" cy="6"/>
            </a:xfrm>
            <a:custGeom>
              <a:avLst/>
              <a:gdLst/>
              <a:ahLst/>
              <a:cxnLst>
                <a:cxn ang="0">
                  <a:pos x="6" y="18"/>
                </a:cxn>
                <a:cxn ang="0">
                  <a:pos x="7" y="20"/>
                </a:cxn>
                <a:cxn ang="0">
                  <a:pos x="7" y="20"/>
                </a:cxn>
                <a:cxn ang="0">
                  <a:pos x="7" y="22"/>
                </a:cxn>
                <a:cxn ang="0">
                  <a:pos x="10" y="23"/>
                </a:cxn>
                <a:cxn ang="0">
                  <a:pos x="10" y="24"/>
                </a:cxn>
                <a:cxn ang="0">
                  <a:pos x="12" y="23"/>
                </a:cxn>
                <a:cxn ang="0">
                  <a:pos x="12" y="22"/>
                </a:cxn>
                <a:cxn ang="0">
                  <a:pos x="13" y="20"/>
                </a:cxn>
                <a:cxn ang="0">
                  <a:pos x="15" y="20"/>
                </a:cxn>
                <a:cxn ang="0">
                  <a:pos x="15" y="20"/>
                </a:cxn>
                <a:cxn ang="0">
                  <a:pos x="16" y="20"/>
                </a:cxn>
                <a:cxn ang="0">
                  <a:pos x="15" y="19"/>
                </a:cxn>
                <a:cxn ang="0">
                  <a:pos x="12" y="17"/>
                </a:cxn>
                <a:cxn ang="0">
                  <a:pos x="8" y="17"/>
                </a:cxn>
                <a:cxn ang="0">
                  <a:pos x="5" y="14"/>
                </a:cxn>
                <a:cxn ang="0">
                  <a:pos x="3" y="14"/>
                </a:cxn>
                <a:cxn ang="0">
                  <a:pos x="2" y="12"/>
                </a:cxn>
                <a:cxn ang="0">
                  <a:pos x="2" y="8"/>
                </a:cxn>
                <a:cxn ang="0">
                  <a:pos x="2" y="7"/>
                </a:cxn>
                <a:cxn ang="0">
                  <a:pos x="2" y="5"/>
                </a:cxn>
                <a:cxn ang="0">
                  <a:pos x="2" y="4"/>
                </a:cxn>
                <a:cxn ang="0">
                  <a:pos x="5" y="1"/>
                </a:cxn>
                <a:cxn ang="0">
                  <a:pos x="8" y="0"/>
                </a:cxn>
                <a:cxn ang="0">
                  <a:pos x="11" y="0"/>
                </a:cxn>
                <a:cxn ang="0">
                  <a:pos x="13" y="1"/>
                </a:cxn>
                <a:cxn ang="0">
                  <a:pos x="15" y="3"/>
                </a:cxn>
                <a:cxn ang="0">
                  <a:pos x="17" y="4"/>
                </a:cxn>
                <a:cxn ang="0">
                  <a:pos x="18" y="4"/>
                </a:cxn>
                <a:cxn ang="0">
                  <a:pos x="18" y="7"/>
                </a:cxn>
                <a:cxn ang="0">
                  <a:pos x="12" y="7"/>
                </a:cxn>
                <a:cxn ang="0">
                  <a:pos x="11" y="7"/>
                </a:cxn>
                <a:cxn ang="0">
                  <a:pos x="10" y="7"/>
                </a:cxn>
                <a:cxn ang="0">
                  <a:pos x="8" y="7"/>
                </a:cxn>
                <a:cxn ang="0">
                  <a:pos x="7" y="7"/>
                </a:cxn>
                <a:cxn ang="0">
                  <a:pos x="7" y="7"/>
                </a:cxn>
                <a:cxn ang="0">
                  <a:pos x="7" y="8"/>
                </a:cxn>
                <a:cxn ang="0">
                  <a:pos x="7" y="10"/>
                </a:cxn>
                <a:cxn ang="0">
                  <a:pos x="8" y="10"/>
                </a:cxn>
                <a:cxn ang="0">
                  <a:pos x="11" y="10"/>
                </a:cxn>
                <a:cxn ang="0">
                  <a:pos x="13" y="10"/>
                </a:cxn>
                <a:cxn ang="0">
                  <a:pos x="16" y="12"/>
                </a:cxn>
                <a:cxn ang="0">
                  <a:pos x="18" y="14"/>
                </a:cxn>
                <a:cxn ang="0">
                  <a:pos x="18" y="14"/>
                </a:cxn>
                <a:cxn ang="0">
                  <a:pos x="20" y="17"/>
                </a:cxn>
                <a:cxn ang="0">
                  <a:pos x="21" y="20"/>
                </a:cxn>
                <a:cxn ang="0">
                  <a:pos x="20" y="22"/>
                </a:cxn>
                <a:cxn ang="0">
                  <a:pos x="18" y="23"/>
                </a:cxn>
                <a:cxn ang="0">
                  <a:pos x="17" y="24"/>
                </a:cxn>
                <a:cxn ang="0">
                  <a:pos x="15" y="27"/>
                </a:cxn>
                <a:cxn ang="0">
                  <a:pos x="11" y="27"/>
                </a:cxn>
                <a:cxn ang="0">
                  <a:pos x="8" y="27"/>
                </a:cxn>
                <a:cxn ang="0">
                  <a:pos x="6" y="27"/>
                </a:cxn>
                <a:cxn ang="0">
                  <a:pos x="5" y="27"/>
                </a:cxn>
                <a:cxn ang="0">
                  <a:pos x="2" y="24"/>
                </a:cxn>
                <a:cxn ang="0">
                  <a:pos x="1" y="23"/>
                </a:cxn>
              </a:cxnLst>
              <a:rect l="0" t="0" r="r" b="b"/>
              <a:pathLst>
                <a:path w="21" h="27">
                  <a:moveTo>
                    <a:pt x="0" y="20"/>
                  </a:moveTo>
                  <a:lnTo>
                    <a:pt x="5" y="17"/>
                  </a:lnTo>
                  <a:lnTo>
                    <a:pt x="6" y="18"/>
                  </a:lnTo>
                  <a:lnTo>
                    <a:pt x="6" y="19"/>
                  </a:lnTo>
                  <a:lnTo>
                    <a:pt x="7" y="19"/>
                  </a:lnTo>
                  <a:lnTo>
                    <a:pt x="7" y="20"/>
                  </a:lnTo>
                  <a:lnTo>
                    <a:pt x="7" y="20"/>
                  </a:lnTo>
                  <a:lnTo>
                    <a:pt x="7" y="20"/>
                  </a:lnTo>
                  <a:lnTo>
                    <a:pt x="7" y="20"/>
                  </a:lnTo>
                  <a:lnTo>
                    <a:pt x="7" y="20"/>
                  </a:lnTo>
                  <a:lnTo>
                    <a:pt x="7" y="22"/>
                  </a:lnTo>
                  <a:lnTo>
                    <a:pt x="7" y="22"/>
                  </a:lnTo>
                  <a:lnTo>
                    <a:pt x="8" y="23"/>
                  </a:lnTo>
                  <a:lnTo>
                    <a:pt x="8" y="23"/>
                  </a:lnTo>
                  <a:lnTo>
                    <a:pt x="10" y="23"/>
                  </a:lnTo>
                  <a:lnTo>
                    <a:pt x="10" y="24"/>
                  </a:lnTo>
                  <a:lnTo>
                    <a:pt x="10" y="24"/>
                  </a:lnTo>
                  <a:lnTo>
                    <a:pt x="10" y="24"/>
                  </a:lnTo>
                  <a:lnTo>
                    <a:pt x="11" y="24"/>
                  </a:lnTo>
                  <a:lnTo>
                    <a:pt x="12" y="24"/>
                  </a:lnTo>
                  <a:lnTo>
                    <a:pt x="12" y="23"/>
                  </a:lnTo>
                  <a:lnTo>
                    <a:pt x="12" y="23"/>
                  </a:lnTo>
                  <a:lnTo>
                    <a:pt x="12" y="23"/>
                  </a:lnTo>
                  <a:lnTo>
                    <a:pt x="12" y="22"/>
                  </a:lnTo>
                  <a:lnTo>
                    <a:pt x="12" y="22"/>
                  </a:lnTo>
                  <a:lnTo>
                    <a:pt x="12" y="20"/>
                  </a:lnTo>
                  <a:lnTo>
                    <a:pt x="13" y="20"/>
                  </a:lnTo>
                  <a:lnTo>
                    <a:pt x="13" y="20"/>
                  </a:lnTo>
                  <a:lnTo>
                    <a:pt x="13" y="20"/>
                  </a:lnTo>
                  <a:lnTo>
                    <a:pt x="15" y="20"/>
                  </a:lnTo>
                  <a:lnTo>
                    <a:pt x="15" y="20"/>
                  </a:lnTo>
                  <a:lnTo>
                    <a:pt x="15" y="20"/>
                  </a:lnTo>
                  <a:lnTo>
                    <a:pt x="15" y="20"/>
                  </a:lnTo>
                  <a:lnTo>
                    <a:pt x="16" y="20"/>
                  </a:lnTo>
                  <a:lnTo>
                    <a:pt x="16" y="20"/>
                  </a:lnTo>
                  <a:lnTo>
                    <a:pt x="16" y="20"/>
                  </a:lnTo>
                  <a:lnTo>
                    <a:pt x="15" y="20"/>
                  </a:lnTo>
                  <a:lnTo>
                    <a:pt x="15" y="20"/>
                  </a:lnTo>
                  <a:lnTo>
                    <a:pt x="15" y="19"/>
                  </a:lnTo>
                  <a:lnTo>
                    <a:pt x="15" y="19"/>
                  </a:lnTo>
                  <a:lnTo>
                    <a:pt x="13" y="18"/>
                  </a:lnTo>
                  <a:lnTo>
                    <a:pt x="12" y="17"/>
                  </a:lnTo>
                  <a:lnTo>
                    <a:pt x="11" y="17"/>
                  </a:lnTo>
                  <a:lnTo>
                    <a:pt x="10" y="17"/>
                  </a:lnTo>
                  <a:lnTo>
                    <a:pt x="8" y="17"/>
                  </a:lnTo>
                  <a:lnTo>
                    <a:pt x="7" y="15"/>
                  </a:lnTo>
                  <a:lnTo>
                    <a:pt x="6" y="15"/>
                  </a:lnTo>
                  <a:lnTo>
                    <a:pt x="5" y="14"/>
                  </a:lnTo>
                  <a:lnTo>
                    <a:pt x="5" y="14"/>
                  </a:lnTo>
                  <a:lnTo>
                    <a:pt x="5" y="14"/>
                  </a:lnTo>
                  <a:lnTo>
                    <a:pt x="3" y="14"/>
                  </a:lnTo>
                  <a:lnTo>
                    <a:pt x="3" y="13"/>
                  </a:lnTo>
                  <a:lnTo>
                    <a:pt x="2" y="13"/>
                  </a:lnTo>
                  <a:lnTo>
                    <a:pt x="2" y="12"/>
                  </a:lnTo>
                  <a:lnTo>
                    <a:pt x="2" y="10"/>
                  </a:lnTo>
                  <a:lnTo>
                    <a:pt x="2" y="9"/>
                  </a:lnTo>
                  <a:lnTo>
                    <a:pt x="2" y="8"/>
                  </a:lnTo>
                  <a:lnTo>
                    <a:pt x="2" y="7"/>
                  </a:lnTo>
                  <a:lnTo>
                    <a:pt x="2" y="7"/>
                  </a:lnTo>
                  <a:lnTo>
                    <a:pt x="2" y="7"/>
                  </a:lnTo>
                  <a:lnTo>
                    <a:pt x="2" y="7"/>
                  </a:lnTo>
                  <a:lnTo>
                    <a:pt x="2" y="5"/>
                  </a:lnTo>
                  <a:lnTo>
                    <a:pt x="2" y="5"/>
                  </a:lnTo>
                  <a:lnTo>
                    <a:pt x="2" y="4"/>
                  </a:lnTo>
                  <a:lnTo>
                    <a:pt x="2" y="4"/>
                  </a:lnTo>
                  <a:lnTo>
                    <a:pt x="2" y="4"/>
                  </a:lnTo>
                  <a:lnTo>
                    <a:pt x="3" y="3"/>
                  </a:lnTo>
                  <a:lnTo>
                    <a:pt x="3" y="1"/>
                  </a:lnTo>
                  <a:lnTo>
                    <a:pt x="5" y="1"/>
                  </a:lnTo>
                  <a:lnTo>
                    <a:pt x="6" y="1"/>
                  </a:lnTo>
                  <a:lnTo>
                    <a:pt x="7" y="0"/>
                  </a:lnTo>
                  <a:lnTo>
                    <a:pt x="8" y="0"/>
                  </a:lnTo>
                  <a:lnTo>
                    <a:pt x="10" y="0"/>
                  </a:lnTo>
                  <a:lnTo>
                    <a:pt x="10" y="0"/>
                  </a:lnTo>
                  <a:lnTo>
                    <a:pt x="11" y="0"/>
                  </a:lnTo>
                  <a:lnTo>
                    <a:pt x="12" y="0"/>
                  </a:lnTo>
                  <a:lnTo>
                    <a:pt x="13" y="0"/>
                  </a:lnTo>
                  <a:lnTo>
                    <a:pt x="13" y="1"/>
                  </a:lnTo>
                  <a:lnTo>
                    <a:pt x="15" y="1"/>
                  </a:lnTo>
                  <a:lnTo>
                    <a:pt x="15" y="1"/>
                  </a:lnTo>
                  <a:lnTo>
                    <a:pt x="15" y="3"/>
                  </a:lnTo>
                  <a:lnTo>
                    <a:pt x="16" y="4"/>
                  </a:lnTo>
                  <a:lnTo>
                    <a:pt x="16" y="4"/>
                  </a:lnTo>
                  <a:lnTo>
                    <a:pt x="17" y="4"/>
                  </a:lnTo>
                  <a:lnTo>
                    <a:pt x="17" y="4"/>
                  </a:lnTo>
                  <a:lnTo>
                    <a:pt x="17" y="4"/>
                  </a:lnTo>
                  <a:lnTo>
                    <a:pt x="18" y="4"/>
                  </a:lnTo>
                  <a:lnTo>
                    <a:pt x="18" y="5"/>
                  </a:lnTo>
                  <a:lnTo>
                    <a:pt x="18" y="7"/>
                  </a:lnTo>
                  <a:lnTo>
                    <a:pt x="18" y="7"/>
                  </a:lnTo>
                  <a:lnTo>
                    <a:pt x="12" y="7"/>
                  </a:lnTo>
                  <a:lnTo>
                    <a:pt x="12" y="7"/>
                  </a:lnTo>
                  <a:lnTo>
                    <a:pt x="12" y="7"/>
                  </a:lnTo>
                  <a:lnTo>
                    <a:pt x="12" y="7"/>
                  </a:lnTo>
                  <a:lnTo>
                    <a:pt x="11" y="7"/>
                  </a:lnTo>
                  <a:lnTo>
                    <a:pt x="11" y="7"/>
                  </a:lnTo>
                  <a:lnTo>
                    <a:pt x="11" y="7"/>
                  </a:lnTo>
                  <a:lnTo>
                    <a:pt x="10" y="7"/>
                  </a:lnTo>
                  <a:lnTo>
                    <a:pt x="10" y="7"/>
                  </a:lnTo>
                  <a:lnTo>
                    <a:pt x="10" y="7"/>
                  </a:lnTo>
                  <a:lnTo>
                    <a:pt x="8" y="7"/>
                  </a:lnTo>
                  <a:lnTo>
                    <a:pt x="8" y="7"/>
                  </a:lnTo>
                  <a:lnTo>
                    <a:pt x="7" y="7"/>
                  </a:lnTo>
                  <a:lnTo>
                    <a:pt x="7" y="7"/>
                  </a:lnTo>
                  <a:lnTo>
                    <a:pt x="7" y="7"/>
                  </a:lnTo>
                  <a:lnTo>
                    <a:pt x="7" y="7"/>
                  </a:lnTo>
                  <a:lnTo>
                    <a:pt x="7" y="7"/>
                  </a:lnTo>
                  <a:lnTo>
                    <a:pt x="7" y="7"/>
                  </a:lnTo>
                  <a:lnTo>
                    <a:pt x="7" y="8"/>
                  </a:lnTo>
                  <a:lnTo>
                    <a:pt x="7" y="8"/>
                  </a:lnTo>
                  <a:lnTo>
                    <a:pt x="7" y="8"/>
                  </a:lnTo>
                  <a:lnTo>
                    <a:pt x="7" y="9"/>
                  </a:lnTo>
                  <a:lnTo>
                    <a:pt x="7" y="9"/>
                  </a:lnTo>
                  <a:lnTo>
                    <a:pt x="7" y="10"/>
                  </a:lnTo>
                  <a:lnTo>
                    <a:pt x="7" y="10"/>
                  </a:lnTo>
                  <a:lnTo>
                    <a:pt x="8" y="10"/>
                  </a:lnTo>
                  <a:lnTo>
                    <a:pt x="8" y="10"/>
                  </a:lnTo>
                  <a:lnTo>
                    <a:pt x="8" y="10"/>
                  </a:lnTo>
                  <a:lnTo>
                    <a:pt x="10" y="10"/>
                  </a:lnTo>
                  <a:lnTo>
                    <a:pt x="11" y="10"/>
                  </a:lnTo>
                  <a:lnTo>
                    <a:pt x="12" y="10"/>
                  </a:lnTo>
                  <a:lnTo>
                    <a:pt x="12" y="10"/>
                  </a:lnTo>
                  <a:lnTo>
                    <a:pt x="13" y="10"/>
                  </a:lnTo>
                  <a:lnTo>
                    <a:pt x="15" y="10"/>
                  </a:lnTo>
                  <a:lnTo>
                    <a:pt x="16" y="12"/>
                  </a:lnTo>
                  <a:lnTo>
                    <a:pt x="16" y="12"/>
                  </a:lnTo>
                  <a:lnTo>
                    <a:pt x="17" y="13"/>
                  </a:lnTo>
                  <a:lnTo>
                    <a:pt x="17" y="13"/>
                  </a:lnTo>
                  <a:lnTo>
                    <a:pt x="18" y="14"/>
                  </a:lnTo>
                  <a:lnTo>
                    <a:pt x="18" y="14"/>
                  </a:lnTo>
                  <a:lnTo>
                    <a:pt x="18" y="14"/>
                  </a:lnTo>
                  <a:lnTo>
                    <a:pt x="18" y="14"/>
                  </a:lnTo>
                  <a:lnTo>
                    <a:pt x="18" y="15"/>
                  </a:lnTo>
                  <a:lnTo>
                    <a:pt x="20" y="15"/>
                  </a:lnTo>
                  <a:lnTo>
                    <a:pt x="20" y="17"/>
                  </a:lnTo>
                  <a:lnTo>
                    <a:pt x="21" y="18"/>
                  </a:lnTo>
                  <a:lnTo>
                    <a:pt x="21" y="19"/>
                  </a:lnTo>
                  <a:lnTo>
                    <a:pt x="21" y="20"/>
                  </a:lnTo>
                  <a:lnTo>
                    <a:pt x="21" y="20"/>
                  </a:lnTo>
                  <a:lnTo>
                    <a:pt x="21" y="20"/>
                  </a:lnTo>
                  <a:lnTo>
                    <a:pt x="20" y="22"/>
                  </a:lnTo>
                  <a:lnTo>
                    <a:pt x="20" y="22"/>
                  </a:lnTo>
                  <a:lnTo>
                    <a:pt x="18" y="23"/>
                  </a:lnTo>
                  <a:lnTo>
                    <a:pt x="18" y="23"/>
                  </a:lnTo>
                  <a:lnTo>
                    <a:pt x="18" y="23"/>
                  </a:lnTo>
                  <a:lnTo>
                    <a:pt x="18" y="24"/>
                  </a:lnTo>
                  <a:lnTo>
                    <a:pt x="17" y="24"/>
                  </a:lnTo>
                  <a:lnTo>
                    <a:pt x="16" y="25"/>
                  </a:lnTo>
                  <a:lnTo>
                    <a:pt x="15" y="27"/>
                  </a:lnTo>
                  <a:lnTo>
                    <a:pt x="15" y="27"/>
                  </a:lnTo>
                  <a:lnTo>
                    <a:pt x="13" y="27"/>
                  </a:lnTo>
                  <a:lnTo>
                    <a:pt x="12" y="27"/>
                  </a:lnTo>
                  <a:lnTo>
                    <a:pt x="11" y="27"/>
                  </a:lnTo>
                  <a:lnTo>
                    <a:pt x="10" y="27"/>
                  </a:lnTo>
                  <a:lnTo>
                    <a:pt x="10" y="27"/>
                  </a:lnTo>
                  <a:lnTo>
                    <a:pt x="8" y="27"/>
                  </a:lnTo>
                  <a:lnTo>
                    <a:pt x="7" y="27"/>
                  </a:lnTo>
                  <a:lnTo>
                    <a:pt x="6" y="27"/>
                  </a:lnTo>
                  <a:lnTo>
                    <a:pt x="6" y="27"/>
                  </a:lnTo>
                  <a:lnTo>
                    <a:pt x="5" y="27"/>
                  </a:lnTo>
                  <a:lnTo>
                    <a:pt x="5" y="27"/>
                  </a:lnTo>
                  <a:lnTo>
                    <a:pt x="5" y="27"/>
                  </a:lnTo>
                  <a:lnTo>
                    <a:pt x="3" y="25"/>
                  </a:lnTo>
                  <a:lnTo>
                    <a:pt x="3" y="25"/>
                  </a:lnTo>
                  <a:lnTo>
                    <a:pt x="2" y="24"/>
                  </a:lnTo>
                  <a:lnTo>
                    <a:pt x="2" y="24"/>
                  </a:lnTo>
                  <a:lnTo>
                    <a:pt x="1" y="23"/>
                  </a:lnTo>
                  <a:lnTo>
                    <a:pt x="1" y="23"/>
                  </a:lnTo>
                  <a:lnTo>
                    <a:pt x="0" y="22"/>
                  </a:lnTo>
                  <a:lnTo>
                    <a:pt x="0" y="20"/>
                  </a:lnTo>
                  <a:close/>
                </a:path>
              </a:pathLst>
            </a:custGeom>
            <a:solidFill>
              <a:srgbClr val="3A66AA"/>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235" name="Freeform 355"/>
            <p:cNvSpPr>
              <a:spLocks noEditPoints="1"/>
            </p:cNvSpPr>
            <p:nvPr/>
          </p:nvSpPr>
          <p:spPr bwMode="auto">
            <a:xfrm>
              <a:off x="3833" y="2836"/>
              <a:ext cx="2" cy="12"/>
            </a:xfrm>
            <a:custGeom>
              <a:avLst/>
              <a:gdLst/>
              <a:ahLst/>
              <a:cxnLst>
                <a:cxn ang="0">
                  <a:pos x="6" y="0"/>
                </a:cxn>
                <a:cxn ang="0">
                  <a:pos x="11" y="8"/>
                </a:cxn>
                <a:cxn ang="0">
                  <a:pos x="11" y="10"/>
                </a:cxn>
                <a:cxn ang="0">
                  <a:pos x="11" y="38"/>
                </a:cxn>
                <a:cxn ang="0">
                  <a:pos x="11" y="39"/>
                </a:cxn>
                <a:cxn ang="0">
                  <a:pos x="11" y="40"/>
                </a:cxn>
                <a:cxn ang="0">
                  <a:pos x="11" y="43"/>
                </a:cxn>
                <a:cxn ang="0">
                  <a:pos x="11" y="44"/>
                </a:cxn>
                <a:cxn ang="0">
                  <a:pos x="11" y="44"/>
                </a:cxn>
                <a:cxn ang="0">
                  <a:pos x="11" y="46"/>
                </a:cxn>
                <a:cxn ang="0">
                  <a:pos x="9" y="47"/>
                </a:cxn>
                <a:cxn ang="0">
                  <a:pos x="8" y="47"/>
                </a:cxn>
                <a:cxn ang="0">
                  <a:pos x="7" y="47"/>
                </a:cxn>
                <a:cxn ang="0">
                  <a:pos x="7" y="47"/>
                </a:cxn>
                <a:cxn ang="0">
                  <a:pos x="6" y="47"/>
                </a:cxn>
                <a:cxn ang="0">
                  <a:pos x="6" y="47"/>
                </a:cxn>
                <a:cxn ang="0">
                  <a:pos x="4" y="47"/>
                </a:cxn>
                <a:cxn ang="0">
                  <a:pos x="4" y="47"/>
                </a:cxn>
                <a:cxn ang="0">
                  <a:pos x="3" y="47"/>
                </a:cxn>
                <a:cxn ang="0">
                  <a:pos x="3" y="47"/>
                </a:cxn>
                <a:cxn ang="0">
                  <a:pos x="3" y="47"/>
                </a:cxn>
                <a:cxn ang="0">
                  <a:pos x="2" y="47"/>
                </a:cxn>
                <a:cxn ang="0">
                  <a:pos x="0" y="47"/>
                </a:cxn>
                <a:cxn ang="0">
                  <a:pos x="3" y="40"/>
                </a:cxn>
                <a:cxn ang="0">
                  <a:pos x="3" y="40"/>
                </a:cxn>
                <a:cxn ang="0">
                  <a:pos x="4" y="40"/>
                </a:cxn>
                <a:cxn ang="0">
                  <a:pos x="6" y="40"/>
                </a:cxn>
                <a:cxn ang="0">
                  <a:pos x="6" y="40"/>
                </a:cxn>
                <a:cxn ang="0">
                  <a:pos x="6" y="39"/>
                </a:cxn>
                <a:cxn ang="0">
                  <a:pos x="6" y="39"/>
                </a:cxn>
                <a:cxn ang="0">
                  <a:pos x="6" y="38"/>
                </a:cxn>
                <a:cxn ang="0">
                  <a:pos x="6" y="37"/>
                </a:cxn>
                <a:cxn ang="0">
                  <a:pos x="11" y="10"/>
                </a:cxn>
              </a:cxnLst>
              <a:rect l="0" t="0" r="r" b="b"/>
              <a:pathLst>
                <a:path w="11" h="47">
                  <a:moveTo>
                    <a:pt x="6" y="8"/>
                  </a:moveTo>
                  <a:lnTo>
                    <a:pt x="6" y="0"/>
                  </a:lnTo>
                  <a:lnTo>
                    <a:pt x="11" y="0"/>
                  </a:lnTo>
                  <a:lnTo>
                    <a:pt x="11" y="8"/>
                  </a:lnTo>
                  <a:lnTo>
                    <a:pt x="6" y="8"/>
                  </a:lnTo>
                  <a:close/>
                  <a:moveTo>
                    <a:pt x="11" y="10"/>
                  </a:moveTo>
                  <a:lnTo>
                    <a:pt x="11" y="37"/>
                  </a:lnTo>
                  <a:lnTo>
                    <a:pt x="11" y="38"/>
                  </a:lnTo>
                  <a:lnTo>
                    <a:pt x="11" y="39"/>
                  </a:lnTo>
                  <a:lnTo>
                    <a:pt x="11" y="39"/>
                  </a:lnTo>
                  <a:lnTo>
                    <a:pt x="11" y="40"/>
                  </a:lnTo>
                  <a:lnTo>
                    <a:pt x="11" y="40"/>
                  </a:lnTo>
                  <a:lnTo>
                    <a:pt x="11" y="42"/>
                  </a:lnTo>
                  <a:lnTo>
                    <a:pt x="11" y="43"/>
                  </a:lnTo>
                  <a:lnTo>
                    <a:pt x="11" y="43"/>
                  </a:lnTo>
                  <a:lnTo>
                    <a:pt x="11" y="44"/>
                  </a:lnTo>
                  <a:lnTo>
                    <a:pt x="11" y="44"/>
                  </a:lnTo>
                  <a:lnTo>
                    <a:pt x="11" y="44"/>
                  </a:lnTo>
                  <a:lnTo>
                    <a:pt x="11" y="46"/>
                  </a:lnTo>
                  <a:lnTo>
                    <a:pt x="11" y="46"/>
                  </a:lnTo>
                  <a:lnTo>
                    <a:pt x="9" y="47"/>
                  </a:lnTo>
                  <a:lnTo>
                    <a:pt x="9" y="47"/>
                  </a:lnTo>
                  <a:lnTo>
                    <a:pt x="8" y="47"/>
                  </a:lnTo>
                  <a:lnTo>
                    <a:pt x="8" y="47"/>
                  </a:lnTo>
                  <a:lnTo>
                    <a:pt x="8" y="47"/>
                  </a:lnTo>
                  <a:lnTo>
                    <a:pt x="7" y="47"/>
                  </a:lnTo>
                  <a:lnTo>
                    <a:pt x="7" y="47"/>
                  </a:lnTo>
                  <a:lnTo>
                    <a:pt x="7" y="47"/>
                  </a:lnTo>
                  <a:lnTo>
                    <a:pt x="6" y="47"/>
                  </a:lnTo>
                  <a:lnTo>
                    <a:pt x="6" y="47"/>
                  </a:lnTo>
                  <a:lnTo>
                    <a:pt x="6" y="47"/>
                  </a:lnTo>
                  <a:lnTo>
                    <a:pt x="6" y="47"/>
                  </a:lnTo>
                  <a:lnTo>
                    <a:pt x="6" y="47"/>
                  </a:lnTo>
                  <a:lnTo>
                    <a:pt x="4" y="47"/>
                  </a:lnTo>
                  <a:lnTo>
                    <a:pt x="4" y="47"/>
                  </a:lnTo>
                  <a:lnTo>
                    <a:pt x="4" y="47"/>
                  </a:lnTo>
                  <a:lnTo>
                    <a:pt x="3" y="47"/>
                  </a:lnTo>
                  <a:lnTo>
                    <a:pt x="3" y="47"/>
                  </a:lnTo>
                  <a:lnTo>
                    <a:pt x="3" y="47"/>
                  </a:lnTo>
                  <a:lnTo>
                    <a:pt x="3" y="47"/>
                  </a:lnTo>
                  <a:lnTo>
                    <a:pt x="3" y="47"/>
                  </a:lnTo>
                  <a:lnTo>
                    <a:pt x="3" y="47"/>
                  </a:lnTo>
                  <a:lnTo>
                    <a:pt x="3" y="47"/>
                  </a:lnTo>
                  <a:lnTo>
                    <a:pt x="2" y="47"/>
                  </a:lnTo>
                  <a:lnTo>
                    <a:pt x="2" y="47"/>
                  </a:lnTo>
                  <a:lnTo>
                    <a:pt x="0" y="47"/>
                  </a:lnTo>
                  <a:lnTo>
                    <a:pt x="0" y="47"/>
                  </a:lnTo>
                  <a:lnTo>
                    <a:pt x="3" y="40"/>
                  </a:lnTo>
                  <a:lnTo>
                    <a:pt x="3" y="40"/>
                  </a:lnTo>
                  <a:lnTo>
                    <a:pt x="3" y="40"/>
                  </a:lnTo>
                  <a:lnTo>
                    <a:pt x="4" y="40"/>
                  </a:lnTo>
                  <a:lnTo>
                    <a:pt x="4" y="40"/>
                  </a:lnTo>
                  <a:lnTo>
                    <a:pt x="4" y="40"/>
                  </a:lnTo>
                  <a:lnTo>
                    <a:pt x="6" y="40"/>
                  </a:lnTo>
                  <a:lnTo>
                    <a:pt x="6" y="40"/>
                  </a:lnTo>
                  <a:lnTo>
                    <a:pt x="6" y="40"/>
                  </a:lnTo>
                  <a:lnTo>
                    <a:pt x="6" y="40"/>
                  </a:lnTo>
                  <a:lnTo>
                    <a:pt x="6" y="39"/>
                  </a:lnTo>
                  <a:lnTo>
                    <a:pt x="6" y="39"/>
                  </a:lnTo>
                  <a:lnTo>
                    <a:pt x="6" y="39"/>
                  </a:lnTo>
                  <a:lnTo>
                    <a:pt x="6" y="38"/>
                  </a:lnTo>
                  <a:lnTo>
                    <a:pt x="6" y="38"/>
                  </a:lnTo>
                  <a:lnTo>
                    <a:pt x="6" y="37"/>
                  </a:lnTo>
                  <a:lnTo>
                    <a:pt x="6" y="37"/>
                  </a:lnTo>
                  <a:lnTo>
                    <a:pt x="6" y="10"/>
                  </a:lnTo>
                  <a:lnTo>
                    <a:pt x="11" y="10"/>
                  </a:lnTo>
                  <a:close/>
                </a:path>
              </a:pathLst>
            </a:custGeom>
            <a:solidFill>
              <a:srgbClr val="3A66AA"/>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236" name="Freeform 356"/>
            <p:cNvSpPr/>
            <p:nvPr/>
          </p:nvSpPr>
          <p:spPr bwMode="auto">
            <a:xfrm>
              <a:off x="3836" y="2836"/>
              <a:ext cx="3" cy="9"/>
            </a:xfrm>
            <a:custGeom>
              <a:avLst/>
              <a:gdLst/>
              <a:ahLst/>
              <a:cxnLst>
                <a:cxn ang="0">
                  <a:pos x="0" y="10"/>
                </a:cxn>
                <a:cxn ang="0">
                  <a:pos x="4" y="10"/>
                </a:cxn>
                <a:cxn ang="0">
                  <a:pos x="4" y="9"/>
                </a:cxn>
                <a:cxn ang="0">
                  <a:pos x="4" y="8"/>
                </a:cxn>
                <a:cxn ang="0">
                  <a:pos x="4" y="6"/>
                </a:cxn>
                <a:cxn ang="0">
                  <a:pos x="4" y="6"/>
                </a:cxn>
                <a:cxn ang="0">
                  <a:pos x="4" y="5"/>
                </a:cxn>
                <a:cxn ang="0">
                  <a:pos x="4" y="4"/>
                </a:cxn>
                <a:cxn ang="0">
                  <a:pos x="5" y="4"/>
                </a:cxn>
                <a:cxn ang="0">
                  <a:pos x="6" y="4"/>
                </a:cxn>
                <a:cxn ang="0">
                  <a:pos x="6" y="4"/>
                </a:cxn>
                <a:cxn ang="0">
                  <a:pos x="6" y="4"/>
                </a:cxn>
                <a:cxn ang="0">
                  <a:pos x="6" y="4"/>
                </a:cxn>
                <a:cxn ang="0">
                  <a:pos x="6" y="3"/>
                </a:cxn>
                <a:cxn ang="0">
                  <a:pos x="6" y="3"/>
                </a:cxn>
                <a:cxn ang="0">
                  <a:pos x="6" y="1"/>
                </a:cxn>
                <a:cxn ang="0">
                  <a:pos x="6" y="0"/>
                </a:cxn>
                <a:cxn ang="0">
                  <a:pos x="6" y="0"/>
                </a:cxn>
                <a:cxn ang="0">
                  <a:pos x="8" y="0"/>
                </a:cxn>
                <a:cxn ang="0">
                  <a:pos x="8" y="0"/>
                </a:cxn>
                <a:cxn ang="0">
                  <a:pos x="9" y="0"/>
                </a:cxn>
                <a:cxn ang="0">
                  <a:pos x="9" y="0"/>
                </a:cxn>
                <a:cxn ang="0">
                  <a:pos x="10" y="0"/>
                </a:cxn>
                <a:cxn ang="0">
                  <a:pos x="10" y="0"/>
                </a:cxn>
                <a:cxn ang="0">
                  <a:pos x="11" y="0"/>
                </a:cxn>
                <a:cxn ang="0">
                  <a:pos x="11" y="0"/>
                </a:cxn>
                <a:cxn ang="0">
                  <a:pos x="11" y="0"/>
                </a:cxn>
                <a:cxn ang="0">
                  <a:pos x="13" y="0"/>
                </a:cxn>
                <a:cxn ang="0">
                  <a:pos x="13" y="0"/>
                </a:cxn>
                <a:cxn ang="0">
                  <a:pos x="13" y="0"/>
                </a:cxn>
                <a:cxn ang="0">
                  <a:pos x="14" y="0"/>
                </a:cxn>
                <a:cxn ang="0">
                  <a:pos x="14" y="0"/>
                </a:cxn>
                <a:cxn ang="0">
                  <a:pos x="14" y="0"/>
                </a:cxn>
                <a:cxn ang="0">
                  <a:pos x="14" y="8"/>
                </a:cxn>
                <a:cxn ang="0">
                  <a:pos x="14" y="8"/>
                </a:cxn>
                <a:cxn ang="0">
                  <a:pos x="14" y="8"/>
                </a:cxn>
                <a:cxn ang="0">
                  <a:pos x="14" y="8"/>
                </a:cxn>
                <a:cxn ang="0">
                  <a:pos x="14" y="8"/>
                </a:cxn>
                <a:cxn ang="0">
                  <a:pos x="14" y="8"/>
                </a:cxn>
                <a:cxn ang="0">
                  <a:pos x="13" y="8"/>
                </a:cxn>
                <a:cxn ang="0">
                  <a:pos x="13" y="8"/>
                </a:cxn>
                <a:cxn ang="0">
                  <a:pos x="11" y="8"/>
                </a:cxn>
                <a:cxn ang="0">
                  <a:pos x="10" y="8"/>
                </a:cxn>
                <a:cxn ang="0">
                  <a:pos x="10" y="8"/>
                </a:cxn>
                <a:cxn ang="0">
                  <a:pos x="9" y="8"/>
                </a:cxn>
                <a:cxn ang="0">
                  <a:pos x="9" y="8"/>
                </a:cxn>
                <a:cxn ang="0">
                  <a:pos x="9" y="8"/>
                </a:cxn>
                <a:cxn ang="0">
                  <a:pos x="9" y="9"/>
                </a:cxn>
                <a:cxn ang="0">
                  <a:pos x="9" y="9"/>
                </a:cxn>
                <a:cxn ang="0">
                  <a:pos x="9" y="10"/>
                </a:cxn>
                <a:cxn ang="0">
                  <a:pos x="14" y="10"/>
                </a:cxn>
                <a:cxn ang="0">
                  <a:pos x="14" y="17"/>
                </a:cxn>
                <a:cxn ang="0">
                  <a:pos x="9" y="17"/>
                </a:cxn>
                <a:cxn ang="0">
                  <a:pos x="9" y="37"/>
                </a:cxn>
                <a:cxn ang="0">
                  <a:pos x="4" y="37"/>
                </a:cxn>
                <a:cxn ang="0">
                  <a:pos x="4" y="17"/>
                </a:cxn>
                <a:cxn ang="0">
                  <a:pos x="0" y="17"/>
                </a:cxn>
                <a:cxn ang="0">
                  <a:pos x="0" y="10"/>
                </a:cxn>
              </a:cxnLst>
              <a:rect l="0" t="0" r="r" b="b"/>
              <a:pathLst>
                <a:path w="14" h="37">
                  <a:moveTo>
                    <a:pt x="0" y="10"/>
                  </a:moveTo>
                  <a:lnTo>
                    <a:pt x="4" y="10"/>
                  </a:lnTo>
                  <a:lnTo>
                    <a:pt x="4" y="9"/>
                  </a:lnTo>
                  <a:lnTo>
                    <a:pt x="4" y="8"/>
                  </a:lnTo>
                  <a:lnTo>
                    <a:pt x="4" y="6"/>
                  </a:lnTo>
                  <a:lnTo>
                    <a:pt x="4" y="6"/>
                  </a:lnTo>
                  <a:lnTo>
                    <a:pt x="4" y="5"/>
                  </a:lnTo>
                  <a:lnTo>
                    <a:pt x="4" y="4"/>
                  </a:lnTo>
                  <a:lnTo>
                    <a:pt x="5" y="4"/>
                  </a:lnTo>
                  <a:lnTo>
                    <a:pt x="6" y="4"/>
                  </a:lnTo>
                  <a:lnTo>
                    <a:pt x="6" y="4"/>
                  </a:lnTo>
                  <a:lnTo>
                    <a:pt x="6" y="4"/>
                  </a:lnTo>
                  <a:lnTo>
                    <a:pt x="6" y="4"/>
                  </a:lnTo>
                  <a:lnTo>
                    <a:pt x="6" y="3"/>
                  </a:lnTo>
                  <a:lnTo>
                    <a:pt x="6" y="3"/>
                  </a:lnTo>
                  <a:lnTo>
                    <a:pt x="6" y="1"/>
                  </a:lnTo>
                  <a:lnTo>
                    <a:pt x="6" y="0"/>
                  </a:lnTo>
                  <a:lnTo>
                    <a:pt x="6" y="0"/>
                  </a:lnTo>
                  <a:lnTo>
                    <a:pt x="8" y="0"/>
                  </a:lnTo>
                  <a:lnTo>
                    <a:pt x="8" y="0"/>
                  </a:lnTo>
                  <a:lnTo>
                    <a:pt x="9" y="0"/>
                  </a:lnTo>
                  <a:lnTo>
                    <a:pt x="9" y="0"/>
                  </a:lnTo>
                  <a:lnTo>
                    <a:pt x="10" y="0"/>
                  </a:lnTo>
                  <a:lnTo>
                    <a:pt x="10" y="0"/>
                  </a:lnTo>
                  <a:lnTo>
                    <a:pt x="11" y="0"/>
                  </a:lnTo>
                  <a:lnTo>
                    <a:pt x="11" y="0"/>
                  </a:lnTo>
                  <a:lnTo>
                    <a:pt x="11" y="0"/>
                  </a:lnTo>
                  <a:lnTo>
                    <a:pt x="13" y="0"/>
                  </a:lnTo>
                  <a:lnTo>
                    <a:pt x="13" y="0"/>
                  </a:lnTo>
                  <a:lnTo>
                    <a:pt x="13" y="0"/>
                  </a:lnTo>
                  <a:lnTo>
                    <a:pt x="14" y="0"/>
                  </a:lnTo>
                  <a:lnTo>
                    <a:pt x="14" y="0"/>
                  </a:lnTo>
                  <a:lnTo>
                    <a:pt x="14" y="0"/>
                  </a:lnTo>
                  <a:lnTo>
                    <a:pt x="14" y="8"/>
                  </a:lnTo>
                  <a:lnTo>
                    <a:pt x="14" y="8"/>
                  </a:lnTo>
                  <a:lnTo>
                    <a:pt x="14" y="8"/>
                  </a:lnTo>
                  <a:lnTo>
                    <a:pt x="14" y="8"/>
                  </a:lnTo>
                  <a:lnTo>
                    <a:pt x="14" y="8"/>
                  </a:lnTo>
                  <a:lnTo>
                    <a:pt x="14" y="8"/>
                  </a:lnTo>
                  <a:lnTo>
                    <a:pt x="13" y="8"/>
                  </a:lnTo>
                  <a:lnTo>
                    <a:pt x="13" y="8"/>
                  </a:lnTo>
                  <a:lnTo>
                    <a:pt x="11" y="8"/>
                  </a:lnTo>
                  <a:lnTo>
                    <a:pt x="10" y="8"/>
                  </a:lnTo>
                  <a:lnTo>
                    <a:pt x="10" y="8"/>
                  </a:lnTo>
                  <a:lnTo>
                    <a:pt x="9" y="8"/>
                  </a:lnTo>
                  <a:lnTo>
                    <a:pt x="9" y="8"/>
                  </a:lnTo>
                  <a:lnTo>
                    <a:pt x="9" y="8"/>
                  </a:lnTo>
                  <a:lnTo>
                    <a:pt x="9" y="9"/>
                  </a:lnTo>
                  <a:lnTo>
                    <a:pt x="9" y="9"/>
                  </a:lnTo>
                  <a:lnTo>
                    <a:pt x="9" y="10"/>
                  </a:lnTo>
                  <a:lnTo>
                    <a:pt x="14" y="10"/>
                  </a:lnTo>
                  <a:lnTo>
                    <a:pt x="14" y="17"/>
                  </a:lnTo>
                  <a:lnTo>
                    <a:pt x="9" y="17"/>
                  </a:lnTo>
                  <a:lnTo>
                    <a:pt x="9" y="37"/>
                  </a:lnTo>
                  <a:lnTo>
                    <a:pt x="4" y="37"/>
                  </a:lnTo>
                  <a:lnTo>
                    <a:pt x="4" y="17"/>
                  </a:lnTo>
                  <a:lnTo>
                    <a:pt x="0" y="17"/>
                  </a:lnTo>
                  <a:lnTo>
                    <a:pt x="0" y="10"/>
                  </a:lnTo>
                  <a:close/>
                </a:path>
              </a:pathLst>
            </a:custGeom>
            <a:solidFill>
              <a:srgbClr val="3A66AA"/>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237" name="Freeform 357"/>
            <p:cNvSpPr/>
            <p:nvPr/>
          </p:nvSpPr>
          <p:spPr bwMode="auto">
            <a:xfrm>
              <a:off x="3840" y="2836"/>
              <a:ext cx="5" cy="9"/>
            </a:xfrm>
            <a:custGeom>
              <a:avLst/>
              <a:gdLst/>
              <a:ahLst/>
              <a:cxnLst>
                <a:cxn ang="0">
                  <a:pos x="7" y="14"/>
                </a:cxn>
                <a:cxn ang="0">
                  <a:pos x="8" y="11"/>
                </a:cxn>
                <a:cxn ang="0">
                  <a:pos x="11" y="11"/>
                </a:cxn>
                <a:cxn ang="0">
                  <a:pos x="12" y="10"/>
                </a:cxn>
                <a:cxn ang="0">
                  <a:pos x="14" y="10"/>
                </a:cxn>
                <a:cxn ang="0">
                  <a:pos x="14" y="10"/>
                </a:cxn>
                <a:cxn ang="0">
                  <a:pos x="14" y="10"/>
                </a:cxn>
                <a:cxn ang="0">
                  <a:pos x="16" y="10"/>
                </a:cxn>
                <a:cxn ang="0">
                  <a:pos x="17" y="10"/>
                </a:cxn>
                <a:cxn ang="0">
                  <a:pos x="17" y="11"/>
                </a:cxn>
                <a:cxn ang="0">
                  <a:pos x="18" y="13"/>
                </a:cxn>
                <a:cxn ang="0">
                  <a:pos x="19" y="14"/>
                </a:cxn>
                <a:cxn ang="0">
                  <a:pos x="19" y="14"/>
                </a:cxn>
                <a:cxn ang="0">
                  <a:pos x="19" y="15"/>
                </a:cxn>
                <a:cxn ang="0">
                  <a:pos x="19" y="17"/>
                </a:cxn>
                <a:cxn ang="0">
                  <a:pos x="19" y="17"/>
                </a:cxn>
                <a:cxn ang="0">
                  <a:pos x="19" y="18"/>
                </a:cxn>
                <a:cxn ang="0">
                  <a:pos x="19" y="18"/>
                </a:cxn>
                <a:cxn ang="0">
                  <a:pos x="19" y="19"/>
                </a:cxn>
                <a:cxn ang="0">
                  <a:pos x="19" y="20"/>
                </a:cxn>
                <a:cxn ang="0">
                  <a:pos x="19" y="37"/>
                </a:cxn>
                <a:cxn ang="0">
                  <a:pos x="14" y="24"/>
                </a:cxn>
                <a:cxn ang="0">
                  <a:pos x="14" y="22"/>
                </a:cxn>
                <a:cxn ang="0">
                  <a:pos x="14" y="20"/>
                </a:cxn>
                <a:cxn ang="0">
                  <a:pos x="14" y="19"/>
                </a:cxn>
                <a:cxn ang="0">
                  <a:pos x="14" y="17"/>
                </a:cxn>
                <a:cxn ang="0">
                  <a:pos x="13" y="17"/>
                </a:cxn>
                <a:cxn ang="0">
                  <a:pos x="12" y="17"/>
                </a:cxn>
                <a:cxn ang="0">
                  <a:pos x="12" y="17"/>
                </a:cxn>
                <a:cxn ang="0">
                  <a:pos x="11" y="17"/>
                </a:cxn>
                <a:cxn ang="0">
                  <a:pos x="9" y="17"/>
                </a:cxn>
                <a:cxn ang="0">
                  <a:pos x="9" y="17"/>
                </a:cxn>
                <a:cxn ang="0">
                  <a:pos x="9" y="17"/>
                </a:cxn>
                <a:cxn ang="0">
                  <a:pos x="8" y="17"/>
                </a:cxn>
                <a:cxn ang="0">
                  <a:pos x="8" y="18"/>
                </a:cxn>
                <a:cxn ang="0">
                  <a:pos x="7" y="19"/>
                </a:cxn>
                <a:cxn ang="0">
                  <a:pos x="7" y="20"/>
                </a:cxn>
                <a:cxn ang="0">
                  <a:pos x="7" y="20"/>
                </a:cxn>
                <a:cxn ang="0">
                  <a:pos x="7" y="20"/>
                </a:cxn>
                <a:cxn ang="0">
                  <a:pos x="7" y="22"/>
                </a:cxn>
                <a:cxn ang="0">
                  <a:pos x="7" y="24"/>
                </a:cxn>
                <a:cxn ang="0">
                  <a:pos x="0" y="37"/>
                </a:cxn>
                <a:cxn ang="0">
                  <a:pos x="7" y="0"/>
                </a:cxn>
              </a:cxnLst>
              <a:rect l="0" t="0" r="r" b="b"/>
              <a:pathLst>
                <a:path w="19" h="37">
                  <a:moveTo>
                    <a:pt x="7" y="0"/>
                  </a:moveTo>
                  <a:lnTo>
                    <a:pt x="7" y="14"/>
                  </a:lnTo>
                  <a:lnTo>
                    <a:pt x="7" y="13"/>
                  </a:lnTo>
                  <a:lnTo>
                    <a:pt x="8" y="11"/>
                  </a:lnTo>
                  <a:lnTo>
                    <a:pt x="9" y="11"/>
                  </a:lnTo>
                  <a:lnTo>
                    <a:pt x="11" y="11"/>
                  </a:lnTo>
                  <a:lnTo>
                    <a:pt x="12" y="10"/>
                  </a:lnTo>
                  <a:lnTo>
                    <a:pt x="12" y="10"/>
                  </a:lnTo>
                  <a:lnTo>
                    <a:pt x="13" y="10"/>
                  </a:lnTo>
                  <a:lnTo>
                    <a:pt x="14" y="10"/>
                  </a:lnTo>
                  <a:lnTo>
                    <a:pt x="14" y="10"/>
                  </a:lnTo>
                  <a:lnTo>
                    <a:pt x="14" y="10"/>
                  </a:lnTo>
                  <a:lnTo>
                    <a:pt x="14" y="10"/>
                  </a:lnTo>
                  <a:lnTo>
                    <a:pt x="14" y="10"/>
                  </a:lnTo>
                  <a:lnTo>
                    <a:pt x="16" y="10"/>
                  </a:lnTo>
                  <a:lnTo>
                    <a:pt x="16" y="10"/>
                  </a:lnTo>
                  <a:lnTo>
                    <a:pt x="17" y="10"/>
                  </a:lnTo>
                  <a:lnTo>
                    <a:pt x="17" y="10"/>
                  </a:lnTo>
                  <a:lnTo>
                    <a:pt x="17" y="11"/>
                  </a:lnTo>
                  <a:lnTo>
                    <a:pt x="17" y="11"/>
                  </a:lnTo>
                  <a:lnTo>
                    <a:pt x="17" y="13"/>
                  </a:lnTo>
                  <a:lnTo>
                    <a:pt x="18" y="13"/>
                  </a:lnTo>
                  <a:lnTo>
                    <a:pt x="18" y="13"/>
                  </a:lnTo>
                  <a:lnTo>
                    <a:pt x="19" y="14"/>
                  </a:lnTo>
                  <a:lnTo>
                    <a:pt x="19" y="14"/>
                  </a:lnTo>
                  <a:lnTo>
                    <a:pt x="19" y="14"/>
                  </a:lnTo>
                  <a:lnTo>
                    <a:pt x="19" y="14"/>
                  </a:lnTo>
                  <a:lnTo>
                    <a:pt x="19" y="15"/>
                  </a:lnTo>
                  <a:lnTo>
                    <a:pt x="19" y="15"/>
                  </a:lnTo>
                  <a:lnTo>
                    <a:pt x="19" y="17"/>
                  </a:lnTo>
                  <a:lnTo>
                    <a:pt x="19" y="17"/>
                  </a:lnTo>
                  <a:lnTo>
                    <a:pt x="19" y="17"/>
                  </a:lnTo>
                  <a:lnTo>
                    <a:pt x="19" y="17"/>
                  </a:lnTo>
                  <a:lnTo>
                    <a:pt x="19" y="18"/>
                  </a:lnTo>
                  <a:lnTo>
                    <a:pt x="19" y="18"/>
                  </a:lnTo>
                  <a:lnTo>
                    <a:pt x="19" y="18"/>
                  </a:lnTo>
                  <a:lnTo>
                    <a:pt x="19" y="19"/>
                  </a:lnTo>
                  <a:lnTo>
                    <a:pt x="19" y="19"/>
                  </a:lnTo>
                  <a:lnTo>
                    <a:pt x="19" y="20"/>
                  </a:lnTo>
                  <a:lnTo>
                    <a:pt x="19" y="20"/>
                  </a:lnTo>
                  <a:lnTo>
                    <a:pt x="19" y="20"/>
                  </a:lnTo>
                  <a:lnTo>
                    <a:pt x="19" y="37"/>
                  </a:lnTo>
                  <a:lnTo>
                    <a:pt x="14" y="37"/>
                  </a:lnTo>
                  <a:lnTo>
                    <a:pt x="14" y="24"/>
                  </a:lnTo>
                  <a:lnTo>
                    <a:pt x="14" y="23"/>
                  </a:lnTo>
                  <a:lnTo>
                    <a:pt x="14" y="22"/>
                  </a:lnTo>
                  <a:lnTo>
                    <a:pt x="14" y="22"/>
                  </a:lnTo>
                  <a:lnTo>
                    <a:pt x="14" y="20"/>
                  </a:lnTo>
                  <a:lnTo>
                    <a:pt x="14" y="20"/>
                  </a:lnTo>
                  <a:lnTo>
                    <a:pt x="14" y="19"/>
                  </a:lnTo>
                  <a:lnTo>
                    <a:pt x="14" y="18"/>
                  </a:lnTo>
                  <a:lnTo>
                    <a:pt x="14" y="17"/>
                  </a:lnTo>
                  <a:lnTo>
                    <a:pt x="13" y="17"/>
                  </a:lnTo>
                  <a:lnTo>
                    <a:pt x="13" y="17"/>
                  </a:lnTo>
                  <a:lnTo>
                    <a:pt x="12" y="17"/>
                  </a:lnTo>
                  <a:lnTo>
                    <a:pt x="12" y="17"/>
                  </a:lnTo>
                  <a:lnTo>
                    <a:pt x="12" y="17"/>
                  </a:lnTo>
                  <a:lnTo>
                    <a:pt x="12" y="17"/>
                  </a:lnTo>
                  <a:lnTo>
                    <a:pt x="12" y="17"/>
                  </a:lnTo>
                  <a:lnTo>
                    <a:pt x="11" y="17"/>
                  </a:lnTo>
                  <a:lnTo>
                    <a:pt x="11" y="17"/>
                  </a:lnTo>
                  <a:lnTo>
                    <a:pt x="9" y="17"/>
                  </a:lnTo>
                  <a:lnTo>
                    <a:pt x="9" y="17"/>
                  </a:lnTo>
                  <a:lnTo>
                    <a:pt x="9" y="17"/>
                  </a:lnTo>
                  <a:lnTo>
                    <a:pt x="9" y="17"/>
                  </a:lnTo>
                  <a:lnTo>
                    <a:pt x="9" y="17"/>
                  </a:lnTo>
                  <a:lnTo>
                    <a:pt x="9" y="17"/>
                  </a:lnTo>
                  <a:lnTo>
                    <a:pt x="8" y="17"/>
                  </a:lnTo>
                  <a:lnTo>
                    <a:pt x="8" y="18"/>
                  </a:lnTo>
                  <a:lnTo>
                    <a:pt x="8" y="18"/>
                  </a:lnTo>
                  <a:lnTo>
                    <a:pt x="7" y="18"/>
                  </a:lnTo>
                  <a:lnTo>
                    <a:pt x="7" y="19"/>
                  </a:lnTo>
                  <a:lnTo>
                    <a:pt x="7" y="19"/>
                  </a:lnTo>
                  <a:lnTo>
                    <a:pt x="7" y="20"/>
                  </a:lnTo>
                  <a:lnTo>
                    <a:pt x="7" y="20"/>
                  </a:lnTo>
                  <a:lnTo>
                    <a:pt x="7" y="20"/>
                  </a:lnTo>
                  <a:lnTo>
                    <a:pt x="7" y="20"/>
                  </a:lnTo>
                  <a:lnTo>
                    <a:pt x="7" y="20"/>
                  </a:lnTo>
                  <a:lnTo>
                    <a:pt x="7" y="22"/>
                  </a:lnTo>
                  <a:lnTo>
                    <a:pt x="7" y="22"/>
                  </a:lnTo>
                  <a:lnTo>
                    <a:pt x="7" y="23"/>
                  </a:lnTo>
                  <a:lnTo>
                    <a:pt x="7" y="24"/>
                  </a:lnTo>
                  <a:lnTo>
                    <a:pt x="7" y="37"/>
                  </a:lnTo>
                  <a:lnTo>
                    <a:pt x="0" y="37"/>
                  </a:lnTo>
                  <a:lnTo>
                    <a:pt x="0" y="0"/>
                  </a:lnTo>
                  <a:lnTo>
                    <a:pt x="7" y="0"/>
                  </a:lnTo>
                  <a:close/>
                </a:path>
              </a:pathLst>
            </a:custGeom>
            <a:solidFill>
              <a:srgbClr val="3A66AA"/>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238" name="Rectangle 358"/>
            <p:cNvSpPr>
              <a:spLocks noChangeArrowheads="1"/>
            </p:cNvSpPr>
            <p:nvPr/>
          </p:nvSpPr>
          <p:spPr bwMode="auto">
            <a:xfrm>
              <a:off x="3849" y="2836"/>
              <a:ext cx="1" cy="9"/>
            </a:xfrm>
            <a:prstGeom prst="rect">
              <a:avLst/>
            </a:prstGeom>
            <a:solidFill>
              <a:srgbClr val="3A66AA"/>
            </a:solidFill>
            <a:ln w="9525">
              <a:noFill/>
              <a:miter lim="800000"/>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239" name="Freeform 359"/>
            <p:cNvSpPr/>
            <p:nvPr/>
          </p:nvSpPr>
          <p:spPr bwMode="auto">
            <a:xfrm>
              <a:off x="3851" y="2839"/>
              <a:ext cx="5" cy="6"/>
            </a:xfrm>
            <a:custGeom>
              <a:avLst/>
              <a:gdLst/>
              <a:ahLst/>
              <a:cxnLst>
                <a:cxn ang="0">
                  <a:pos x="7" y="18"/>
                </a:cxn>
                <a:cxn ang="0">
                  <a:pos x="9" y="20"/>
                </a:cxn>
                <a:cxn ang="0">
                  <a:pos x="9" y="20"/>
                </a:cxn>
                <a:cxn ang="0">
                  <a:pos x="9" y="22"/>
                </a:cxn>
                <a:cxn ang="0">
                  <a:pos x="10" y="23"/>
                </a:cxn>
                <a:cxn ang="0">
                  <a:pos x="12" y="24"/>
                </a:cxn>
                <a:cxn ang="0">
                  <a:pos x="14" y="23"/>
                </a:cxn>
                <a:cxn ang="0">
                  <a:pos x="14" y="22"/>
                </a:cxn>
                <a:cxn ang="0">
                  <a:pos x="14" y="20"/>
                </a:cxn>
                <a:cxn ang="0">
                  <a:pos x="15" y="20"/>
                </a:cxn>
                <a:cxn ang="0">
                  <a:pos x="17" y="20"/>
                </a:cxn>
                <a:cxn ang="0">
                  <a:pos x="17" y="20"/>
                </a:cxn>
                <a:cxn ang="0">
                  <a:pos x="17" y="19"/>
                </a:cxn>
                <a:cxn ang="0">
                  <a:pos x="14" y="17"/>
                </a:cxn>
                <a:cxn ang="0">
                  <a:pos x="9" y="17"/>
                </a:cxn>
                <a:cxn ang="0">
                  <a:pos x="7" y="14"/>
                </a:cxn>
                <a:cxn ang="0">
                  <a:pos x="5" y="14"/>
                </a:cxn>
                <a:cxn ang="0">
                  <a:pos x="4" y="12"/>
                </a:cxn>
                <a:cxn ang="0">
                  <a:pos x="4" y="8"/>
                </a:cxn>
                <a:cxn ang="0">
                  <a:pos x="4" y="7"/>
                </a:cxn>
                <a:cxn ang="0">
                  <a:pos x="4" y="5"/>
                </a:cxn>
                <a:cxn ang="0">
                  <a:pos x="4" y="4"/>
                </a:cxn>
                <a:cxn ang="0">
                  <a:pos x="7" y="1"/>
                </a:cxn>
                <a:cxn ang="0">
                  <a:pos x="9" y="0"/>
                </a:cxn>
                <a:cxn ang="0">
                  <a:pos x="13" y="0"/>
                </a:cxn>
                <a:cxn ang="0">
                  <a:pos x="15" y="1"/>
                </a:cxn>
                <a:cxn ang="0">
                  <a:pos x="17" y="3"/>
                </a:cxn>
                <a:cxn ang="0">
                  <a:pos x="19" y="4"/>
                </a:cxn>
                <a:cxn ang="0">
                  <a:pos x="19" y="4"/>
                </a:cxn>
                <a:cxn ang="0">
                  <a:pos x="19" y="7"/>
                </a:cxn>
                <a:cxn ang="0">
                  <a:pos x="14" y="7"/>
                </a:cxn>
                <a:cxn ang="0">
                  <a:pos x="13" y="7"/>
                </a:cxn>
                <a:cxn ang="0">
                  <a:pos x="12" y="7"/>
                </a:cxn>
                <a:cxn ang="0">
                  <a:pos x="9" y="7"/>
                </a:cxn>
                <a:cxn ang="0">
                  <a:pos x="9" y="7"/>
                </a:cxn>
                <a:cxn ang="0">
                  <a:pos x="9" y="7"/>
                </a:cxn>
                <a:cxn ang="0">
                  <a:pos x="9" y="8"/>
                </a:cxn>
                <a:cxn ang="0">
                  <a:pos x="9" y="10"/>
                </a:cxn>
                <a:cxn ang="0">
                  <a:pos x="10" y="10"/>
                </a:cxn>
                <a:cxn ang="0">
                  <a:pos x="13" y="10"/>
                </a:cxn>
                <a:cxn ang="0">
                  <a:pos x="15" y="10"/>
                </a:cxn>
                <a:cxn ang="0">
                  <a:pos x="18" y="12"/>
                </a:cxn>
                <a:cxn ang="0">
                  <a:pos x="19" y="14"/>
                </a:cxn>
                <a:cxn ang="0">
                  <a:pos x="20" y="14"/>
                </a:cxn>
                <a:cxn ang="0">
                  <a:pos x="22" y="17"/>
                </a:cxn>
                <a:cxn ang="0">
                  <a:pos x="23" y="20"/>
                </a:cxn>
                <a:cxn ang="0">
                  <a:pos x="22" y="22"/>
                </a:cxn>
                <a:cxn ang="0">
                  <a:pos x="20" y="23"/>
                </a:cxn>
                <a:cxn ang="0">
                  <a:pos x="19" y="24"/>
                </a:cxn>
                <a:cxn ang="0">
                  <a:pos x="15" y="27"/>
                </a:cxn>
                <a:cxn ang="0">
                  <a:pos x="13" y="27"/>
                </a:cxn>
                <a:cxn ang="0">
                  <a:pos x="9" y="27"/>
                </a:cxn>
                <a:cxn ang="0">
                  <a:pos x="8" y="27"/>
                </a:cxn>
                <a:cxn ang="0">
                  <a:pos x="7" y="27"/>
                </a:cxn>
                <a:cxn ang="0">
                  <a:pos x="4" y="24"/>
                </a:cxn>
                <a:cxn ang="0">
                  <a:pos x="3" y="23"/>
                </a:cxn>
              </a:cxnLst>
              <a:rect l="0" t="0" r="r" b="b"/>
              <a:pathLst>
                <a:path w="23" h="27">
                  <a:moveTo>
                    <a:pt x="0" y="20"/>
                  </a:moveTo>
                  <a:lnTo>
                    <a:pt x="7" y="17"/>
                  </a:lnTo>
                  <a:lnTo>
                    <a:pt x="7" y="18"/>
                  </a:lnTo>
                  <a:lnTo>
                    <a:pt x="8" y="19"/>
                  </a:lnTo>
                  <a:lnTo>
                    <a:pt x="8" y="19"/>
                  </a:lnTo>
                  <a:lnTo>
                    <a:pt x="9" y="20"/>
                  </a:lnTo>
                  <a:lnTo>
                    <a:pt x="9" y="20"/>
                  </a:lnTo>
                  <a:lnTo>
                    <a:pt x="9" y="20"/>
                  </a:lnTo>
                  <a:lnTo>
                    <a:pt x="9" y="20"/>
                  </a:lnTo>
                  <a:lnTo>
                    <a:pt x="9" y="20"/>
                  </a:lnTo>
                  <a:lnTo>
                    <a:pt x="9" y="22"/>
                  </a:lnTo>
                  <a:lnTo>
                    <a:pt x="9" y="22"/>
                  </a:lnTo>
                  <a:lnTo>
                    <a:pt x="10" y="23"/>
                  </a:lnTo>
                  <a:lnTo>
                    <a:pt x="10" y="23"/>
                  </a:lnTo>
                  <a:lnTo>
                    <a:pt x="10" y="23"/>
                  </a:lnTo>
                  <a:lnTo>
                    <a:pt x="12" y="24"/>
                  </a:lnTo>
                  <a:lnTo>
                    <a:pt x="12" y="24"/>
                  </a:lnTo>
                  <a:lnTo>
                    <a:pt x="12" y="24"/>
                  </a:lnTo>
                  <a:lnTo>
                    <a:pt x="13" y="24"/>
                  </a:lnTo>
                  <a:lnTo>
                    <a:pt x="13" y="24"/>
                  </a:lnTo>
                  <a:lnTo>
                    <a:pt x="14" y="23"/>
                  </a:lnTo>
                  <a:lnTo>
                    <a:pt x="14" y="23"/>
                  </a:lnTo>
                  <a:lnTo>
                    <a:pt x="14" y="23"/>
                  </a:lnTo>
                  <a:lnTo>
                    <a:pt x="14" y="22"/>
                  </a:lnTo>
                  <a:lnTo>
                    <a:pt x="14" y="22"/>
                  </a:lnTo>
                  <a:lnTo>
                    <a:pt x="14" y="20"/>
                  </a:lnTo>
                  <a:lnTo>
                    <a:pt x="14" y="20"/>
                  </a:lnTo>
                  <a:lnTo>
                    <a:pt x="14" y="20"/>
                  </a:lnTo>
                  <a:lnTo>
                    <a:pt x="15" y="20"/>
                  </a:lnTo>
                  <a:lnTo>
                    <a:pt x="15" y="20"/>
                  </a:lnTo>
                  <a:lnTo>
                    <a:pt x="17" y="20"/>
                  </a:lnTo>
                  <a:lnTo>
                    <a:pt x="17" y="20"/>
                  </a:lnTo>
                  <a:lnTo>
                    <a:pt x="17" y="20"/>
                  </a:lnTo>
                  <a:lnTo>
                    <a:pt x="17" y="20"/>
                  </a:lnTo>
                  <a:lnTo>
                    <a:pt x="17" y="20"/>
                  </a:lnTo>
                  <a:lnTo>
                    <a:pt x="17" y="20"/>
                  </a:lnTo>
                  <a:lnTo>
                    <a:pt x="17" y="20"/>
                  </a:lnTo>
                  <a:lnTo>
                    <a:pt x="17" y="20"/>
                  </a:lnTo>
                  <a:lnTo>
                    <a:pt x="17" y="19"/>
                  </a:lnTo>
                  <a:lnTo>
                    <a:pt x="15" y="19"/>
                  </a:lnTo>
                  <a:lnTo>
                    <a:pt x="15" y="18"/>
                  </a:lnTo>
                  <a:lnTo>
                    <a:pt x="14" y="17"/>
                  </a:lnTo>
                  <a:lnTo>
                    <a:pt x="13" y="17"/>
                  </a:lnTo>
                  <a:lnTo>
                    <a:pt x="10" y="17"/>
                  </a:lnTo>
                  <a:lnTo>
                    <a:pt x="9" y="17"/>
                  </a:lnTo>
                  <a:lnTo>
                    <a:pt x="8" y="15"/>
                  </a:lnTo>
                  <a:lnTo>
                    <a:pt x="8" y="15"/>
                  </a:lnTo>
                  <a:lnTo>
                    <a:pt x="7" y="14"/>
                  </a:lnTo>
                  <a:lnTo>
                    <a:pt x="7" y="14"/>
                  </a:lnTo>
                  <a:lnTo>
                    <a:pt x="7" y="14"/>
                  </a:lnTo>
                  <a:lnTo>
                    <a:pt x="5" y="14"/>
                  </a:lnTo>
                  <a:lnTo>
                    <a:pt x="5" y="13"/>
                  </a:lnTo>
                  <a:lnTo>
                    <a:pt x="4" y="13"/>
                  </a:lnTo>
                  <a:lnTo>
                    <a:pt x="4" y="12"/>
                  </a:lnTo>
                  <a:lnTo>
                    <a:pt x="4" y="10"/>
                  </a:lnTo>
                  <a:lnTo>
                    <a:pt x="4" y="9"/>
                  </a:lnTo>
                  <a:lnTo>
                    <a:pt x="4" y="8"/>
                  </a:lnTo>
                  <a:lnTo>
                    <a:pt x="4" y="7"/>
                  </a:lnTo>
                  <a:lnTo>
                    <a:pt x="4" y="7"/>
                  </a:lnTo>
                  <a:lnTo>
                    <a:pt x="4" y="7"/>
                  </a:lnTo>
                  <a:lnTo>
                    <a:pt x="4" y="7"/>
                  </a:lnTo>
                  <a:lnTo>
                    <a:pt x="4" y="5"/>
                  </a:lnTo>
                  <a:lnTo>
                    <a:pt x="4" y="5"/>
                  </a:lnTo>
                  <a:lnTo>
                    <a:pt x="4" y="4"/>
                  </a:lnTo>
                  <a:lnTo>
                    <a:pt x="4" y="4"/>
                  </a:lnTo>
                  <a:lnTo>
                    <a:pt x="4" y="4"/>
                  </a:lnTo>
                  <a:lnTo>
                    <a:pt x="4" y="3"/>
                  </a:lnTo>
                  <a:lnTo>
                    <a:pt x="5" y="1"/>
                  </a:lnTo>
                  <a:lnTo>
                    <a:pt x="7" y="1"/>
                  </a:lnTo>
                  <a:lnTo>
                    <a:pt x="8" y="1"/>
                  </a:lnTo>
                  <a:lnTo>
                    <a:pt x="9" y="0"/>
                  </a:lnTo>
                  <a:lnTo>
                    <a:pt x="9" y="0"/>
                  </a:lnTo>
                  <a:lnTo>
                    <a:pt x="10" y="0"/>
                  </a:lnTo>
                  <a:lnTo>
                    <a:pt x="12" y="0"/>
                  </a:lnTo>
                  <a:lnTo>
                    <a:pt x="13" y="0"/>
                  </a:lnTo>
                  <a:lnTo>
                    <a:pt x="14" y="0"/>
                  </a:lnTo>
                  <a:lnTo>
                    <a:pt x="14" y="0"/>
                  </a:lnTo>
                  <a:lnTo>
                    <a:pt x="15" y="1"/>
                  </a:lnTo>
                  <a:lnTo>
                    <a:pt x="15" y="1"/>
                  </a:lnTo>
                  <a:lnTo>
                    <a:pt x="17" y="1"/>
                  </a:lnTo>
                  <a:lnTo>
                    <a:pt x="17" y="3"/>
                  </a:lnTo>
                  <a:lnTo>
                    <a:pt x="17" y="4"/>
                  </a:lnTo>
                  <a:lnTo>
                    <a:pt x="18" y="4"/>
                  </a:lnTo>
                  <a:lnTo>
                    <a:pt x="19" y="4"/>
                  </a:lnTo>
                  <a:lnTo>
                    <a:pt x="19" y="4"/>
                  </a:lnTo>
                  <a:lnTo>
                    <a:pt x="19" y="4"/>
                  </a:lnTo>
                  <a:lnTo>
                    <a:pt x="19" y="4"/>
                  </a:lnTo>
                  <a:lnTo>
                    <a:pt x="19" y="5"/>
                  </a:lnTo>
                  <a:lnTo>
                    <a:pt x="19" y="7"/>
                  </a:lnTo>
                  <a:lnTo>
                    <a:pt x="19" y="7"/>
                  </a:lnTo>
                  <a:lnTo>
                    <a:pt x="14" y="7"/>
                  </a:lnTo>
                  <a:lnTo>
                    <a:pt x="14" y="7"/>
                  </a:lnTo>
                  <a:lnTo>
                    <a:pt x="14" y="7"/>
                  </a:lnTo>
                  <a:lnTo>
                    <a:pt x="13" y="7"/>
                  </a:lnTo>
                  <a:lnTo>
                    <a:pt x="13" y="7"/>
                  </a:lnTo>
                  <a:lnTo>
                    <a:pt x="13" y="7"/>
                  </a:lnTo>
                  <a:lnTo>
                    <a:pt x="12" y="7"/>
                  </a:lnTo>
                  <a:lnTo>
                    <a:pt x="12" y="7"/>
                  </a:lnTo>
                  <a:lnTo>
                    <a:pt x="12" y="7"/>
                  </a:lnTo>
                  <a:lnTo>
                    <a:pt x="10" y="7"/>
                  </a:lnTo>
                  <a:lnTo>
                    <a:pt x="10" y="7"/>
                  </a:lnTo>
                  <a:lnTo>
                    <a:pt x="9" y="7"/>
                  </a:lnTo>
                  <a:lnTo>
                    <a:pt x="9" y="7"/>
                  </a:lnTo>
                  <a:lnTo>
                    <a:pt x="9" y="7"/>
                  </a:lnTo>
                  <a:lnTo>
                    <a:pt x="9" y="7"/>
                  </a:lnTo>
                  <a:lnTo>
                    <a:pt x="9" y="7"/>
                  </a:lnTo>
                  <a:lnTo>
                    <a:pt x="9" y="7"/>
                  </a:lnTo>
                  <a:lnTo>
                    <a:pt x="9" y="7"/>
                  </a:lnTo>
                  <a:lnTo>
                    <a:pt x="9" y="8"/>
                  </a:lnTo>
                  <a:lnTo>
                    <a:pt x="9" y="8"/>
                  </a:lnTo>
                  <a:lnTo>
                    <a:pt x="9" y="8"/>
                  </a:lnTo>
                  <a:lnTo>
                    <a:pt x="9" y="9"/>
                  </a:lnTo>
                  <a:lnTo>
                    <a:pt x="9" y="9"/>
                  </a:lnTo>
                  <a:lnTo>
                    <a:pt x="9" y="10"/>
                  </a:lnTo>
                  <a:lnTo>
                    <a:pt x="9" y="10"/>
                  </a:lnTo>
                  <a:lnTo>
                    <a:pt x="9" y="10"/>
                  </a:lnTo>
                  <a:lnTo>
                    <a:pt x="10" y="10"/>
                  </a:lnTo>
                  <a:lnTo>
                    <a:pt x="10" y="10"/>
                  </a:lnTo>
                  <a:lnTo>
                    <a:pt x="12" y="10"/>
                  </a:lnTo>
                  <a:lnTo>
                    <a:pt x="13" y="10"/>
                  </a:lnTo>
                  <a:lnTo>
                    <a:pt x="13" y="10"/>
                  </a:lnTo>
                  <a:lnTo>
                    <a:pt x="14" y="10"/>
                  </a:lnTo>
                  <a:lnTo>
                    <a:pt x="15" y="10"/>
                  </a:lnTo>
                  <a:lnTo>
                    <a:pt x="17" y="10"/>
                  </a:lnTo>
                  <a:lnTo>
                    <a:pt x="17" y="12"/>
                  </a:lnTo>
                  <a:lnTo>
                    <a:pt x="18" y="12"/>
                  </a:lnTo>
                  <a:lnTo>
                    <a:pt x="19" y="13"/>
                  </a:lnTo>
                  <a:lnTo>
                    <a:pt x="19" y="13"/>
                  </a:lnTo>
                  <a:lnTo>
                    <a:pt x="19" y="14"/>
                  </a:lnTo>
                  <a:lnTo>
                    <a:pt x="19" y="14"/>
                  </a:lnTo>
                  <a:lnTo>
                    <a:pt x="20" y="14"/>
                  </a:lnTo>
                  <a:lnTo>
                    <a:pt x="20" y="14"/>
                  </a:lnTo>
                  <a:lnTo>
                    <a:pt x="20" y="15"/>
                  </a:lnTo>
                  <a:lnTo>
                    <a:pt x="22" y="15"/>
                  </a:lnTo>
                  <a:lnTo>
                    <a:pt x="22" y="17"/>
                  </a:lnTo>
                  <a:lnTo>
                    <a:pt x="22" y="18"/>
                  </a:lnTo>
                  <a:lnTo>
                    <a:pt x="22" y="19"/>
                  </a:lnTo>
                  <a:lnTo>
                    <a:pt x="23" y="20"/>
                  </a:lnTo>
                  <a:lnTo>
                    <a:pt x="22" y="20"/>
                  </a:lnTo>
                  <a:lnTo>
                    <a:pt x="22" y="20"/>
                  </a:lnTo>
                  <a:lnTo>
                    <a:pt x="22" y="22"/>
                  </a:lnTo>
                  <a:lnTo>
                    <a:pt x="22" y="22"/>
                  </a:lnTo>
                  <a:lnTo>
                    <a:pt x="20" y="23"/>
                  </a:lnTo>
                  <a:lnTo>
                    <a:pt x="20" y="23"/>
                  </a:lnTo>
                  <a:lnTo>
                    <a:pt x="20" y="23"/>
                  </a:lnTo>
                  <a:lnTo>
                    <a:pt x="19" y="24"/>
                  </a:lnTo>
                  <a:lnTo>
                    <a:pt x="19" y="24"/>
                  </a:lnTo>
                  <a:lnTo>
                    <a:pt x="18" y="25"/>
                  </a:lnTo>
                  <a:lnTo>
                    <a:pt x="17" y="27"/>
                  </a:lnTo>
                  <a:lnTo>
                    <a:pt x="15" y="27"/>
                  </a:lnTo>
                  <a:lnTo>
                    <a:pt x="14" y="27"/>
                  </a:lnTo>
                  <a:lnTo>
                    <a:pt x="14" y="27"/>
                  </a:lnTo>
                  <a:lnTo>
                    <a:pt x="13" y="27"/>
                  </a:lnTo>
                  <a:lnTo>
                    <a:pt x="12" y="27"/>
                  </a:lnTo>
                  <a:lnTo>
                    <a:pt x="10" y="27"/>
                  </a:lnTo>
                  <a:lnTo>
                    <a:pt x="9" y="27"/>
                  </a:lnTo>
                  <a:lnTo>
                    <a:pt x="9" y="27"/>
                  </a:lnTo>
                  <a:lnTo>
                    <a:pt x="8" y="27"/>
                  </a:lnTo>
                  <a:lnTo>
                    <a:pt x="8" y="27"/>
                  </a:lnTo>
                  <a:lnTo>
                    <a:pt x="7" y="27"/>
                  </a:lnTo>
                  <a:lnTo>
                    <a:pt x="7" y="27"/>
                  </a:lnTo>
                  <a:lnTo>
                    <a:pt x="7" y="27"/>
                  </a:lnTo>
                  <a:lnTo>
                    <a:pt x="5" y="25"/>
                  </a:lnTo>
                  <a:lnTo>
                    <a:pt x="4" y="25"/>
                  </a:lnTo>
                  <a:lnTo>
                    <a:pt x="4" y="24"/>
                  </a:lnTo>
                  <a:lnTo>
                    <a:pt x="4" y="24"/>
                  </a:lnTo>
                  <a:lnTo>
                    <a:pt x="3" y="23"/>
                  </a:lnTo>
                  <a:lnTo>
                    <a:pt x="3" y="23"/>
                  </a:lnTo>
                  <a:lnTo>
                    <a:pt x="2" y="22"/>
                  </a:lnTo>
                  <a:lnTo>
                    <a:pt x="0" y="20"/>
                  </a:lnTo>
                  <a:close/>
                </a:path>
              </a:pathLst>
            </a:custGeom>
            <a:solidFill>
              <a:srgbClr val="3A66AA"/>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240" name="Freeform 360"/>
            <p:cNvSpPr>
              <a:spLocks noEditPoints="1"/>
            </p:cNvSpPr>
            <p:nvPr/>
          </p:nvSpPr>
          <p:spPr bwMode="auto">
            <a:xfrm>
              <a:off x="3857" y="2836"/>
              <a:ext cx="5" cy="9"/>
            </a:xfrm>
            <a:custGeom>
              <a:avLst/>
              <a:gdLst/>
              <a:ahLst/>
              <a:cxnLst>
                <a:cxn ang="0">
                  <a:pos x="12" y="37"/>
                </a:cxn>
                <a:cxn ang="0">
                  <a:pos x="12" y="34"/>
                </a:cxn>
                <a:cxn ang="0">
                  <a:pos x="12" y="34"/>
                </a:cxn>
                <a:cxn ang="0">
                  <a:pos x="12" y="35"/>
                </a:cxn>
                <a:cxn ang="0">
                  <a:pos x="11" y="37"/>
                </a:cxn>
                <a:cxn ang="0">
                  <a:pos x="10" y="37"/>
                </a:cxn>
                <a:cxn ang="0">
                  <a:pos x="10" y="37"/>
                </a:cxn>
                <a:cxn ang="0">
                  <a:pos x="8" y="37"/>
                </a:cxn>
                <a:cxn ang="0">
                  <a:pos x="7" y="37"/>
                </a:cxn>
                <a:cxn ang="0">
                  <a:pos x="6" y="37"/>
                </a:cxn>
                <a:cxn ang="0">
                  <a:pos x="5" y="37"/>
                </a:cxn>
                <a:cxn ang="0">
                  <a:pos x="3" y="37"/>
                </a:cxn>
                <a:cxn ang="0">
                  <a:pos x="2" y="34"/>
                </a:cxn>
                <a:cxn ang="0">
                  <a:pos x="1" y="33"/>
                </a:cxn>
                <a:cxn ang="0">
                  <a:pos x="0" y="30"/>
                </a:cxn>
                <a:cxn ang="0">
                  <a:pos x="0" y="28"/>
                </a:cxn>
                <a:cxn ang="0">
                  <a:pos x="0" y="25"/>
                </a:cxn>
                <a:cxn ang="0">
                  <a:pos x="0" y="23"/>
                </a:cxn>
                <a:cxn ang="0">
                  <a:pos x="0" y="20"/>
                </a:cxn>
                <a:cxn ang="0">
                  <a:pos x="0" y="18"/>
                </a:cxn>
                <a:cxn ang="0">
                  <a:pos x="1" y="15"/>
                </a:cxn>
                <a:cxn ang="0">
                  <a:pos x="2" y="13"/>
                </a:cxn>
                <a:cxn ang="0">
                  <a:pos x="3" y="11"/>
                </a:cxn>
                <a:cxn ang="0">
                  <a:pos x="5" y="10"/>
                </a:cxn>
                <a:cxn ang="0">
                  <a:pos x="6" y="10"/>
                </a:cxn>
                <a:cxn ang="0">
                  <a:pos x="8" y="10"/>
                </a:cxn>
                <a:cxn ang="0">
                  <a:pos x="10" y="10"/>
                </a:cxn>
                <a:cxn ang="0">
                  <a:pos x="12" y="11"/>
                </a:cxn>
                <a:cxn ang="0">
                  <a:pos x="12" y="13"/>
                </a:cxn>
                <a:cxn ang="0">
                  <a:pos x="12" y="0"/>
                </a:cxn>
                <a:cxn ang="0">
                  <a:pos x="18" y="37"/>
                </a:cxn>
                <a:cxn ang="0">
                  <a:pos x="5" y="25"/>
                </a:cxn>
                <a:cxn ang="0">
                  <a:pos x="5" y="27"/>
                </a:cxn>
                <a:cxn ang="0">
                  <a:pos x="5" y="28"/>
                </a:cxn>
                <a:cxn ang="0">
                  <a:pos x="5" y="29"/>
                </a:cxn>
                <a:cxn ang="0">
                  <a:pos x="5" y="30"/>
                </a:cxn>
                <a:cxn ang="0">
                  <a:pos x="6" y="32"/>
                </a:cxn>
                <a:cxn ang="0">
                  <a:pos x="6" y="33"/>
                </a:cxn>
                <a:cxn ang="0">
                  <a:pos x="7" y="33"/>
                </a:cxn>
                <a:cxn ang="0">
                  <a:pos x="8" y="33"/>
                </a:cxn>
                <a:cxn ang="0">
                  <a:pos x="10" y="33"/>
                </a:cxn>
                <a:cxn ang="0">
                  <a:pos x="11" y="32"/>
                </a:cxn>
                <a:cxn ang="0">
                  <a:pos x="12" y="30"/>
                </a:cxn>
                <a:cxn ang="0">
                  <a:pos x="12" y="30"/>
                </a:cxn>
                <a:cxn ang="0">
                  <a:pos x="12" y="29"/>
                </a:cxn>
                <a:cxn ang="0">
                  <a:pos x="12" y="28"/>
                </a:cxn>
                <a:cxn ang="0">
                  <a:pos x="12" y="25"/>
                </a:cxn>
                <a:cxn ang="0">
                  <a:pos x="12" y="23"/>
                </a:cxn>
                <a:cxn ang="0">
                  <a:pos x="12" y="22"/>
                </a:cxn>
                <a:cxn ang="0">
                  <a:pos x="12" y="20"/>
                </a:cxn>
                <a:cxn ang="0">
                  <a:pos x="12" y="18"/>
                </a:cxn>
                <a:cxn ang="0">
                  <a:pos x="12" y="17"/>
                </a:cxn>
                <a:cxn ang="0">
                  <a:pos x="11" y="17"/>
                </a:cxn>
                <a:cxn ang="0">
                  <a:pos x="10" y="17"/>
                </a:cxn>
                <a:cxn ang="0">
                  <a:pos x="8" y="17"/>
                </a:cxn>
                <a:cxn ang="0">
                  <a:pos x="7" y="17"/>
                </a:cxn>
                <a:cxn ang="0">
                  <a:pos x="7" y="17"/>
                </a:cxn>
                <a:cxn ang="0">
                  <a:pos x="7" y="17"/>
                </a:cxn>
                <a:cxn ang="0">
                  <a:pos x="6" y="17"/>
                </a:cxn>
                <a:cxn ang="0">
                  <a:pos x="5" y="18"/>
                </a:cxn>
                <a:cxn ang="0">
                  <a:pos x="5" y="20"/>
                </a:cxn>
                <a:cxn ang="0">
                  <a:pos x="5" y="22"/>
                </a:cxn>
                <a:cxn ang="0">
                  <a:pos x="5" y="23"/>
                </a:cxn>
              </a:cxnLst>
              <a:rect l="0" t="0" r="r" b="b"/>
              <a:pathLst>
                <a:path w="18" h="37">
                  <a:moveTo>
                    <a:pt x="18" y="37"/>
                  </a:moveTo>
                  <a:lnTo>
                    <a:pt x="12" y="37"/>
                  </a:lnTo>
                  <a:lnTo>
                    <a:pt x="12" y="34"/>
                  </a:lnTo>
                  <a:lnTo>
                    <a:pt x="12" y="34"/>
                  </a:lnTo>
                  <a:lnTo>
                    <a:pt x="12" y="34"/>
                  </a:lnTo>
                  <a:lnTo>
                    <a:pt x="12" y="34"/>
                  </a:lnTo>
                  <a:lnTo>
                    <a:pt x="12" y="35"/>
                  </a:lnTo>
                  <a:lnTo>
                    <a:pt x="12" y="35"/>
                  </a:lnTo>
                  <a:lnTo>
                    <a:pt x="11" y="37"/>
                  </a:lnTo>
                  <a:lnTo>
                    <a:pt x="11" y="37"/>
                  </a:lnTo>
                  <a:lnTo>
                    <a:pt x="10" y="37"/>
                  </a:lnTo>
                  <a:lnTo>
                    <a:pt x="10" y="37"/>
                  </a:lnTo>
                  <a:lnTo>
                    <a:pt x="10" y="37"/>
                  </a:lnTo>
                  <a:lnTo>
                    <a:pt x="10" y="37"/>
                  </a:lnTo>
                  <a:lnTo>
                    <a:pt x="8" y="37"/>
                  </a:lnTo>
                  <a:lnTo>
                    <a:pt x="8" y="37"/>
                  </a:lnTo>
                  <a:lnTo>
                    <a:pt x="7" y="37"/>
                  </a:lnTo>
                  <a:lnTo>
                    <a:pt x="7" y="37"/>
                  </a:lnTo>
                  <a:lnTo>
                    <a:pt x="7" y="37"/>
                  </a:lnTo>
                  <a:lnTo>
                    <a:pt x="6" y="37"/>
                  </a:lnTo>
                  <a:lnTo>
                    <a:pt x="6" y="37"/>
                  </a:lnTo>
                  <a:lnTo>
                    <a:pt x="5" y="37"/>
                  </a:lnTo>
                  <a:lnTo>
                    <a:pt x="3" y="37"/>
                  </a:lnTo>
                  <a:lnTo>
                    <a:pt x="3" y="37"/>
                  </a:lnTo>
                  <a:lnTo>
                    <a:pt x="2" y="35"/>
                  </a:lnTo>
                  <a:lnTo>
                    <a:pt x="2" y="34"/>
                  </a:lnTo>
                  <a:lnTo>
                    <a:pt x="2" y="34"/>
                  </a:lnTo>
                  <a:lnTo>
                    <a:pt x="1" y="33"/>
                  </a:lnTo>
                  <a:lnTo>
                    <a:pt x="1" y="32"/>
                  </a:lnTo>
                  <a:lnTo>
                    <a:pt x="0" y="30"/>
                  </a:lnTo>
                  <a:lnTo>
                    <a:pt x="0" y="29"/>
                  </a:lnTo>
                  <a:lnTo>
                    <a:pt x="0" y="28"/>
                  </a:lnTo>
                  <a:lnTo>
                    <a:pt x="0" y="27"/>
                  </a:lnTo>
                  <a:lnTo>
                    <a:pt x="0" y="25"/>
                  </a:lnTo>
                  <a:lnTo>
                    <a:pt x="0" y="24"/>
                  </a:lnTo>
                  <a:lnTo>
                    <a:pt x="0" y="23"/>
                  </a:lnTo>
                  <a:lnTo>
                    <a:pt x="0" y="22"/>
                  </a:lnTo>
                  <a:lnTo>
                    <a:pt x="0" y="20"/>
                  </a:lnTo>
                  <a:lnTo>
                    <a:pt x="0" y="19"/>
                  </a:lnTo>
                  <a:lnTo>
                    <a:pt x="0" y="18"/>
                  </a:lnTo>
                  <a:lnTo>
                    <a:pt x="1" y="17"/>
                  </a:lnTo>
                  <a:lnTo>
                    <a:pt x="1" y="15"/>
                  </a:lnTo>
                  <a:lnTo>
                    <a:pt x="2" y="14"/>
                  </a:lnTo>
                  <a:lnTo>
                    <a:pt x="2" y="13"/>
                  </a:lnTo>
                  <a:lnTo>
                    <a:pt x="2" y="11"/>
                  </a:lnTo>
                  <a:lnTo>
                    <a:pt x="3" y="11"/>
                  </a:lnTo>
                  <a:lnTo>
                    <a:pt x="3" y="11"/>
                  </a:lnTo>
                  <a:lnTo>
                    <a:pt x="5" y="10"/>
                  </a:lnTo>
                  <a:lnTo>
                    <a:pt x="6" y="10"/>
                  </a:lnTo>
                  <a:lnTo>
                    <a:pt x="6" y="10"/>
                  </a:lnTo>
                  <a:lnTo>
                    <a:pt x="7" y="10"/>
                  </a:lnTo>
                  <a:lnTo>
                    <a:pt x="8" y="10"/>
                  </a:lnTo>
                  <a:lnTo>
                    <a:pt x="10" y="10"/>
                  </a:lnTo>
                  <a:lnTo>
                    <a:pt x="10" y="10"/>
                  </a:lnTo>
                  <a:lnTo>
                    <a:pt x="11" y="11"/>
                  </a:lnTo>
                  <a:lnTo>
                    <a:pt x="12" y="11"/>
                  </a:lnTo>
                  <a:lnTo>
                    <a:pt x="12" y="11"/>
                  </a:lnTo>
                  <a:lnTo>
                    <a:pt x="12" y="13"/>
                  </a:lnTo>
                  <a:lnTo>
                    <a:pt x="12" y="14"/>
                  </a:lnTo>
                  <a:lnTo>
                    <a:pt x="12" y="0"/>
                  </a:lnTo>
                  <a:lnTo>
                    <a:pt x="18" y="0"/>
                  </a:lnTo>
                  <a:lnTo>
                    <a:pt x="18" y="37"/>
                  </a:lnTo>
                  <a:close/>
                  <a:moveTo>
                    <a:pt x="5" y="24"/>
                  </a:moveTo>
                  <a:lnTo>
                    <a:pt x="5" y="25"/>
                  </a:lnTo>
                  <a:lnTo>
                    <a:pt x="5" y="25"/>
                  </a:lnTo>
                  <a:lnTo>
                    <a:pt x="5" y="27"/>
                  </a:lnTo>
                  <a:lnTo>
                    <a:pt x="5" y="27"/>
                  </a:lnTo>
                  <a:lnTo>
                    <a:pt x="5" y="28"/>
                  </a:lnTo>
                  <a:lnTo>
                    <a:pt x="5" y="28"/>
                  </a:lnTo>
                  <a:lnTo>
                    <a:pt x="5" y="29"/>
                  </a:lnTo>
                  <a:lnTo>
                    <a:pt x="5" y="30"/>
                  </a:lnTo>
                  <a:lnTo>
                    <a:pt x="5" y="30"/>
                  </a:lnTo>
                  <a:lnTo>
                    <a:pt x="5" y="30"/>
                  </a:lnTo>
                  <a:lnTo>
                    <a:pt x="6" y="32"/>
                  </a:lnTo>
                  <a:lnTo>
                    <a:pt x="6" y="32"/>
                  </a:lnTo>
                  <a:lnTo>
                    <a:pt x="6" y="33"/>
                  </a:lnTo>
                  <a:lnTo>
                    <a:pt x="7" y="33"/>
                  </a:lnTo>
                  <a:lnTo>
                    <a:pt x="7" y="33"/>
                  </a:lnTo>
                  <a:lnTo>
                    <a:pt x="7" y="34"/>
                  </a:lnTo>
                  <a:lnTo>
                    <a:pt x="8" y="33"/>
                  </a:lnTo>
                  <a:lnTo>
                    <a:pt x="8" y="33"/>
                  </a:lnTo>
                  <a:lnTo>
                    <a:pt x="10" y="33"/>
                  </a:lnTo>
                  <a:lnTo>
                    <a:pt x="10" y="32"/>
                  </a:lnTo>
                  <a:lnTo>
                    <a:pt x="11" y="32"/>
                  </a:lnTo>
                  <a:lnTo>
                    <a:pt x="11" y="30"/>
                  </a:lnTo>
                  <a:lnTo>
                    <a:pt x="12" y="30"/>
                  </a:lnTo>
                  <a:lnTo>
                    <a:pt x="12" y="30"/>
                  </a:lnTo>
                  <a:lnTo>
                    <a:pt x="12" y="30"/>
                  </a:lnTo>
                  <a:lnTo>
                    <a:pt x="12" y="30"/>
                  </a:lnTo>
                  <a:lnTo>
                    <a:pt x="12" y="29"/>
                  </a:lnTo>
                  <a:lnTo>
                    <a:pt x="12" y="28"/>
                  </a:lnTo>
                  <a:lnTo>
                    <a:pt x="12" y="28"/>
                  </a:lnTo>
                  <a:lnTo>
                    <a:pt x="12" y="27"/>
                  </a:lnTo>
                  <a:lnTo>
                    <a:pt x="12" y="25"/>
                  </a:lnTo>
                  <a:lnTo>
                    <a:pt x="12" y="24"/>
                  </a:lnTo>
                  <a:lnTo>
                    <a:pt x="12" y="23"/>
                  </a:lnTo>
                  <a:lnTo>
                    <a:pt x="12" y="22"/>
                  </a:lnTo>
                  <a:lnTo>
                    <a:pt x="12" y="22"/>
                  </a:lnTo>
                  <a:lnTo>
                    <a:pt x="12" y="20"/>
                  </a:lnTo>
                  <a:lnTo>
                    <a:pt x="12" y="20"/>
                  </a:lnTo>
                  <a:lnTo>
                    <a:pt x="12" y="19"/>
                  </a:lnTo>
                  <a:lnTo>
                    <a:pt x="12" y="18"/>
                  </a:lnTo>
                  <a:lnTo>
                    <a:pt x="12" y="17"/>
                  </a:lnTo>
                  <a:lnTo>
                    <a:pt x="12" y="17"/>
                  </a:lnTo>
                  <a:lnTo>
                    <a:pt x="11" y="17"/>
                  </a:lnTo>
                  <a:lnTo>
                    <a:pt x="11" y="17"/>
                  </a:lnTo>
                  <a:lnTo>
                    <a:pt x="10" y="17"/>
                  </a:lnTo>
                  <a:lnTo>
                    <a:pt x="10" y="17"/>
                  </a:lnTo>
                  <a:lnTo>
                    <a:pt x="8" y="17"/>
                  </a:lnTo>
                  <a:lnTo>
                    <a:pt x="8" y="17"/>
                  </a:lnTo>
                  <a:lnTo>
                    <a:pt x="7" y="17"/>
                  </a:lnTo>
                  <a:lnTo>
                    <a:pt x="7" y="17"/>
                  </a:lnTo>
                  <a:lnTo>
                    <a:pt x="7" y="17"/>
                  </a:lnTo>
                  <a:lnTo>
                    <a:pt x="7" y="17"/>
                  </a:lnTo>
                  <a:lnTo>
                    <a:pt x="7" y="17"/>
                  </a:lnTo>
                  <a:lnTo>
                    <a:pt x="7" y="17"/>
                  </a:lnTo>
                  <a:lnTo>
                    <a:pt x="6" y="17"/>
                  </a:lnTo>
                  <a:lnTo>
                    <a:pt x="6" y="17"/>
                  </a:lnTo>
                  <a:lnTo>
                    <a:pt x="5" y="17"/>
                  </a:lnTo>
                  <a:lnTo>
                    <a:pt x="5" y="18"/>
                  </a:lnTo>
                  <a:lnTo>
                    <a:pt x="5" y="19"/>
                  </a:lnTo>
                  <a:lnTo>
                    <a:pt x="5" y="20"/>
                  </a:lnTo>
                  <a:lnTo>
                    <a:pt x="5" y="20"/>
                  </a:lnTo>
                  <a:lnTo>
                    <a:pt x="5" y="22"/>
                  </a:lnTo>
                  <a:lnTo>
                    <a:pt x="5" y="22"/>
                  </a:lnTo>
                  <a:lnTo>
                    <a:pt x="5" y="23"/>
                  </a:lnTo>
                  <a:lnTo>
                    <a:pt x="5" y="24"/>
                  </a:lnTo>
                  <a:close/>
                </a:path>
              </a:pathLst>
            </a:custGeom>
            <a:solidFill>
              <a:srgbClr val="3A66AA"/>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241" name="Freeform 361"/>
            <p:cNvSpPr/>
            <p:nvPr/>
          </p:nvSpPr>
          <p:spPr bwMode="auto">
            <a:xfrm>
              <a:off x="3863" y="2836"/>
              <a:ext cx="5" cy="9"/>
            </a:xfrm>
            <a:custGeom>
              <a:avLst/>
              <a:gdLst/>
              <a:ahLst/>
              <a:cxnLst>
                <a:cxn ang="0">
                  <a:pos x="5" y="14"/>
                </a:cxn>
                <a:cxn ang="0">
                  <a:pos x="8" y="11"/>
                </a:cxn>
                <a:cxn ang="0">
                  <a:pos x="9" y="11"/>
                </a:cxn>
                <a:cxn ang="0">
                  <a:pos x="12" y="10"/>
                </a:cxn>
                <a:cxn ang="0">
                  <a:pos x="14" y="10"/>
                </a:cxn>
                <a:cxn ang="0">
                  <a:pos x="14" y="10"/>
                </a:cxn>
                <a:cxn ang="0">
                  <a:pos x="14" y="10"/>
                </a:cxn>
                <a:cxn ang="0">
                  <a:pos x="16" y="10"/>
                </a:cxn>
                <a:cxn ang="0">
                  <a:pos x="17" y="10"/>
                </a:cxn>
                <a:cxn ang="0">
                  <a:pos x="17" y="11"/>
                </a:cxn>
                <a:cxn ang="0">
                  <a:pos x="17" y="13"/>
                </a:cxn>
                <a:cxn ang="0">
                  <a:pos x="18" y="14"/>
                </a:cxn>
                <a:cxn ang="0">
                  <a:pos x="19" y="14"/>
                </a:cxn>
                <a:cxn ang="0">
                  <a:pos x="19" y="15"/>
                </a:cxn>
                <a:cxn ang="0">
                  <a:pos x="19" y="17"/>
                </a:cxn>
                <a:cxn ang="0">
                  <a:pos x="19" y="17"/>
                </a:cxn>
                <a:cxn ang="0">
                  <a:pos x="19" y="18"/>
                </a:cxn>
                <a:cxn ang="0">
                  <a:pos x="19" y="18"/>
                </a:cxn>
                <a:cxn ang="0">
                  <a:pos x="19" y="19"/>
                </a:cxn>
                <a:cxn ang="0">
                  <a:pos x="19" y="20"/>
                </a:cxn>
                <a:cxn ang="0">
                  <a:pos x="19" y="37"/>
                </a:cxn>
                <a:cxn ang="0">
                  <a:pos x="14" y="24"/>
                </a:cxn>
                <a:cxn ang="0">
                  <a:pos x="14" y="22"/>
                </a:cxn>
                <a:cxn ang="0">
                  <a:pos x="14" y="20"/>
                </a:cxn>
                <a:cxn ang="0">
                  <a:pos x="14" y="19"/>
                </a:cxn>
                <a:cxn ang="0">
                  <a:pos x="14" y="17"/>
                </a:cxn>
                <a:cxn ang="0">
                  <a:pos x="12" y="17"/>
                </a:cxn>
                <a:cxn ang="0">
                  <a:pos x="12" y="17"/>
                </a:cxn>
                <a:cxn ang="0">
                  <a:pos x="12" y="17"/>
                </a:cxn>
                <a:cxn ang="0">
                  <a:pos x="11" y="17"/>
                </a:cxn>
                <a:cxn ang="0">
                  <a:pos x="9" y="17"/>
                </a:cxn>
                <a:cxn ang="0">
                  <a:pos x="8" y="17"/>
                </a:cxn>
                <a:cxn ang="0">
                  <a:pos x="8" y="17"/>
                </a:cxn>
                <a:cxn ang="0">
                  <a:pos x="8" y="17"/>
                </a:cxn>
                <a:cxn ang="0">
                  <a:pos x="7" y="18"/>
                </a:cxn>
                <a:cxn ang="0">
                  <a:pos x="7" y="19"/>
                </a:cxn>
                <a:cxn ang="0">
                  <a:pos x="5" y="20"/>
                </a:cxn>
                <a:cxn ang="0">
                  <a:pos x="5" y="20"/>
                </a:cxn>
                <a:cxn ang="0">
                  <a:pos x="5" y="20"/>
                </a:cxn>
                <a:cxn ang="0">
                  <a:pos x="5" y="22"/>
                </a:cxn>
                <a:cxn ang="0">
                  <a:pos x="5" y="24"/>
                </a:cxn>
                <a:cxn ang="0">
                  <a:pos x="0" y="37"/>
                </a:cxn>
                <a:cxn ang="0">
                  <a:pos x="5" y="0"/>
                </a:cxn>
              </a:cxnLst>
              <a:rect l="0" t="0" r="r" b="b"/>
              <a:pathLst>
                <a:path w="19" h="37">
                  <a:moveTo>
                    <a:pt x="5" y="0"/>
                  </a:moveTo>
                  <a:lnTo>
                    <a:pt x="5" y="14"/>
                  </a:lnTo>
                  <a:lnTo>
                    <a:pt x="7" y="13"/>
                  </a:lnTo>
                  <a:lnTo>
                    <a:pt x="8" y="11"/>
                  </a:lnTo>
                  <a:lnTo>
                    <a:pt x="9" y="11"/>
                  </a:lnTo>
                  <a:lnTo>
                    <a:pt x="9" y="11"/>
                  </a:lnTo>
                  <a:lnTo>
                    <a:pt x="11" y="10"/>
                  </a:lnTo>
                  <a:lnTo>
                    <a:pt x="12" y="10"/>
                  </a:lnTo>
                  <a:lnTo>
                    <a:pt x="13" y="10"/>
                  </a:lnTo>
                  <a:lnTo>
                    <a:pt x="14" y="10"/>
                  </a:lnTo>
                  <a:lnTo>
                    <a:pt x="14" y="10"/>
                  </a:lnTo>
                  <a:lnTo>
                    <a:pt x="14" y="10"/>
                  </a:lnTo>
                  <a:lnTo>
                    <a:pt x="14" y="10"/>
                  </a:lnTo>
                  <a:lnTo>
                    <a:pt x="14" y="10"/>
                  </a:lnTo>
                  <a:lnTo>
                    <a:pt x="16" y="10"/>
                  </a:lnTo>
                  <a:lnTo>
                    <a:pt x="16" y="10"/>
                  </a:lnTo>
                  <a:lnTo>
                    <a:pt x="17" y="10"/>
                  </a:lnTo>
                  <a:lnTo>
                    <a:pt x="17" y="10"/>
                  </a:lnTo>
                  <a:lnTo>
                    <a:pt x="17" y="11"/>
                  </a:lnTo>
                  <a:lnTo>
                    <a:pt x="17" y="11"/>
                  </a:lnTo>
                  <a:lnTo>
                    <a:pt x="17" y="13"/>
                  </a:lnTo>
                  <a:lnTo>
                    <a:pt x="17" y="13"/>
                  </a:lnTo>
                  <a:lnTo>
                    <a:pt x="18" y="13"/>
                  </a:lnTo>
                  <a:lnTo>
                    <a:pt x="18" y="14"/>
                  </a:lnTo>
                  <a:lnTo>
                    <a:pt x="19" y="14"/>
                  </a:lnTo>
                  <a:lnTo>
                    <a:pt x="19" y="14"/>
                  </a:lnTo>
                  <a:lnTo>
                    <a:pt x="19" y="14"/>
                  </a:lnTo>
                  <a:lnTo>
                    <a:pt x="19" y="15"/>
                  </a:lnTo>
                  <a:lnTo>
                    <a:pt x="19" y="15"/>
                  </a:lnTo>
                  <a:lnTo>
                    <a:pt x="19" y="17"/>
                  </a:lnTo>
                  <a:lnTo>
                    <a:pt x="19" y="17"/>
                  </a:lnTo>
                  <a:lnTo>
                    <a:pt x="19" y="17"/>
                  </a:lnTo>
                  <a:lnTo>
                    <a:pt x="19" y="17"/>
                  </a:lnTo>
                  <a:lnTo>
                    <a:pt x="19" y="18"/>
                  </a:lnTo>
                  <a:lnTo>
                    <a:pt x="19" y="18"/>
                  </a:lnTo>
                  <a:lnTo>
                    <a:pt x="19" y="18"/>
                  </a:lnTo>
                  <a:lnTo>
                    <a:pt x="19" y="19"/>
                  </a:lnTo>
                  <a:lnTo>
                    <a:pt x="19" y="19"/>
                  </a:lnTo>
                  <a:lnTo>
                    <a:pt x="19" y="20"/>
                  </a:lnTo>
                  <a:lnTo>
                    <a:pt x="19" y="20"/>
                  </a:lnTo>
                  <a:lnTo>
                    <a:pt x="19" y="20"/>
                  </a:lnTo>
                  <a:lnTo>
                    <a:pt x="19" y="37"/>
                  </a:lnTo>
                  <a:lnTo>
                    <a:pt x="14" y="37"/>
                  </a:lnTo>
                  <a:lnTo>
                    <a:pt x="14" y="24"/>
                  </a:lnTo>
                  <a:lnTo>
                    <a:pt x="14" y="23"/>
                  </a:lnTo>
                  <a:lnTo>
                    <a:pt x="14" y="22"/>
                  </a:lnTo>
                  <a:lnTo>
                    <a:pt x="14" y="22"/>
                  </a:lnTo>
                  <a:lnTo>
                    <a:pt x="14" y="20"/>
                  </a:lnTo>
                  <a:lnTo>
                    <a:pt x="14" y="20"/>
                  </a:lnTo>
                  <a:lnTo>
                    <a:pt x="14" y="19"/>
                  </a:lnTo>
                  <a:lnTo>
                    <a:pt x="14" y="18"/>
                  </a:lnTo>
                  <a:lnTo>
                    <a:pt x="14" y="17"/>
                  </a:lnTo>
                  <a:lnTo>
                    <a:pt x="13" y="17"/>
                  </a:lnTo>
                  <a:lnTo>
                    <a:pt x="12" y="17"/>
                  </a:lnTo>
                  <a:lnTo>
                    <a:pt x="12" y="17"/>
                  </a:lnTo>
                  <a:lnTo>
                    <a:pt x="12" y="17"/>
                  </a:lnTo>
                  <a:lnTo>
                    <a:pt x="12" y="17"/>
                  </a:lnTo>
                  <a:lnTo>
                    <a:pt x="12" y="17"/>
                  </a:lnTo>
                  <a:lnTo>
                    <a:pt x="12" y="17"/>
                  </a:lnTo>
                  <a:lnTo>
                    <a:pt x="11" y="17"/>
                  </a:lnTo>
                  <a:lnTo>
                    <a:pt x="9" y="17"/>
                  </a:lnTo>
                  <a:lnTo>
                    <a:pt x="9" y="17"/>
                  </a:lnTo>
                  <a:lnTo>
                    <a:pt x="9" y="17"/>
                  </a:lnTo>
                  <a:lnTo>
                    <a:pt x="8" y="17"/>
                  </a:lnTo>
                  <a:lnTo>
                    <a:pt x="8" y="17"/>
                  </a:lnTo>
                  <a:lnTo>
                    <a:pt x="8" y="17"/>
                  </a:lnTo>
                  <a:lnTo>
                    <a:pt x="8" y="17"/>
                  </a:lnTo>
                  <a:lnTo>
                    <a:pt x="8" y="17"/>
                  </a:lnTo>
                  <a:lnTo>
                    <a:pt x="8" y="18"/>
                  </a:lnTo>
                  <a:lnTo>
                    <a:pt x="7" y="18"/>
                  </a:lnTo>
                  <a:lnTo>
                    <a:pt x="7" y="18"/>
                  </a:lnTo>
                  <a:lnTo>
                    <a:pt x="7" y="19"/>
                  </a:lnTo>
                  <a:lnTo>
                    <a:pt x="5" y="19"/>
                  </a:lnTo>
                  <a:lnTo>
                    <a:pt x="5" y="20"/>
                  </a:lnTo>
                  <a:lnTo>
                    <a:pt x="5" y="20"/>
                  </a:lnTo>
                  <a:lnTo>
                    <a:pt x="5" y="20"/>
                  </a:lnTo>
                  <a:lnTo>
                    <a:pt x="5" y="20"/>
                  </a:lnTo>
                  <a:lnTo>
                    <a:pt x="5" y="20"/>
                  </a:lnTo>
                  <a:lnTo>
                    <a:pt x="5" y="22"/>
                  </a:lnTo>
                  <a:lnTo>
                    <a:pt x="5" y="22"/>
                  </a:lnTo>
                  <a:lnTo>
                    <a:pt x="5" y="23"/>
                  </a:lnTo>
                  <a:lnTo>
                    <a:pt x="5" y="24"/>
                  </a:lnTo>
                  <a:lnTo>
                    <a:pt x="5" y="37"/>
                  </a:lnTo>
                  <a:lnTo>
                    <a:pt x="0" y="37"/>
                  </a:lnTo>
                  <a:lnTo>
                    <a:pt x="0" y="0"/>
                  </a:lnTo>
                  <a:lnTo>
                    <a:pt x="5" y="0"/>
                  </a:lnTo>
                  <a:close/>
                </a:path>
              </a:pathLst>
            </a:custGeom>
            <a:solidFill>
              <a:srgbClr val="3A66AA"/>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242" name="Rectangle 362"/>
            <p:cNvSpPr>
              <a:spLocks noChangeArrowheads="1"/>
            </p:cNvSpPr>
            <p:nvPr/>
          </p:nvSpPr>
          <p:spPr bwMode="auto">
            <a:xfrm>
              <a:off x="3940" y="2758"/>
              <a:ext cx="2" cy="9"/>
            </a:xfrm>
            <a:prstGeom prst="rect">
              <a:avLst/>
            </a:prstGeom>
            <a:solidFill>
              <a:srgbClr val="3A66AA"/>
            </a:solidFill>
            <a:ln w="9525">
              <a:noFill/>
              <a:miter lim="800000"/>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243" name="Freeform 363"/>
            <p:cNvSpPr/>
            <p:nvPr/>
          </p:nvSpPr>
          <p:spPr bwMode="auto">
            <a:xfrm>
              <a:off x="3943" y="2758"/>
              <a:ext cx="5" cy="9"/>
            </a:xfrm>
            <a:custGeom>
              <a:avLst/>
              <a:gdLst/>
              <a:ahLst/>
              <a:cxnLst>
                <a:cxn ang="0">
                  <a:pos x="0" y="37"/>
                </a:cxn>
                <a:cxn ang="0">
                  <a:pos x="0" y="0"/>
                </a:cxn>
                <a:cxn ang="0">
                  <a:pos x="7" y="0"/>
                </a:cxn>
                <a:cxn ang="0">
                  <a:pos x="7" y="19"/>
                </a:cxn>
                <a:cxn ang="0">
                  <a:pos x="12" y="11"/>
                </a:cxn>
                <a:cxn ang="0">
                  <a:pos x="19" y="11"/>
                </a:cxn>
                <a:cxn ang="0">
                  <a:pos x="12" y="19"/>
                </a:cxn>
                <a:cxn ang="0">
                  <a:pos x="19" y="37"/>
                </a:cxn>
                <a:cxn ang="0">
                  <a:pos x="14" y="37"/>
                </a:cxn>
                <a:cxn ang="0">
                  <a:pos x="9" y="27"/>
                </a:cxn>
                <a:cxn ang="0">
                  <a:pos x="7" y="29"/>
                </a:cxn>
                <a:cxn ang="0">
                  <a:pos x="7" y="37"/>
                </a:cxn>
                <a:cxn ang="0">
                  <a:pos x="0" y="37"/>
                </a:cxn>
              </a:cxnLst>
              <a:rect l="0" t="0" r="r" b="b"/>
              <a:pathLst>
                <a:path w="19" h="37">
                  <a:moveTo>
                    <a:pt x="0" y="37"/>
                  </a:moveTo>
                  <a:lnTo>
                    <a:pt x="0" y="0"/>
                  </a:lnTo>
                  <a:lnTo>
                    <a:pt x="7" y="0"/>
                  </a:lnTo>
                  <a:lnTo>
                    <a:pt x="7" y="19"/>
                  </a:lnTo>
                  <a:lnTo>
                    <a:pt x="12" y="11"/>
                  </a:lnTo>
                  <a:lnTo>
                    <a:pt x="19" y="11"/>
                  </a:lnTo>
                  <a:lnTo>
                    <a:pt x="12" y="19"/>
                  </a:lnTo>
                  <a:lnTo>
                    <a:pt x="19" y="37"/>
                  </a:lnTo>
                  <a:lnTo>
                    <a:pt x="14" y="37"/>
                  </a:lnTo>
                  <a:lnTo>
                    <a:pt x="9" y="27"/>
                  </a:lnTo>
                  <a:lnTo>
                    <a:pt x="7" y="29"/>
                  </a:lnTo>
                  <a:lnTo>
                    <a:pt x="7" y="37"/>
                  </a:lnTo>
                  <a:lnTo>
                    <a:pt x="0" y="37"/>
                  </a:lnTo>
                  <a:close/>
                </a:path>
              </a:pathLst>
            </a:custGeom>
            <a:solidFill>
              <a:srgbClr val="3A66AA"/>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244" name="Freeform 364"/>
            <p:cNvSpPr/>
            <p:nvPr/>
          </p:nvSpPr>
          <p:spPr bwMode="auto">
            <a:xfrm>
              <a:off x="3948" y="2760"/>
              <a:ext cx="5" cy="7"/>
            </a:xfrm>
            <a:custGeom>
              <a:avLst/>
              <a:gdLst/>
              <a:ahLst/>
              <a:cxnLst>
                <a:cxn ang="0">
                  <a:pos x="7" y="17"/>
                </a:cxn>
                <a:cxn ang="0">
                  <a:pos x="9" y="18"/>
                </a:cxn>
                <a:cxn ang="0">
                  <a:pos x="9" y="18"/>
                </a:cxn>
                <a:cxn ang="0">
                  <a:pos x="9" y="21"/>
                </a:cxn>
                <a:cxn ang="0">
                  <a:pos x="10" y="22"/>
                </a:cxn>
                <a:cxn ang="0">
                  <a:pos x="12" y="22"/>
                </a:cxn>
                <a:cxn ang="0">
                  <a:pos x="14" y="22"/>
                </a:cxn>
                <a:cxn ang="0">
                  <a:pos x="14" y="21"/>
                </a:cxn>
                <a:cxn ang="0">
                  <a:pos x="14" y="18"/>
                </a:cxn>
                <a:cxn ang="0">
                  <a:pos x="16" y="18"/>
                </a:cxn>
                <a:cxn ang="0">
                  <a:pos x="17" y="18"/>
                </a:cxn>
                <a:cxn ang="0">
                  <a:pos x="17" y="18"/>
                </a:cxn>
                <a:cxn ang="0">
                  <a:pos x="17" y="18"/>
                </a:cxn>
                <a:cxn ang="0">
                  <a:pos x="14" y="16"/>
                </a:cxn>
                <a:cxn ang="0">
                  <a:pos x="9" y="15"/>
                </a:cxn>
                <a:cxn ang="0">
                  <a:pos x="7" y="13"/>
                </a:cxn>
                <a:cxn ang="0">
                  <a:pos x="5" y="12"/>
                </a:cxn>
                <a:cxn ang="0">
                  <a:pos x="4" y="10"/>
                </a:cxn>
                <a:cxn ang="0">
                  <a:pos x="4" y="7"/>
                </a:cxn>
                <a:cxn ang="0">
                  <a:pos x="4" y="5"/>
                </a:cxn>
                <a:cxn ang="0">
                  <a:pos x="4" y="3"/>
                </a:cxn>
                <a:cxn ang="0">
                  <a:pos x="4" y="2"/>
                </a:cxn>
                <a:cxn ang="0">
                  <a:pos x="7" y="0"/>
                </a:cxn>
                <a:cxn ang="0">
                  <a:pos x="9" y="0"/>
                </a:cxn>
                <a:cxn ang="0">
                  <a:pos x="13" y="0"/>
                </a:cxn>
                <a:cxn ang="0">
                  <a:pos x="16" y="0"/>
                </a:cxn>
                <a:cxn ang="0">
                  <a:pos x="17" y="1"/>
                </a:cxn>
                <a:cxn ang="0">
                  <a:pos x="19" y="2"/>
                </a:cxn>
                <a:cxn ang="0">
                  <a:pos x="19" y="3"/>
                </a:cxn>
                <a:cxn ang="0">
                  <a:pos x="19" y="6"/>
                </a:cxn>
                <a:cxn ang="0">
                  <a:pos x="14" y="6"/>
                </a:cxn>
                <a:cxn ang="0">
                  <a:pos x="13" y="6"/>
                </a:cxn>
                <a:cxn ang="0">
                  <a:pos x="12" y="6"/>
                </a:cxn>
                <a:cxn ang="0">
                  <a:pos x="9" y="6"/>
                </a:cxn>
                <a:cxn ang="0">
                  <a:pos x="9" y="6"/>
                </a:cxn>
                <a:cxn ang="0">
                  <a:pos x="9" y="6"/>
                </a:cxn>
                <a:cxn ang="0">
                  <a:pos x="9" y="7"/>
                </a:cxn>
                <a:cxn ang="0">
                  <a:pos x="9" y="8"/>
                </a:cxn>
                <a:cxn ang="0">
                  <a:pos x="10" y="8"/>
                </a:cxn>
                <a:cxn ang="0">
                  <a:pos x="13" y="8"/>
                </a:cxn>
                <a:cxn ang="0">
                  <a:pos x="16" y="10"/>
                </a:cxn>
                <a:cxn ang="0">
                  <a:pos x="18" y="11"/>
                </a:cxn>
                <a:cxn ang="0">
                  <a:pos x="19" y="12"/>
                </a:cxn>
                <a:cxn ang="0">
                  <a:pos x="21" y="13"/>
                </a:cxn>
                <a:cxn ang="0">
                  <a:pos x="22" y="16"/>
                </a:cxn>
                <a:cxn ang="0">
                  <a:pos x="23" y="18"/>
                </a:cxn>
                <a:cxn ang="0">
                  <a:pos x="22" y="20"/>
                </a:cxn>
                <a:cxn ang="0">
                  <a:pos x="21" y="22"/>
                </a:cxn>
                <a:cxn ang="0">
                  <a:pos x="19" y="23"/>
                </a:cxn>
                <a:cxn ang="0">
                  <a:pos x="16" y="25"/>
                </a:cxn>
                <a:cxn ang="0">
                  <a:pos x="13" y="26"/>
                </a:cxn>
                <a:cxn ang="0">
                  <a:pos x="9" y="26"/>
                </a:cxn>
                <a:cxn ang="0">
                  <a:pos x="7" y="26"/>
                </a:cxn>
                <a:cxn ang="0">
                  <a:pos x="7" y="26"/>
                </a:cxn>
                <a:cxn ang="0">
                  <a:pos x="4" y="23"/>
                </a:cxn>
                <a:cxn ang="0">
                  <a:pos x="3" y="21"/>
                </a:cxn>
              </a:cxnLst>
              <a:rect l="0" t="0" r="r" b="b"/>
              <a:pathLst>
                <a:path w="23" h="26">
                  <a:moveTo>
                    <a:pt x="0" y="18"/>
                  </a:moveTo>
                  <a:lnTo>
                    <a:pt x="7" y="16"/>
                  </a:lnTo>
                  <a:lnTo>
                    <a:pt x="7" y="17"/>
                  </a:lnTo>
                  <a:lnTo>
                    <a:pt x="8" y="17"/>
                  </a:lnTo>
                  <a:lnTo>
                    <a:pt x="8" y="18"/>
                  </a:lnTo>
                  <a:lnTo>
                    <a:pt x="9" y="18"/>
                  </a:lnTo>
                  <a:lnTo>
                    <a:pt x="9" y="18"/>
                  </a:lnTo>
                  <a:lnTo>
                    <a:pt x="9" y="18"/>
                  </a:lnTo>
                  <a:lnTo>
                    <a:pt x="9" y="18"/>
                  </a:lnTo>
                  <a:lnTo>
                    <a:pt x="9" y="18"/>
                  </a:lnTo>
                  <a:lnTo>
                    <a:pt x="9" y="20"/>
                  </a:lnTo>
                  <a:lnTo>
                    <a:pt x="9" y="21"/>
                  </a:lnTo>
                  <a:lnTo>
                    <a:pt x="10" y="21"/>
                  </a:lnTo>
                  <a:lnTo>
                    <a:pt x="10" y="22"/>
                  </a:lnTo>
                  <a:lnTo>
                    <a:pt x="10" y="22"/>
                  </a:lnTo>
                  <a:lnTo>
                    <a:pt x="12" y="22"/>
                  </a:lnTo>
                  <a:lnTo>
                    <a:pt x="12" y="22"/>
                  </a:lnTo>
                  <a:lnTo>
                    <a:pt x="12" y="22"/>
                  </a:lnTo>
                  <a:lnTo>
                    <a:pt x="13" y="22"/>
                  </a:lnTo>
                  <a:lnTo>
                    <a:pt x="13" y="22"/>
                  </a:lnTo>
                  <a:lnTo>
                    <a:pt x="14" y="22"/>
                  </a:lnTo>
                  <a:lnTo>
                    <a:pt x="14" y="22"/>
                  </a:lnTo>
                  <a:lnTo>
                    <a:pt x="14" y="21"/>
                  </a:lnTo>
                  <a:lnTo>
                    <a:pt x="14" y="21"/>
                  </a:lnTo>
                  <a:lnTo>
                    <a:pt x="14" y="20"/>
                  </a:lnTo>
                  <a:lnTo>
                    <a:pt x="14" y="18"/>
                  </a:lnTo>
                  <a:lnTo>
                    <a:pt x="14" y="18"/>
                  </a:lnTo>
                  <a:lnTo>
                    <a:pt x="14" y="18"/>
                  </a:lnTo>
                  <a:lnTo>
                    <a:pt x="16" y="18"/>
                  </a:lnTo>
                  <a:lnTo>
                    <a:pt x="16" y="18"/>
                  </a:lnTo>
                  <a:lnTo>
                    <a:pt x="17" y="18"/>
                  </a:lnTo>
                  <a:lnTo>
                    <a:pt x="17" y="18"/>
                  </a:lnTo>
                  <a:lnTo>
                    <a:pt x="17" y="18"/>
                  </a:lnTo>
                  <a:lnTo>
                    <a:pt x="17" y="18"/>
                  </a:lnTo>
                  <a:lnTo>
                    <a:pt x="17" y="18"/>
                  </a:lnTo>
                  <a:lnTo>
                    <a:pt x="17" y="18"/>
                  </a:lnTo>
                  <a:lnTo>
                    <a:pt x="17" y="18"/>
                  </a:lnTo>
                  <a:lnTo>
                    <a:pt x="17" y="18"/>
                  </a:lnTo>
                  <a:lnTo>
                    <a:pt x="17" y="18"/>
                  </a:lnTo>
                  <a:lnTo>
                    <a:pt x="16" y="17"/>
                  </a:lnTo>
                  <a:lnTo>
                    <a:pt x="16" y="17"/>
                  </a:lnTo>
                  <a:lnTo>
                    <a:pt x="14" y="16"/>
                  </a:lnTo>
                  <a:lnTo>
                    <a:pt x="13" y="16"/>
                  </a:lnTo>
                  <a:lnTo>
                    <a:pt x="10" y="15"/>
                  </a:lnTo>
                  <a:lnTo>
                    <a:pt x="9" y="15"/>
                  </a:lnTo>
                  <a:lnTo>
                    <a:pt x="8" y="13"/>
                  </a:lnTo>
                  <a:lnTo>
                    <a:pt x="8" y="13"/>
                  </a:lnTo>
                  <a:lnTo>
                    <a:pt x="7" y="13"/>
                  </a:lnTo>
                  <a:lnTo>
                    <a:pt x="7" y="12"/>
                  </a:lnTo>
                  <a:lnTo>
                    <a:pt x="7" y="12"/>
                  </a:lnTo>
                  <a:lnTo>
                    <a:pt x="5" y="12"/>
                  </a:lnTo>
                  <a:lnTo>
                    <a:pt x="4" y="12"/>
                  </a:lnTo>
                  <a:lnTo>
                    <a:pt x="4" y="11"/>
                  </a:lnTo>
                  <a:lnTo>
                    <a:pt x="4" y="10"/>
                  </a:lnTo>
                  <a:lnTo>
                    <a:pt x="4" y="10"/>
                  </a:lnTo>
                  <a:lnTo>
                    <a:pt x="4" y="8"/>
                  </a:lnTo>
                  <a:lnTo>
                    <a:pt x="4" y="7"/>
                  </a:lnTo>
                  <a:lnTo>
                    <a:pt x="4" y="6"/>
                  </a:lnTo>
                  <a:lnTo>
                    <a:pt x="4" y="6"/>
                  </a:lnTo>
                  <a:lnTo>
                    <a:pt x="4" y="5"/>
                  </a:lnTo>
                  <a:lnTo>
                    <a:pt x="4" y="5"/>
                  </a:lnTo>
                  <a:lnTo>
                    <a:pt x="4" y="5"/>
                  </a:lnTo>
                  <a:lnTo>
                    <a:pt x="4" y="3"/>
                  </a:lnTo>
                  <a:lnTo>
                    <a:pt x="4" y="3"/>
                  </a:lnTo>
                  <a:lnTo>
                    <a:pt x="4" y="2"/>
                  </a:lnTo>
                  <a:lnTo>
                    <a:pt x="4" y="2"/>
                  </a:lnTo>
                  <a:lnTo>
                    <a:pt x="4" y="1"/>
                  </a:lnTo>
                  <a:lnTo>
                    <a:pt x="5" y="1"/>
                  </a:lnTo>
                  <a:lnTo>
                    <a:pt x="7" y="0"/>
                  </a:lnTo>
                  <a:lnTo>
                    <a:pt x="8" y="0"/>
                  </a:lnTo>
                  <a:lnTo>
                    <a:pt x="9" y="0"/>
                  </a:lnTo>
                  <a:lnTo>
                    <a:pt x="9" y="0"/>
                  </a:lnTo>
                  <a:lnTo>
                    <a:pt x="10" y="0"/>
                  </a:lnTo>
                  <a:lnTo>
                    <a:pt x="12" y="0"/>
                  </a:lnTo>
                  <a:lnTo>
                    <a:pt x="13" y="0"/>
                  </a:lnTo>
                  <a:lnTo>
                    <a:pt x="14" y="0"/>
                  </a:lnTo>
                  <a:lnTo>
                    <a:pt x="14" y="0"/>
                  </a:lnTo>
                  <a:lnTo>
                    <a:pt x="16" y="0"/>
                  </a:lnTo>
                  <a:lnTo>
                    <a:pt x="16" y="0"/>
                  </a:lnTo>
                  <a:lnTo>
                    <a:pt x="17" y="1"/>
                  </a:lnTo>
                  <a:lnTo>
                    <a:pt x="17" y="1"/>
                  </a:lnTo>
                  <a:lnTo>
                    <a:pt x="17" y="2"/>
                  </a:lnTo>
                  <a:lnTo>
                    <a:pt x="18" y="2"/>
                  </a:lnTo>
                  <a:lnTo>
                    <a:pt x="19" y="2"/>
                  </a:lnTo>
                  <a:lnTo>
                    <a:pt x="19" y="2"/>
                  </a:lnTo>
                  <a:lnTo>
                    <a:pt x="19" y="3"/>
                  </a:lnTo>
                  <a:lnTo>
                    <a:pt x="19" y="3"/>
                  </a:lnTo>
                  <a:lnTo>
                    <a:pt x="19" y="3"/>
                  </a:lnTo>
                  <a:lnTo>
                    <a:pt x="19" y="5"/>
                  </a:lnTo>
                  <a:lnTo>
                    <a:pt x="19" y="6"/>
                  </a:lnTo>
                  <a:lnTo>
                    <a:pt x="14" y="6"/>
                  </a:lnTo>
                  <a:lnTo>
                    <a:pt x="14" y="6"/>
                  </a:lnTo>
                  <a:lnTo>
                    <a:pt x="14" y="6"/>
                  </a:lnTo>
                  <a:lnTo>
                    <a:pt x="13" y="6"/>
                  </a:lnTo>
                  <a:lnTo>
                    <a:pt x="13" y="6"/>
                  </a:lnTo>
                  <a:lnTo>
                    <a:pt x="13" y="6"/>
                  </a:lnTo>
                  <a:lnTo>
                    <a:pt x="12" y="6"/>
                  </a:lnTo>
                  <a:lnTo>
                    <a:pt x="12" y="6"/>
                  </a:lnTo>
                  <a:lnTo>
                    <a:pt x="12" y="6"/>
                  </a:lnTo>
                  <a:lnTo>
                    <a:pt x="10" y="6"/>
                  </a:lnTo>
                  <a:lnTo>
                    <a:pt x="10" y="6"/>
                  </a:lnTo>
                  <a:lnTo>
                    <a:pt x="9" y="6"/>
                  </a:lnTo>
                  <a:lnTo>
                    <a:pt x="9" y="6"/>
                  </a:lnTo>
                  <a:lnTo>
                    <a:pt x="9" y="6"/>
                  </a:lnTo>
                  <a:lnTo>
                    <a:pt x="9" y="6"/>
                  </a:lnTo>
                  <a:lnTo>
                    <a:pt x="9" y="6"/>
                  </a:lnTo>
                  <a:lnTo>
                    <a:pt x="9" y="6"/>
                  </a:lnTo>
                  <a:lnTo>
                    <a:pt x="9" y="6"/>
                  </a:lnTo>
                  <a:lnTo>
                    <a:pt x="9" y="6"/>
                  </a:lnTo>
                  <a:lnTo>
                    <a:pt x="9" y="6"/>
                  </a:lnTo>
                  <a:lnTo>
                    <a:pt x="9" y="7"/>
                  </a:lnTo>
                  <a:lnTo>
                    <a:pt x="9" y="7"/>
                  </a:lnTo>
                  <a:lnTo>
                    <a:pt x="9" y="8"/>
                  </a:lnTo>
                  <a:lnTo>
                    <a:pt x="9" y="8"/>
                  </a:lnTo>
                  <a:lnTo>
                    <a:pt x="9" y="8"/>
                  </a:lnTo>
                  <a:lnTo>
                    <a:pt x="9" y="8"/>
                  </a:lnTo>
                  <a:lnTo>
                    <a:pt x="10" y="8"/>
                  </a:lnTo>
                  <a:lnTo>
                    <a:pt x="10" y="8"/>
                  </a:lnTo>
                  <a:lnTo>
                    <a:pt x="12" y="8"/>
                  </a:lnTo>
                  <a:lnTo>
                    <a:pt x="13" y="8"/>
                  </a:lnTo>
                  <a:lnTo>
                    <a:pt x="13" y="8"/>
                  </a:lnTo>
                  <a:lnTo>
                    <a:pt x="14" y="8"/>
                  </a:lnTo>
                  <a:lnTo>
                    <a:pt x="16" y="10"/>
                  </a:lnTo>
                  <a:lnTo>
                    <a:pt x="17" y="10"/>
                  </a:lnTo>
                  <a:lnTo>
                    <a:pt x="17" y="10"/>
                  </a:lnTo>
                  <a:lnTo>
                    <a:pt x="18" y="11"/>
                  </a:lnTo>
                  <a:lnTo>
                    <a:pt x="19" y="11"/>
                  </a:lnTo>
                  <a:lnTo>
                    <a:pt x="19" y="12"/>
                  </a:lnTo>
                  <a:lnTo>
                    <a:pt x="19" y="12"/>
                  </a:lnTo>
                  <a:lnTo>
                    <a:pt x="19" y="12"/>
                  </a:lnTo>
                  <a:lnTo>
                    <a:pt x="19" y="12"/>
                  </a:lnTo>
                  <a:lnTo>
                    <a:pt x="21" y="13"/>
                  </a:lnTo>
                  <a:lnTo>
                    <a:pt x="21" y="13"/>
                  </a:lnTo>
                  <a:lnTo>
                    <a:pt x="21" y="15"/>
                  </a:lnTo>
                  <a:lnTo>
                    <a:pt x="22" y="16"/>
                  </a:lnTo>
                  <a:lnTo>
                    <a:pt x="22" y="16"/>
                  </a:lnTo>
                  <a:lnTo>
                    <a:pt x="22" y="17"/>
                  </a:lnTo>
                  <a:lnTo>
                    <a:pt x="23" y="18"/>
                  </a:lnTo>
                  <a:lnTo>
                    <a:pt x="22" y="18"/>
                  </a:lnTo>
                  <a:lnTo>
                    <a:pt x="22" y="20"/>
                  </a:lnTo>
                  <a:lnTo>
                    <a:pt x="22" y="20"/>
                  </a:lnTo>
                  <a:lnTo>
                    <a:pt x="21" y="21"/>
                  </a:lnTo>
                  <a:lnTo>
                    <a:pt x="21" y="21"/>
                  </a:lnTo>
                  <a:lnTo>
                    <a:pt x="21" y="22"/>
                  </a:lnTo>
                  <a:lnTo>
                    <a:pt x="19" y="22"/>
                  </a:lnTo>
                  <a:lnTo>
                    <a:pt x="19" y="22"/>
                  </a:lnTo>
                  <a:lnTo>
                    <a:pt x="19" y="23"/>
                  </a:lnTo>
                  <a:lnTo>
                    <a:pt x="18" y="25"/>
                  </a:lnTo>
                  <a:lnTo>
                    <a:pt x="17" y="25"/>
                  </a:lnTo>
                  <a:lnTo>
                    <a:pt x="16" y="25"/>
                  </a:lnTo>
                  <a:lnTo>
                    <a:pt x="14" y="25"/>
                  </a:lnTo>
                  <a:lnTo>
                    <a:pt x="14" y="26"/>
                  </a:lnTo>
                  <a:lnTo>
                    <a:pt x="13" y="26"/>
                  </a:lnTo>
                  <a:lnTo>
                    <a:pt x="12" y="26"/>
                  </a:lnTo>
                  <a:lnTo>
                    <a:pt x="10" y="26"/>
                  </a:lnTo>
                  <a:lnTo>
                    <a:pt x="9" y="26"/>
                  </a:lnTo>
                  <a:lnTo>
                    <a:pt x="9" y="26"/>
                  </a:lnTo>
                  <a:lnTo>
                    <a:pt x="8" y="26"/>
                  </a:lnTo>
                  <a:lnTo>
                    <a:pt x="7" y="26"/>
                  </a:lnTo>
                  <a:lnTo>
                    <a:pt x="7" y="26"/>
                  </a:lnTo>
                  <a:lnTo>
                    <a:pt x="7" y="26"/>
                  </a:lnTo>
                  <a:lnTo>
                    <a:pt x="7" y="26"/>
                  </a:lnTo>
                  <a:lnTo>
                    <a:pt x="5" y="25"/>
                  </a:lnTo>
                  <a:lnTo>
                    <a:pt x="4" y="23"/>
                  </a:lnTo>
                  <a:lnTo>
                    <a:pt x="4" y="23"/>
                  </a:lnTo>
                  <a:lnTo>
                    <a:pt x="4" y="22"/>
                  </a:lnTo>
                  <a:lnTo>
                    <a:pt x="3" y="22"/>
                  </a:lnTo>
                  <a:lnTo>
                    <a:pt x="3" y="21"/>
                  </a:lnTo>
                  <a:lnTo>
                    <a:pt x="2" y="20"/>
                  </a:lnTo>
                  <a:lnTo>
                    <a:pt x="0" y="18"/>
                  </a:lnTo>
                  <a:close/>
                </a:path>
              </a:pathLst>
            </a:custGeom>
            <a:solidFill>
              <a:srgbClr val="3A66AA"/>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245" name="Freeform 365"/>
            <p:cNvSpPr>
              <a:spLocks noEditPoints="1"/>
            </p:cNvSpPr>
            <p:nvPr/>
          </p:nvSpPr>
          <p:spPr bwMode="auto">
            <a:xfrm>
              <a:off x="3954" y="2758"/>
              <a:ext cx="5" cy="9"/>
            </a:xfrm>
            <a:custGeom>
              <a:avLst/>
              <a:gdLst/>
              <a:ahLst/>
              <a:cxnLst>
                <a:cxn ang="0">
                  <a:pos x="12" y="37"/>
                </a:cxn>
                <a:cxn ang="0">
                  <a:pos x="12" y="33"/>
                </a:cxn>
                <a:cxn ang="0">
                  <a:pos x="12" y="34"/>
                </a:cxn>
                <a:cxn ang="0">
                  <a:pos x="12" y="36"/>
                </a:cxn>
                <a:cxn ang="0">
                  <a:pos x="11" y="37"/>
                </a:cxn>
                <a:cxn ang="0">
                  <a:pos x="10" y="37"/>
                </a:cxn>
                <a:cxn ang="0">
                  <a:pos x="10" y="37"/>
                </a:cxn>
                <a:cxn ang="0">
                  <a:pos x="8" y="37"/>
                </a:cxn>
                <a:cxn ang="0">
                  <a:pos x="7" y="37"/>
                </a:cxn>
                <a:cxn ang="0">
                  <a:pos x="6" y="37"/>
                </a:cxn>
                <a:cxn ang="0">
                  <a:pos x="5" y="36"/>
                </a:cxn>
                <a:cxn ang="0">
                  <a:pos x="3" y="36"/>
                </a:cxn>
                <a:cxn ang="0">
                  <a:pos x="2" y="34"/>
                </a:cxn>
                <a:cxn ang="0">
                  <a:pos x="1" y="32"/>
                </a:cxn>
                <a:cxn ang="0">
                  <a:pos x="0" y="29"/>
                </a:cxn>
                <a:cxn ang="0">
                  <a:pos x="0" y="27"/>
                </a:cxn>
                <a:cxn ang="0">
                  <a:pos x="0" y="24"/>
                </a:cxn>
                <a:cxn ang="0">
                  <a:pos x="0" y="22"/>
                </a:cxn>
                <a:cxn ang="0">
                  <a:pos x="0" y="19"/>
                </a:cxn>
                <a:cxn ang="0">
                  <a:pos x="0" y="17"/>
                </a:cxn>
                <a:cxn ang="0">
                  <a:pos x="1" y="14"/>
                </a:cxn>
                <a:cxn ang="0">
                  <a:pos x="2" y="12"/>
                </a:cxn>
                <a:cxn ang="0">
                  <a:pos x="3" y="11"/>
                </a:cxn>
                <a:cxn ang="0">
                  <a:pos x="5" y="11"/>
                </a:cxn>
                <a:cxn ang="0">
                  <a:pos x="6" y="11"/>
                </a:cxn>
                <a:cxn ang="0">
                  <a:pos x="8" y="11"/>
                </a:cxn>
                <a:cxn ang="0">
                  <a:pos x="10" y="11"/>
                </a:cxn>
                <a:cxn ang="0">
                  <a:pos x="12" y="11"/>
                </a:cxn>
                <a:cxn ang="0">
                  <a:pos x="12" y="12"/>
                </a:cxn>
                <a:cxn ang="0">
                  <a:pos x="12" y="0"/>
                </a:cxn>
                <a:cxn ang="0">
                  <a:pos x="18" y="37"/>
                </a:cxn>
                <a:cxn ang="0">
                  <a:pos x="5" y="24"/>
                </a:cxn>
                <a:cxn ang="0">
                  <a:pos x="5" y="26"/>
                </a:cxn>
                <a:cxn ang="0">
                  <a:pos x="5" y="27"/>
                </a:cxn>
                <a:cxn ang="0">
                  <a:pos x="5" y="29"/>
                </a:cxn>
                <a:cxn ang="0">
                  <a:pos x="5" y="29"/>
                </a:cxn>
                <a:cxn ang="0">
                  <a:pos x="6" y="31"/>
                </a:cxn>
                <a:cxn ang="0">
                  <a:pos x="6" y="32"/>
                </a:cxn>
                <a:cxn ang="0">
                  <a:pos x="7" y="33"/>
                </a:cxn>
                <a:cxn ang="0">
                  <a:pos x="8" y="33"/>
                </a:cxn>
                <a:cxn ang="0">
                  <a:pos x="10" y="32"/>
                </a:cxn>
                <a:cxn ang="0">
                  <a:pos x="11" y="31"/>
                </a:cxn>
                <a:cxn ang="0">
                  <a:pos x="12" y="29"/>
                </a:cxn>
                <a:cxn ang="0">
                  <a:pos x="12" y="29"/>
                </a:cxn>
                <a:cxn ang="0">
                  <a:pos x="12" y="28"/>
                </a:cxn>
                <a:cxn ang="0">
                  <a:pos x="12" y="27"/>
                </a:cxn>
                <a:cxn ang="0">
                  <a:pos x="12" y="24"/>
                </a:cxn>
                <a:cxn ang="0">
                  <a:pos x="12" y="22"/>
                </a:cxn>
                <a:cxn ang="0">
                  <a:pos x="12" y="21"/>
                </a:cxn>
                <a:cxn ang="0">
                  <a:pos x="12" y="19"/>
                </a:cxn>
                <a:cxn ang="0">
                  <a:pos x="12" y="18"/>
                </a:cxn>
                <a:cxn ang="0">
                  <a:pos x="12" y="17"/>
                </a:cxn>
                <a:cxn ang="0">
                  <a:pos x="11" y="17"/>
                </a:cxn>
                <a:cxn ang="0">
                  <a:pos x="10" y="17"/>
                </a:cxn>
                <a:cxn ang="0">
                  <a:pos x="8" y="17"/>
                </a:cxn>
                <a:cxn ang="0">
                  <a:pos x="7" y="17"/>
                </a:cxn>
                <a:cxn ang="0">
                  <a:pos x="7" y="17"/>
                </a:cxn>
                <a:cxn ang="0">
                  <a:pos x="7" y="17"/>
                </a:cxn>
                <a:cxn ang="0">
                  <a:pos x="6" y="17"/>
                </a:cxn>
                <a:cxn ang="0">
                  <a:pos x="5" y="18"/>
                </a:cxn>
                <a:cxn ang="0">
                  <a:pos x="5" y="19"/>
                </a:cxn>
                <a:cxn ang="0">
                  <a:pos x="5" y="21"/>
                </a:cxn>
                <a:cxn ang="0">
                  <a:pos x="5" y="22"/>
                </a:cxn>
              </a:cxnLst>
              <a:rect l="0" t="0" r="r" b="b"/>
              <a:pathLst>
                <a:path w="18" h="37">
                  <a:moveTo>
                    <a:pt x="18" y="37"/>
                  </a:moveTo>
                  <a:lnTo>
                    <a:pt x="12" y="37"/>
                  </a:lnTo>
                  <a:lnTo>
                    <a:pt x="12" y="33"/>
                  </a:lnTo>
                  <a:lnTo>
                    <a:pt x="12" y="33"/>
                  </a:lnTo>
                  <a:lnTo>
                    <a:pt x="12" y="33"/>
                  </a:lnTo>
                  <a:lnTo>
                    <a:pt x="12" y="34"/>
                  </a:lnTo>
                  <a:lnTo>
                    <a:pt x="12" y="34"/>
                  </a:lnTo>
                  <a:lnTo>
                    <a:pt x="12" y="36"/>
                  </a:lnTo>
                  <a:lnTo>
                    <a:pt x="11" y="36"/>
                  </a:lnTo>
                  <a:lnTo>
                    <a:pt x="11" y="37"/>
                  </a:lnTo>
                  <a:lnTo>
                    <a:pt x="10" y="37"/>
                  </a:lnTo>
                  <a:lnTo>
                    <a:pt x="10" y="37"/>
                  </a:lnTo>
                  <a:lnTo>
                    <a:pt x="10" y="37"/>
                  </a:lnTo>
                  <a:lnTo>
                    <a:pt x="10" y="37"/>
                  </a:lnTo>
                  <a:lnTo>
                    <a:pt x="8" y="37"/>
                  </a:lnTo>
                  <a:lnTo>
                    <a:pt x="8" y="37"/>
                  </a:lnTo>
                  <a:lnTo>
                    <a:pt x="7" y="37"/>
                  </a:lnTo>
                  <a:lnTo>
                    <a:pt x="7" y="37"/>
                  </a:lnTo>
                  <a:lnTo>
                    <a:pt x="7" y="37"/>
                  </a:lnTo>
                  <a:lnTo>
                    <a:pt x="6" y="37"/>
                  </a:lnTo>
                  <a:lnTo>
                    <a:pt x="6" y="37"/>
                  </a:lnTo>
                  <a:lnTo>
                    <a:pt x="5" y="36"/>
                  </a:lnTo>
                  <a:lnTo>
                    <a:pt x="3" y="36"/>
                  </a:lnTo>
                  <a:lnTo>
                    <a:pt x="3" y="36"/>
                  </a:lnTo>
                  <a:lnTo>
                    <a:pt x="2" y="36"/>
                  </a:lnTo>
                  <a:lnTo>
                    <a:pt x="2" y="34"/>
                  </a:lnTo>
                  <a:lnTo>
                    <a:pt x="2" y="33"/>
                  </a:lnTo>
                  <a:lnTo>
                    <a:pt x="1" y="32"/>
                  </a:lnTo>
                  <a:lnTo>
                    <a:pt x="1" y="31"/>
                  </a:lnTo>
                  <a:lnTo>
                    <a:pt x="0" y="29"/>
                  </a:lnTo>
                  <a:lnTo>
                    <a:pt x="0" y="28"/>
                  </a:lnTo>
                  <a:lnTo>
                    <a:pt x="0" y="27"/>
                  </a:lnTo>
                  <a:lnTo>
                    <a:pt x="0" y="26"/>
                  </a:lnTo>
                  <a:lnTo>
                    <a:pt x="0" y="24"/>
                  </a:lnTo>
                  <a:lnTo>
                    <a:pt x="0" y="23"/>
                  </a:lnTo>
                  <a:lnTo>
                    <a:pt x="0" y="22"/>
                  </a:lnTo>
                  <a:lnTo>
                    <a:pt x="0" y="21"/>
                  </a:lnTo>
                  <a:lnTo>
                    <a:pt x="0" y="19"/>
                  </a:lnTo>
                  <a:lnTo>
                    <a:pt x="0" y="18"/>
                  </a:lnTo>
                  <a:lnTo>
                    <a:pt x="0" y="17"/>
                  </a:lnTo>
                  <a:lnTo>
                    <a:pt x="1" y="16"/>
                  </a:lnTo>
                  <a:lnTo>
                    <a:pt x="1" y="14"/>
                  </a:lnTo>
                  <a:lnTo>
                    <a:pt x="2" y="13"/>
                  </a:lnTo>
                  <a:lnTo>
                    <a:pt x="2" y="12"/>
                  </a:lnTo>
                  <a:lnTo>
                    <a:pt x="2" y="12"/>
                  </a:lnTo>
                  <a:lnTo>
                    <a:pt x="3" y="11"/>
                  </a:lnTo>
                  <a:lnTo>
                    <a:pt x="3" y="11"/>
                  </a:lnTo>
                  <a:lnTo>
                    <a:pt x="5" y="11"/>
                  </a:lnTo>
                  <a:lnTo>
                    <a:pt x="6" y="11"/>
                  </a:lnTo>
                  <a:lnTo>
                    <a:pt x="6" y="11"/>
                  </a:lnTo>
                  <a:lnTo>
                    <a:pt x="7" y="11"/>
                  </a:lnTo>
                  <a:lnTo>
                    <a:pt x="8" y="11"/>
                  </a:lnTo>
                  <a:lnTo>
                    <a:pt x="10" y="11"/>
                  </a:lnTo>
                  <a:lnTo>
                    <a:pt x="10" y="11"/>
                  </a:lnTo>
                  <a:lnTo>
                    <a:pt x="11" y="11"/>
                  </a:lnTo>
                  <a:lnTo>
                    <a:pt x="12" y="11"/>
                  </a:lnTo>
                  <a:lnTo>
                    <a:pt x="12" y="12"/>
                  </a:lnTo>
                  <a:lnTo>
                    <a:pt x="12" y="12"/>
                  </a:lnTo>
                  <a:lnTo>
                    <a:pt x="12" y="13"/>
                  </a:lnTo>
                  <a:lnTo>
                    <a:pt x="12" y="0"/>
                  </a:lnTo>
                  <a:lnTo>
                    <a:pt x="18" y="0"/>
                  </a:lnTo>
                  <a:lnTo>
                    <a:pt x="18" y="37"/>
                  </a:lnTo>
                  <a:close/>
                  <a:moveTo>
                    <a:pt x="5" y="23"/>
                  </a:moveTo>
                  <a:lnTo>
                    <a:pt x="5" y="24"/>
                  </a:lnTo>
                  <a:lnTo>
                    <a:pt x="5" y="26"/>
                  </a:lnTo>
                  <a:lnTo>
                    <a:pt x="5" y="26"/>
                  </a:lnTo>
                  <a:lnTo>
                    <a:pt x="5" y="27"/>
                  </a:lnTo>
                  <a:lnTo>
                    <a:pt x="5" y="27"/>
                  </a:lnTo>
                  <a:lnTo>
                    <a:pt x="5" y="28"/>
                  </a:lnTo>
                  <a:lnTo>
                    <a:pt x="5" y="29"/>
                  </a:lnTo>
                  <a:lnTo>
                    <a:pt x="5" y="29"/>
                  </a:lnTo>
                  <a:lnTo>
                    <a:pt x="5" y="29"/>
                  </a:lnTo>
                  <a:lnTo>
                    <a:pt x="5" y="31"/>
                  </a:lnTo>
                  <a:lnTo>
                    <a:pt x="6" y="31"/>
                  </a:lnTo>
                  <a:lnTo>
                    <a:pt x="6" y="32"/>
                  </a:lnTo>
                  <a:lnTo>
                    <a:pt x="6" y="32"/>
                  </a:lnTo>
                  <a:lnTo>
                    <a:pt x="7" y="33"/>
                  </a:lnTo>
                  <a:lnTo>
                    <a:pt x="7" y="33"/>
                  </a:lnTo>
                  <a:lnTo>
                    <a:pt x="7" y="33"/>
                  </a:lnTo>
                  <a:lnTo>
                    <a:pt x="8" y="33"/>
                  </a:lnTo>
                  <a:lnTo>
                    <a:pt x="8" y="33"/>
                  </a:lnTo>
                  <a:lnTo>
                    <a:pt x="10" y="32"/>
                  </a:lnTo>
                  <a:lnTo>
                    <a:pt x="10" y="32"/>
                  </a:lnTo>
                  <a:lnTo>
                    <a:pt x="11" y="31"/>
                  </a:lnTo>
                  <a:lnTo>
                    <a:pt x="11" y="31"/>
                  </a:lnTo>
                  <a:lnTo>
                    <a:pt x="12" y="29"/>
                  </a:lnTo>
                  <a:lnTo>
                    <a:pt x="12" y="29"/>
                  </a:lnTo>
                  <a:lnTo>
                    <a:pt x="12" y="29"/>
                  </a:lnTo>
                  <a:lnTo>
                    <a:pt x="12" y="29"/>
                  </a:lnTo>
                  <a:lnTo>
                    <a:pt x="12" y="28"/>
                  </a:lnTo>
                  <a:lnTo>
                    <a:pt x="12" y="28"/>
                  </a:lnTo>
                  <a:lnTo>
                    <a:pt x="12" y="27"/>
                  </a:lnTo>
                  <a:lnTo>
                    <a:pt x="12" y="26"/>
                  </a:lnTo>
                  <a:lnTo>
                    <a:pt x="12" y="24"/>
                  </a:lnTo>
                  <a:lnTo>
                    <a:pt x="12" y="23"/>
                  </a:lnTo>
                  <a:lnTo>
                    <a:pt x="12" y="22"/>
                  </a:lnTo>
                  <a:lnTo>
                    <a:pt x="12" y="22"/>
                  </a:lnTo>
                  <a:lnTo>
                    <a:pt x="12" y="21"/>
                  </a:lnTo>
                  <a:lnTo>
                    <a:pt x="12" y="19"/>
                  </a:lnTo>
                  <a:lnTo>
                    <a:pt x="12" y="19"/>
                  </a:lnTo>
                  <a:lnTo>
                    <a:pt x="12" y="18"/>
                  </a:lnTo>
                  <a:lnTo>
                    <a:pt x="12" y="18"/>
                  </a:lnTo>
                  <a:lnTo>
                    <a:pt x="12" y="17"/>
                  </a:lnTo>
                  <a:lnTo>
                    <a:pt x="12" y="17"/>
                  </a:lnTo>
                  <a:lnTo>
                    <a:pt x="11" y="17"/>
                  </a:lnTo>
                  <a:lnTo>
                    <a:pt x="11" y="17"/>
                  </a:lnTo>
                  <a:lnTo>
                    <a:pt x="10" y="17"/>
                  </a:lnTo>
                  <a:lnTo>
                    <a:pt x="10" y="17"/>
                  </a:lnTo>
                  <a:lnTo>
                    <a:pt x="8" y="17"/>
                  </a:lnTo>
                  <a:lnTo>
                    <a:pt x="8" y="17"/>
                  </a:lnTo>
                  <a:lnTo>
                    <a:pt x="7" y="17"/>
                  </a:lnTo>
                  <a:lnTo>
                    <a:pt x="7" y="17"/>
                  </a:lnTo>
                  <a:lnTo>
                    <a:pt x="7" y="17"/>
                  </a:lnTo>
                  <a:lnTo>
                    <a:pt x="7" y="17"/>
                  </a:lnTo>
                  <a:lnTo>
                    <a:pt x="7" y="17"/>
                  </a:lnTo>
                  <a:lnTo>
                    <a:pt x="7" y="17"/>
                  </a:lnTo>
                  <a:lnTo>
                    <a:pt x="6" y="17"/>
                  </a:lnTo>
                  <a:lnTo>
                    <a:pt x="6" y="17"/>
                  </a:lnTo>
                  <a:lnTo>
                    <a:pt x="5" y="17"/>
                  </a:lnTo>
                  <a:lnTo>
                    <a:pt x="5" y="18"/>
                  </a:lnTo>
                  <a:lnTo>
                    <a:pt x="5" y="18"/>
                  </a:lnTo>
                  <a:lnTo>
                    <a:pt x="5" y="19"/>
                  </a:lnTo>
                  <a:lnTo>
                    <a:pt x="5" y="19"/>
                  </a:lnTo>
                  <a:lnTo>
                    <a:pt x="5" y="21"/>
                  </a:lnTo>
                  <a:lnTo>
                    <a:pt x="5" y="22"/>
                  </a:lnTo>
                  <a:lnTo>
                    <a:pt x="5" y="22"/>
                  </a:lnTo>
                  <a:lnTo>
                    <a:pt x="5" y="23"/>
                  </a:lnTo>
                  <a:close/>
                </a:path>
              </a:pathLst>
            </a:custGeom>
            <a:solidFill>
              <a:srgbClr val="3A66AA"/>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246" name="Freeform 366"/>
            <p:cNvSpPr>
              <a:spLocks noEditPoints="1"/>
            </p:cNvSpPr>
            <p:nvPr/>
          </p:nvSpPr>
          <p:spPr bwMode="auto">
            <a:xfrm>
              <a:off x="3959" y="2758"/>
              <a:ext cx="2" cy="11"/>
            </a:xfrm>
            <a:custGeom>
              <a:avLst/>
              <a:gdLst/>
              <a:ahLst/>
              <a:cxnLst>
                <a:cxn ang="0">
                  <a:pos x="6" y="0"/>
                </a:cxn>
                <a:cxn ang="0">
                  <a:pos x="11" y="7"/>
                </a:cxn>
                <a:cxn ang="0">
                  <a:pos x="11" y="11"/>
                </a:cxn>
                <a:cxn ang="0">
                  <a:pos x="11" y="38"/>
                </a:cxn>
                <a:cxn ang="0">
                  <a:pos x="11" y="40"/>
                </a:cxn>
                <a:cxn ang="0">
                  <a:pos x="11" y="41"/>
                </a:cxn>
                <a:cxn ang="0">
                  <a:pos x="11" y="42"/>
                </a:cxn>
                <a:cxn ang="0">
                  <a:pos x="11" y="43"/>
                </a:cxn>
                <a:cxn ang="0">
                  <a:pos x="11" y="45"/>
                </a:cxn>
                <a:cxn ang="0">
                  <a:pos x="11" y="46"/>
                </a:cxn>
                <a:cxn ang="0">
                  <a:pos x="9" y="46"/>
                </a:cxn>
                <a:cxn ang="0">
                  <a:pos x="8" y="47"/>
                </a:cxn>
                <a:cxn ang="0">
                  <a:pos x="7" y="47"/>
                </a:cxn>
                <a:cxn ang="0">
                  <a:pos x="7" y="47"/>
                </a:cxn>
                <a:cxn ang="0">
                  <a:pos x="6" y="47"/>
                </a:cxn>
                <a:cxn ang="0">
                  <a:pos x="6" y="47"/>
                </a:cxn>
                <a:cxn ang="0">
                  <a:pos x="4" y="47"/>
                </a:cxn>
                <a:cxn ang="0">
                  <a:pos x="3" y="47"/>
                </a:cxn>
                <a:cxn ang="0">
                  <a:pos x="3" y="47"/>
                </a:cxn>
                <a:cxn ang="0">
                  <a:pos x="3" y="47"/>
                </a:cxn>
                <a:cxn ang="0">
                  <a:pos x="3" y="47"/>
                </a:cxn>
                <a:cxn ang="0">
                  <a:pos x="2" y="47"/>
                </a:cxn>
                <a:cxn ang="0">
                  <a:pos x="0" y="47"/>
                </a:cxn>
                <a:cxn ang="0">
                  <a:pos x="3" y="40"/>
                </a:cxn>
                <a:cxn ang="0">
                  <a:pos x="3" y="40"/>
                </a:cxn>
                <a:cxn ang="0">
                  <a:pos x="4" y="40"/>
                </a:cxn>
                <a:cxn ang="0">
                  <a:pos x="6" y="40"/>
                </a:cxn>
                <a:cxn ang="0">
                  <a:pos x="6" y="40"/>
                </a:cxn>
                <a:cxn ang="0">
                  <a:pos x="6" y="40"/>
                </a:cxn>
                <a:cxn ang="0">
                  <a:pos x="6" y="38"/>
                </a:cxn>
                <a:cxn ang="0">
                  <a:pos x="6" y="37"/>
                </a:cxn>
                <a:cxn ang="0">
                  <a:pos x="6" y="37"/>
                </a:cxn>
                <a:cxn ang="0">
                  <a:pos x="11" y="11"/>
                </a:cxn>
              </a:cxnLst>
              <a:rect l="0" t="0" r="r" b="b"/>
              <a:pathLst>
                <a:path w="11" h="47">
                  <a:moveTo>
                    <a:pt x="6" y="7"/>
                  </a:moveTo>
                  <a:lnTo>
                    <a:pt x="6" y="0"/>
                  </a:lnTo>
                  <a:lnTo>
                    <a:pt x="11" y="0"/>
                  </a:lnTo>
                  <a:lnTo>
                    <a:pt x="11" y="7"/>
                  </a:lnTo>
                  <a:lnTo>
                    <a:pt x="6" y="7"/>
                  </a:lnTo>
                  <a:close/>
                  <a:moveTo>
                    <a:pt x="11" y="11"/>
                  </a:moveTo>
                  <a:lnTo>
                    <a:pt x="11" y="37"/>
                  </a:lnTo>
                  <a:lnTo>
                    <a:pt x="11" y="38"/>
                  </a:lnTo>
                  <a:lnTo>
                    <a:pt x="11" y="38"/>
                  </a:lnTo>
                  <a:lnTo>
                    <a:pt x="11" y="40"/>
                  </a:lnTo>
                  <a:lnTo>
                    <a:pt x="11" y="40"/>
                  </a:lnTo>
                  <a:lnTo>
                    <a:pt x="11" y="41"/>
                  </a:lnTo>
                  <a:lnTo>
                    <a:pt x="11" y="41"/>
                  </a:lnTo>
                  <a:lnTo>
                    <a:pt x="11" y="42"/>
                  </a:lnTo>
                  <a:lnTo>
                    <a:pt x="11" y="43"/>
                  </a:lnTo>
                  <a:lnTo>
                    <a:pt x="11" y="43"/>
                  </a:lnTo>
                  <a:lnTo>
                    <a:pt x="11" y="43"/>
                  </a:lnTo>
                  <a:lnTo>
                    <a:pt x="11" y="45"/>
                  </a:lnTo>
                  <a:lnTo>
                    <a:pt x="11" y="45"/>
                  </a:lnTo>
                  <a:lnTo>
                    <a:pt x="11" y="46"/>
                  </a:lnTo>
                  <a:lnTo>
                    <a:pt x="9" y="46"/>
                  </a:lnTo>
                  <a:lnTo>
                    <a:pt x="9" y="46"/>
                  </a:lnTo>
                  <a:lnTo>
                    <a:pt x="8" y="47"/>
                  </a:lnTo>
                  <a:lnTo>
                    <a:pt x="8" y="47"/>
                  </a:lnTo>
                  <a:lnTo>
                    <a:pt x="8" y="47"/>
                  </a:lnTo>
                  <a:lnTo>
                    <a:pt x="7" y="47"/>
                  </a:lnTo>
                  <a:lnTo>
                    <a:pt x="7" y="47"/>
                  </a:lnTo>
                  <a:lnTo>
                    <a:pt x="7" y="47"/>
                  </a:lnTo>
                  <a:lnTo>
                    <a:pt x="6" y="47"/>
                  </a:lnTo>
                  <a:lnTo>
                    <a:pt x="6" y="47"/>
                  </a:lnTo>
                  <a:lnTo>
                    <a:pt x="6" y="47"/>
                  </a:lnTo>
                  <a:lnTo>
                    <a:pt x="6" y="47"/>
                  </a:lnTo>
                  <a:lnTo>
                    <a:pt x="6" y="47"/>
                  </a:lnTo>
                  <a:lnTo>
                    <a:pt x="4" y="47"/>
                  </a:lnTo>
                  <a:lnTo>
                    <a:pt x="4" y="47"/>
                  </a:lnTo>
                  <a:lnTo>
                    <a:pt x="3" y="47"/>
                  </a:lnTo>
                  <a:lnTo>
                    <a:pt x="3" y="47"/>
                  </a:lnTo>
                  <a:lnTo>
                    <a:pt x="3" y="47"/>
                  </a:lnTo>
                  <a:lnTo>
                    <a:pt x="3" y="47"/>
                  </a:lnTo>
                  <a:lnTo>
                    <a:pt x="3" y="47"/>
                  </a:lnTo>
                  <a:lnTo>
                    <a:pt x="3" y="47"/>
                  </a:lnTo>
                  <a:lnTo>
                    <a:pt x="3" y="47"/>
                  </a:lnTo>
                  <a:lnTo>
                    <a:pt x="3" y="47"/>
                  </a:lnTo>
                  <a:lnTo>
                    <a:pt x="2" y="47"/>
                  </a:lnTo>
                  <a:lnTo>
                    <a:pt x="2" y="47"/>
                  </a:lnTo>
                  <a:lnTo>
                    <a:pt x="0" y="47"/>
                  </a:lnTo>
                  <a:lnTo>
                    <a:pt x="0" y="47"/>
                  </a:lnTo>
                  <a:lnTo>
                    <a:pt x="3" y="40"/>
                  </a:lnTo>
                  <a:lnTo>
                    <a:pt x="3" y="40"/>
                  </a:lnTo>
                  <a:lnTo>
                    <a:pt x="3" y="40"/>
                  </a:lnTo>
                  <a:lnTo>
                    <a:pt x="3" y="40"/>
                  </a:lnTo>
                  <a:lnTo>
                    <a:pt x="4" y="40"/>
                  </a:lnTo>
                  <a:lnTo>
                    <a:pt x="4" y="40"/>
                  </a:lnTo>
                  <a:lnTo>
                    <a:pt x="6" y="40"/>
                  </a:lnTo>
                  <a:lnTo>
                    <a:pt x="6" y="40"/>
                  </a:lnTo>
                  <a:lnTo>
                    <a:pt x="6" y="40"/>
                  </a:lnTo>
                  <a:lnTo>
                    <a:pt x="6" y="40"/>
                  </a:lnTo>
                  <a:lnTo>
                    <a:pt x="6" y="40"/>
                  </a:lnTo>
                  <a:lnTo>
                    <a:pt x="6" y="38"/>
                  </a:lnTo>
                  <a:lnTo>
                    <a:pt x="6" y="38"/>
                  </a:lnTo>
                  <a:lnTo>
                    <a:pt x="6" y="37"/>
                  </a:lnTo>
                  <a:lnTo>
                    <a:pt x="6" y="37"/>
                  </a:lnTo>
                  <a:lnTo>
                    <a:pt x="6" y="37"/>
                  </a:lnTo>
                  <a:lnTo>
                    <a:pt x="6" y="37"/>
                  </a:lnTo>
                  <a:lnTo>
                    <a:pt x="6" y="11"/>
                  </a:lnTo>
                  <a:lnTo>
                    <a:pt x="11" y="11"/>
                  </a:lnTo>
                  <a:close/>
                </a:path>
              </a:pathLst>
            </a:custGeom>
            <a:solidFill>
              <a:srgbClr val="3A66AA"/>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247" name="Rectangle 367"/>
            <p:cNvSpPr>
              <a:spLocks noChangeArrowheads="1"/>
            </p:cNvSpPr>
            <p:nvPr/>
          </p:nvSpPr>
          <p:spPr bwMode="auto">
            <a:xfrm>
              <a:off x="3962" y="2758"/>
              <a:ext cx="2" cy="9"/>
            </a:xfrm>
            <a:prstGeom prst="rect">
              <a:avLst/>
            </a:prstGeom>
            <a:solidFill>
              <a:srgbClr val="3A66AA"/>
            </a:solidFill>
            <a:ln w="9525">
              <a:noFill/>
              <a:miter lim="800000"/>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248" name="Freeform 368"/>
            <p:cNvSpPr/>
            <p:nvPr/>
          </p:nvSpPr>
          <p:spPr bwMode="auto">
            <a:xfrm>
              <a:off x="3965" y="2758"/>
              <a:ext cx="5" cy="9"/>
            </a:xfrm>
            <a:custGeom>
              <a:avLst/>
              <a:gdLst/>
              <a:ahLst/>
              <a:cxnLst>
                <a:cxn ang="0">
                  <a:pos x="0" y="37"/>
                </a:cxn>
                <a:cxn ang="0">
                  <a:pos x="0" y="0"/>
                </a:cxn>
                <a:cxn ang="0">
                  <a:pos x="5" y="0"/>
                </a:cxn>
                <a:cxn ang="0">
                  <a:pos x="5" y="19"/>
                </a:cxn>
                <a:cxn ang="0">
                  <a:pos x="11" y="11"/>
                </a:cxn>
                <a:cxn ang="0">
                  <a:pos x="19" y="11"/>
                </a:cxn>
                <a:cxn ang="0">
                  <a:pos x="11" y="19"/>
                </a:cxn>
                <a:cxn ang="0">
                  <a:pos x="19" y="37"/>
                </a:cxn>
                <a:cxn ang="0">
                  <a:pos x="14" y="37"/>
                </a:cxn>
                <a:cxn ang="0">
                  <a:pos x="8" y="27"/>
                </a:cxn>
                <a:cxn ang="0">
                  <a:pos x="5" y="29"/>
                </a:cxn>
                <a:cxn ang="0">
                  <a:pos x="5" y="37"/>
                </a:cxn>
                <a:cxn ang="0">
                  <a:pos x="0" y="37"/>
                </a:cxn>
              </a:cxnLst>
              <a:rect l="0" t="0" r="r" b="b"/>
              <a:pathLst>
                <a:path w="19" h="37">
                  <a:moveTo>
                    <a:pt x="0" y="37"/>
                  </a:moveTo>
                  <a:lnTo>
                    <a:pt x="0" y="0"/>
                  </a:lnTo>
                  <a:lnTo>
                    <a:pt x="5" y="0"/>
                  </a:lnTo>
                  <a:lnTo>
                    <a:pt x="5" y="19"/>
                  </a:lnTo>
                  <a:lnTo>
                    <a:pt x="11" y="11"/>
                  </a:lnTo>
                  <a:lnTo>
                    <a:pt x="19" y="11"/>
                  </a:lnTo>
                  <a:lnTo>
                    <a:pt x="11" y="19"/>
                  </a:lnTo>
                  <a:lnTo>
                    <a:pt x="19" y="37"/>
                  </a:lnTo>
                  <a:lnTo>
                    <a:pt x="14" y="37"/>
                  </a:lnTo>
                  <a:lnTo>
                    <a:pt x="8" y="27"/>
                  </a:lnTo>
                  <a:lnTo>
                    <a:pt x="5" y="29"/>
                  </a:lnTo>
                  <a:lnTo>
                    <a:pt x="5" y="37"/>
                  </a:lnTo>
                  <a:lnTo>
                    <a:pt x="0" y="37"/>
                  </a:lnTo>
                  <a:close/>
                </a:path>
              </a:pathLst>
            </a:custGeom>
            <a:solidFill>
              <a:srgbClr val="3A66AA"/>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249" name="Freeform 369"/>
            <p:cNvSpPr/>
            <p:nvPr/>
          </p:nvSpPr>
          <p:spPr bwMode="auto">
            <a:xfrm>
              <a:off x="3970" y="2760"/>
              <a:ext cx="5" cy="7"/>
            </a:xfrm>
            <a:custGeom>
              <a:avLst/>
              <a:gdLst/>
              <a:ahLst/>
              <a:cxnLst>
                <a:cxn ang="0">
                  <a:pos x="6" y="17"/>
                </a:cxn>
                <a:cxn ang="0">
                  <a:pos x="7" y="18"/>
                </a:cxn>
                <a:cxn ang="0">
                  <a:pos x="7" y="18"/>
                </a:cxn>
                <a:cxn ang="0">
                  <a:pos x="9" y="21"/>
                </a:cxn>
                <a:cxn ang="0">
                  <a:pos x="10" y="22"/>
                </a:cxn>
                <a:cxn ang="0">
                  <a:pos x="11" y="22"/>
                </a:cxn>
                <a:cxn ang="0">
                  <a:pos x="12" y="22"/>
                </a:cxn>
                <a:cxn ang="0">
                  <a:pos x="14" y="21"/>
                </a:cxn>
                <a:cxn ang="0">
                  <a:pos x="14" y="18"/>
                </a:cxn>
                <a:cxn ang="0">
                  <a:pos x="15" y="18"/>
                </a:cxn>
                <a:cxn ang="0">
                  <a:pos x="16" y="18"/>
                </a:cxn>
                <a:cxn ang="0">
                  <a:pos x="16" y="18"/>
                </a:cxn>
                <a:cxn ang="0">
                  <a:pos x="15" y="18"/>
                </a:cxn>
                <a:cxn ang="0">
                  <a:pos x="14" y="16"/>
                </a:cxn>
                <a:cxn ang="0">
                  <a:pos x="9" y="15"/>
                </a:cxn>
                <a:cxn ang="0">
                  <a:pos x="6" y="13"/>
                </a:cxn>
                <a:cxn ang="0">
                  <a:pos x="5" y="12"/>
                </a:cxn>
                <a:cxn ang="0">
                  <a:pos x="2" y="10"/>
                </a:cxn>
                <a:cxn ang="0">
                  <a:pos x="2" y="7"/>
                </a:cxn>
                <a:cxn ang="0">
                  <a:pos x="2" y="5"/>
                </a:cxn>
                <a:cxn ang="0">
                  <a:pos x="2" y="3"/>
                </a:cxn>
                <a:cxn ang="0">
                  <a:pos x="2" y="2"/>
                </a:cxn>
                <a:cxn ang="0">
                  <a:pos x="6" y="0"/>
                </a:cxn>
                <a:cxn ang="0">
                  <a:pos x="9" y="0"/>
                </a:cxn>
                <a:cxn ang="0">
                  <a:pos x="11" y="0"/>
                </a:cxn>
                <a:cxn ang="0">
                  <a:pos x="15" y="0"/>
                </a:cxn>
                <a:cxn ang="0">
                  <a:pos x="16" y="1"/>
                </a:cxn>
                <a:cxn ang="0">
                  <a:pos x="17" y="2"/>
                </a:cxn>
                <a:cxn ang="0">
                  <a:pos x="19" y="3"/>
                </a:cxn>
                <a:cxn ang="0">
                  <a:pos x="19" y="6"/>
                </a:cxn>
                <a:cxn ang="0">
                  <a:pos x="12" y="6"/>
                </a:cxn>
                <a:cxn ang="0">
                  <a:pos x="11" y="6"/>
                </a:cxn>
                <a:cxn ang="0">
                  <a:pos x="11" y="6"/>
                </a:cxn>
                <a:cxn ang="0">
                  <a:pos x="9" y="6"/>
                </a:cxn>
                <a:cxn ang="0">
                  <a:pos x="7" y="6"/>
                </a:cxn>
                <a:cxn ang="0">
                  <a:pos x="7" y="6"/>
                </a:cxn>
                <a:cxn ang="0">
                  <a:pos x="7" y="7"/>
                </a:cxn>
                <a:cxn ang="0">
                  <a:pos x="7" y="8"/>
                </a:cxn>
                <a:cxn ang="0">
                  <a:pos x="9" y="8"/>
                </a:cxn>
                <a:cxn ang="0">
                  <a:pos x="11" y="8"/>
                </a:cxn>
                <a:cxn ang="0">
                  <a:pos x="14" y="10"/>
                </a:cxn>
                <a:cxn ang="0">
                  <a:pos x="17" y="11"/>
                </a:cxn>
                <a:cxn ang="0">
                  <a:pos x="19" y="12"/>
                </a:cxn>
                <a:cxn ang="0">
                  <a:pos x="19" y="13"/>
                </a:cxn>
                <a:cxn ang="0">
                  <a:pos x="20" y="16"/>
                </a:cxn>
                <a:cxn ang="0">
                  <a:pos x="21" y="18"/>
                </a:cxn>
                <a:cxn ang="0">
                  <a:pos x="20" y="20"/>
                </a:cxn>
                <a:cxn ang="0">
                  <a:pos x="19" y="22"/>
                </a:cxn>
                <a:cxn ang="0">
                  <a:pos x="17" y="23"/>
                </a:cxn>
                <a:cxn ang="0">
                  <a:pos x="15" y="25"/>
                </a:cxn>
                <a:cxn ang="0">
                  <a:pos x="11" y="26"/>
                </a:cxn>
                <a:cxn ang="0">
                  <a:pos x="9" y="26"/>
                </a:cxn>
                <a:cxn ang="0">
                  <a:pos x="6" y="26"/>
                </a:cxn>
                <a:cxn ang="0">
                  <a:pos x="5" y="26"/>
                </a:cxn>
                <a:cxn ang="0">
                  <a:pos x="4" y="23"/>
                </a:cxn>
                <a:cxn ang="0">
                  <a:pos x="1" y="21"/>
                </a:cxn>
              </a:cxnLst>
              <a:rect l="0" t="0" r="r" b="b"/>
              <a:pathLst>
                <a:path w="21" h="26">
                  <a:moveTo>
                    <a:pt x="0" y="18"/>
                  </a:moveTo>
                  <a:lnTo>
                    <a:pt x="5" y="16"/>
                  </a:lnTo>
                  <a:lnTo>
                    <a:pt x="6" y="17"/>
                  </a:lnTo>
                  <a:lnTo>
                    <a:pt x="7" y="17"/>
                  </a:lnTo>
                  <a:lnTo>
                    <a:pt x="7" y="18"/>
                  </a:lnTo>
                  <a:lnTo>
                    <a:pt x="7" y="18"/>
                  </a:lnTo>
                  <a:lnTo>
                    <a:pt x="7" y="18"/>
                  </a:lnTo>
                  <a:lnTo>
                    <a:pt x="7" y="18"/>
                  </a:lnTo>
                  <a:lnTo>
                    <a:pt x="7" y="18"/>
                  </a:lnTo>
                  <a:lnTo>
                    <a:pt x="7" y="18"/>
                  </a:lnTo>
                  <a:lnTo>
                    <a:pt x="9" y="20"/>
                  </a:lnTo>
                  <a:lnTo>
                    <a:pt x="9" y="21"/>
                  </a:lnTo>
                  <a:lnTo>
                    <a:pt x="9" y="21"/>
                  </a:lnTo>
                  <a:lnTo>
                    <a:pt x="10" y="22"/>
                  </a:lnTo>
                  <a:lnTo>
                    <a:pt x="10" y="22"/>
                  </a:lnTo>
                  <a:lnTo>
                    <a:pt x="10" y="22"/>
                  </a:lnTo>
                  <a:lnTo>
                    <a:pt x="10" y="22"/>
                  </a:lnTo>
                  <a:lnTo>
                    <a:pt x="11" y="22"/>
                  </a:lnTo>
                  <a:lnTo>
                    <a:pt x="11" y="22"/>
                  </a:lnTo>
                  <a:lnTo>
                    <a:pt x="12" y="22"/>
                  </a:lnTo>
                  <a:lnTo>
                    <a:pt x="12" y="22"/>
                  </a:lnTo>
                  <a:lnTo>
                    <a:pt x="12" y="22"/>
                  </a:lnTo>
                  <a:lnTo>
                    <a:pt x="14" y="21"/>
                  </a:lnTo>
                  <a:lnTo>
                    <a:pt x="14" y="21"/>
                  </a:lnTo>
                  <a:lnTo>
                    <a:pt x="14" y="20"/>
                  </a:lnTo>
                  <a:lnTo>
                    <a:pt x="14" y="18"/>
                  </a:lnTo>
                  <a:lnTo>
                    <a:pt x="14" y="18"/>
                  </a:lnTo>
                  <a:lnTo>
                    <a:pt x="14" y="18"/>
                  </a:lnTo>
                  <a:lnTo>
                    <a:pt x="14" y="18"/>
                  </a:lnTo>
                  <a:lnTo>
                    <a:pt x="15" y="18"/>
                  </a:lnTo>
                  <a:lnTo>
                    <a:pt x="15" y="18"/>
                  </a:lnTo>
                  <a:lnTo>
                    <a:pt x="16" y="18"/>
                  </a:lnTo>
                  <a:lnTo>
                    <a:pt x="16" y="18"/>
                  </a:lnTo>
                  <a:lnTo>
                    <a:pt x="16" y="18"/>
                  </a:lnTo>
                  <a:lnTo>
                    <a:pt x="16" y="18"/>
                  </a:lnTo>
                  <a:lnTo>
                    <a:pt x="16" y="18"/>
                  </a:lnTo>
                  <a:lnTo>
                    <a:pt x="16" y="18"/>
                  </a:lnTo>
                  <a:lnTo>
                    <a:pt x="16" y="18"/>
                  </a:lnTo>
                  <a:lnTo>
                    <a:pt x="15" y="18"/>
                  </a:lnTo>
                  <a:lnTo>
                    <a:pt x="15" y="17"/>
                  </a:lnTo>
                  <a:lnTo>
                    <a:pt x="14" y="17"/>
                  </a:lnTo>
                  <a:lnTo>
                    <a:pt x="14" y="16"/>
                  </a:lnTo>
                  <a:lnTo>
                    <a:pt x="11" y="16"/>
                  </a:lnTo>
                  <a:lnTo>
                    <a:pt x="10" y="15"/>
                  </a:lnTo>
                  <a:lnTo>
                    <a:pt x="9" y="15"/>
                  </a:lnTo>
                  <a:lnTo>
                    <a:pt x="7" y="13"/>
                  </a:lnTo>
                  <a:lnTo>
                    <a:pt x="6" y="13"/>
                  </a:lnTo>
                  <a:lnTo>
                    <a:pt x="6" y="13"/>
                  </a:lnTo>
                  <a:lnTo>
                    <a:pt x="5" y="12"/>
                  </a:lnTo>
                  <a:lnTo>
                    <a:pt x="5" y="12"/>
                  </a:lnTo>
                  <a:lnTo>
                    <a:pt x="5" y="12"/>
                  </a:lnTo>
                  <a:lnTo>
                    <a:pt x="4" y="12"/>
                  </a:lnTo>
                  <a:lnTo>
                    <a:pt x="4" y="11"/>
                  </a:lnTo>
                  <a:lnTo>
                    <a:pt x="2" y="10"/>
                  </a:lnTo>
                  <a:lnTo>
                    <a:pt x="2" y="10"/>
                  </a:lnTo>
                  <a:lnTo>
                    <a:pt x="2" y="8"/>
                  </a:lnTo>
                  <a:lnTo>
                    <a:pt x="2" y="7"/>
                  </a:lnTo>
                  <a:lnTo>
                    <a:pt x="2" y="6"/>
                  </a:lnTo>
                  <a:lnTo>
                    <a:pt x="2" y="6"/>
                  </a:lnTo>
                  <a:lnTo>
                    <a:pt x="2" y="5"/>
                  </a:lnTo>
                  <a:lnTo>
                    <a:pt x="2" y="5"/>
                  </a:lnTo>
                  <a:lnTo>
                    <a:pt x="2" y="5"/>
                  </a:lnTo>
                  <a:lnTo>
                    <a:pt x="2" y="3"/>
                  </a:lnTo>
                  <a:lnTo>
                    <a:pt x="2" y="3"/>
                  </a:lnTo>
                  <a:lnTo>
                    <a:pt x="2" y="2"/>
                  </a:lnTo>
                  <a:lnTo>
                    <a:pt x="2" y="2"/>
                  </a:lnTo>
                  <a:lnTo>
                    <a:pt x="4" y="1"/>
                  </a:lnTo>
                  <a:lnTo>
                    <a:pt x="5" y="1"/>
                  </a:lnTo>
                  <a:lnTo>
                    <a:pt x="6" y="0"/>
                  </a:lnTo>
                  <a:lnTo>
                    <a:pt x="6" y="0"/>
                  </a:lnTo>
                  <a:lnTo>
                    <a:pt x="7" y="0"/>
                  </a:lnTo>
                  <a:lnTo>
                    <a:pt x="9" y="0"/>
                  </a:lnTo>
                  <a:lnTo>
                    <a:pt x="10" y="0"/>
                  </a:lnTo>
                  <a:lnTo>
                    <a:pt x="11" y="0"/>
                  </a:lnTo>
                  <a:lnTo>
                    <a:pt x="11" y="0"/>
                  </a:lnTo>
                  <a:lnTo>
                    <a:pt x="12" y="0"/>
                  </a:lnTo>
                  <a:lnTo>
                    <a:pt x="14" y="0"/>
                  </a:lnTo>
                  <a:lnTo>
                    <a:pt x="15" y="0"/>
                  </a:lnTo>
                  <a:lnTo>
                    <a:pt x="15" y="0"/>
                  </a:lnTo>
                  <a:lnTo>
                    <a:pt x="15" y="1"/>
                  </a:lnTo>
                  <a:lnTo>
                    <a:pt x="16" y="1"/>
                  </a:lnTo>
                  <a:lnTo>
                    <a:pt x="16" y="2"/>
                  </a:lnTo>
                  <a:lnTo>
                    <a:pt x="17" y="2"/>
                  </a:lnTo>
                  <a:lnTo>
                    <a:pt x="17" y="2"/>
                  </a:lnTo>
                  <a:lnTo>
                    <a:pt x="17" y="2"/>
                  </a:lnTo>
                  <a:lnTo>
                    <a:pt x="19" y="3"/>
                  </a:lnTo>
                  <a:lnTo>
                    <a:pt x="19" y="3"/>
                  </a:lnTo>
                  <a:lnTo>
                    <a:pt x="19" y="3"/>
                  </a:lnTo>
                  <a:lnTo>
                    <a:pt x="19" y="5"/>
                  </a:lnTo>
                  <a:lnTo>
                    <a:pt x="19" y="6"/>
                  </a:lnTo>
                  <a:lnTo>
                    <a:pt x="14" y="6"/>
                  </a:lnTo>
                  <a:lnTo>
                    <a:pt x="14" y="6"/>
                  </a:lnTo>
                  <a:lnTo>
                    <a:pt x="12" y="6"/>
                  </a:lnTo>
                  <a:lnTo>
                    <a:pt x="12" y="6"/>
                  </a:lnTo>
                  <a:lnTo>
                    <a:pt x="12" y="6"/>
                  </a:lnTo>
                  <a:lnTo>
                    <a:pt x="11" y="6"/>
                  </a:lnTo>
                  <a:lnTo>
                    <a:pt x="11" y="6"/>
                  </a:lnTo>
                  <a:lnTo>
                    <a:pt x="11" y="6"/>
                  </a:lnTo>
                  <a:lnTo>
                    <a:pt x="11" y="6"/>
                  </a:lnTo>
                  <a:lnTo>
                    <a:pt x="10" y="6"/>
                  </a:lnTo>
                  <a:lnTo>
                    <a:pt x="9" y="6"/>
                  </a:lnTo>
                  <a:lnTo>
                    <a:pt x="9" y="6"/>
                  </a:lnTo>
                  <a:lnTo>
                    <a:pt x="9" y="6"/>
                  </a:lnTo>
                  <a:lnTo>
                    <a:pt x="9" y="6"/>
                  </a:lnTo>
                  <a:lnTo>
                    <a:pt x="7" y="6"/>
                  </a:lnTo>
                  <a:lnTo>
                    <a:pt x="7" y="6"/>
                  </a:lnTo>
                  <a:lnTo>
                    <a:pt x="7" y="6"/>
                  </a:lnTo>
                  <a:lnTo>
                    <a:pt x="7" y="6"/>
                  </a:lnTo>
                  <a:lnTo>
                    <a:pt x="7" y="6"/>
                  </a:lnTo>
                  <a:lnTo>
                    <a:pt x="7" y="6"/>
                  </a:lnTo>
                  <a:lnTo>
                    <a:pt x="7" y="7"/>
                  </a:lnTo>
                  <a:lnTo>
                    <a:pt x="7" y="7"/>
                  </a:lnTo>
                  <a:lnTo>
                    <a:pt x="7" y="8"/>
                  </a:lnTo>
                  <a:lnTo>
                    <a:pt x="7" y="8"/>
                  </a:lnTo>
                  <a:lnTo>
                    <a:pt x="9" y="8"/>
                  </a:lnTo>
                  <a:lnTo>
                    <a:pt x="9" y="8"/>
                  </a:lnTo>
                  <a:lnTo>
                    <a:pt x="9" y="8"/>
                  </a:lnTo>
                  <a:lnTo>
                    <a:pt x="10" y="8"/>
                  </a:lnTo>
                  <a:lnTo>
                    <a:pt x="10" y="8"/>
                  </a:lnTo>
                  <a:lnTo>
                    <a:pt x="11" y="8"/>
                  </a:lnTo>
                  <a:lnTo>
                    <a:pt x="12" y="8"/>
                  </a:lnTo>
                  <a:lnTo>
                    <a:pt x="14" y="8"/>
                  </a:lnTo>
                  <a:lnTo>
                    <a:pt x="14" y="10"/>
                  </a:lnTo>
                  <a:lnTo>
                    <a:pt x="15" y="10"/>
                  </a:lnTo>
                  <a:lnTo>
                    <a:pt x="16" y="10"/>
                  </a:lnTo>
                  <a:lnTo>
                    <a:pt x="17" y="11"/>
                  </a:lnTo>
                  <a:lnTo>
                    <a:pt x="17" y="11"/>
                  </a:lnTo>
                  <a:lnTo>
                    <a:pt x="19" y="12"/>
                  </a:lnTo>
                  <a:lnTo>
                    <a:pt x="19" y="12"/>
                  </a:lnTo>
                  <a:lnTo>
                    <a:pt x="19" y="12"/>
                  </a:lnTo>
                  <a:lnTo>
                    <a:pt x="19" y="12"/>
                  </a:lnTo>
                  <a:lnTo>
                    <a:pt x="19" y="13"/>
                  </a:lnTo>
                  <a:lnTo>
                    <a:pt x="20" y="13"/>
                  </a:lnTo>
                  <a:lnTo>
                    <a:pt x="20" y="15"/>
                  </a:lnTo>
                  <a:lnTo>
                    <a:pt x="20" y="16"/>
                  </a:lnTo>
                  <a:lnTo>
                    <a:pt x="21" y="16"/>
                  </a:lnTo>
                  <a:lnTo>
                    <a:pt x="21" y="17"/>
                  </a:lnTo>
                  <a:lnTo>
                    <a:pt x="21" y="18"/>
                  </a:lnTo>
                  <a:lnTo>
                    <a:pt x="21" y="18"/>
                  </a:lnTo>
                  <a:lnTo>
                    <a:pt x="21" y="20"/>
                  </a:lnTo>
                  <a:lnTo>
                    <a:pt x="20" y="20"/>
                  </a:lnTo>
                  <a:lnTo>
                    <a:pt x="20" y="21"/>
                  </a:lnTo>
                  <a:lnTo>
                    <a:pt x="20" y="21"/>
                  </a:lnTo>
                  <a:lnTo>
                    <a:pt x="19" y="22"/>
                  </a:lnTo>
                  <a:lnTo>
                    <a:pt x="19" y="22"/>
                  </a:lnTo>
                  <a:lnTo>
                    <a:pt x="19" y="22"/>
                  </a:lnTo>
                  <a:lnTo>
                    <a:pt x="17" y="23"/>
                  </a:lnTo>
                  <a:lnTo>
                    <a:pt x="16" y="25"/>
                  </a:lnTo>
                  <a:lnTo>
                    <a:pt x="16" y="25"/>
                  </a:lnTo>
                  <a:lnTo>
                    <a:pt x="15" y="25"/>
                  </a:lnTo>
                  <a:lnTo>
                    <a:pt x="14" y="25"/>
                  </a:lnTo>
                  <a:lnTo>
                    <a:pt x="12" y="26"/>
                  </a:lnTo>
                  <a:lnTo>
                    <a:pt x="11" y="26"/>
                  </a:lnTo>
                  <a:lnTo>
                    <a:pt x="11" y="26"/>
                  </a:lnTo>
                  <a:lnTo>
                    <a:pt x="10" y="26"/>
                  </a:lnTo>
                  <a:lnTo>
                    <a:pt x="9" y="26"/>
                  </a:lnTo>
                  <a:lnTo>
                    <a:pt x="7" y="26"/>
                  </a:lnTo>
                  <a:lnTo>
                    <a:pt x="7" y="26"/>
                  </a:lnTo>
                  <a:lnTo>
                    <a:pt x="6" y="26"/>
                  </a:lnTo>
                  <a:lnTo>
                    <a:pt x="6" y="26"/>
                  </a:lnTo>
                  <a:lnTo>
                    <a:pt x="5" y="26"/>
                  </a:lnTo>
                  <a:lnTo>
                    <a:pt x="5" y="26"/>
                  </a:lnTo>
                  <a:lnTo>
                    <a:pt x="5" y="25"/>
                  </a:lnTo>
                  <a:lnTo>
                    <a:pt x="4" y="23"/>
                  </a:lnTo>
                  <a:lnTo>
                    <a:pt x="4" y="23"/>
                  </a:lnTo>
                  <a:lnTo>
                    <a:pt x="2" y="22"/>
                  </a:lnTo>
                  <a:lnTo>
                    <a:pt x="2" y="22"/>
                  </a:lnTo>
                  <a:lnTo>
                    <a:pt x="1" y="21"/>
                  </a:lnTo>
                  <a:lnTo>
                    <a:pt x="1" y="20"/>
                  </a:lnTo>
                  <a:lnTo>
                    <a:pt x="0" y="18"/>
                  </a:lnTo>
                  <a:close/>
                </a:path>
              </a:pathLst>
            </a:custGeom>
            <a:solidFill>
              <a:srgbClr val="3A66AA"/>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250" name="Freeform 370"/>
            <p:cNvSpPr>
              <a:spLocks noEditPoints="1"/>
            </p:cNvSpPr>
            <p:nvPr/>
          </p:nvSpPr>
          <p:spPr bwMode="auto">
            <a:xfrm>
              <a:off x="3976" y="2758"/>
              <a:ext cx="5" cy="9"/>
            </a:xfrm>
            <a:custGeom>
              <a:avLst/>
              <a:gdLst/>
              <a:ahLst/>
              <a:cxnLst>
                <a:cxn ang="0">
                  <a:pos x="14" y="37"/>
                </a:cxn>
                <a:cxn ang="0">
                  <a:pos x="14" y="33"/>
                </a:cxn>
                <a:cxn ang="0">
                  <a:pos x="14" y="34"/>
                </a:cxn>
                <a:cxn ang="0">
                  <a:pos x="12" y="36"/>
                </a:cxn>
                <a:cxn ang="0">
                  <a:pos x="12" y="37"/>
                </a:cxn>
                <a:cxn ang="0">
                  <a:pos x="11" y="37"/>
                </a:cxn>
                <a:cxn ang="0">
                  <a:pos x="10" y="37"/>
                </a:cxn>
                <a:cxn ang="0">
                  <a:pos x="9" y="37"/>
                </a:cxn>
                <a:cxn ang="0">
                  <a:pos x="9" y="37"/>
                </a:cxn>
                <a:cxn ang="0">
                  <a:pos x="7" y="37"/>
                </a:cxn>
                <a:cxn ang="0">
                  <a:pos x="5" y="36"/>
                </a:cxn>
                <a:cxn ang="0">
                  <a:pos x="4" y="36"/>
                </a:cxn>
                <a:cxn ang="0">
                  <a:pos x="4" y="34"/>
                </a:cxn>
                <a:cxn ang="0">
                  <a:pos x="2" y="32"/>
                </a:cxn>
                <a:cxn ang="0">
                  <a:pos x="1" y="29"/>
                </a:cxn>
                <a:cxn ang="0">
                  <a:pos x="0" y="27"/>
                </a:cxn>
                <a:cxn ang="0">
                  <a:pos x="0" y="24"/>
                </a:cxn>
                <a:cxn ang="0">
                  <a:pos x="0" y="22"/>
                </a:cxn>
                <a:cxn ang="0">
                  <a:pos x="0" y="19"/>
                </a:cxn>
                <a:cxn ang="0">
                  <a:pos x="1" y="17"/>
                </a:cxn>
                <a:cxn ang="0">
                  <a:pos x="2" y="14"/>
                </a:cxn>
                <a:cxn ang="0">
                  <a:pos x="4" y="12"/>
                </a:cxn>
                <a:cxn ang="0">
                  <a:pos x="4" y="11"/>
                </a:cxn>
                <a:cxn ang="0">
                  <a:pos x="5" y="11"/>
                </a:cxn>
                <a:cxn ang="0">
                  <a:pos x="7" y="11"/>
                </a:cxn>
                <a:cxn ang="0">
                  <a:pos x="9" y="11"/>
                </a:cxn>
                <a:cxn ang="0">
                  <a:pos x="11" y="11"/>
                </a:cxn>
                <a:cxn ang="0">
                  <a:pos x="12" y="11"/>
                </a:cxn>
                <a:cxn ang="0">
                  <a:pos x="14" y="12"/>
                </a:cxn>
                <a:cxn ang="0">
                  <a:pos x="14" y="0"/>
                </a:cxn>
                <a:cxn ang="0">
                  <a:pos x="19" y="37"/>
                </a:cxn>
                <a:cxn ang="0">
                  <a:pos x="6" y="24"/>
                </a:cxn>
                <a:cxn ang="0">
                  <a:pos x="6" y="26"/>
                </a:cxn>
                <a:cxn ang="0">
                  <a:pos x="6" y="27"/>
                </a:cxn>
                <a:cxn ang="0">
                  <a:pos x="6" y="29"/>
                </a:cxn>
                <a:cxn ang="0">
                  <a:pos x="6" y="29"/>
                </a:cxn>
                <a:cxn ang="0">
                  <a:pos x="6" y="31"/>
                </a:cxn>
                <a:cxn ang="0">
                  <a:pos x="7" y="32"/>
                </a:cxn>
                <a:cxn ang="0">
                  <a:pos x="9" y="33"/>
                </a:cxn>
                <a:cxn ang="0">
                  <a:pos x="9" y="33"/>
                </a:cxn>
                <a:cxn ang="0">
                  <a:pos x="10" y="32"/>
                </a:cxn>
                <a:cxn ang="0">
                  <a:pos x="11" y="31"/>
                </a:cxn>
                <a:cxn ang="0">
                  <a:pos x="12" y="29"/>
                </a:cxn>
                <a:cxn ang="0">
                  <a:pos x="14" y="29"/>
                </a:cxn>
                <a:cxn ang="0">
                  <a:pos x="14" y="28"/>
                </a:cxn>
                <a:cxn ang="0">
                  <a:pos x="14" y="27"/>
                </a:cxn>
                <a:cxn ang="0">
                  <a:pos x="14" y="24"/>
                </a:cxn>
                <a:cxn ang="0">
                  <a:pos x="14" y="22"/>
                </a:cxn>
                <a:cxn ang="0">
                  <a:pos x="14" y="21"/>
                </a:cxn>
                <a:cxn ang="0">
                  <a:pos x="14" y="19"/>
                </a:cxn>
                <a:cxn ang="0">
                  <a:pos x="14" y="18"/>
                </a:cxn>
                <a:cxn ang="0">
                  <a:pos x="12" y="17"/>
                </a:cxn>
                <a:cxn ang="0">
                  <a:pos x="11" y="17"/>
                </a:cxn>
                <a:cxn ang="0">
                  <a:pos x="10" y="17"/>
                </a:cxn>
                <a:cxn ang="0">
                  <a:pos x="9" y="17"/>
                </a:cxn>
                <a:cxn ang="0">
                  <a:pos x="9" y="17"/>
                </a:cxn>
                <a:cxn ang="0">
                  <a:pos x="9" y="17"/>
                </a:cxn>
                <a:cxn ang="0">
                  <a:pos x="7" y="17"/>
                </a:cxn>
                <a:cxn ang="0">
                  <a:pos x="6" y="17"/>
                </a:cxn>
                <a:cxn ang="0">
                  <a:pos x="6" y="18"/>
                </a:cxn>
                <a:cxn ang="0">
                  <a:pos x="6" y="19"/>
                </a:cxn>
                <a:cxn ang="0">
                  <a:pos x="6" y="21"/>
                </a:cxn>
                <a:cxn ang="0">
                  <a:pos x="6" y="22"/>
                </a:cxn>
              </a:cxnLst>
              <a:rect l="0" t="0" r="r" b="b"/>
              <a:pathLst>
                <a:path w="19" h="37">
                  <a:moveTo>
                    <a:pt x="19" y="37"/>
                  </a:moveTo>
                  <a:lnTo>
                    <a:pt x="14" y="37"/>
                  </a:lnTo>
                  <a:lnTo>
                    <a:pt x="14" y="33"/>
                  </a:lnTo>
                  <a:lnTo>
                    <a:pt x="14" y="33"/>
                  </a:lnTo>
                  <a:lnTo>
                    <a:pt x="14" y="33"/>
                  </a:lnTo>
                  <a:lnTo>
                    <a:pt x="14" y="34"/>
                  </a:lnTo>
                  <a:lnTo>
                    <a:pt x="14" y="34"/>
                  </a:lnTo>
                  <a:lnTo>
                    <a:pt x="12" y="36"/>
                  </a:lnTo>
                  <a:lnTo>
                    <a:pt x="12" y="36"/>
                  </a:lnTo>
                  <a:lnTo>
                    <a:pt x="12" y="37"/>
                  </a:lnTo>
                  <a:lnTo>
                    <a:pt x="11" y="37"/>
                  </a:lnTo>
                  <a:lnTo>
                    <a:pt x="11" y="37"/>
                  </a:lnTo>
                  <a:lnTo>
                    <a:pt x="10" y="37"/>
                  </a:lnTo>
                  <a:lnTo>
                    <a:pt x="10" y="37"/>
                  </a:lnTo>
                  <a:lnTo>
                    <a:pt x="10" y="37"/>
                  </a:lnTo>
                  <a:lnTo>
                    <a:pt x="9" y="37"/>
                  </a:lnTo>
                  <a:lnTo>
                    <a:pt x="9" y="37"/>
                  </a:lnTo>
                  <a:lnTo>
                    <a:pt x="9" y="37"/>
                  </a:lnTo>
                  <a:lnTo>
                    <a:pt x="9" y="37"/>
                  </a:lnTo>
                  <a:lnTo>
                    <a:pt x="7" y="37"/>
                  </a:lnTo>
                  <a:lnTo>
                    <a:pt x="6" y="37"/>
                  </a:lnTo>
                  <a:lnTo>
                    <a:pt x="5" y="36"/>
                  </a:lnTo>
                  <a:lnTo>
                    <a:pt x="5" y="36"/>
                  </a:lnTo>
                  <a:lnTo>
                    <a:pt x="4" y="36"/>
                  </a:lnTo>
                  <a:lnTo>
                    <a:pt x="4" y="36"/>
                  </a:lnTo>
                  <a:lnTo>
                    <a:pt x="4" y="34"/>
                  </a:lnTo>
                  <a:lnTo>
                    <a:pt x="2" y="33"/>
                  </a:lnTo>
                  <a:lnTo>
                    <a:pt x="2" y="32"/>
                  </a:lnTo>
                  <a:lnTo>
                    <a:pt x="1" y="31"/>
                  </a:lnTo>
                  <a:lnTo>
                    <a:pt x="1" y="29"/>
                  </a:lnTo>
                  <a:lnTo>
                    <a:pt x="1" y="28"/>
                  </a:lnTo>
                  <a:lnTo>
                    <a:pt x="0" y="27"/>
                  </a:lnTo>
                  <a:lnTo>
                    <a:pt x="0" y="26"/>
                  </a:lnTo>
                  <a:lnTo>
                    <a:pt x="0" y="24"/>
                  </a:lnTo>
                  <a:lnTo>
                    <a:pt x="0" y="23"/>
                  </a:lnTo>
                  <a:lnTo>
                    <a:pt x="0" y="22"/>
                  </a:lnTo>
                  <a:lnTo>
                    <a:pt x="0" y="21"/>
                  </a:lnTo>
                  <a:lnTo>
                    <a:pt x="0" y="19"/>
                  </a:lnTo>
                  <a:lnTo>
                    <a:pt x="1" y="18"/>
                  </a:lnTo>
                  <a:lnTo>
                    <a:pt x="1" y="17"/>
                  </a:lnTo>
                  <a:lnTo>
                    <a:pt x="1" y="16"/>
                  </a:lnTo>
                  <a:lnTo>
                    <a:pt x="2" y="14"/>
                  </a:lnTo>
                  <a:lnTo>
                    <a:pt x="2" y="13"/>
                  </a:lnTo>
                  <a:lnTo>
                    <a:pt x="4" y="12"/>
                  </a:lnTo>
                  <a:lnTo>
                    <a:pt x="4" y="12"/>
                  </a:lnTo>
                  <a:lnTo>
                    <a:pt x="4" y="11"/>
                  </a:lnTo>
                  <a:lnTo>
                    <a:pt x="5" y="11"/>
                  </a:lnTo>
                  <a:lnTo>
                    <a:pt x="5" y="11"/>
                  </a:lnTo>
                  <a:lnTo>
                    <a:pt x="6" y="11"/>
                  </a:lnTo>
                  <a:lnTo>
                    <a:pt x="7" y="11"/>
                  </a:lnTo>
                  <a:lnTo>
                    <a:pt x="9" y="11"/>
                  </a:lnTo>
                  <a:lnTo>
                    <a:pt x="9" y="11"/>
                  </a:lnTo>
                  <a:lnTo>
                    <a:pt x="10" y="11"/>
                  </a:lnTo>
                  <a:lnTo>
                    <a:pt x="11" y="11"/>
                  </a:lnTo>
                  <a:lnTo>
                    <a:pt x="12" y="11"/>
                  </a:lnTo>
                  <a:lnTo>
                    <a:pt x="12" y="11"/>
                  </a:lnTo>
                  <a:lnTo>
                    <a:pt x="14" y="12"/>
                  </a:lnTo>
                  <a:lnTo>
                    <a:pt x="14" y="12"/>
                  </a:lnTo>
                  <a:lnTo>
                    <a:pt x="14" y="13"/>
                  </a:lnTo>
                  <a:lnTo>
                    <a:pt x="14" y="0"/>
                  </a:lnTo>
                  <a:lnTo>
                    <a:pt x="19" y="0"/>
                  </a:lnTo>
                  <a:lnTo>
                    <a:pt x="19" y="37"/>
                  </a:lnTo>
                  <a:close/>
                  <a:moveTo>
                    <a:pt x="6" y="23"/>
                  </a:moveTo>
                  <a:lnTo>
                    <a:pt x="6" y="24"/>
                  </a:lnTo>
                  <a:lnTo>
                    <a:pt x="6" y="26"/>
                  </a:lnTo>
                  <a:lnTo>
                    <a:pt x="6" y="26"/>
                  </a:lnTo>
                  <a:lnTo>
                    <a:pt x="6" y="27"/>
                  </a:lnTo>
                  <a:lnTo>
                    <a:pt x="6" y="27"/>
                  </a:lnTo>
                  <a:lnTo>
                    <a:pt x="6" y="28"/>
                  </a:lnTo>
                  <a:lnTo>
                    <a:pt x="6" y="29"/>
                  </a:lnTo>
                  <a:lnTo>
                    <a:pt x="6" y="29"/>
                  </a:lnTo>
                  <a:lnTo>
                    <a:pt x="6" y="29"/>
                  </a:lnTo>
                  <a:lnTo>
                    <a:pt x="6" y="31"/>
                  </a:lnTo>
                  <a:lnTo>
                    <a:pt x="6" y="31"/>
                  </a:lnTo>
                  <a:lnTo>
                    <a:pt x="7" y="32"/>
                  </a:lnTo>
                  <a:lnTo>
                    <a:pt x="7" y="32"/>
                  </a:lnTo>
                  <a:lnTo>
                    <a:pt x="7" y="33"/>
                  </a:lnTo>
                  <a:lnTo>
                    <a:pt x="9" y="33"/>
                  </a:lnTo>
                  <a:lnTo>
                    <a:pt x="9" y="33"/>
                  </a:lnTo>
                  <a:lnTo>
                    <a:pt x="9" y="33"/>
                  </a:lnTo>
                  <a:lnTo>
                    <a:pt x="10" y="33"/>
                  </a:lnTo>
                  <a:lnTo>
                    <a:pt x="10" y="32"/>
                  </a:lnTo>
                  <a:lnTo>
                    <a:pt x="11" y="32"/>
                  </a:lnTo>
                  <a:lnTo>
                    <a:pt x="11" y="31"/>
                  </a:lnTo>
                  <a:lnTo>
                    <a:pt x="12" y="31"/>
                  </a:lnTo>
                  <a:lnTo>
                    <a:pt x="12" y="29"/>
                  </a:lnTo>
                  <a:lnTo>
                    <a:pt x="14" y="29"/>
                  </a:lnTo>
                  <a:lnTo>
                    <a:pt x="14" y="29"/>
                  </a:lnTo>
                  <a:lnTo>
                    <a:pt x="14" y="29"/>
                  </a:lnTo>
                  <a:lnTo>
                    <a:pt x="14" y="28"/>
                  </a:lnTo>
                  <a:lnTo>
                    <a:pt x="14" y="28"/>
                  </a:lnTo>
                  <a:lnTo>
                    <a:pt x="14" y="27"/>
                  </a:lnTo>
                  <a:lnTo>
                    <a:pt x="14" y="26"/>
                  </a:lnTo>
                  <a:lnTo>
                    <a:pt x="14" y="24"/>
                  </a:lnTo>
                  <a:lnTo>
                    <a:pt x="14" y="23"/>
                  </a:lnTo>
                  <a:lnTo>
                    <a:pt x="14" y="22"/>
                  </a:lnTo>
                  <a:lnTo>
                    <a:pt x="14" y="22"/>
                  </a:lnTo>
                  <a:lnTo>
                    <a:pt x="14" y="21"/>
                  </a:lnTo>
                  <a:lnTo>
                    <a:pt x="14" y="19"/>
                  </a:lnTo>
                  <a:lnTo>
                    <a:pt x="14" y="19"/>
                  </a:lnTo>
                  <a:lnTo>
                    <a:pt x="14" y="18"/>
                  </a:lnTo>
                  <a:lnTo>
                    <a:pt x="14" y="18"/>
                  </a:lnTo>
                  <a:lnTo>
                    <a:pt x="14" y="17"/>
                  </a:lnTo>
                  <a:lnTo>
                    <a:pt x="12" y="17"/>
                  </a:lnTo>
                  <a:lnTo>
                    <a:pt x="12" y="17"/>
                  </a:lnTo>
                  <a:lnTo>
                    <a:pt x="11" y="17"/>
                  </a:lnTo>
                  <a:lnTo>
                    <a:pt x="11" y="17"/>
                  </a:lnTo>
                  <a:lnTo>
                    <a:pt x="10" y="17"/>
                  </a:lnTo>
                  <a:lnTo>
                    <a:pt x="10" y="17"/>
                  </a:lnTo>
                  <a:lnTo>
                    <a:pt x="9" y="17"/>
                  </a:lnTo>
                  <a:lnTo>
                    <a:pt x="9" y="17"/>
                  </a:lnTo>
                  <a:lnTo>
                    <a:pt x="9" y="17"/>
                  </a:lnTo>
                  <a:lnTo>
                    <a:pt x="9" y="17"/>
                  </a:lnTo>
                  <a:lnTo>
                    <a:pt x="9" y="17"/>
                  </a:lnTo>
                  <a:lnTo>
                    <a:pt x="7" y="17"/>
                  </a:lnTo>
                  <a:lnTo>
                    <a:pt x="7" y="17"/>
                  </a:lnTo>
                  <a:lnTo>
                    <a:pt x="7" y="17"/>
                  </a:lnTo>
                  <a:lnTo>
                    <a:pt x="6" y="17"/>
                  </a:lnTo>
                  <a:lnTo>
                    <a:pt x="6" y="17"/>
                  </a:lnTo>
                  <a:lnTo>
                    <a:pt x="6" y="18"/>
                  </a:lnTo>
                  <a:lnTo>
                    <a:pt x="6" y="18"/>
                  </a:lnTo>
                  <a:lnTo>
                    <a:pt x="6" y="19"/>
                  </a:lnTo>
                  <a:lnTo>
                    <a:pt x="6" y="19"/>
                  </a:lnTo>
                  <a:lnTo>
                    <a:pt x="6" y="21"/>
                  </a:lnTo>
                  <a:lnTo>
                    <a:pt x="6" y="22"/>
                  </a:lnTo>
                  <a:lnTo>
                    <a:pt x="6" y="22"/>
                  </a:lnTo>
                  <a:lnTo>
                    <a:pt x="6" y="23"/>
                  </a:lnTo>
                  <a:close/>
                </a:path>
              </a:pathLst>
            </a:custGeom>
            <a:solidFill>
              <a:srgbClr val="3A66AA"/>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251" name="Freeform 371"/>
            <p:cNvSpPr>
              <a:spLocks noEditPoints="1"/>
            </p:cNvSpPr>
            <p:nvPr/>
          </p:nvSpPr>
          <p:spPr bwMode="auto">
            <a:xfrm>
              <a:off x="3981" y="2758"/>
              <a:ext cx="3" cy="11"/>
            </a:xfrm>
            <a:custGeom>
              <a:avLst/>
              <a:gdLst/>
              <a:ahLst/>
              <a:cxnLst>
                <a:cxn ang="0">
                  <a:pos x="6" y="0"/>
                </a:cxn>
                <a:cxn ang="0">
                  <a:pos x="11" y="7"/>
                </a:cxn>
                <a:cxn ang="0">
                  <a:pos x="11" y="11"/>
                </a:cxn>
                <a:cxn ang="0">
                  <a:pos x="11" y="38"/>
                </a:cxn>
                <a:cxn ang="0">
                  <a:pos x="11" y="40"/>
                </a:cxn>
                <a:cxn ang="0">
                  <a:pos x="11" y="41"/>
                </a:cxn>
                <a:cxn ang="0">
                  <a:pos x="11" y="42"/>
                </a:cxn>
                <a:cxn ang="0">
                  <a:pos x="11" y="43"/>
                </a:cxn>
                <a:cxn ang="0">
                  <a:pos x="11" y="45"/>
                </a:cxn>
                <a:cxn ang="0">
                  <a:pos x="10" y="46"/>
                </a:cxn>
                <a:cxn ang="0">
                  <a:pos x="9" y="46"/>
                </a:cxn>
                <a:cxn ang="0">
                  <a:pos x="9" y="47"/>
                </a:cxn>
                <a:cxn ang="0">
                  <a:pos x="7" y="47"/>
                </a:cxn>
                <a:cxn ang="0">
                  <a:pos x="6" y="47"/>
                </a:cxn>
                <a:cxn ang="0">
                  <a:pos x="6" y="47"/>
                </a:cxn>
                <a:cxn ang="0">
                  <a:pos x="5" y="47"/>
                </a:cxn>
                <a:cxn ang="0">
                  <a:pos x="5" y="47"/>
                </a:cxn>
                <a:cxn ang="0">
                  <a:pos x="3" y="47"/>
                </a:cxn>
                <a:cxn ang="0">
                  <a:pos x="2" y="47"/>
                </a:cxn>
                <a:cxn ang="0">
                  <a:pos x="2" y="47"/>
                </a:cxn>
                <a:cxn ang="0">
                  <a:pos x="2" y="47"/>
                </a:cxn>
                <a:cxn ang="0">
                  <a:pos x="2" y="47"/>
                </a:cxn>
                <a:cxn ang="0">
                  <a:pos x="1" y="47"/>
                </a:cxn>
                <a:cxn ang="0">
                  <a:pos x="2" y="40"/>
                </a:cxn>
                <a:cxn ang="0">
                  <a:pos x="3" y="40"/>
                </a:cxn>
                <a:cxn ang="0">
                  <a:pos x="3" y="40"/>
                </a:cxn>
                <a:cxn ang="0">
                  <a:pos x="5" y="40"/>
                </a:cxn>
                <a:cxn ang="0">
                  <a:pos x="6" y="40"/>
                </a:cxn>
                <a:cxn ang="0">
                  <a:pos x="6" y="40"/>
                </a:cxn>
                <a:cxn ang="0">
                  <a:pos x="6" y="38"/>
                </a:cxn>
                <a:cxn ang="0">
                  <a:pos x="6" y="37"/>
                </a:cxn>
                <a:cxn ang="0">
                  <a:pos x="6" y="37"/>
                </a:cxn>
                <a:cxn ang="0">
                  <a:pos x="11" y="11"/>
                </a:cxn>
              </a:cxnLst>
              <a:rect l="0" t="0" r="r" b="b"/>
              <a:pathLst>
                <a:path w="11" h="47">
                  <a:moveTo>
                    <a:pt x="6" y="7"/>
                  </a:moveTo>
                  <a:lnTo>
                    <a:pt x="6" y="0"/>
                  </a:lnTo>
                  <a:lnTo>
                    <a:pt x="11" y="0"/>
                  </a:lnTo>
                  <a:lnTo>
                    <a:pt x="11" y="7"/>
                  </a:lnTo>
                  <a:lnTo>
                    <a:pt x="6" y="7"/>
                  </a:lnTo>
                  <a:close/>
                  <a:moveTo>
                    <a:pt x="11" y="11"/>
                  </a:moveTo>
                  <a:lnTo>
                    <a:pt x="11" y="37"/>
                  </a:lnTo>
                  <a:lnTo>
                    <a:pt x="11" y="38"/>
                  </a:lnTo>
                  <a:lnTo>
                    <a:pt x="11" y="38"/>
                  </a:lnTo>
                  <a:lnTo>
                    <a:pt x="11" y="40"/>
                  </a:lnTo>
                  <a:lnTo>
                    <a:pt x="11" y="40"/>
                  </a:lnTo>
                  <a:lnTo>
                    <a:pt x="11" y="41"/>
                  </a:lnTo>
                  <a:lnTo>
                    <a:pt x="11" y="41"/>
                  </a:lnTo>
                  <a:lnTo>
                    <a:pt x="11" y="42"/>
                  </a:lnTo>
                  <a:lnTo>
                    <a:pt x="11" y="43"/>
                  </a:lnTo>
                  <a:lnTo>
                    <a:pt x="11" y="43"/>
                  </a:lnTo>
                  <a:lnTo>
                    <a:pt x="11" y="43"/>
                  </a:lnTo>
                  <a:lnTo>
                    <a:pt x="11" y="45"/>
                  </a:lnTo>
                  <a:lnTo>
                    <a:pt x="11" y="45"/>
                  </a:lnTo>
                  <a:lnTo>
                    <a:pt x="10" y="46"/>
                  </a:lnTo>
                  <a:lnTo>
                    <a:pt x="10" y="46"/>
                  </a:lnTo>
                  <a:lnTo>
                    <a:pt x="9" y="46"/>
                  </a:lnTo>
                  <a:lnTo>
                    <a:pt x="9" y="47"/>
                  </a:lnTo>
                  <a:lnTo>
                    <a:pt x="9" y="47"/>
                  </a:lnTo>
                  <a:lnTo>
                    <a:pt x="7" y="47"/>
                  </a:lnTo>
                  <a:lnTo>
                    <a:pt x="7" y="47"/>
                  </a:lnTo>
                  <a:lnTo>
                    <a:pt x="7" y="47"/>
                  </a:lnTo>
                  <a:lnTo>
                    <a:pt x="6" y="47"/>
                  </a:lnTo>
                  <a:lnTo>
                    <a:pt x="6" y="47"/>
                  </a:lnTo>
                  <a:lnTo>
                    <a:pt x="6" y="47"/>
                  </a:lnTo>
                  <a:lnTo>
                    <a:pt x="6" y="47"/>
                  </a:lnTo>
                  <a:lnTo>
                    <a:pt x="5" y="47"/>
                  </a:lnTo>
                  <a:lnTo>
                    <a:pt x="5" y="47"/>
                  </a:lnTo>
                  <a:lnTo>
                    <a:pt x="5" y="47"/>
                  </a:lnTo>
                  <a:lnTo>
                    <a:pt x="3" y="47"/>
                  </a:lnTo>
                  <a:lnTo>
                    <a:pt x="3" y="47"/>
                  </a:lnTo>
                  <a:lnTo>
                    <a:pt x="3" y="47"/>
                  </a:lnTo>
                  <a:lnTo>
                    <a:pt x="2" y="47"/>
                  </a:lnTo>
                  <a:lnTo>
                    <a:pt x="2" y="47"/>
                  </a:lnTo>
                  <a:lnTo>
                    <a:pt x="2" y="47"/>
                  </a:lnTo>
                  <a:lnTo>
                    <a:pt x="2" y="47"/>
                  </a:lnTo>
                  <a:lnTo>
                    <a:pt x="2" y="47"/>
                  </a:lnTo>
                  <a:lnTo>
                    <a:pt x="2" y="47"/>
                  </a:lnTo>
                  <a:lnTo>
                    <a:pt x="2" y="47"/>
                  </a:lnTo>
                  <a:lnTo>
                    <a:pt x="1" y="47"/>
                  </a:lnTo>
                  <a:lnTo>
                    <a:pt x="1" y="47"/>
                  </a:lnTo>
                  <a:lnTo>
                    <a:pt x="0" y="47"/>
                  </a:lnTo>
                  <a:lnTo>
                    <a:pt x="2" y="40"/>
                  </a:lnTo>
                  <a:lnTo>
                    <a:pt x="2" y="40"/>
                  </a:lnTo>
                  <a:lnTo>
                    <a:pt x="3" y="40"/>
                  </a:lnTo>
                  <a:lnTo>
                    <a:pt x="3" y="40"/>
                  </a:lnTo>
                  <a:lnTo>
                    <a:pt x="3" y="40"/>
                  </a:lnTo>
                  <a:lnTo>
                    <a:pt x="5" y="40"/>
                  </a:lnTo>
                  <a:lnTo>
                    <a:pt x="5" y="40"/>
                  </a:lnTo>
                  <a:lnTo>
                    <a:pt x="5" y="40"/>
                  </a:lnTo>
                  <a:lnTo>
                    <a:pt x="6" y="40"/>
                  </a:lnTo>
                  <a:lnTo>
                    <a:pt x="6" y="40"/>
                  </a:lnTo>
                  <a:lnTo>
                    <a:pt x="6" y="40"/>
                  </a:lnTo>
                  <a:lnTo>
                    <a:pt x="6" y="38"/>
                  </a:lnTo>
                  <a:lnTo>
                    <a:pt x="6" y="38"/>
                  </a:lnTo>
                  <a:lnTo>
                    <a:pt x="6" y="37"/>
                  </a:lnTo>
                  <a:lnTo>
                    <a:pt x="6" y="37"/>
                  </a:lnTo>
                  <a:lnTo>
                    <a:pt x="6" y="37"/>
                  </a:lnTo>
                  <a:lnTo>
                    <a:pt x="6" y="37"/>
                  </a:lnTo>
                  <a:lnTo>
                    <a:pt x="6" y="11"/>
                  </a:lnTo>
                  <a:lnTo>
                    <a:pt x="11" y="11"/>
                  </a:lnTo>
                  <a:close/>
                </a:path>
              </a:pathLst>
            </a:custGeom>
            <a:solidFill>
              <a:srgbClr val="3A66AA"/>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252" name="Rectangle 372"/>
            <p:cNvSpPr>
              <a:spLocks noChangeArrowheads="1"/>
            </p:cNvSpPr>
            <p:nvPr/>
          </p:nvSpPr>
          <p:spPr bwMode="auto">
            <a:xfrm>
              <a:off x="3988" y="2758"/>
              <a:ext cx="1" cy="9"/>
            </a:xfrm>
            <a:prstGeom prst="rect">
              <a:avLst/>
            </a:prstGeom>
            <a:solidFill>
              <a:srgbClr val="3A66AA"/>
            </a:solidFill>
            <a:ln w="9525">
              <a:noFill/>
              <a:miter lim="800000"/>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253" name="Freeform 373"/>
            <p:cNvSpPr/>
            <p:nvPr/>
          </p:nvSpPr>
          <p:spPr bwMode="auto">
            <a:xfrm>
              <a:off x="3989" y="2760"/>
              <a:ext cx="6" cy="7"/>
            </a:xfrm>
            <a:custGeom>
              <a:avLst/>
              <a:gdLst/>
              <a:ahLst/>
              <a:cxnLst>
                <a:cxn ang="0">
                  <a:pos x="6" y="17"/>
                </a:cxn>
                <a:cxn ang="0">
                  <a:pos x="8" y="18"/>
                </a:cxn>
                <a:cxn ang="0">
                  <a:pos x="8" y="18"/>
                </a:cxn>
                <a:cxn ang="0">
                  <a:pos x="9" y="21"/>
                </a:cxn>
                <a:cxn ang="0">
                  <a:pos x="10" y="22"/>
                </a:cxn>
                <a:cxn ang="0">
                  <a:pos x="11" y="22"/>
                </a:cxn>
                <a:cxn ang="0">
                  <a:pos x="13" y="22"/>
                </a:cxn>
                <a:cxn ang="0">
                  <a:pos x="14" y="21"/>
                </a:cxn>
                <a:cxn ang="0">
                  <a:pos x="14" y="18"/>
                </a:cxn>
                <a:cxn ang="0">
                  <a:pos x="15" y="18"/>
                </a:cxn>
                <a:cxn ang="0">
                  <a:pos x="16" y="18"/>
                </a:cxn>
                <a:cxn ang="0">
                  <a:pos x="16" y="18"/>
                </a:cxn>
                <a:cxn ang="0">
                  <a:pos x="15" y="18"/>
                </a:cxn>
                <a:cxn ang="0">
                  <a:pos x="14" y="16"/>
                </a:cxn>
                <a:cxn ang="0">
                  <a:pos x="9" y="15"/>
                </a:cxn>
                <a:cxn ang="0">
                  <a:pos x="6" y="13"/>
                </a:cxn>
                <a:cxn ang="0">
                  <a:pos x="5" y="12"/>
                </a:cxn>
                <a:cxn ang="0">
                  <a:pos x="2" y="10"/>
                </a:cxn>
                <a:cxn ang="0">
                  <a:pos x="2" y="7"/>
                </a:cxn>
                <a:cxn ang="0">
                  <a:pos x="2" y="5"/>
                </a:cxn>
                <a:cxn ang="0">
                  <a:pos x="2" y="3"/>
                </a:cxn>
                <a:cxn ang="0">
                  <a:pos x="2" y="2"/>
                </a:cxn>
                <a:cxn ang="0">
                  <a:pos x="6" y="0"/>
                </a:cxn>
                <a:cxn ang="0">
                  <a:pos x="9" y="0"/>
                </a:cxn>
                <a:cxn ang="0">
                  <a:pos x="11" y="0"/>
                </a:cxn>
                <a:cxn ang="0">
                  <a:pos x="15" y="0"/>
                </a:cxn>
                <a:cxn ang="0">
                  <a:pos x="16" y="1"/>
                </a:cxn>
                <a:cxn ang="0">
                  <a:pos x="18" y="2"/>
                </a:cxn>
                <a:cxn ang="0">
                  <a:pos x="19" y="3"/>
                </a:cxn>
                <a:cxn ang="0">
                  <a:pos x="19" y="6"/>
                </a:cxn>
                <a:cxn ang="0">
                  <a:pos x="13" y="6"/>
                </a:cxn>
                <a:cxn ang="0">
                  <a:pos x="11" y="6"/>
                </a:cxn>
                <a:cxn ang="0">
                  <a:pos x="11" y="6"/>
                </a:cxn>
                <a:cxn ang="0">
                  <a:pos x="9" y="6"/>
                </a:cxn>
                <a:cxn ang="0">
                  <a:pos x="8" y="6"/>
                </a:cxn>
                <a:cxn ang="0">
                  <a:pos x="8" y="6"/>
                </a:cxn>
                <a:cxn ang="0">
                  <a:pos x="8" y="7"/>
                </a:cxn>
                <a:cxn ang="0">
                  <a:pos x="8" y="8"/>
                </a:cxn>
                <a:cxn ang="0">
                  <a:pos x="9" y="8"/>
                </a:cxn>
                <a:cxn ang="0">
                  <a:pos x="11" y="8"/>
                </a:cxn>
                <a:cxn ang="0">
                  <a:pos x="15" y="10"/>
                </a:cxn>
                <a:cxn ang="0">
                  <a:pos x="18" y="11"/>
                </a:cxn>
                <a:cxn ang="0">
                  <a:pos x="19" y="12"/>
                </a:cxn>
                <a:cxn ang="0">
                  <a:pos x="19" y="13"/>
                </a:cxn>
                <a:cxn ang="0">
                  <a:pos x="20" y="16"/>
                </a:cxn>
                <a:cxn ang="0">
                  <a:pos x="21" y="18"/>
                </a:cxn>
                <a:cxn ang="0">
                  <a:pos x="20" y="20"/>
                </a:cxn>
                <a:cxn ang="0">
                  <a:pos x="19" y="22"/>
                </a:cxn>
                <a:cxn ang="0">
                  <a:pos x="18" y="23"/>
                </a:cxn>
                <a:cxn ang="0">
                  <a:pos x="15" y="25"/>
                </a:cxn>
                <a:cxn ang="0">
                  <a:pos x="11" y="26"/>
                </a:cxn>
                <a:cxn ang="0">
                  <a:pos x="9" y="26"/>
                </a:cxn>
                <a:cxn ang="0">
                  <a:pos x="6" y="26"/>
                </a:cxn>
                <a:cxn ang="0">
                  <a:pos x="5" y="26"/>
                </a:cxn>
                <a:cxn ang="0">
                  <a:pos x="4" y="23"/>
                </a:cxn>
                <a:cxn ang="0">
                  <a:pos x="1" y="21"/>
                </a:cxn>
              </a:cxnLst>
              <a:rect l="0" t="0" r="r" b="b"/>
              <a:pathLst>
                <a:path w="21" h="26">
                  <a:moveTo>
                    <a:pt x="0" y="18"/>
                  </a:moveTo>
                  <a:lnTo>
                    <a:pt x="5" y="16"/>
                  </a:lnTo>
                  <a:lnTo>
                    <a:pt x="6" y="17"/>
                  </a:lnTo>
                  <a:lnTo>
                    <a:pt x="8" y="17"/>
                  </a:lnTo>
                  <a:lnTo>
                    <a:pt x="8" y="18"/>
                  </a:lnTo>
                  <a:lnTo>
                    <a:pt x="8" y="18"/>
                  </a:lnTo>
                  <a:lnTo>
                    <a:pt x="8" y="18"/>
                  </a:lnTo>
                  <a:lnTo>
                    <a:pt x="8" y="18"/>
                  </a:lnTo>
                  <a:lnTo>
                    <a:pt x="8" y="18"/>
                  </a:lnTo>
                  <a:lnTo>
                    <a:pt x="8" y="18"/>
                  </a:lnTo>
                  <a:lnTo>
                    <a:pt x="9" y="20"/>
                  </a:lnTo>
                  <a:lnTo>
                    <a:pt x="9" y="21"/>
                  </a:lnTo>
                  <a:lnTo>
                    <a:pt x="9" y="21"/>
                  </a:lnTo>
                  <a:lnTo>
                    <a:pt x="10" y="22"/>
                  </a:lnTo>
                  <a:lnTo>
                    <a:pt x="10" y="22"/>
                  </a:lnTo>
                  <a:lnTo>
                    <a:pt x="10" y="22"/>
                  </a:lnTo>
                  <a:lnTo>
                    <a:pt x="11" y="22"/>
                  </a:lnTo>
                  <a:lnTo>
                    <a:pt x="11" y="22"/>
                  </a:lnTo>
                  <a:lnTo>
                    <a:pt x="11" y="22"/>
                  </a:lnTo>
                  <a:lnTo>
                    <a:pt x="13" y="22"/>
                  </a:lnTo>
                  <a:lnTo>
                    <a:pt x="13" y="22"/>
                  </a:lnTo>
                  <a:lnTo>
                    <a:pt x="13" y="22"/>
                  </a:lnTo>
                  <a:lnTo>
                    <a:pt x="14" y="21"/>
                  </a:lnTo>
                  <a:lnTo>
                    <a:pt x="14" y="21"/>
                  </a:lnTo>
                  <a:lnTo>
                    <a:pt x="14" y="20"/>
                  </a:lnTo>
                  <a:lnTo>
                    <a:pt x="14" y="18"/>
                  </a:lnTo>
                  <a:lnTo>
                    <a:pt x="14" y="18"/>
                  </a:lnTo>
                  <a:lnTo>
                    <a:pt x="14" y="18"/>
                  </a:lnTo>
                  <a:lnTo>
                    <a:pt x="14" y="18"/>
                  </a:lnTo>
                  <a:lnTo>
                    <a:pt x="15" y="18"/>
                  </a:lnTo>
                  <a:lnTo>
                    <a:pt x="15" y="18"/>
                  </a:lnTo>
                  <a:lnTo>
                    <a:pt x="16" y="18"/>
                  </a:lnTo>
                  <a:lnTo>
                    <a:pt x="16" y="18"/>
                  </a:lnTo>
                  <a:lnTo>
                    <a:pt x="16" y="18"/>
                  </a:lnTo>
                  <a:lnTo>
                    <a:pt x="16" y="18"/>
                  </a:lnTo>
                  <a:lnTo>
                    <a:pt x="16" y="18"/>
                  </a:lnTo>
                  <a:lnTo>
                    <a:pt x="16" y="18"/>
                  </a:lnTo>
                  <a:lnTo>
                    <a:pt x="16" y="18"/>
                  </a:lnTo>
                  <a:lnTo>
                    <a:pt x="15" y="18"/>
                  </a:lnTo>
                  <a:lnTo>
                    <a:pt x="15" y="17"/>
                  </a:lnTo>
                  <a:lnTo>
                    <a:pt x="14" y="17"/>
                  </a:lnTo>
                  <a:lnTo>
                    <a:pt x="14" y="16"/>
                  </a:lnTo>
                  <a:lnTo>
                    <a:pt x="11" y="16"/>
                  </a:lnTo>
                  <a:lnTo>
                    <a:pt x="10" y="15"/>
                  </a:lnTo>
                  <a:lnTo>
                    <a:pt x="9" y="15"/>
                  </a:lnTo>
                  <a:lnTo>
                    <a:pt x="8" y="13"/>
                  </a:lnTo>
                  <a:lnTo>
                    <a:pt x="6" y="13"/>
                  </a:lnTo>
                  <a:lnTo>
                    <a:pt x="6" y="13"/>
                  </a:lnTo>
                  <a:lnTo>
                    <a:pt x="5" y="12"/>
                  </a:lnTo>
                  <a:lnTo>
                    <a:pt x="5" y="12"/>
                  </a:lnTo>
                  <a:lnTo>
                    <a:pt x="5" y="12"/>
                  </a:lnTo>
                  <a:lnTo>
                    <a:pt x="4" y="12"/>
                  </a:lnTo>
                  <a:lnTo>
                    <a:pt x="4" y="11"/>
                  </a:lnTo>
                  <a:lnTo>
                    <a:pt x="2" y="10"/>
                  </a:lnTo>
                  <a:lnTo>
                    <a:pt x="2" y="10"/>
                  </a:lnTo>
                  <a:lnTo>
                    <a:pt x="2" y="8"/>
                  </a:lnTo>
                  <a:lnTo>
                    <a:pt x="2" y="7"/>
                  </a:lnTo>
                  <a:lnTo>
                    <a:pt x="2" y="6"/>
                  </a:lnTo>
                  <a:lnTo>
                    <a:pt x="2" y="6"/>
                  </a:lnTo>
                  <a:lnTo>
                    <a:pt x="2" y="5"/>
                  </a:lnTo>
                  <a:lnTo>
                    <a:pt x="2" y="5"/>
                  </a:lnTo>
                  <a:lnTo>
                    <a:pt x="2" y="5"/>
                  </a:lnTo>
                  <a:lnTo>
                    <a:pt x="2" y="3"/>
                  </a:lnTo>
                  <a:lnTo>
                    <a:pt x="2" y="3"/>
                  </a:lnTo>
                  <a:lnTo>
                    <a:pt x="2" y="2"/>
                  </a:lnTo>
                  <a:lnTo>
                    <a:pt x="2" y="2"/>
                  </a:lnTo>
                  <a:lnTo>
                    <a:pt x="4" y="1"/>
                  </a:lnTo>
                  <a:lnTo>
                    <a:pt x="5" y="1"/>
                  </a:lnTo>
                  <a:lnTo>
                    <a:pt x="6" y="0"/>
                  </a:lnTo>
                  <a:lnTo>
                    <a:pt x="6" y="0"/>
                  </a:lnTo>
                  <a:lnTo>
                    <a:pt x="8" y="0"/>
                  </a:lnTo>
                  <a:lnTo>
                    <a:pt x="9" y="0"/>
                  </a:lnTo>
                  <a:lnTo>
                    <a:pt x="10" y="0"/>
                  </a:lnTo>
                  <a:lnTo>
                    <a:pt x="11" y="0"/>
                  </a:lnTo>
                  <a:lnTo>
                    <a:pt x="11" y="0"/>
                  </a:lnTo>
                  <a:lnTo>
                    <a:pt x="13" y="0"/>
                  </a:lnTo>
                  <a:lnTo>
                    <a:pt x="14" y="0"/>
                  </a:lnTo>
                  <a:lnTo>
                    <a:pt x="15" y="0"/>
                  </a:lnTo>
                  <a:lnTo>
                    <a:pt x="15" y="0"/>
                  </a:lnTo>
                  <a:lnTo>
                    <a:pt x="16" y="1"/>
                  </a:lnTo>
                  <a:lnTo>
                    <a:pt x="16" y="1"/>
                  </a:lnTo>
                  <a:lnTo>
                    <a:pt x="16" y="2"/>
                  </a:lnTo>
                  <a:lnTo>
                    <a:pt x="18" y="2"/>
                  </a:lnTo>
                  <a:lnTo>
                    <a:pt x="18" y="2"/>
                  </a:lnTo>
                  <a:lnTo>
                    <a:pt x="18" y="2"/>
                  </a:lnTo>
                  <a:lnTo>
                    <a:pt x="19" y="3"/>
                  </a:lnTo>
                  <a:lnTo>
                    <a:pt x="19" y="3"/>
                  </a:lnTo>
                  <a:lnTo>
                    <a:pt x="19" y="3"/>
                  </a:lnTo>
                  <a:lnTo>
                    <a:pt x="19" y="5"/>
                  </a:lnTo>
                  <a:lnTo>
                    <a:pt x="19" y="6"/>
                  </a:lnTo>
                  <a:lnTo>
                    <a:pt x="14" y="6"/>
                  </a:lnTo>
                  <a:lnTo>
                    <a:pt x="14" y="6"/>
                  </a:lnTo>
                  <a:lnTo>
                    <a:pt x="13" y="6"/>
                  </a:lnTo>
                  <a:lnTo>
                    <a:pt x="13" y="6"/>
                  </a:lnTo>
                  <a:lnTo>
                    <a:pt x="13" y="6"/>
                  </a:lnTo>
                  <a:lnTo>
                    <a:pt x="11" y="6"/>
                  </a:lnTo>
                  <a:lnTo>
                    <a:pt x="11" y="6"/>
                  </a:lnTo>
                  <a:lnTo>
                    <a:pt x="11" y="6"/>
                  </a:lnTo>
                  <a:lnTo>
                    <a:pt x="11" y="6"/>
                  </a:lnTo>
                  <a:lnTo>
                    <a:pt x="10" y="6"/>
                  </a:lnTo>
                  <a:lnTo>
                    <a:pt x="9" y="6"/>
                  </a:lnTo>
                  <a:lnTo>
                    <a:pt x="9" y="6"/>
                  </a:lnTo>
                  <a:lnTo>
                    <a:pt x="9" y="6"/>
                  </a:lnTo>
                  <a:lnTo>
                    <a:pt x="9" y="6"/>
                  </a:lnTo>
                  <a:lnTo>
                    <a:pt x="8" y="6"/>
                  </a:lnTo>
                  <a:lnTo>
                    <a:pt x="8" y="6"/>
                  </a:lnTo>
                  <a:lnTo>
                    <a:pt x="8" y="6"/>
                  </a:lnTo>
                  <a:lnTo>
                    <a:pt x="8" y="6"/>
                  </a:lnTo>
                  <a:lnTo>
                    <a:pt x="8" y="6"/>
                  </a:lnTo>
                  <a:lnTo>
                    <a:pt x="8" y="6"/>
                  </a:lnTo>
                  <a:lnTo>
                    <a:pt x="8" y="7"/>
                  </a:lnTo>
                  <a:lnTo>
                    <a:pt x="8" y="7"/>
                  </a:lnTo>
                  <a:lnTo>
                    <a:pt x="8" y="8"/>
                  </a:lnTo>
                  <a:lnTo>
                    <a:pt x="8" y="8"/>
                  </a:lnTo>
                  <a:lnTo>
                    <a:pt x="9" y="8"/>
                  </a:lnTo>
                  <a:lnTo>
                    <a:pt x="9" y="8"/>
                  </a:lnTo>
                  <a:lnTo>
                    <a:pt x="9" y="8"/>
                  </a:lnTo>
                  <a:lnTo>
                    <a:pt x="10" y="8"/>
                  </a:lnTo>
                  <a:lnTo>
                    <a:pt x="10" y="8"/>
                  </a:lnTo>
                  <a:lnTo>
                    <a:pt x="11" y="8"/>
                  </a:lnTo>
                  <a:lnTo>
                    <a:pt x="13" y="8"/>
                  </a:lnTo>
                  <a:lnTo>
                    <a:pt x="14" y="8"/>
                  </a:lnTo>
                  <a:lnTo>
                    <a:pt x="15" y="10"/>
                  </a:lnTo>
                  <a:lnTo>
                    <a:pt x="15" y="10"/>
                  </a:lnTo>
                  <a:lnTo>
                    <a:pt x="16" y="10"/>
                  </a:lnTo>
                  <a:lnTo>
                    <a:pt x="18" y="11"/>
                  </a:lnTo>
                  <a:lnTo>
                    <a:pt x="18" y="11"/>
                  </a:lnTo>
                  <a:lnTo>
                    <a:pt x="19" y="12"/>
                  </a:lnTo>
                  <a:lnTo>
                    <a:pt x="19" y="12"/>
                  </a:lnTo>
                  <a:lnTo>
                    <a:pt x="19" y="12"/>
                  </a:lnTo>
                  <a:lnTo>
                    <a:pt x="19" y="12"/>
                  </a:lnTo>
                  <a:lnTo>
                    <a:pt x="19" y="13"/>
                  </a:lnTo>
                  <a:lnTo>
                    <a:pt x="20" y="13"/>
                  </a:lnTo>
                  <a:lnTo>
                    <a:pt x="20" y="15"/>
                  </a:lnTo>
                  <a:lnTo>
                    <a:pt x="20" y="16"/>
                  </a:lnTo>
                  <a:lnTo>
                    <a:pt x="21" y="16"/>
                  </a:lnTo>
                  <a:lnTo>
                    <a:pt x="21" y="17"/>
                  </a:lnTo>
                  <a:lnTo>
                    <a:pt x="21" y="18"/>
                  </a:lnTo>
                  <a:lnTo>
                    <a:pt x="21" y="18"/>
                  </a:lnTo>
                  <a:lnTo>
                    <a:pt x="21" y="20"/>
                  </a:lnTo>
                  <a:lnTo>
                    <a:pt x="20" y="20"/>
                  </a:lnTo>
                  <a:lnTo>
                    <a:pt x="20" y="21"/>
                  </a:lnTo>
                  <a:lnTo>
                    <a:pt x="20" y="21"/>
                  </a:lnTo>
                  <a:lnTo>
                    <a:pt x="19" y="22"/>
                  </a:lnTo>
                  <a:lnTo>
                    <a:pt x="19" y="22"/>
                  </a:lnTo>
                  <a:lnTo>
                    <a:pt x="19" y="22"/>
                  </a:lnTo>
                  <a:lnTo>
                    <a:pt x="18" y="23"/>
                  </a:lnTo>
                  <a:lnTo>
                    <a:pt x="16" y="25"/>
                  </a:lnTo>
                  <a:lnTo>
                    <a:pt x="16" y="25"/>
                  </a:lnTo>
                  <a:lnTo>
                    <a:pt x="15" y="25"/>
                  </a:lnTo>
                  <a:lnTo>
                    <a:pt x="14" y="25"/>
                  </a:lnTo>
                  <a:lnTo>
                    <a:pt x="13" y="26"/>
                  </a:lnTo>
                  <a:lnTo>
                    <a:pt x="11" y="26"/>
                  </a:lnTo>
                  <a:lnTo>
                    <a:pt x="11" y="26"/>
                  </a:lnTo>
                  <a:lnTo>
                    <a:pt x="10" y="26"/>
                  </a:lnTo>
                  <a:lnTo>
                    <a:pt x="9" y="26"/>
                  </a:lnTo>
                  <a:lnTo>
                    <a:pt x="8" y="26"/>
                  </a:lnTo>
                  <a:lnTo>
                    <a:pt x="8" y="26"/>
                  </a:lnTo>
                  <a:lnTo>
                    <a:pt x="6" y="26"/>
                  </a:lnTo>
                  <a:lnTo>
                    <a:pt x="6" y="26"/>
                  </a:lnTo>
                  <a:lnTo>
                    <a:pt x="5" y="26"/>
                  </a:lnTo>
                  <a:lnTo>
                    <a:pt x="5" y="26"/>
                  </a:lnTo>
                  <a:lnTo>
                    <a:pt x="5" y="25"/>
                  </a:lnTo>
                  <a:lnTo>
                    <a:pt x="4" y="23"/>
                  </a:lnTo>
                  <a:lnTo>
                    <a:pt x="4" y="23"/>
                  </a:lnTo>
                  <a:lnTo>
                    <a:pt x="2" y="22"/>
                  </a:lnTo>
                  <a:lnTo>
                    <a:pt x="2" y="22"/>
                  </a:lnTo>
                  <a:lnTo>
                    <a:pt x="1" y="21"/>
                  </a:lnTo>
                  <a:lnTo>
                    <a:pt x="1" y="20"/>
                  </a:lnTo>
                  <a:lnTo>
                    <a:pt x="0" y="18"/>
                  </a:lnTo>
                  <a:close/>
                </a:path>
              </a:pathLst>
            </a:custGeom>
            <a:solidFill>
              <a:srgbClr val="3A66AA"/>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254" name="Freeform 374"/>
            <p:cNvSpPr>
              <a:spLocks noEditPoints="1"/>
            </p:cNvSpPr>
            <p:nvPr/>
          </p:nvSpPr>
          <p:spPr bwMode="auto">
            <a:xfrm>
              <a:off x="3994" y="2758"/>
              <a:ext cx="3" cy="11"/>
            </a:xfrm>
            <a:custGeom>
              <a:avLst/>
              <a:gdLst/>
              <a:ahLst/>
              <a:cxnLst>
                <a:cxn ang="0">
                  <a:pos x="5" y="0"/>
                </a:cxn>
                <a:cxn ang="0">
                  <a:pos x="11" y="7"/>
                </a:cxn>
                <a:cxn ang="0">
                  <a:pos x="11" y="11"/>
                </a:cxn>
                <a:cxn ang="0">
                  <a:pos x="11" y="38"/>
                </a:cxn>
                <a:cxn ang="0">
                  <a:pos x="11" y="40"/>
                </a:cxn>
                <a:cxn ang="0">
                  <a:pos x="11" y="41"/>
                </a:cxn>
                <a:cxn ang="0">
                  <a:pos x="11" y="42"/>
                </a:cxn>
                <a:cxn ang="0">
                  <a:pos x="11" y="43"/>
                </a:cxn>
                <a:cxn ang="0">
                  <a:pos x="10" y="45"/>
                </a:cxn>
                <a:cxn ang="0">
                  <a:pos x="10" y="46"/>
                </a:cxn>
                <a:cxn ang="0">
                  <a:pos x="9" y="46"/>
                </a:cxn>
                <a:cxn ang="0">
                  <a:pos x="7" y="47"/>
                </a:cxn>
                <a:cxn ang="0">
                  <a:pos x="7" y="47"/>
                </a:cxn>
                <a:cxn ang="0">
                  <a:pos x="6" y="47"/>
                </a:cxn>
                <a:cxn ang="0">
                  <a:pos x="5" y="47"/>
                </a:cxn>
                <a:cxn ang="0">
                  <a:pos x="5" y="47"/>
                </a:cxn>
                <a:cxn ang="0">
                  <a:pos x="5" y="47"/>
                </a:cxn>
                <a:cxn ang="0">
                  <a:pos x="4" y="47"/>
                </a:cxn>
                <a:cxn ang="0">
                  <a:pos x="2" y="47"/>
                </a:cxn>
                <a:cxn ang="0">
                  <a:pos x="2" y="47"/>
                </a:cxn>
                <a:cxn ang="0">
                  <a:pos x="2" y="47"/>
                </a:cxn>
                <a:cxn ang="0">
                  <a:pos x="2" y="47"/>
                </a:cxn>
                <a:cxn ang="0">
                  <a:pos x="1" y="47"/>
                </a:cxn>
                <a:cxn ang="0">
                  <a:pos x="2" y="40"/>
                </a:cxn>
                <a:cxn ang="0">
                  <a:pos x="2" y="40"/>
                </a:cxn>
                <a:cxn ang="0">
                  <a:pos x="4" y="40"/>
                </a:cxn>
                <a:cxn ang="0">
                  <a:pos x="5" y="40"/>
                </a:cxn>
                <a:cxn ang="0">
                  <a:pos x="5" y="40"/>
                </a:cxn>
                <a:cxn ang="0">
                  <a:pos x="5" y="40"/>
                </a:cxn>
                <a:cxn ang="0">
                  <a:pos x="5" y="38"/>
                </a:cxn>
                <a:cxn ang="0">
                  <a:pos x="5" y="37"/>
                </a:cxn>
                <a:cxn ang="0">
                  <a:pos x="5" y="37"/>
                </a:cxn>
                <a:cxn ang="0">
                  <a:pos x="11" y="11"/>
                </a:cxn>
              </a:cxnLst>
              <a:rect l="0" t="0" r="r" b="b"/>
              <a:pathLst>
                <a:path w="11" h="47">
                  <a:moveTo>
                    <a:pt x="5" y="7"/>
                  </a:moveTo>
                  <a:lnTo>
                    <a:pt x="5" y="0"/>
                  </a:lnTo>
                  <a:lnTo>
                    <a:pt x="11" y="0"/>
                  </a:lnTo>
                  <a:lnTo>
                    <a:pt x="11" y="7"/>
                  </a:lnTo>
                  <a:lnTo>
                    <a:pt x="5" y="7"/>
                  </a:lnTo>
                  <a:close/>
                  <a:moveTo>
                    <a:pt x="11" y="11"/>
                  </a:moveTo>
                  <a:lnTo>
                    <a:pt x="11" y="37"/>
                  </a:lnTo>
                  <a:lnTo>
                    <a:pt x="11" y="38"/>
                  </a:lnTo>
                  <a:lnTo>
                    <a:pt x="11" y="38"/>
                  </a:lnTo>
                  <a:lnTo>
                    <a:pt x="11" y="40"/>
                  </a:lnTo>
                  <a:lnTo>
                    <a:pt x="11" y="40"/>
                  </a:lnTo>
                  <a:lnTo>
                    <a:pt x="11" y="41"/>
                  </a:lnTo>
                  <a:lnTo>
                    <a:pt x="11" y="41"/>
                  </a:lnTo>
                  <a:lnTo>
                    <a:pt x="11" y="42"/>
                  </a:lnTo>
                  <a:lnTo>
                    <a:pt x="11" y="43"/>
                  </a:lnTo>
                  <a:lnTo>
                    <a:pt x="11" y="43"/>
                  </a:lnTo>
                  <a:lnTo>
                    <a:pt x="11" y="43"/>
                  </a:lnTo>
                  <a:lnTo>
                    <a:pt x="10" y="45"/>
                  </a:lnTo>
                  <a:lnTo>
                    <a:pt x="10" y="45"/>
                  </a:lnTo>
                  <a:lnTo>
                    <a:pt x="10" y="46"/>
                  </a:lnTo>
                  <a:lnTo>
                    <a:pt x="10" y="46"/>
                  </a:lnTo>
                  <a:lnTo>
                    <a:pt x="9" y="46"/>
                  </a:lnTo>
                  <a:lnTo>
                    <a:pt x="7" y="47"/>
                  </a:lnTo>
                  <a:lnTo>
                    <a:pt x="7" y="47"/>
                  </a:lnTo>
                  <a:lnTo>
                    <a:pt x="7" y="47"/>
                  </a:lnTo>
                  <a:lnTo>
                    <a:pt x="7" y="47"/>
                  </a:lnTo>
                  <a:lnTo>
                    <a:pt x="6" y="47"/>
                  </a:lnTo>
                  <a:lnTo>
                    <a:pt x="6" y="47"/>
                  </a:lnTo>
                  <a:lnTo>
                    <a:pt x="6" y="47"/>
                  </a:lnTo>
                  <a:lnTo>
                    <a:pt x="5" y="47"/>
                  </a:lnTo>
                  <a:lnTo>
                    <a:pt x="5" y="47"/>
                  </a:lnTo>
                  <a:lnTo>
                    <a:pt x="5" y="47"/>
                  </a:lnTo>
                  <a:lnTo>
                    <a:pt x="5" y="47"/>
                  </a:lnTo>
                  <a:lnTo>
                    <a:pt x="5" y="47"/>
                  </a:lnTo>
                  <a:lnTo>
                    <a:pt x="4" y="47"/>
                  </a:lnTo>
                  <a:lnTo>
                    <a:pt x="4" y="47"/>
                  </a:lnTo>
                  <a:lnTo>
                    <a:pt x="2" y="47"/>
                  </a:lnTo>
                  <a:lnTo>
                    <a:pt x="2" y="47"/>
                  </a:lnTo>
                  <a:lnTo>
                    <a:pt x="2" y="47"/>
                  </a:lnTo>
                  <a:lnTo>
                    <a:pt x="2" y="47"/>
                  </a:lnTo>
                  <a:lnTo>
                    <a:pt x="2" y="47"/>
                  </a:lnTo>
                  <a:lnTo>
                    <a:pt x="2" y="47"/>
                  </a:lnTo>
                  <a:lnTo>
                    <a:pt x="2" y="47"/>
                  </a:lnTo>
                  <a:lnTo>
                    <a:pt x="2" y="47"/>
                  </a:lnTo>
                  <a:lnTo>
                    <a:pt x="1" y="47"/>
                  </a:lnTo>
                  <a:lnTo>
                    <a:pt x="1" y="47"/>
                  </a:lnTo>
                  <a:lnTo>
                    <a:pt x="0" y="47"/>
                  </a:lnTo>
                  <a:lnTo>
                    <a:pt x="2" y="40"/>
                  </a:lnTo>
                  <a:lnTo>
                    <a:pt x="2" y="40"/>
                  </a:lnTo>
                  <a:lnTo>
                    <a:pt x="2" y="40"/>
                  </a:lnTo>
                  <a:lnTo>
                    <a:pt x="4" y="40"/>
                  </a:lnTo>
                  <a:lnTo>
                    <a:pt x="4" y="40"/>
                  </a:lnTo>
                  <a:lnTo>
                    <a:pt x="5" y="40"/>
                  </a:lnTo>
                  <a:lnTo>
                    <a:pt x="5" y="40"/>
                  </a:lnTo>
                  <a:lnTo>
                    <a:pt x="5" y="40"/>
                  </a:lnTo>
                  <a:lnTo>
                    <a:pt x="5" y="40"/>
                  </a:lnTo>
                  <a:lnTo>
                    <a:pt x="5" y="40"/>
                  </a:lnTo>
                  <a:lnTo>
                    <a:pt x="5" y="40"/>
                  </a:lnTo>
                  <a:lnTo>
                    <a:pt x="5" y="38"/>
                  </a:lnTo>
                  <a:lnTo>
                    <a:pt x="5" y="38"/>
                  </a:lnTo>
                  <a:lnTo>
                    <a:pt x="5" y="37"/>
                  </a:lnTo>
                  <a:lnTo>
                    <a:pt x="5" y="37"/>
                  </a:lnTo>
                  <a:lnTo>
                    <a:pt x="5" y="37"/>
                  </a:lnTo>
                  <a:lnTo>
                    <a:pt x="5" y="37"/>
                  </a:lnTo>
                  <a:lnTo>
                    <a:pt x="5" y="11"/>
                  </a:lnTo>
                  <a:lnTo>
                    <a:pt x="11" y="11"/>
                  </a:lnTo>
                  <a:close/>
                </a:path>
              </a:pathLst>
            </a:custGeom>
            <a:solidFill>
              <a:srgbClr val="3A66AA"/>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255" name="Freeform 375"/>
            <p:cNvSpPr/>
            <p:nvPr/>
          </p:nvSpPr>
          <p:spPr bwMode="auto">
            <a:xfrm>
              <a:off x="3998" y="2760"/>
              <a:ext cx="5" cy="7"/>
            </a:xfrm>
            <a:custGeom>
              <a:avLst/>
              <a:gdLst/>
              <a:ahLst/>
              <a:cxnLst>
                <a:cxn ang="0">
                  <a:pos x="6" y="17"/>
                </a:cxn>
                <a:cxn ang="0">
                  <a:pos x="7" y="18"/>
                </a:cxn>
                <a:cxn ang="0">
                  <a:pos x="7" y="18"/>
                </a:cxn>
                <a:cxn ang="0">
                  <a:pos x="7" y="21"/>
                </a:cxn>
                <a:cxn ang="0">
                  <a:pos x="10" y="22"/>
                </a:cxn>
                <a:cxn ang="0">
                  <a:pos x="10" y="22"/>
                </a:cxn>
                <a:cxn ang="0">
                  <a:pos x="12" y="22"/>
                </a:cxn>
                <a:cxn ang="0">
                  <a:pos x="12" y="21"/>
                </a:cxn>
                <a:cxn ang="0">
                  <a:pos x="12" y="18"/>
                </a:cxn>
                <a:cxn ang="0">
                  <a:pos x="14" y="18"/>
                </a:cxn>
                <a:cxn ang="0">
                  <a:pos x="15" y="18"/>
                </a:cxn>
                <a:cxn ang="0">
                  <a:pos x="16" y="18"/>
                </a:cxn>
                <a:cxn ang="0">
                  <a:pos x="15" y="18"/>
                </a:cxn>
                <a:cxn ang="0">
                  <a:pos x="12" y="16"/>
                </a:cxn>
                <a:cxn ang="0">
                  <a:pos x="7" y="15"/>
                </a:cxn>
                <a:cxn ang="0">
                  <a:pos x="5" y="13"/>
                </a:cxn>
                <a:cxn ang="0">
                  <a:pos x="4" y="12"/>
                </a:cxn>
                <a:cxn ang="0">
                  <a:pos x="2" y="10"/>
                </a:cxn>
                <a:cxn ang="0">
                  <a:pos x="2" y="7"/>
                </a:cxn>
                <a:cxn ang="0">
                  <a:pos x="2" y="5"/>
                </a:cxn>
                <a:cxn ang="0">
                  <a:pos x="2" y="3"/>
                </a:cxn>
                <a:cxn ang="0">
                  <a:pos x="2" y="2"/>
                </a:cxn>
                <a:cxn ang="0">
                  <a:pos x="5" y="0"/>
                </a:cxn>
                <a:cxn ang="0">
                  <a:pos x="9" y="0"/>
                </a:cxn>
                <a:cxn ang="0">
                  <a:pos x="11" y="0"/>
                </a:cxn>
                <a:cxn ang="0">
                  <a:pos x="14" y="0"/>
                </a:cxn>
                <a:cxn ang="0">
                  <a:pos x="15" y="1"/>
                </a:cxn>
                <a:cxn ang="0">
                  <a:pos x="17" y="2"/>
                </a:cxn>
                <a:cxn ang="0">
                  <a:pos x="19" y="3"/>
                </a:cxn>
                <a:cxn ang="0">
                  <a:pos x="19" y="6"/>
                </a:cxn>
                <a:cxn ang="0">
                  <a:pos x="12" y="6"/>
                </a:cxn>
                <a:cxn ang="0">
                  <a:pos x="11" y="6"/>
                </a:cxn>
                <a:cxn ang="0">
                  <a:pos x="10" y="6"/>
                </a:cxn>
                <a:cxn ang="0">
                  <a:pos x="9" y="6"/>
                </a:cxn>
                <a:cxn ang="0">
                  <a:pos x="7" y="6"/>
                </a:cxn>
                <a:cxn ang="0">
                  <a:pos x="7" y="6"/>
                </a:cxn>
                <a:cxn ang="0">
                  <a:pos x="7" y="7"/>
                </a:cxn>
                <a:cxn ang="0">
                  <a:pos x="7" y="8"/>
                </a:cxn>
                <a:cxn ang="0">
                  <a:pos x="9" y="8"/>
                </a:cxn>
                <a:cxn ang="0">
                  <a:pos x="11" y="8"/>
                </a:cxn>
                <a:cxn ang="0">
                  <a:pos x="14" y="10"/>
                </a:cxn>
                <a:cxn ang="0">
                  <a:pos x="16" y="11"/>
                </a:cxn>
                <a:cxn ang="0">
                  <a:pos x="19" y="12"/>
                </a:cxn>
                <a:cxn ang="0">
                  <a:pos x="19" y="13"/>
                </a:cxn>
                <a:cxn ang="0">
                  <a:pos x="20" y="16"/>
                </a:cxn>
                <a:cxn ang="0">
                  <a:pos x="21" y="18"/>
                </a:cxn>
                <a:cxn ang="0">
                  <a:pos x="20" y="20"/>
                </a:cxn>
                <a:cxn ang="0">
                  <a:pos x="19" y="22"/>
                </a:cxn>
                <a:cxn ang="0">
                  <a:pos x="17" y="23"/>
                </a:cxn>
                <a:cxn ang="0">
                  <a:pos x="14" y="25"/>
                </a:cxn>
                <a:cxn ang="0">
                  <a:pos x="11" y="26"/>
                </a:cxn>
                <a:cxn ang="0">
                  <a:pos x="9" y="26"/>
                </a:cxn>
                <a:cxn ang="0">
                  <a:pos x="6" y="26"/>
                </a:cxn>
                <a:cxn ang="0">
                  <a:pos x="5" y="26"/>
                </a:cxn>
                <a:cxn ang="0">
                  <a:pos x="2" y="23"/>
                </a:cxn>
                <a:cxn ang="0">
                  <a:pos x="1" y="21"/>
                </a:cxn>
              </a:cxnLst>
              <a:rect l="0" t="0" r="r" b="b"/>
              <a:pathLst>
                <a:path w="21" h="26">
                  <a:moveTo>
                    <a:pt x="0" y="18"/>
                  </a:moveTo>
                  <a:lnTo>
                    <a:pt x="5" y="16"/>
                  </a:lnTo>
                  <a:lnTo>
                    <a:pt x="6" y="17"/>
                  </a:lnTo>
                  <a:lnTo>
                    <a:pt x="6" y="17"/>
                  </a:lnTo>
                  <a:lnTo>
                    <a:pt x="7" y="18"/>
                  </a:lnTo>
                  <a:lnTo>
                    <a:pt x="7" y="18"/>
                  </a:lnTo>
                  <a:lnTo>
                    <a:pt x="7" y="18"/>
                  </a:lnTo>
                  <a:lnTo>
                    <a:pt x="7" y="18"/>
                  </a:lnTo>
                  <a:lnTo>
                    <a:pt x="7" y="18"/>
                  </a:lnTo>
                  <a:lnTo>
                    <a:pt x="7" y="18"/>
                  </a:lnTo>
                  <a:lnTo>
                    <a:pt x="7" y="20"/>
                  </a:lnTo>
                  <a:lnTo>
                    <a:pt x="7" y="21"/>
                  </a:lnTo>
                  <a:lnTo>
                    <a:pt x="9" y="21"/>
                  </a:lnTo>
                  <a:lnTo>
                    <a:pt x="9" y="22"/>
                  </a:lnTo>
                  <a:lnTo>
                    <a:pt x="10" y="22"/>
                  </a:lnTo>
                  <a:lnTo>
                    <a:pt x="10" y="22"/>
                  </a:lnTo>
                  <a:lnTo>
                    <a:pt x="10" y="22"/>
                  </a:lnTo>
                  <a:lnTo>
                    <a:pt x="10" y="22"/>
                  </a:lnTo>
                  <a:lnTo>
                    <a:pt x="11" y="22"/>
                  </a:lnTo>
                  <a:lnTo>
                    <a:pt x="11" y="22"/>
                  </a:lnTo>
                  <a:lnTo>
                    <a:pt x="12" y="22"/>
                  </a:lnTo>
                  <a:lnTo>
                    <a:pt x="12" y="22"/>
                  </a:lnTo>
                  <a:lnTo>
                    <a:pt x="12" y="21"/>
                  </a:lnTo>
                  <a:lnTo>
                    <a:pt x="12" y="21"/>
                  </a:lnTo>
                  <a:lnTo>
                    <a:pt x="12" y="20"/>
                  </a:lnTo>
                  <a:lnTo>
                    <a:pt x="12" y="18"/>
                  </a:lnTo>
                  <a:lnTo>
                    <a:pt x="12" y="18"/>
                  </a:lnTo>
                  <a:lnTo>
                    <a:pt x="14" y="18"/>
                  </a:lnTo>
                  <a:lnTo>
                    <a:pt x="14" y="18"/>
                  </a:lnTo>
                  <a:lnTo>
                    <a:pt x="14" y="18"/>
                  </a:lnTo>
                  <a:lnTo>
                    <a:pt x="15" y="18"/>
                  </a:lnTo>
                  <a:lnTo>
                    <a:pt x="15" y="18"/>
                  </a:lnTo>
                  <a:lnTo>
                    <a:pt x="15" y="18"/>
                  </a:lnTo>
                  <a:lnTo>
                    <a:pt x="16" y="18"/>
                  </a:lnTo>
                  <a:lnTo>
                    <a:pt x="16" y="18"/>
                  </a:lnTo>
                  <a:lnTo>
                    <a:pt x="16" y="18"/>
                  </a:lnTo>
                  <a:lnTo>
                    <a:pt x="15" y="18"/>
                  </a:lnTo>
                  <a:lnTo>
                    <a:pt x="15" y="18"/>
                  </a:lnTo>
                  <a:lnTo>
                    <a:pt x="15" y="18"/>
                  </a:lnTo>
                  <a:lnTo>
                    <a:pt x="15" y="17"/>
                  </a:lnTo>
                  <a:lnTo>
                    <a:pt x="14" y="17"/>
                  </a:lnTo>
                  <a:lnTo>
                    <a:pt x="12" y="16"/>
                  </a:lnTo>
                  <a:lnTo>
                    <a:pt x="11" y="16"/>
                  </a:lnTo>
                  <a:lnTo>
                    <a:pt x="10" y="15"/>
                  </a:lnTo>
                  <a:lnTo>
                    <a:pt x="7" y="15"/>
                  </a:lnTo>
                  <a:lnTo>
                    <a:pt x="7" y="13"/>
                  </a:lnTo>
                  <a:lnTo>
                    <a:pt x="6" y="13"/>
                  </a:lnTo>
                  <a:lnTo>
                    <a:pt x="5" y="13"/>
                  </a:lnTo>
                  <a:lnTo>
                    <a:pt x="5" y="12"/>
                  </a:lnTo>
                  <a:lnTo>
                    <a:pt x="5" y="12"/>
                  </a:lnTo>
                  <a:lnTo>
                    <a:pt x="4" y="12"/>
                  </a:lnTo>
                  <a:lnTo>
                    <a:pt x="4" y="12"/>
                  </a:lnTo>
                  <a:lnTo>
                    <a:pt x="2" y="11"/>
                  </a:lnTo>
                  <a:lnTo>
                    <a:pt x="2" y="10"/>
                  </a:lnTo>
                  <a:lnTo>
                    <a:pt x="2" y="10"/>
                  </a:lnTo>
                  <a:lnTo>
                    <a:pt x="2" y="8"/>
                  </a:lnTo>
                  <a:lnTo>
                    <a:pt x="2" y="7"/>
                  </a:lnTo>
                  <a:lnTo>
                    <a:pt x="2" y="6"/>
                  </a:lnTo>
                  <a:lnTo>
                    <a:pt x="2" y="6"/>
                  </a:lnTo>
                  <a:lnTo>
                    <a:pt x="2" y="5"/>
                  </a:lnTo>
                  <a:lnTo>
                    <a:pt x="2" y="5"/>
                  </a:lnTo>
                  <a:lnTo>
                    <a:pt x="2" y="5"/>
                  </a:lnTo>
                  <a:lnTo>
                    <a:pt x="2" y="3"/>
                  </a:lnTo>
                  <a:lnTo>
                    <a:pt x="2" y="3"/>
                  </a:lnTo>
                  <a:lnTo>
                    <a:pt x="2" y="2"/>
                  </a:lnTo>
                  <a:lnTo>
                    <a:pt x="2" y="2"/>
                  </a:lnTo>
                  <a:lnTo>
                    <a:pt x="4" y="1"/>
                  </a:lnTo>
                  <a:lnTo>
                    <a:pt x="4" y="1"/>
                  </a:lnTo>
                  <a:lnTo>
                    <a:pt x="5" y="0"/>
                  </a:lnTo>
                  <a:lnTo>
                    <a:pt x="6" y="0"/>
                  </a:lnTo>
                  <a:lnTo>
                    <a:pt x="7" y="0"/>
                  </a:lnTo>
                  <a:lnTo>
                    <a:pt x="9" y="0"/>
                  </a:lnTo>
                  <a:lnTo>
                    <a:pt x="9" y="0"/>
                  </a:lnTo>
                  <a:lnTo>
                    <a:pt x="10" y="0"/>
                  </a:lnTo>
                  <a:lnTo>
                    <a:pt x="11" y="0"/>
                  </a:lnTo>
                  <a:lnTo>
                    <a:pt x="12" y="0"/>
                  </a:lnTo>
                  <a:lnTo>
                    <a:pt x="14" y="0"/>
                  </a:lnTo>
                  <a:lnTo>
                    <a:pt x="14" y="0"/>
                  </a:lnTo>
                  <a:lnTo>
                    <a:pt x="15" y="0"/>
                  </a:lnTo>
                  <a:lnTo>
                    <a:pt x="15" y="1"/>
                  </a:lnTo>
                  <a:lnTo>
                    <a:pt x="15" y="1"/>
                  </a:lnTo>
                  <a:lnTo>
                    <a:pt x="16" y="2"/>
                  </a:lnTo>
                  <a:lnTo>
                    <a:pt x="16" y="2"/>
                  </a:lnTo>
                  <a:lnTo>
                    <a:pt x="17" y="2"/>
                  </a:lnTo>
                  <a:lnTo>
                    <a:pt x="17" y="2"/>
                  </a:lnTo>
                  <a:lnTo>
                    <a:pt x="17" y="3"/>
                  </a:lnTo>
                  <a:lnTo>
                    <a:pt x="19" y="3"/>
                  </a:lnTo>
                  <a:lnTo>
                    <a:pt x="19" y="3"/>
                  </a:lnTo>
                  <a:lnTo>
                    <a:pt x="19" y="5"/>
                  </a:lnTo>
                  <a:lnTo>
                    <a:pt x="19" y="6"/>
                  </a:lnTo>
                  <a:lnTo>
                    <a:pt x="12" y="6"/>
                  </a:lnTo>
                  <a:lnTo>
                    <a:pt x="12" y="6"/>
                  </a:lnTo>
                  <a:lnTo>
                    <a:pt x="12" y="6"/>
                  </a:lnTo>
                  <a:lnTo>
                    <a:pt x="12" y="6"/>
                  </a:lnTo>
                  <a:lnTo>
                    <a:pt x="11" y="6"/>
                  </a:lnTo>
                  <a:lnTo>
                    <a:pt x="11" y="6"/>
                  </a:lnTo>
                  <a:lnTo>
                    <a:pt x="11" y="6"/>
                  </a:lnTo>
                  <a:lnTo>
                    <a:pt x="10" y="6"/>
                  </a:lnTo>
                  <a:lnTo>
                    <a:pt x="10" y="6"/>
                  </a:lnTo>
                  <a:lnTo>
                    <a:pt x="10" y="6"/>
                  </a:lnTo>
                  <a:lnTo>
                    <a:pt x="9" y="6"/>
                  </a:lnTo>
                  <a:lnTo>
                    <a:pt x="9" y="6"/>
                  </a:lnTo>
                  <a:lnTo>
                    <a:pt x="7" y="6"/>
                  </a:lnTo>
                  <a:lnTo>
                    <a:pt x="7" y="6"/>
                  </a:lnTo>
                  <a:lnTo>
                    <a:pt x="7" y="6"/>
                  </a:lnTo>
                  <a:lnTo>
                    <a:pt x="7" y="6"/>
                  </a:lnTo>
                  <a:lnTo>
                    <a:pt x="7" y="6"/>
                  </a:lnTo>
                  <a:lnTo>
                    <a:pt x="7" y="6"/>
                  </a:lnTo>
                  <a:lnTo>
                    <a:pt x="7" y="6"/>
                  </a:lnTo>
                  <a:lnTo>
                    <a:pt x="7" y="6"/>
                  </a:lnTo>
                  <a:lnTo>
                    <a:pt x="7" y="7"/>
                  </a:lnTo>
                  <a:lnTo>
                    <a:pt x="7" y="7"/>
                  </a:lnTo>
                  <a:lnTo>
                    <a:pt x="7" y="8"/>
                  </a:lnTo>
                  <a:lnTo>
                    <a:pt x="7" y="8"/>
                  </a:lnTo>
                  <a:lnTo>
                    <a:pt x="7" y="8"/>
                  </a:lnTo>
                  <a:lnTo>
                    <a:pt x="7" y="8"/>
                  </a:lnTo>
                  <a:lnTo>
                    <a:pt x="9" y="8"/>
                  </a:lnTo>
                  <a:lnTo>
                    <a:pt x="9" y="8"/>
                  </a:lnTo>
                  <a:lnTo>
                    <a:pt x="10" y="8"/>
                  </a:lnTo>
                  <a:lnTo>
                    <a:pt x="11" y="8"/>
                  </a:lnTo>
                  <a:lnTo>
                    <a:pt x="12" y="8"/>
                  </a:lnTo>
                  <a:lnTo>
                    <a:pt x="12" y="8"/>
                  </a:lnTo>
                  <a:lnTo>
                    <a:pt x="14" y="10"/>
                  </a:lnTo>
                  <a:lnTo>
                    <a:pt x="15" y="10"/>
                  </a:lnTo>
                  <a:lnTo>
                    <a:pt x="16" y="10"/>
                  </a:lnTo>
                  <a:lnTo>
                    <a:pt x="16" y="11"/>
                  </a:lnTo>
                  <a:lnTo>
                    <a:pt x="17" y="11"/>
                  </a:lnTo>
                  <a:lnTo>
                    <a:pt x="17" y="12"/>
                  </a:lnTo>
                  <a:lnTo>
                    <a:pt x="19" y="12"/>
                  </a:lnTo>
                  <a:lnTo>
                    <a:pt x="19" y="12"/>
                  </a:lnTo>
                  <a:lnTo>
                    <a:pt x="19" y="12"/>
                  </a:lnTo>
                  <a:lnTo>
                    <a:pt x="19" y="13"/>
                  </a:lnTo>
                  <a:lnTo>
                    <a:pt x="19" y="13"/>
                  </a:lnTo>
                  <a:lnTo>
                    <a:pt x="20" y="15"/>
                  </a:lnTo>
                  <a:lnTo>
                    <a:pt x="20" y="16"/>
                  </a:lnTo>
                  <a:lnTo>
                    <a:pt x="20" y="16"/>
                  </a:lnTo>
                  <a:lnTo>
                    <a:pt x="21" y="17"/>
                  </a:lnTo>
                  <a:lnTo>
                    <a:pt x="21" y="18"/>
                  </a:lnTo>
                  <a:lnTo>
                    <a:pt x="21" y="18"/>
                  </a:lnTo>
                  <a:lnTo>
                    <a:pt x="20" y="20"/>
                  </a:lnTo>
                  <a:lnTo>
                    <a:pt x="20" y="20"/>
                  </a:lnTo>
                  <a:lnTo>
                    <a:pt x="20" y="21"/>
                  </a:lnTo>
                  <a:lnTo>
                    <a:pt x="19" y="21"/>
                  </a:lnTo>
                  <a:lnTo>
                    <a:pt x="19" y="22"/>
                  </a:lnTo>
                  <a:lnTo>
                    <a:pt x="19" y="22"/>
                  </a:lnTo>
                  <a:lnTo>
                    <a:pt x="19" y="22"/>
                  </a:lnTo>
                  <a:lnTo>
                    <a:pt x="17" y="23"/>
                  </a:lnTo>
                  <a:lnTo>
                    <a:pt x="16" y="25"/>
                  </a:lnTo>
                  <a:lnTo>
                    <a:pt x="15" y="25"/>
                  </a:lnTo>
                  <a:lnTo>
                    <a:pt x="14" y="25"/>
                  </a:lnTo>
                  <a:lnTo>
                    <a:pt x="14" y="25"/>
                  </a:lnTo>
                  <a:lnTo>
                    <a:pt x="12" y="26"/>
                  </a:lnTo>
                  <a:lnTo>
                    <a:pt x="11" y="26"/>
                  </a:lnTo>
                  <a:lnTo>
                    <a:pt x="10" y="26"/>
                  </a:lnTo>
                  <a:lnTo>
                    <a:pt x="9" y="26"/>
                  </a:lnTo>
                  <a:lnTo>
                    <a:pt x="9" y="26"/>
                  </a:lnTo>
                  <a:lnTo>
                    <a:pt x="7" y="26"/>
                  </a:lnTo>
                  <a:lnTo>
                    <a:pt x="6" y="26"/>
                  </a:lnTo>
                  <a:lnTo>
                    <a:pt x="6" y="26"/>
                  </a:lnTo>
                  <a:lnTo>
                    <a:pt x="5" y="26"/>
                  </a:lnTo>
                  <a:lnTo>
                    <a:pt x="5" y="26"/>
                  </a:lnTo>
                  <a:lnTo>
                    <a:pt x="5" y="26"/>
                  </a:lnTo>
                  <a:lnTo>
                    <a:pt x="4" y="25"/>
                  </a:lnTo>
                  <a:lnTo>
                    <a:pt x="4" y="23"/>
                  </a:lnTo>
                  <a:lnTo>
                    <a:pt x="2" y="23"/>
                  </a:lnTo>
                  <a:lnTo>
                    <a:pt x="2" y="22"/>
                  </a:lnTo>
                  <a:lnTo>
                    <a:pt x="1" y="22"/>
                  </a:lnTo>
                  <a:lnTo>
                    <a:pt x="1" y="21"/>
                  </a:lnTo>
                  <a:lnTo>
                    <a:pt x="0" y="20"/>
                  </a:lnTo>
                  <a:lnTo>
                    <a:pt x="0" y="18"/>
                  </a:lnTo>
                  <a:close/>
                </a:path>
              </a:pathLst>
            </a:custGeom>
            <a:solidFill>
              <a:srgbClr val="3A66AA"/>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256" name="Freeform 376"/>
            <p:cNvSpPr>
              <a:spLocks noEditPoints="1"/>
            </p:cNvSpPr>
            <p:nvPr/>
          </p:nvSpPr>
          <p:spPr bwMode="auto">
            <a:xfrm>
              <a:off x="4004" y="2758"/>
              <a:ext cx="4" cy="9"/>
            </a:xfrm>
            <a:custGeom>
              <a:avLst/>
              <a:gdLst/>
              <a:ahLst/>
              <a:cxnLst>
                <a:cxn ang="0">
                  <a:pos x="14" y="37"/>
                </a:cxn>
                <a:cxn ang="0">
                  <a:pos x="14" y="33"/>
                </a:cxn>
                <a:cxn ang="0">
                  <a:pos x="14" y="34"/>
                </a:cxn>
                <a:cxn ang="0">
                  <a:pos x="12" y="36"/>
                </a:cxn>
                <a:cxn ang="0">
                  <a:pos x="11" y="37"/>
                </a:cxn>
                <a:cxn ang="0">
                  <a:pos x="10" y="37"/>
                </a:cxn>
                <a:cxn ang="0">
                  <a:pos x="10" y="37"/>
                </a:cxn>
                <a:cxn ang="0">
                  <a:pos x="8" y="37"/>
                </a:cxn>
                <a:cxn ang="0">
                  <a:pos x="7" y="37"/>
                </a:cxn>
                <a:cxn ang="0">
                  <a:pos x="7" y="37"/>
                </a:cxn>
                <a:cxn ang="0">
                  <a:pos x="5" y="36"/>
                </a:cxn>
                <a:cxn ang="0">
                  <a:pos x="3" y="36"/>
                </a:cxn>
                <a:cxn ang="0">
                  <a:pos x="2" y="34"/>
                </a:cxn>
                <a:cxn ang="0">
                  <a:pos x="1" y="32"/>
                </a:cxn>
                <a:cxn ang="0">
                  <a:pos x="0" y="29"/>
                </a:cxn>
                <a:cxn ang="0">
                  <a:pos x="0" y="27"/>
                </a:cxn>
                <a:cxn ang="0">
                  <a:pos x="0" y="24"/>
                </a:cxn>
                <a:cxn ang="0">
                  <a:pos x="0" y="22"/>
                </a:cxn>
                <a:cxn ang="0">
                  <a:pos x="0" y="19"/>
                </a:cxn>
                <a:cxn ang="0">
                  <a:pos x="0" y="17"/>
                </a:cxn>
                <a:cxn ang="0">
                  <a:pos x="1" y="14"/>
                </a:cxn>
                <a:cxn ang="0">
                  <a:pos x="2" y="12"/>
                </a:cxn>
                <a:cxn ang="0">
                  <a:pos x="3" y="11"/>
                </a:cxn>
                <a:cxn ang="0">
                  <a:pos x="5" y="11"/>
                </a:cxn>
                <a:cxn ang="0">
                  <a:pos x="7" y="11"/>
                </a:cxn>
                <a:cxn ang="0">
                  <a:pos x="8" y="11"/>
                </a:cxn>
                <a:cxn ang="0">
                  <a:pos x="11" y="11"/>
                </a:cxn>
                <a:cxn ang="0">
                  <a:pos x="12" y="11"/>
                </a:cxn>
                <a:cxn ang="0">
                  <a:pos x="14" y="12"/>
                </a:cxn>
                <a:cxn ang="0">
                  <a:pos x="14" y="0"/>
                </a:cxn>
                <a:cxn ang="0">
                  <a:pos x="19" y="37"/>
                </a:cxn>
                <a:cxn ang="0">
                  <a:pos x="5" y="24"/>
                </a:cxn>
                <a:cxn ang="0">
                  <a:pos x="5" y="26"/>
                </a:cxn>
                <a:cxn ang="0">
                  <a:pos x="5" y="27"/>
                </a:cxn>
                <a:cxn ang="0">
                  <a:pos x="5" y="29"/>
                </a:cxn>
                <a:cxn ang="0">
                  <a:pos x="5" y="29"/>
                </a:cxn>
                <a:cxn ang="0">
                  <a:pos x="6" y="31"/>
                </a:cxn>
                <a:cxn ang="0">
                  <a:pos x="7" y="32"/>
                </a:cxn>
                <a:cxn ang="0">
                  <a:pos x="7" y="33"/>
                </a:cxn>
                <a:cxn ang="0">
                  <a:pos x="8" y="33"/>
                </a:cxn>
                <a:cxn ang="0">
                  <a:pos x="10" y="32"/>
                </a:cxn>
                <a:cxn ang="0">
                  <a:pos x="11" y="31"/>
                </a:cxn>
                <a:cxn ang="0">
                  <a:pos x="12" y="29"/>
                </a:cxn>
                <a:cxn ang="0">
                  <a:pos x="14" y="29"/>
                </a:cxn>
                <a:cxn ang="0">
                  <a:pos x="14" y="28"/>
                </a:cxn>
                <a:cxn ang="0">
                  <a:pos x="14" y="27"/>
                </a:cxn>
                <a:cxn ang="0">
                  <a:pos x="14" y="24"/>
                </a:cxn>
                <a:cxn ang="0">
                  <a:pos x="14" y="22"/>
                </a:cxn>
                <a:cxn ang="0">
                  <a:pos x="14" y="21"/>
                </a:cxn>
                <a:cxn ang="0">
                  <a:pos x="14" y="19"/>
                </a:cxn>
                <a:cxn ang="0">
                  <a:pos x="14" y="18"/>
                </a:cxn>
                <a:cxn ang="0">
                  <a:pos x="12" y="17"/>
                </a:cxn>
                <a:cxn ang="0">
                  <a:pos x="11" y="17"/>
                </a:cxn>
                <a:cxn ang="0">
                  <a:pos x="10" y="17"/>
                </a:cxn>
                <a:cxn ang="0">
                  <a:pos x="8" y="17"/>
                </a:cxn>
                <a:cxn ang="0">
                  <a:pos x="7" y="17"/>
                </a:cxn>
                <a:cxn ang="0">
                  <a:pos x="7" y="17"/>
                </a:cxn>
                <a:cxn ang="0">
                  <a:pos x="7" y="17"/>
                </a:cxn>
                <a:cxn ang="0">
                  <a:pos x="6" y="17"/>
                </a:cxn>
                <a:cxn ang="0">
                  <a:pos x="5" y="18"/>
                </a:cxn>
                <a:cxn ang="0">
                  <a:pos x="5" y="19"/>
                </a:cxn>
                <a:cxn ang="0">
                  <a:pos x="5" y="21"/>
                </a:cxn>
                <a:cxn ang="0">
                  <a:pos x="5" y="22"/>
                </a:cxn>
              </a:cxnLst>
              <a:rect l="0" t="0" r="r" b="b"/>
              <a:pathLst>
                <a:path w="19" h="37">
                  <a:moveTo>
                    <a:pt x="19" y="37"/>
                  </a:moveTo>
                  <a:lnTo>
                    <a:pt x="14" y="37"/>
                  </a:lnTo>
                  <a:lnTo>
                    <a:pt x="14" y="33"/>
                  </a:lnTo>
                  <a:lnTo>
                    <a:pt x="14" y="33"/>
                  </a:lnTo>
                  <a:lnTo>
                    <a:pt x="14" y="33"/>
                  </a:lnTo>
                  <a:lnTo>
                    <a:pt x="14" y="34"/>
                  </a:lnTo>
                  <a:lnTo>
                    <a:pt x="12" y="34"/>
                  </a:lnTo>
                  <a:lnTo>
                    <a:pt x="12" y="36"/>
                  </a:lnTo>
                  <a:lnTo>
                    <a:pt x="12" y="36"/>
                  </a:lnTo>
                  <a:lnTo>
                    <a:pt x="11" y="37"/>
                  </a:lnTo>
                  <a:lnTo>
                    <a:pt x="11" y="37"/>
                  </a:lnTo>
                  <a:lnTo>
                    <a:pt x="10" y="37"/>
                  </a:lnTo>
                  <a:lnTo>
                    <a:pt x="10" y="37"/>
                  </a:lnTo>
                  <a:lnTo>
                    <a:pt x="10" y="37"/>
                  </a:lnTo>
                  <a:lnTo>
                    <a:pt x="8" y="37"/>
                  </a:lnTo>
                  <a:lnTo>
                    <a:pt x="8" y="37"/>
                  </a:lnTo>
                  <a:lnTo>
                    <a:pt x="8" y="37"/>
                  </a:lnTo>
                  <a:lnTo>
                    <a:pt x="7" y="37"/>
                  </a:lnTo>
                  <a:lnTo>
                    <a:pt x="7" y="37"/>
                  </a:lnTo>
                  <a:lnTo>
                    <a:pt x="7" y="37"/>
                  </a:lnTo>
                  <a:lnTo>
                    <a:pt x="6" y="37"/>
                  </a:lnTo>
                  <a:lnTo>
                    <a:pt x="5" y="36"/>
                  </a:lnTo>
                  <a:lnTo>
                    <a:pt x="3" y="36"/>
                  </a:lnTo>
                  <a:lnTo>
                    <a:pt x="3" y="36"/>
                  </a:lnTo>
                  <a:lnTo>
                    <a:pt x="2" y="36"/>
                  </a:lnTo>
                  <a:lnTo>
                    <a:pt x="2" y="34"/>
                  </a:lnTo>
                  <a:lnTo>
                    <a:pt x="2" y="33"/>
                  </a:lnTo>
                  <a:lnTo>
                    <a:pt x="1" y="32"/>
                  </a:lnTo>
                  <a:lnTo>
                    <a:pt x="1" y="31"/>
                  </a:lnTo>
                  <a:lnTo>
                    <a:pt x="0" y="29"/>
                  </a:lnTo>
                  <a:lnTo>
                    <a:pt x="0" y="28"/>
                  </a:lnTo>
                  <a:lnTo>
                    <a:pt x="0" y="27"/>
                  </a:lnTo>
                  <a:lnTo>
                    <a:pt x="0" y="26"/>
                  </a:lnTo>
                  <a:lnTo>
                    <a:pt x="0" y="24"/>
                  </a:lnTo>
                  <a:lnTo>
                    <a:pt x="0" y="23"/>
                  </a:lnTo>
                  <a:lnTo>
                    <a:pt x="0" y="22"/>
                  </a:lnTo>
                  <a:lnTo>
                    <a:pt x="0" y="21"/>
                  </a:lnTo>
                  <a:lnTo>
                    <a:pt x="0" y="19"/>
                  </a:lnTo>
                  <a:lnTo>
                    <a:pt x="0" y="18"/>
                  </a:lnTo>
                  <a:lnTo>
                    <a:pt x="0" y="17"/>
                  </a:lnTo>
                  <a:lnTo>
                    <a:pt x="1" y="16"/>
                  </a:lnTo>
                  <a:lnTo>
                    <a:pt x="1" y="14"/>
                  </a:lnTo>
                  <a:lnTo>
                    <a:pt x="2" y="13"/>
                  </a:lnTo>
                  <a:lnTo>
                    <a:pt x="2" y="12"/>
                  </a:lnTo>
                  <a:lnTo>
                    <a:pt x="2" y="12"/>
                  </a:lnTo>
                  <a:lnTo>
                    <a:pt x="3" y="11"/>
                  </a:lnTo>
                  <a:lnTo>
                    <a:pt x="3" y="11"/>
                  </a:lnTo>
                  <a:lnTo>
                    <a:pt x="5" y="11"/>
                  </a:lnTo>
                  <a:lnTo>
                    <a:pt x="6" y="11"/>
                  </a:lnTo>
                  <a:lnTo>
                    <a:pt x="7" y="11"/>
                  </a:lnTo>
                  <a:lnTo>
                    <a:pt x="7" y="11"/>
                  </a:lnTo>
                  <a:lnTo>
                    <a:pt x="8" y="11"/>
                  </a:lnTo>
                  <a:lnTo>
                    <a:pt x="10" y="11"/>
                  </a:lnTo>
                  <a:lnTo>
                    <a:pt x="11" y="11"/>
                  </a:lnTo>
                  <a:lnTo>
                    <a:pt x="11" y="11"/>
                  </a:lnTo>
                  <a:lnTo>
                    <a:pt x="12" y="11"/>
                  </a:lnTo>
                  <a:lnTo>
                    <a:pt x="12" y="12"/>
                  </a:lnTo>
                  <a:lnTo>
                    <a:pt x="14" y="12"/>
                  </a:lnTo>
                  <a:lnTo>
                    <a:pt x="14" y="13"/>
                  </a:lnTo>
                  <a:lnTo>
                    <a:pt x="14" y="0"/>
                  </a:lnTo>
                  <a:lnTo>
                    <a:pt x="19" y="0"/>
                  </a:lnTo>
                  <a:lnTo>
                    <a:pt x="19" y="37"/>
                  </a:lnTo>
                  <a:close/>
                  <a:moveTo>
                    <a:pt x="5" y="23"/>
                  </a:moveTo>
                  <a:lnTo>
                    <a:pt x="5" y="24"/>
                  </a:lnTo>
                  <a:lnTo>
                    <a:pt x="5" y="26"/>
                  </a:lnTo>
                  <a:lnTo>
                    <a:pt x="5" y="26"/>
                  </a:lnTo>
                  <a:lnTo>
                    <a:pt x="5" y="27"/>
                  </a:lnTo>
                  <a:lnTo>
                    <a:pt x="5" y="27"/>
                  </a:lnTo>
                  <a:lnTo>
                    <a:pt x="5" y="28"/>
                  </a:lnTo>
                  <a:lnTo>
                    <a:pt x="5" y="29"/>
                  </a:lnTo>
                  <a:lnTo>
                    <a:pt x="5" y="29"/>
                  </a:lnTo>
                  <a:lnTo>
                    <a:pt x="5" y="29"/>
                  </a:lnTo>
                  <a:lnTo>
                    <a:pt x="6" y="31"/>
                  </a:lnTo>
                  <a:lnTo>
                    <a:pt x="6" y="31"/>
                  </a:lnTo>
                  <a:lnTo>
                    <a:pt x="6" y="32"/>
                  </a:lnTo>
                  <a:lnTo>
                    <a:pt x="7" y="32"/>
                  </a:lnTo>
                  <a:lnTo>
                    <a:pt x="7" y="33"/>
                  </a:lnTo>
                  <a:lnTo>
                    <a:pt x="7" y="33"/>
                  </a:lnTo>
                  <a:lnTo>
                    <a:pt x="7" y="33"/>
                  </a:lnTo>
                  <a:lnTo>
                    <a:pt x="8" y="33"/>
                  </a:lnTo>
                  <a:lnTo>
                    <a:pt x="10" y="33"/>
                  </a:lnTo>
                  <a:lnTo>
                    <a:pt x="10" y="32"/>
                  </a:lnTo>
                  <a:lnTo>
                    <a:pt x="11" y="32"/>
                  </a:lnTo>
                  <a:lnTo>
                    <a:pt x="11" y="31"/>
                  </a:lnTo>
                  <a:lnTo>
                    <a:pt x="11" y="31"/>
                  </a:lnTo>
                  <a:lnTo>
                    <a:pt x="12" y="29"/>
                  </a:lnTo>
                  <a:lnTo>
                    <a:pt x="14" y="29"/>
                  </a:lnTo>
                  <a:lnTo>
                    <a:pt x="14" y="29"/>
                  </a:lnTo>
                  <a:lnTo>
                    <a:pt x="14" y="29"/>
                  </a:lnTo>
                  <a:lnTo>
                    <a:pt x="14" y="28"/>
                  </a:lnTo>
                  <a:lnTo>
                    <a:pt x="14" y="28"/>
                  </a:lnTo>
                  <a:lnTo>
                    <a:pt x="14" y="27"/>
                  </a:lnTo>
                  <a:lnTo>
                    <a:pt x="14" y="26"/>
                  </a:lnTo>
                  <a:lnTo>
                    <a:pt x="14" y="24"/>
                  </a:lnTo>
                  <a:lnTo>
                    <a:pt x="14" y="23"/>
                  </a:lnTo>
                  <a:lnTo>
                    <a:pt x="14" y="22"/>
                  </a:lnTo>
                  <a:lnTo>
                    <a:pt x="14" y="22"/>
                  </a:lnTo>
                  <a:lnTo>
                    <a:pt x="14" y="21"/>
                  </a:lnTo>
                  <a:lnTo>
                    <a:pt x="14" y="19"/>
                  </a:lnTo>
                  <a:lnTo>
                    <a:pt x="14" y="19"/>
                  </a:lnTo>
                  <a:lnTo>
                    <a:pt x="14" y="18"/>
                  </a:lnTo>
                  <a:lnTo>
                    <a:pt x="14" y="18"/>
                  </a:lnTo>
                  <a:lnTo>
                    <a:pt x="14" y="17"/>
                  </a:lnTo>
                  <a:lnTo>
                    <a:pt x="12" y="17"/>
                  </a:lnTo>
                  <a:lnTo>
                    <a:pt x="11" y="17"/>
                  </a:lnTo>
                  <a:lnTo>
                    <a:pt x="11" y="17"/>
                  </a:lnTo>
                  <a:lnTo>
                    <a:pt x="11" y="17"/>
                  </a:lnTo>
                  <a:lnTo>
                    <a:pt x="10" y="17"/>
                  </a:lnTo>
                  <a:lnTo>
                    <a:pt x="10" y="17"/>
                  </a:lnTo>
                  <a:lnTo>
                    <a:pt x="8" y="17"/>
                  </a:lnTo>
                  <a:lnTo>
                    <a:pt x="7" y="17"/>
                  </a:lnTo>
                  <a:lnTo>
                    <a:pt x="7" y="17"/>
                  </a:lnTo>
                  <a:lnTo>
                    <a:pt x="7" y="17"/>
                  </a:lnTo>
                  <a:lnTo>
                    <a:pt x="7" y="17"/>
                  </a:lnTo>
                  <a:lnTo>
                    <a:pt x="7" y="17"/>
                  </a:lnTo>
                  <a:lnTo>
                    <a:pt x="7" y="17"/>
                  </a:lnTo>
                  <a:lnTo>
                    <a:pt x="6" y="17"/>
                  </a:lnTo>
                  <a:lnTo>
                    <a:pt x="6" y="17"/>
                  </a:lnTo>
                  <a:lnTo>
                    <a:pt x="5" y="17"/>
                  </a:lnTo>
                  <a:lnTo>
                    <a:pt x="5" y="18"/>
                  </a:lnTo>
                  <a:lnTo>
                    <a:pt x="5" y="18"/>
                  </a:lnTo>
                  <a:lnTo>
                    <a:pt x="5" y="19"/>
                  </a:lnTo>
                  <a:lnTo>
                    <a:pt x="5" y="19"/>
                  </a:lnTo>
                  <a:lnTo>
                    <a:pt x="5" y="21"/>
                  </a:lnTo>
                  <a:lnTo>
                    <a:pt x="5" y="22"/>
                  </a:lnTo>
                  <a:lnTo>
                    <a:pt x="5" y="22"/>
                  </a:lnTo>
                  <a:lnTo>
                    <a:pt x="5" y="23"/>
                  </a:lnTo>
                  <a:close/>
                </a:path>
              </a:pathLst>
            </a:custGeom>
            <a:solidFill>
              <a:srgbClr val="3A66AA"/>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257" name="Freeform 377"/>
            <p:cNvSpPr/>
            <p:nvPr/>
          </p:nvSpPr>
          <p:spPr bwMode="auto">
            <a:xfrm>
              <a:off x="4009" y="2758"/>
              <a:ext cx="3" cy="9"/>
            </a:xfrm>
            <a:custGeom>
              <a:avLst/>
              <a:gdLst/>
              <a:ahLst/>
              <a:cxnLst>
                <a:cxn ang="0">
                  <a:pos x="0" y="11"/>
                </a:cxn>
                <a:cxn ang="0">
                  <a:pos x="3" y="11"/>
                </a:cxn>
                <a:cxn ang="0">
                  <a:pos x="3" y="9"/>
                </a:cxn>
                <a:cxn ang="0">
                  <a:pos x="3" y="8"/>
                </a:cxn>
                <a:cxn ang="0">
                  <a:pos x="3" y="7"/>
                </a:cxn>
                <a:cxn ang="0">
                  <a:pos x="3" y="5"/>
                </a:cxn>
                <a:cxn ang="0">
                  <a:pos x="4" y="4"/>
                </a:cxn>
                <a:cxn ang="0">
                  <a:pos x="4" y="4"/>
                </a:cxn>
                <a:cxn ang="0">
                  <a:pos x="5" y="3"/>
                </a:cxn>
                <a:cxn ang="0">
                  <a:pos x="5" y="3"/>
                </a:cxn>
                <a:cxn ang="0">
                  <a:pos x="5" y="3"/>
                </a:cxn>
                <a:cxn ang="0">
                  <a:pos x="5" y="3"/>
                </a:cxn>
                <a:cxn ang="0">
                  <a:pos x="5" y="3"/>
                </a:cxn>
                <a:cxn ang="0">
                  <a:pos x="5" y="3"/>
                </a:cxn>
                <a:cxn ang="0">
                  <a:pos x="5" y="2"/>
                </a:cxn>
                <a:cxn ang="0">
                  <a:pos x="5" y="2"/>
                </a:cxn>
                <a:cxn ang="0">
                  <a:pos x="5" y="0"/>
                </a:cxn>
                <a:cxn ang="0">
                  <a:pos x="6" y="0"/>
                </a:cxn>
                <a:cxn ang="0">
                  <a:pos x="8" y="0"/>
                </a:cxn>
                <a:cxn ang="0">
                  <a:pos x="8" y="0"/>
                </a:cxn>
                <a:cxn ang="0">
                  <a:pos x="8" y="0"/>
                </a:cxn>
                <a:cxn ang="0">
                  <a:pos x="9" y="0"/>
                </a:cxn>
                <a:cxn ang="0">
                  <a:pos x="9" y="0"/>
                </a:cxn>
                <a:cxn ang="0">
                  <a:pos x="10" y="0"/>
                </a:cxn>
                <a:cxn ang="0">
                  <a:pos x="11" y="0"/>
                </a:cxn>
                <a:cxn ang="0">
                  <a:pos x="11" y="0"/>
                </a:cxn>
                <a:cxn ang="0">
                  <a:pos x="11" y="0"/>
                </a:cxn>
                <a:cxn ang="0">
                  <a:pos x="11" y="0"/>
                </a:cxn>
                <a:cxn ang="0">
                  <a:pos x="13" y="0"/>
                </a:cxn>
                <a:cxn ang="0">
                  <a:pos x="13" y="0"/>
                </a:cxn>
                <a:cxn ang="0">
                  <a:pos x="13" y="0"/>
                </a:cxn>
                <a:cxn ang="0">
                  <a:pos x="14" y="0"/>
                </a:cxn>
                <a:cxn ang="0">
                  <a:pos x="14" y="0"/>
                </a:cxn>
                <a:cxn ang="0">
                  <a:pos x="14" y="7"/>
                </a:cxn>
                <a:cxn ang="0">
                  <a:pos x="14" y="7"/>
                </a:cxn>
                <a:cxn ang="0">
                  <a:pos x="14" y="7"/>
                </a:cxn>
                <a:cxn ang="0">
                  <a:pos x="14" y="7"/>
                </a:cxn>
                <a:cxn ang="0">
                  <a:pos x="13" y="7"/>
                </a:cxn>
                <a:cxn ang="0">
                  <a:pos x="13" y="7"/>
                </a:cxn>
                <a:cxn ang="0">
                  <a:pos x="13" y="7"/>
                </a:cxn>
                <a:cxn ang="0">
                  <a:pos x="11" y="7"/>
                </a:cxn>
                <a:cxn ang="0">
                  <a:pos x="11" y="7"/>
                </a:cxn>
                <a:cxn ang="0">
                  <a:pos x="10" y="7"/>
                </a:cxn>
                <a:cxn ang="0">
                  <a:pos x="9" y="7"/>
                </a:cxn>
                <a:cxn ang="0">
                  <a:pos x="9" y="7"/>
                </a:cxn>
                <a:cxn ang="0">
                  <a:pos x="9" y="7"/>
                </a:cxn>
                <a:cxn ang="0">
                  <a:pos x="9" y="8"/>
                </a:cxn>
                <a:cxn ang="0">
                  <a:pos x="9" y="8"/>
                </a:cxn>
                <a:cxn ang="0">
                  <a:pos x="8" y="9"/>
                </a:cxn>
                <a:cxn ang="0">
                  <a:pos x="8" y="11"/>
                </a:cxn>
                <a:cxn ang="0">
                  <a:pos x="14" y="11"/>
                </a:cxn>
                <a:cxn ang="0">
                  <a:pos x="14" y="17"/>
                </a:cxn>
                <a:cxn ang="0">
                  <a:pos x="8" y="17"/>
                </a:cxn>
                <a:cxn ang="0">
                  <a:pos x="8" y="37"/>
                </a:cxn>
                <a:cxn ang="0">
                  <a:pos x="3" y="37"/>
                </a:cxn>
                <a:cxn ang="0">
                  <a:pos x="3" y="17"/>
                </a:cxn>
                <a:cxn ang="0">
                  <a:pos x="0" y="17"/>
                </a:cxn>
                <a:cxn ang="0">
                  <a:pos x="0" y="11"/>
                </a:cxn>
              </a:cxnLst>
              <a:rect l="0" t="0" r="r" b="b"/>
              <a:pathLst>
                <a:path w="14" h="37">
                  <a:moveTo>
                    <a:pt x="0" y="11"/>
                  </a:moveTo>
                  <a:lnTo>
                    <a:pt x="3" y="11"/>
                  </a:lnTo>
                  <a:lnTo>
                    <a:pt x="3" y="9"/>
                  </a:lnTo>
                  <a:lnTo>
                    <a:pt x="3" y="8"/>
                  </a:lnTo>
                  <a:lnTo>
                    <a:pt x="3" y="7"/>
                  </a:lnTo>
                  <a:lnTo>
                    <a:pt x="3" y="5"/>
                  </a:lnTo>
                  <a:lnTo>
                    <a:pt x="4" y="4"/>
                  </a:lnTo>
                  <a:lnTo>
                    <a:pt x="4" y="4"/>
                  </a:lnTo>
                  <a:lnTo>
                    <a:pt x="5" y="3"/>
                  </a:lnTo>
                  <a:lnTo>
                    <a:pt x="5" y="3"/>
                  </a:lnTo>
                  <a:lnTo>
                    <a:pt x="5" y="3"/>
                  </a:lnTo>
                  <a:lnTo>
                    <a:pt x="5" y="3"/>
                  </a:lnTo>
                  <a:lnTo>
                    <a:pt x="5" y="3"/>
                  </a:lnTo>
                  <a:lnTo>
                    <a:pt x="5" y="3"/>
                  </a:lnTo>
                  <a:lnTo>
                    <a:pt x="5" y="2"/>
                  </a:lnTo>
                  <a:lnTo>
                    <a:pt x="5" y="2"/>
                  </a:lnTo>
                  <a:lnTo>
                    <a:pt x="5" y="0"/>
                  </a:lnTo>
                  <a:lnTo>
                    <a:pt x="6" y="0"/>
                  </a:lnTo>
                  <a:lnTo>
                    <a:pt x="8" y="0"/>
                  </a:lnTo>
                  <a:lnTo>
                    <a:pt x="8" y="0"/>
                  </a:lnTo>
                  <a:lnTo>
                    <a:pt x="8" y="0"/>
                  </a:lnTo>
                  <a:lnTo>
                    <a:pt x="9" y="0"/>
                  </a:lnTo>
                  <a:lnTo>
                    <a:pt x="9" y="0"/>
                  </a:lnTo>
                  <a:lnTo>
                    <a:pt x="10" y="0"/>
                  </a:lnTo>
                  <a:lnTo>
                    <a:pt x="11" y="0"/>
                  </a:lnTo>
                  <a:lnTo>
                    <a:pt x="11" y="0"/>
                  </a:lnTo>
                  <a:lnTo>
                    <a:pt x="11" y="0"/>
                  </a:lnTo>
                  <a:lnTo>
                    <a:pt x="11" y="0"/>
                  </a:lnTo>
                  <a:lnTo>
                    <a:pt x="13" y="0"/>
                  </a:lnTo>
                  <a:lnTo>
                    <a:pt x="13" y="0"/>
                  </a:lnTo>
                  <a:lnTo>
                    <a:pt x="13" y="0"/>
                  </a:lnTo>
                  <a:lnTo>
                    <a:pt x="14" y="0"/>
                  </a:lnTo>
                  <a:lnTo>
                    <a:pt x="14" y="0"/>
                  </a:lnTo>
                  <a:lnTo>
                    <a:pt x="14" y="7"/>
                  </a:lnTo>
                  <a:lnTo>
                    <a:pt x="14" y="7"/>
                  </a:lnTo>
                  <a:lnTo>
                    <a:pt x="14" y="7"/>
                  </a:lnTo>
                  <a:lnTo>
                    <a:pt x="14" y="7"/>
                  </a:lnTo>
                  <a:lnTo>
                    <a:pt x="13" y="7"/>
                  </a:lnTo>
                  <a:lnTo>
                    <a:pt x="13" y="7"/>
                  </a:lnTo>
                  <a:lnTo>
                    <a:pt x="13" y="7"/>
                  </a:lnTo>
                  <a:lnTo>
                    <a:pt x="11" y="7"/>
                  </a:lnTo>
                  <a:lnTo>
                    <a:pt x="11" y="7"/>
                  </a:lnTo>
                  <a:lnTo>
                    <a:pt x="10" y="7"/>
                  </a:lnTo>
                  <a:lnTo>
                    <a:pt x="9" y="7"/>
                  </a:lnTo>
                  <a:lnTo>
                    <a:pt x="9" y="7"/>
                  </a:lnTo>
                  <a:lnTo>
                    <a:pt x="9" y="7"/>
                  </a:lnTo>
                  <a:lnTo>
                    <a:pt x="9" y="8"/>
                  </a:lnTo>
                  <a:lnTo>
                    <a:pt x="9" y="8"/>
                  </a:lnTo>
                  <a:lnTo>
                    <a:pt x="8" y="9"/>
                  </a:lnTo>
                  <a:lnTo>
                    <a:pt x="8" y="11"/>
                  </a:lnTo>
                  <a:lnTo>
                    <a:pt x="14" y="11"/>
                  </a:lnTo>
                  <a:lnTo>
                    <a:pt x="14" y="17"/>
                  </a:lnTo>
                  <a:lnTo>
                    <a:pt x="8" y="17"/>
                  </a:lnTo>
                  <a:lnTo>
                    <a:pt x="8" y="37"/>
                  </a:lnTo>
                  <a:lnTo>
                    <a:pt x="3" y="37"/>
                  </a:lnTo>
                  <a:lnTo>
                    <a:pt x="3" y="17"/>
                  </a:lnTo>
                  <a:lnTo>
                    <a:pt x="0" y="17"/>
                  </a:lnTo>
                  <a:lnTo>
                    <a:pt x="0" y="11"/>
                  </a:lnTo>
                  <a:close/>
                </a:path>
              </a:pathLst>
            </a:custGeom>
            <a:solidFill>
              <a:srgbClr val="3A66AA"/>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258" name="Freeform 378"/>
            <p:cNvSpPr/>
            <p:nvPr/>
          </p:nvSpPr>
          <p:spPr bwMode="auto">
            <a:xfrm>
              <a:off x="4015" y="2760"/>
              <a:ext cx="5" cy="7"/>
            </a:xfrm>
            <a:custGeom>
              <a:avLst/>
              <a:gdLst/>
              <a:ahLst/>
              <a:cxnLst>
                <a:cxn ang="0">
                  <a:pos x="6" y="17"/>
                </a:cxn>
                <a:cxn ang="0">
                  <a:pos x="8" y="18"/>
                </a:cxn>
                <a:cxn ang="0">
                  <a:pos x="9" y="18"/>
                </a:cxn>
                <a:cxn ang="0">
                  <a:pos x="9" y="21"/>
                </a:cxn>
                <a:cxn ang="0">
                  <a:pos x="10" y="22"/>
                </a:cxn>
                <a:cxn ang="0">
                  <a:pos x="11" y="22"/>
                </a:cxn>
                <a:cxn ang="0">
                  <a:pos x="13" y="22"/>
                </a:cxn>
                <a:cxn ang="0">
                  <a:pos x="14" y="21"/>
                </a:cxn>
                <a:cxn ang="0">
                  <a:pos x="14" y="18"/>
                </a:cxn>
                <a:cxn ang="0">
                  <a:pos x="15" y="18"/>
                </a:cxn>
                <a:cxn ang="0">
                  <a:pos x="16" y="18"/>
                </a:cxn>
                <a:cxn ang="0">
                  <a:pos x="16" y="18"/>
                </a:cxn>
                <a:cxn ang="0">
                  <a:pos x="16" y="18"/>
                </a:cxn>
                <a:cxn ang="0">
                  <a:pos x="14" y="16"/>
                </a:cxn>
                <a:cxn ang="0">
                  <a:pos x="9" y="15"/>
                </a:cxn>
                <a:cxn ang="0">
                  <a:pos x="6" y="13"/>
                </a:cxn>
                <a:cxn ang="0">
                  <a:pos x="5" y="12"/>
                </a:cxn>
                <a:cxn ang="0">
                  <a:pos x="4" y="10"/>
                </a:cxn>
                <a:cxn ang="0">
                  <a:pos x="3" y="7"/>
                </a:cxn>
                <a:cxn ang="0">
                  <a:pos x="3" y="5"/>
                </a:cxn>
                <a:cxn ang="0">
                  <a:pos x="3" y="3"/>
                </a:cxn>
                <a:cxn ang="0">
                  <a:pos x="3" y="2"/>
                </a:cxn>
                <a:cxn ang="0">
                  <a:pos x="6" y="0"/>
                </a:cxn>
                <a:cxn ang="0">
                  <a:pos x="9" y="0"/>
                </a:cxn>
                <a:cxn ang="0">
                  <a:pos x="13" y="0"/>
                </a:cxn>
                <a:cxn ang="0">
                  <a:pos x="15" y="0"/>
                </a:cxn>
                <a:cxn ang="0">
                  <a:pos x="16" y="1"/>
                </a:cxn>
                <a:cxn ang="0">
                  <a:pos x="18" y="2"/>
                </a:cxn>
                <a:cxn ang="0">
                  <a:pos x="19" y="3"/>
                </a:cxn>
                <a:cxn ang="0">
                  <a:pos x="19" y="6"/>
                </a:cxn>
                <a:cxn ang="0">
                  <a:pos x="14" y="6"/>
                </a:cxn>
                <a:cxn ang="0">
                  <a:pos x="13" y="6"/>
                </a:cxn>
                <a:cxn ang="0">
                  <a:pos x="11" y="6"/>
                </a:cxn>
                <a:cxn ang="0">
                  <a:pos x="9" y="6"/>
                </a:cxn>
                <a:cxn ang="0">
                  <a:pos x="9" y="6"/>
                </a:cxn>
                <a:cxn ang="0">
                  <a:pos x="9" y="6"/>
                </a:cxn>
                <a:cxn ang="0">
                  <a:pos x="9" y="7"/>
                </a:cxn>
                <a:cxn ang="0">
                  <a:pos x="9" y="8"/>
                </a:cxn>
                <a:cxn ang="0">
                  <a:pos x="10" y="8"/>
                </a:cxn>
                <a:cxn ang="0">
                  <a:pos x="11" y="8"/>
                </a:cxn>
                <a:cxn ang="0">
                  <a:pos x="15" y="10"/>
                </a:cxn>
                <a:cxn ang="0">
                  <a:pos x="18" y="11"/>
                </a:cxn>
                <a:cxn ang="0">
                  <a:pos x="19" y="12"/>
                </a:cxn>
                <a:cxn ang="0">
                  <a:pos x="20" y="13"/>
                </a:cxn>
                <a:cxn ang="0">
                  <a:pos x="21" y="16"/>
                </a:cxn>
                <a:cxn ang="0">
                  <a:pos x="21" y="18"/>
                </a:cxn>
                <a:cxn ang="0">
                  <a:pos x="21" y="20"/>
                </a:cxn>
                <a:cxn ang="0">
                  <a:pos x="20" y="22"/>
                </a:cxn>
                <a:cxn ang="0">
                  <a:pos x="18" y="23"/>
                </a:cxn>
                <a:cxn ang="0">
                  <a:pos x="15" y="25"/>
                </a:cxn>
                <a:cxn ang="0">
                  <a:pos x="13" y="26"/>
                </a:cxn>
                <a:cxn ang="0">
                  <a:pos x="9" y="26"/>
                </a:cxn>
                <a:cxn ang="0">
                  <a:pos x="6" y="26"/>
                </a:cxn>
                <a:cxn ang="0">
                  <a:pos x="6" y="26"/>
                </a:cxn>
                <a:cxn ang="0">
                  <a:pos x="4" y="23"/>
                </a:cxn>
                <a:cxn ang="0">
                  <a:pos x="3" y="21"/>
                </a:cxn>
              </a:cxnLst>
              <a:rect l="0" t="0" r="r" b="b"/>
              <a:pathLst>
                <a:path w="21" h="26">
                  <a:moveTo>
                    <a:pt x="0" y="18"/>
                  </a:moveTo>
                  <a:lnTo>
                    <a:pt x="6" y="16"/>
                  </a:lnTo>
                  <a:lnTo>
                    <a:pt x="6" y="17"/>
                  </a:lnTo>
                  <a:lnTo>
                    <a:pt x="8" y="17"/>
                  </a:lnTo>
                  <a:lnTo>
                    <a:pt x="8" y="18"/>
                  </a:lnTo>
                  <a:lnTo>
                    <a:pt x="8" y="18"/>
                  </a:lnTo>
                  <a:lnTo>
                    <a:pt x="9" y="18"/>
                  </a:lnTo>
                  <a:lnTo>
                    <a:pt x="9" y="18"/>
                  </a:lnTo>
                  <a:lnTo>
                    <a:pt x="9" y="18"/>
                  </a:lnTo>
                  <a:lnTo>
                    <a:pt x="9" y="18"/>
                  </a:lnTo>
                  <a:lnTo>
                    <a:pt x="9" y="20"/>
                  </a:lnTo>
                  <a:lnTo>
                    <a:pt x="9" y="21"/>
                  </a:lnTo>
                  <a:lnTo>
                    <a:pt x="9" y="21"/>
                  </a:lnTo>
                  <a:lnTo>
                    <a:pt x="10" y="22"/>
                  </a:lnTo>
                  <a:lnTo>
                    <a:pt x="10" y="22"/>
                  </a:lnTo>
                  <a:lnTo>
                    <a:pt x="11" y="22"/>
                  </a:lnTo>
                  <a:lnTo>
                    <a:pt x="11" y="22"/>
                  </a:lnTo>
                  <a:lnTo>
                    <a:pt x="11" y="22"/>
                  </a:lnTo>
                  <a:lnTo>
                    <a:pt x="13" y="22"/>
                  </a:lnTo>
                  <a:lnTo>
                    <a:pt x="13" y="22"/>
                  </a:lnTo>
                  <a:lnTo>
                    <a:pt x="13" y="22"/>
                  </a:lnTo>
                  <a:lnTo>
                    <a:pt x="14" y="22"/>
                  </a:lnTo>
                  <a:lnTo>
                    <a:pt x="14" y="21"/>
                  </a:lnTo>
                  <a:lnTo>
                    <a:pt x="14" y="21"/>
                  </a:lnTo>
                  <a:lnTo>
                    <a:pt x="14" y="20"/>
                  </a:lnTo>
                  <a:lnTo>
                    <a:pt x="14" y="18"/>
                  </a:lnTo>
                  <a:lnTo>
                    <a:pt x="14" y="18"/>
                  </a:lnTo>
                  <a:lnTo>
                    <a:pt x="14" y="18"/>
                  </a:lnTo>
                  <a:lnTo>
                    <a:pt x="15" y="18"/>
                  </a:lnTo>
                  <a:lnTo>
                    <a:pt x="15" y="18"/>
                  </a:lnTo>
                  <a:lnTo>
                    <a:pt x="15" y="18"/>
                  </a:lnTo>
                  <a:lnTo>
                    <a:pt x="16" y="18"/>
                  </a:lnTo>
                  <a:lnTo>
                    <a:pt x="16" y="18"/>
                  </a:lnTo>
                  <a:lnTo>
                    <a:pt x="16" y="18"/>
                  </a:lnTo>
                  <a:lnTo>
                    <a:pt x="16" y="18"/>
                  </a:lnTo>
                  <a:lnTo>
                    <a:pt x="16" y="18"/>
                  </a:lnTo>
                  <a:lnTo>
                    <a:pt x="16" y="18"/>
                  </a:lnTo>
                  <a:lnTo>
                    <a:pt x="16" y="18"/>
                  </a:lnTo>
                  <a:lnTo>
                    <a:pt x="16" y="18"/>
                  </a:lnTo>
                  <a:lnTo>
                    <a:pt x="15" y="17"/>
                  </a:lnTo>
                  <a:lnTo>
                    <a:pt x="15" y="17"/>
                  </a:lnTo>
                  <a:lnTo>
                    <a:pt x="14" y="16"/>
                  </a:lnTo>
                  <a:lnTo>
                    <a:pt x="11" y="16"/>
                  </a:lnTo>
                  <a:lnTo>
                    <a:pt x="10" y="15"/>
                  </a:lnTo>
                  <a:lnTo>
                    <a:pt x="9" y="15"/>
                  </a:lnTo>
                  <a:lnTo>
                    <a:pt x="8" y="13"/>
                  </a:lnTo>
                  <a:lnTo>
                    <a:pt x="6" y="13"/>
                  </a:lnTo>
                  <a:lnTo>
                    <a:pt x="6" y="13"/>
                  </a:lnTo>
                  <a:lnTo>
                    <a:pt x="6" y="12"/>
                  </a:lnTo>
                  <a:lnTo>
                    <a:pt x="6" y="12"/>
                  </a:lnTo>
                  <a:lnTo>
                    <a:pt x="5" y="12"/>
                  </a:lnTo>
                  <a:lnTo>
                    <a:pt x="4" y="12"/>
                  </a:lnTo>
                  <a:lnTo>
                    <a:pt x="4" y="11"/>
                  </a:lnTo>
                  <a:lnTo>
                    <a:pt x="4" y="10"/>
                  </a:lnTo>
                  <a:lnTo>
                    <a:pt x="4" y="10"/>
                  </a:lnTo>
                  <a:lnTo>
                    <a:pt x="3" y="8"/>
                  </a:lnTo>
                  <a:lnTo>
                    <a:pt x="3" y="7"/>
                  </a:lnTo>
                  <a:lnTo>
                    <a:pt x="3" y="6"/>
                  </a:lnTo>
                  <a:lnTo>
                    <a:pt x="3" y="6"/>
                  </a:lnTo>
                  <a:lnTo>
                    <a:pt x="3" y="5"/>
                  </a:lnTo>
                  <a:lnTo>
                    <a:pt x="3" y="5"/>
                  </a:lnTo>
                  <a:lnTo>
                    <a:pt x="3" y="5"/>
                  </a:lnTo>
                  <a:lnTo>
                    <a:pt x="3" y="3"/>
                  </a:lnTo>
                  <a:lnTo>
                    <a:pt x="3" y="3"/>
                  </a:lnTo>
                  <a:lnTo>
                    <a:pt x="3" y="2"/>
                  </a:lnTo>
                  <a:lnTo>
                    <a:pt x="3" y="2"/>
                  </a:lnTo>
                  <a:lnTo>
                    <a:pt x="4" y="1"/>
                  </a:lnTo>
                  <a:lnTo>
                    <a:pt x="5" y="1"/>
                  </a:lnTo>
                  <a:lnTo>
                    <a:pt x="6" y="0"/>
                  </a:lnTo>
                  <a:lnTo>
                    <a:pt x="8" y="0"/>
                  </a:lnTo>
                  <a:lnTo>
                    <a:pt x="8" y="0"/>
                  </a:lnTo>
                  <a:lnTo>
                    <a:pt x="9" y="0"/>
                  </a:lnTo>
                  <a:lnTo>
                    <a:pt x="10" y="0"/>
                  </a:lnTo>
                  <a:lnTo>
                    <a:pt x="11" y="0"/>
                  </a:lnTo>
                  <a:lnTo>
                    <a:pt x="13" y="0"/>
                  </a:lnTo>
                  <a:lnTo>
                    <a:pt x="13" y="0"/>
                  </a:lnTo>
                  <a:lnTo>
                    <a:pt x="14" y="0"/>
                  </a:lnTo>
                  <a:lnTo>
                    <a:pt x="15" y="0"/>
                  </a:lnTo>
                  <a:lnTo>
                    <a:pt x="15" y="0"/>
                  </a:lnTo>
                  <a:lnTo>
                    <a:pt x="16" y="1"/>
                  </a:lnTo>
                  <a:lnTo>
                    <a:pt x="16" y="1"/>
                  </a:lnTo>
                  <a:lnTo>
                    <a:pt x="16" y="2"/>
                  </a:lnTo>
                  <a:lnTo>
                    <a:pt x="18" y="2"/>
                  </a:lnTo>
                  <a:lnTo>
                    <a:pt x="18" y="2"/>
                  </a:lnTo>
                  <a:lnTo>
                    <a:pt x="19" y="2"/>
                  </a:lnTo>
                  <a:lnTo>
                    <a:pt x="19" y="3"/>
                  </a:lnTo>
                  <a:lnTo>
                    <a:pt x="19" y="3"/>
                  </a:lnTo>
                  <a:lnTo>
                    <a:pt x="19" y="3"/>
                  </a:lnTo>
                  <a:lnTo>
                    <a:pt x="19" y="5"/>
                  </a:lnTo>
                  <a:lnTo>
                    <a:pt x="19" y="6"/>
                  </a:lnTo>
                  <a:lnTo>
                    <a:pt x="14" y="6"/>
                  </a:lnTo>
                  <a:lnTo>
                    <a:pt x="14" y="6"/>
                  </a:lnTo>
                  <a:lnTo>
                    <a:pt x="14" y="6"/>
                  </a:lnTo>
                  <a:lnTo>
                    <a:pt x="13" y="6"/>
                  </a:lnTo>
                  <a:lnTo>
                    <a:pt x="13" y="6"/>
                  </a:lnTo>
                  <a:lnTo>
                    <a:pt x="13" y="6"/>
                  </a:lnTo>
                  <a:lnTo>
                    <a:pt x="11" y="6"/>
                  </a:lnTo>
                  <a:lnTo>
                    <a:pt x="11" y="6"/>
                  </a:lnTo>
                  <a:lnTo>
                    <a:pt x="11" y="6"/>
                  </a:lnTo>
                  <a:lnTo>
                    <a:pt x="10" y="6"/>
                  </a:lnTo>
                  <a:lnTo>
                    <a:pt x="10" y="6"/>
                  </a:lnTo>
                  <a:lnTo>
                    <a:pt x="9" y="6"/>
                  </a:lnTo>
                  <a:lnTo>
                    <a:pt x="9" y="6"/>
                  </a:lnTo>
                  <a:lnTo>
                    <a:pt x="9" y="6"/>
                  </a:lnTo>
                  <a:lnTo>
                    <a:pt x="9" y="6"/>
                  </a:lnTo>
                  <a:lnTo>
                    <a:pt x="9" y="6"/>
                  </a:lnTo>
                  <a:lnTo>
                    <a:pt x="9" y="6"/>
                  </a:lnTo>
                  <a:lnTo>
                    <a:pt x="9" y="6"/>
                  </a:lnTo>
                  <a:lnTo>
                    <a:pt x="9" y="6"/>
                  </a:lnTo>
                  <a:lnTo>
                    <a:pt x="9" y="6"/>
                  </a:lnTo>
                  <a:lnTo>
                    <a:pt x="9" y="7"/>
                  </a:lnTo>
                  <a:lnTo>
                    <a:pt x="9" y="7"/>
                  </a:lnTo>
                  <a:lnTo>
                    <a:pt x="9" y="8"/>
                  </a:lnTo>
                  <a:lnTo>
                    <a:pt x="9" y="8"/>
                  </a:lnTo>
                  <a:lnTo>
                    <a:pt x="9" y="8"/>
                  </a:lnTo>
                  <a:lnTo>
                    <a:pt x="9" y="8"/>
                  </a:lnTo>
                  <a:lnTo>
                    <a:pt x="10" y="8"/>
                  </a:lnTo>
                  <a:lnTo>
                    <a:pt x="10" y="8"/>
                  </a:lnTo>
                  <a:lnTo>
                    <a:pt x="11" y="8"/>
                  </a:lnTo>
                  <a:lnTo>
                    <a:pt x="11" y="8"/>
                  </a:lnTo>
                  <a:lnTo>
                    <a:pt x="13" y="8"/>
                  </a:lnTo>
                  <a:lnTo>
                    <a:pt x="14" y="8"/>
                  </a:lnTo>
                  <a:lnTo>
                    <a:pt x="15" y="10"/>
                  </a:lnTo>
                  <a:lnTo>
                    <a:pt x="16" y="10"/>
                  </a:lnTo>
                  <a:lnTo>
                    <a:pt x="16" y="10"/>
                  </a:lnTo>
                  <a:lnTo>
                    <a:pt x="18" y="11"/>
                  </a:lnTo>
                  <a:lnTo>
                    <a:pt x="18" y="11"/>
                  </a:lnTo>
                  <a:lnTo>
                    <a:pt x="19" y="12"/>
                  </a:lnTo>
                  <a:lnTo>
                    <a:pt x="19" y="12"/>
                  </a:lnTo>
                  <a:lnTo>
                    <a:pt x="19" y="12"/>
                  </a:lnTo>
                  <a:lnTo>
                    <a:pt x="19" y="12"/>
                  </a:lnTo>
                  <a:lnTo>
                    <a:pt x="20" y="13"/>
                  </a:lnTo>
                  <a:lnTo>
                    <a:pt x="20" y="13"/>
                  </a:lnTo>
                  <a:lnTo>
                    <a:pt x="20" y="15"/>
                  </a:lnTo>
                  <a:lnTo>
                    <a:pt x="21" y="16"/>
                  </a:lnTo>
                  <a:lnTo>
                    <a:pt x="21" y="16"/>
                  </a:lnTo>
                  <a:lnTo>
                    <a:pt x="21" y="17"/>
                  </a:lnTo>
                  <a:lnTo>
                    <a:pt x="21" y="18"/>
                  </a:lnTo>
                  <a:lnTo>
                    <a:pt x="21" y="18"/>
                  </a:lnTo>
                  <a:lnTo>
                    <a:pt x="21" y="20"/>
                  </a:lnTo>
                  <a:lnTo>
                    <a:pt x="21" y="20"/>
                  </a:lnTo>
                  <a:lnTo>
                    <a:pt x="20" y="21"/>
                  </a:lnTo>
                  <a:lnTo>
                    <a:pt x="20" y="21"/>
                  </a:lnTo>
                  <a:lnTo>
                    <a:pt x="20" y="22"/>
                  </a:lnTo>
                  <a:lnTo>
                    <a:pt x="19" y="22"/>
                  </a:lnTo>
                  <a:lnTo>
                    <a:pt x="19" y="22"/>
                  </a:lnTo>
                  <a:lnTo>
                    <a:pt x="18" y="23"/>
                  </a:lnTo>
                  <a:lnTo>
                    <a:pt x="18" y="25"/>
                  </a:lnTo>
                  <a:lnTo>
                    <a:pt x="16" y="25"/>
                  </a:lnTo>
                  <a:lnTo>
                    <a:pt x="15" y="25"/>
                  </a:lnTo>
                  <a:lnTo>
                    <a:pt x="14" y="25"/>
                  </a:lnTo>
                  <a:lnTo>
                    <a:pt x="13" y="26"/>
                  </a:lnTo>
                  <a:lnTo>
                    <a:pt x="13" y="26"/>
                  </a:lnTo>
                  <a:lnTo>
                    <a:pt x="11" y="26"/>
                  </a:lnTo>
                  <a:lnTo>
                    <a:pt x="10" y="26"/>
                  </a:lnTo>
                  <a:lnTo>
                    <a:pt x="9" y="26"/>
                  </a:lnTo>
                  <a:lnTo>
                    <a:pt x="9" y="26"/>
                  </a:lnTo>
                  <a:lnTo>
                    <a:pt x="8" y="26"/>
                  </a:lnTo>
                  <a:lnTo>
                    <a:pt x="6" y="26"/>
                  </a:lnTo>
                  <a:lnTo>
                    <a:pt x="6" y="26"/>
                  </a:lnTo>
                  <a:lnTo>
                    <a:pt x="6" y="26"/>
                  </a:lnTo>
                  <a:lnTo>
                    <a:pt x="6" y="26"/>
                  </a:lnTo>
                  <a:lnTo>
                    <a:pt x="5" y="25"/>
                  </a:lnTo>
                  <a:lnTo>
                    <a:pt x="4" y="23"/>
                  </a:lnTo>
                  <a:lnTo>
                    <a:pt x="4" y="23"/>
                  </a:lnTo>
                  <a:lnTo>
                    <a:pt x="3" y="22"/>
                  </a:lnTo>
                  <a:lnTo>
                    <a:pt x="3" y="22"/>
                  </a:lnTo>
                  <a:lnTo>
                    <a:pt x="3" y="21"/>
                  </a:lnTo>
                  <a:lnTo>
                    <a:pt x="1" y="20"/>
                  </a:lnTo>
                  <a:lnTo>
                    <a:pt x="0" y="18"/>
                  </a:lnTo>
                  <a:close/>
                </a:path>
              </a:pathLst>
            </a:custGeom>
            <a:solidFill>
              <a:srgbClr val="3A66AA"/>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259" name="Freeform 379"/>
            <p:cNvSpPr>
              <a:spLocks noEditPoints="1"/>
            </p:cNvSpPr>
            <p:nvPr/>
          </p:nvSpPr>
          <p:spPr bwMode="auto">
            <a:xfrm>
              <a:off x="4021" y="2758"/>
              <a:ext cx="5" cy="9"/>
            </a:xfrm>
            <a:custGeom>
              <a:avLst/>
              <a:gdLst/>
              <a:ahLst/>
              <a:cxnLst>
                <a:cxn ang="0">
                  <a:pos x="13" y="37"/>
                </a:cxn>
                <a:cxn ang="0">
                  <a:pos x="13" y="33"/>
                </a:cxn>
                <a:cxn ang="0">
                  <a:pos x="13" y="34"/>
                </a:cxn>
                <a:cxn ang="0">
                  <a:pos x="13" y="36"/>
                </a:cxn>
                <a:cxn ang="0">
                  <a:pos x="12" y="37"/>
                </a:cxn>
                <a:cxn ang="0">
                  <a:pos x="10" y="37"/>
                </a:cxn>
                <a:cxn ang="0">
                  <a:pos x="9" y="37"/>
                </a:cxn>
                <a:cxn ang="0">
                  <a:pos x="9" y="37"/>
                </a:cxn>
                <a:cxn ang="0">
                  <a:pos x="8" y="37"/>
                </a:cxn>
                <a:cxn ang="0">
                  <a:pos x="7" y="37"/>
                </a:cxn>
                <a:cxn ang="0">
                  <a:pos x="5" y="36"/>
                </a:cxn>
                <a:cxn ang="0">
                  <a:pos x="3" y="36"/>
                </a:cxn>
                <a:cxn ang="0">
                  <a:pos x="3" y="34"/>
                </a:cxn>
                <a:cxn ang="0">
                  <a:pos x="1" y="32"/>
                </a:cxn>
                <a:cxn ang="0">
                  <a:pos x="0" y="29"/>
                </a:cxn>
                <a:cxn ang="0">
                  <a:pos x="0" y="27"/>
                </a:cxn>
                <a:cxn ang="0">
                  <a:pos x="0" y="24"/>
                </a:cxn>
                <a:cxn ang="0">
                  <a:pos x="0" y="22"/>
                </a:cxn>
                <a:cxn ang="0">
                  <a:pos x="0" y="19"/>
                </a:cxn>
                <a:cxn ang="0">
                  <a:pos x="0" y="17"/>
                </a:cxn>
                <a:cxn ang="0">
                  <a:pos x="1" y="14"/>
                </a:cxn>
                <a:cxn ang="0">
                  <a:pos x="3" y="12"/>
                </a:cxn>
                <a:cxn ang="0">
                  <a:pos x="3" y="11"/>
                </a:cxn>
                <a:cxn ang="0">
                  <a:pos x="5" y="11"/>
                </a:cxn>
                <a:cxn ang="0">
                  <a:pos x="7" y="11"/>
                </a:cxn>
                <a:cxn ang="0">
                  <a:pos x="9" y="11"/>
                </a:cxn>
                <a:cxn ang="0">
                  <a:pos x="10" y="11"/>
                </a:cxn>
                <a:cxn ang="0">
                  <a:pos x="12" y="11"/>
                </a:cxn>
                <a:cxn ang="0">
                  <a:pos x="13" y="12"/>
                </a:cxn>
                <a:cxn ang="0">
                  <a:pos x="13" y="0"/>
                </a:cxn>
                <a:cxn ang="0">
                  <a:pos x="19" y="37"/>
                </a:cxn>
                <a:cxn ang="0">
                  <a:pos x="5" y="24"/>
                </a:cxn>
                <a:cxn ang="0">
                  <a:pos x="5" y="26"/>
                </a:cxn>
                <a:cxn ang="0">
                  <a:pos x="5" y="27"/>
                </a:cxn>
                <a:cxn ang="0">
                  <a:pos x="5" y="29"/>
                </a:cxn>
                <a:cxn ang="0">
                  <a:pos x="5" y="29"/>
                </a:cxn>
                <a:cxn ang="0">
                  <a:pos x="7" y="31"/>
                </a:cxn>
                <a:cxn ang="0">
                  <a:pos x="7" y="32"/>
                </a:cxn>
                <a:cxn ang="0">
                  <a:pos x="8" y="33"/>
                </a:cxn>
                <a:cxn ang="0">
                  <a:pos x="9" y="33"/>
                </a:cxn>
                <a:cxn ang="0">
                  <a:pos x="10" y="32"/>
                </a:cxn>
                <a:cxn ang="0">
                  <a:pos x="12" y="31"/>
                </a:cxn>
                <a:cxn ang="0">
                  <a:pos x="13" y="29"/>
                </a:cxn>
                <a:cxn ang="0">
                  <a:pos x="13" y="29"/>
                </a:cxn>
                <a:cxn ang="0">
                  <a:pos x="13" y="28"/>
                </a:cxn>
                <a:cxn ang="0">
                  <a:pos x="13" y="27"/>
                </a:cxn>
                <a:cxn ang="0">
                  <a:pos x="13" y="24"/>
                </a:cxn>
                <a:cxn ang="0">
                  <a:pos x="13" y="22"/>
                </a:cxn>
                <a:cxn ang="0">
                  <a:pos x="13" y="21"/>
                </a:cxn>
                <a:cxn ang="0">
                  <a:pos x="13" y="19"/>
                </a:cxn>
                <a:cxn ang="0">
                  <a:pos x="13" y="18"/>
                </a:cxn>
                <a:cxn ang="0">
                  <a:pos x="13" y="17"/>
                </a:cxn>
                <a:cxn ang="0">
                  <a:pos x="12" y="17"/>
                </a:cxn>
                <a:cxn ang="0">
                  <a:pos x="10" y="17"/>
                </a:cxn>
                <a:cxn ang="0">
                  <a:pos x="9" y="17"/>
                </a:cxn>
                <a:cxn ang="0">
                  <a:pos x="8" y="17"/>
                </a:cxn>
                <a:cxn ang="0">
                  <a:pos x="8" y="17"/>
                </a:cxn>
                <a:cxn ang="0">
                  <a:pos x="7" y="17"/>
                </a:cxn>
                <a:cxn ang="0">
                  <a:pos x="7" y="17"/>
                </a:cxn>
                <a:cxn ang="0">
                  <a:pos x="5" y="18"/>
                </a:cxn>
                <a:cxn ang="0">
                  <a:pos x="5" y="19"/>
                </a:cxn>
                <a:cxn ang="0">
                  <a:pos x="5" y="21"/>
                </a:cxn>
                <a:cxn ang="0">
                  <a:pos x="5" y="22"/>
                </a:cxn>
              </a:cxnLst>
              <a:rect l="0" t="0" r="r" b="b"/>
              <a:pathLst>
                <a:path w="19" h="37">
                  <a:moveTo>
                    <a:pt x="19" y="37"/>
                  </a:moveTo>
                  <a:lnTo>
                    <a:pt x="13" y="37"/>
                  </a:lnTo>
                  <a:lnTo>
                    <a:pt x="13" y="33"/>
                  </a:lnTo>
                  <a:lnTo>
                    <a:pt x="13" y="33"/>
                  </a:lnTo>
                  <a:lnTo>
                    <a:pt x="13" y="33"/>
                  </a:lnTo>
                  <a:lnTo>
                    <a:pt x="13" y="34"/>
                  </a:lnTo>
                  <a:lnTo>
                    <a:pt x="13" y="34"/>
                  </a:lnTo>
                  <a:lnTo>
                    <a:pt x="13" y="36"/>
                  </a:lnTo>
                  <a:lnTo>
                    <a:pt x="12" y="36"/>
                  </a:lnTo>
                  <a:lnTo>
                    <a:pt x="12" y="37"/>
                  </a:lnTo>
                  <a:lnTo>
                    <a:pt x="10" y="37"/>
                  </a:lnTo>
                  <a:lnTo>
                    <a:pt x="10" y="37"/>
                  </a:lnTo>
                  <a:lnTo>
                    <a:pt x="10" y="37"/>
                  </a:lnTo>
                  <a:lnTo>
                    <a:pt x="9" y="37"/>
                  </a:lnTo>
                  <a:lnTo>
                    <a:pt x="9" y="37"/>
                  </a:lnTo>
                  <a:lnTo>
                    <a:pt x="9" y="37"/>
                  </a:lnTo>
                  <a:lnTo>
                    <a:pt x="8" y="37"/>
                  </a:lnTo>
                  <a:lnTo>
                    <a:pt x="8" y="37"/>
                  </a:lnTo>
                  <a:lnTo>
                    <a:pt x="8" y="37"/>
                  </a:lnTo>
                  <a:lnTo>
                    <a:pt x="7" y="37"/>
                  </a:lnTo>
                  <a:lnTo>
                    <a:pt x="5" y="37"/>
                  </a:lnTo>
                  <a:lnTo>
                    <a:pt x="5" y="36"/>
                  </a:lnTo>
                  <a:lnTo>
                    <a:pt x="4" y="36"/>
                  </a:lnTo>
                  <a:lnTo>
                    <a:pt x="3" y="36"/>
                  </a:lnTo>
                  <a:lnTo>
                    <a:pt x="3" y="36"/>
                  </a:lnTo>
                  <a:lnTo>
                    <a:pt x="3" y="34"/>
                  </a:lnTo>
                  <a:lnTo>
                    <a:pt x="3" y="33"/>
                  </a:lnTo>
                  <a:lnTo>
                    <a:pt x="1" y="32"/>
                  </a:lnTo>
                  <a:lnTo>
                    <a:pt x="0" y="31"/>
                  </a:lnTo>
                  <a:lnTo>
                    <a:pt x="0" y="29"/>
                  </a:lnTo>
                  <a:lnTo>
                    <a:pt x="0" y="28"/>
                  </a:lnTo>
                  <a:lnTo>
                    <a:pt x="0" y="27"/>
                  </a:lnTo>
                  <a:lnTo>
                    <a:pt x="0" y="26"/>
                  </a:lnTo>
                  <a:lnTo>
                    <a:pt x="0" y="24"/>
                  </a:lnTo>
                  <a:lnTo>
                    <a:pt x="0" y="23"/>
                  </a:lnTo>
                  <a:lnTo>
                    <a:pt x="0" y="22"/>
                  </a:lnTo>
                  <a:lnTo>
                    <a:pt x="0" y="21"/>
                  </a:lnTo>
                  <a:lnTo>
                    <a:pt x="0" y="19"/>
                  </a:lnTo>
                  <a:lnTo>
                    <a:pt x="0" y="18"/>
                  </a:lnTo>
                  <a:lnTo>
                    <a:pt x="0" y="17"/>
                  </a:lnTo>
                  <a:lnTo>
                    <a:pt x="0" y="16"/>
                  </a:lnTo>
                  <a:lnTo>
                    <a:pt x="1" y="14"/>
                  </a:lnTo>
                  <a:lnTo>
                    <a:pt x="3" y="13"/>
                  </a:lnTo>
                  <a:lnTo>
                    <a:pt x="3" y="12"/>
                  </a:lnTo>
                  <a:lnTo>
                    <a:pt x="3" y="12"/>
                  </a:lnTo>
                  <a:lnTo>
                    <a:pt x="3" y="11"/>
                  </a:lnTo>
                  <a:lnTo>
                    <a:pt x="4" y="11"/>
                  </a:lnTo>
                  <a:lnTo>
                    <a:pt x="5" y="11"/>
                  </a:lnTo>
                  <a:lnTo>
                    <a:pt x="5" y="11"/>
                  </a:lnTo>
                  <a:lnTo>
                    <a:pt x="7" y="11"/>
                  </a:lnTo>
                  <a:lnTo>
                    <a:pt x="8" y="11"/>
                  </a:lnTo>
                  <a:lnTo>
                    <a:pt x="9" y="11"/>
                  </a:lnTo>
                  <a:lnTo>
                    <a:pt x="10" y="11"/>
                  </a:lnTo>
                  <a:lnTo>
                    <a:pt x="10" y="11"/>
                  </a:lnTo>
                  <a:lnTo>
                    <a:pt x="12" y="11"/>
                  </a:lnTo>
                  <a:lnTo>
                    <a:pt x="12" y="11"/>
                  </a:lnTo>
                  <a:lnTo>
                    <a:pt x="13" y="12"/>
                  </a:lnTo>
                  <a:lnTo>
                    <a:pt x="13" y="12"/>
                  </a:lnTo>
                  <a:lnTo>
                    <a:pt x="13" y="13"/>
                  </a:lnTo>
                  <a:lnTo>
                    <a:pt x="13" y="0"/>
                  </a:lnTo>
                  <a:lnTo>
                    <a:pt x="19" y="0"/>
                  </a:lnTo>
                  <a:lnTo>
                    <a:pt x="19" y="37"/>
                  </a:lnTo>
                  <a:close/>
                  <a:moveTo>
                    <a:pt x="5" y="23"/>
                  </a:moveTo>
                  <a:lnTo>
                    <a:pt x="5" y="24"/>
                  </a:lnTo>
                  <a:lnTo>
                    <a:pt x="5" y="26"/>
                  </a:lnTo>
                  <a:lnTo>
                    <a:pt x="5" y="26"/>
                  </a:lnTo>
                  <a:lnTo>
                    <a:pt x="5" y="27"/>
                  </a:lnTo>
                  <a:lnTo>
                    <a:pt x="5" y="27"/>
                  </a:lnTo>
                  <a:lnTo>
                    <a:pt x="5" y="28"/>
                  </a:lnTo>
                  <a:lnTo>
                    <a:pt x="5" y="29"/>
                  </a:lnTo>
                  <a:lnTo>
                    <a:pt x="5" y="29"/>
                  </a:lnTo>
                  <a:lnTo>
                    <a:pt x="5" y="29"/>
                  </a:lnTo>
                  <a:lnTo>
                    <a:pt x="5" y="31"/>
                  </a:lnTo>
                  <a:lnTo>
                    <a:pt x="7" y="31"/>
                  </a:lnTo>
                  <a:lnTo>
                    <a:pt x="7" y="32"/>
                  </a:lnTo>
                  <a:lnTo>
                    <a:pt x="7" y="32"/>
                  </a:lnTo>
                  <a:lnTo>
                    <a:pt x="8" y="33"/>
                  </a:lnTo>
                  <a:lnTo>
                    <a:pt x="8" y="33"/>
                  </a:lnTo>
                  <a:lnTo>
                    <a:pt x="8" y="33"/>
                  </a:lnTo>
                  <a:lnTo>
                    <a:pt x="9" y="33"/>
                  </a:lnTo>
                  <a:lnTo>
                    <a:pt x="9" y="33"/>
                  </a:lnTo>
                  <a:lnTo>
                    <a:pt x="10" y="32"/>
                  </a:lnTo>
                  <a:lnTo>
                    <a:pt x="10" y="32"/>
                  </a:lnTo>
                  <a:lnTo>
                    <a:pt x="12" y="31"/>
                  </a:lnTo>
                  <a:lnTo>
                    <a:pt x="12" y="31"/>
                  </a:lnTo>
                  <a:lnTo>
                    <a:pt x="13" y="29"/>
                  </a:lnTo>
                  <a:lnTo>
                    <a:pt x="13" y="29"/>
                  </a:lnTo>
                  <a:lnTo>
                    <a:pt x="13" y="29"/>
                  </a:lnTo>
                  <a:lnTo>
                    <a:pt x="13" y="29"/>
                  </a:lnTo>
                  <a:lnTo>
                    <a:pt x="13" y="28"/>
                  </a:lnTo>
                  <a:lnTo>
                    <a:pt x="13" y="28"/>
                  </a:lnTo>
                  <a:lnTo>
                    <a:pt x="13" y="27"/>
                  </a:lnTo>
                  <a:lnTo>
                    <a:pt x="13" y="26"/>
                  </a:lnTo>
                  <a:lnTo>
                    <a:pt x="13" y="24"/>
                  </a:lnTo>
                  <a:lnTo>
                    <a:pt x="13" y="23"/>
                  </a:lnTo>
                  <a:lnTo>
                    <a:pt x="13" y="22"/>
                  </a:lnTo>
                  <a:lnTo>
                    <a:pt x="13" y="22"/>
                  </a:lnTo>
                  <a:lnTo>
                    <a:pt x="13" y="21"/>
                  </a:lnTo>
                  <a:lnTo>
                    <a:pt x="13" y="19"/>
                  </a:lnTo>
                  <a:lnTo>
                    <a:pt x="13" y="19"/>
                  </a:lnTo>
                  <a:lnTo>
                    <a:pt x="13" y="18"/>
                  </a:lnTo>
                  <a:lnTo>
                    <a:pt x="13" y="18"/>
                  </a:lnTo>
                  <a:lnTo>
                    <a:pt x="13" y="17"/>
                  </a:lnTo>
                  <a:lnTo>
                    <a:pt x="13" y="17"/>
                  </a:lnTo>
                  <a:lnTo>
                    <a:pt x="12" y="17"/>
                  </a:lnTo>
                  <a:lnTo>
                    <a:pt x="12" y="17"/>
                  </a:lnTo>
                  <a:lnTo>
                    <a:pt x="10" y="17"/>
                  </a:lnTo>
                  <a:lnTo>
                    <a:pt x="10" y="17"/>
                  </a:lnTo>
                  <a:lnTo>
                    <a:pt x="9" y="17"/>
                  </a:lnTo>
                  <a:lnTo>
                    <a:pt x="9" y="17"/>
                  </a:lnTo>
                  <a:lnTo>
                    <a:pt x="8" y="17"/>
                  </a:lnTo>
                  <a:lnTo>
                    <a:pt x="8" y="17"/>
                  </a:lnTo>
                  <a:lnTo>
                    <a:pt x="8" y="17"/>
                  </a:lnTo>
                  <a:lnTo>
                    <a:pt x="8" y="17"/>
                  </a:lnTo>
                  <a:lnTo>
                    <a:pt x="8" y="17"/>
                  </a:lnTo>
                  <a:lnTo>
                    <a:pt x="7" y="17"/>
                  </a:lnTo>
                  <a:lnTo>
                    <a:pt x="7" y="17"/>
                  </a:lnTo>
                  <a:lnTo>
                    <a:pt x="7" y="17"/>
                  </a:lnTo>
                  <a:lnTo>
                    <a:pt x="5" y="17"/>
                  </a:lnTo>
                  <a:lnTo>
                    <a:pt x="5" y="18"/>
                  </a:lnTo>
                  <a:lnTo>
                    <a:pt x="5" y="18"/>
                  </a:lnTo>
                  <a:lnTo>
                    <a:pt x="5" y="19"/>
                  </a:lnTo>
                  <a:lnTo>
                    <a:pt x="5" y="19"/>
                  </a:lnTo>
                  <a:lnTo>
                    <a:pt x="5" y="21"/>
                  </a:lnTo>
                  <a:lnTo>
                    <a:pt x="5" y="22"/>
                  </a:lnTo>
                  <a:lnTo>
                    <a:pt x="5" y="22"/>
                  </a:lnTo>
                  <a:lnTo>
                    <a:pt x="5" y="23"/>
                  </a:lnTo>
                  <a:close/>
                </a:path>
              </a:pathLst>
            </a:custGeom>
            <a:solidFill>
              <a:srgbClr val="3A66AA"/>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260" name="Freeform 380"/>
            <p:cNvSpPr/>
            <p:nvPr/>
          </p:nvSpPr>
          <p:spPr bwMode="auto">
            <a:xfrm>
              <a:off x="4027" y="2758"/>
              <a:ext cx="3" cy="9"/>
            </a:xfrm>
            <a:custGeom>
              <a:avLst/>
              <a:gdLst/>
              <a:ahLst/>
              <a:cxnLst>
                <a:cxn ang="0">
                  <a:pos x="0" y="11"/>
                </a:cxn>
                <a:cxn ang="0">
                  <a:pos x="2" y="11"/>
                </a:cxn>
                <a:cxn ang="0">
                  <a:pos x="2" y="9"/>
                </a:cxn>
                <a:cxn ang="0">
                  <a:pos x="2" y="8"/>
                </a:cxn>
                <a:cxn ang="0">
                  <a:pos x="2" y="7"/>
                </a:cxn>
                <a:cxn ang="0">
                  <a:pos x="2" y="5"/>
                </a:cxn>
                <a:cxn ang="0">
                  <a:pos x="2" y="4"/>
                </a:cxn>
                <a:cxn ang="0">
                  <a:pos x="3" y="4"/>
                </a:cxn>
                <a:cxn ang="0">
                  <a:pos x="3" y="3"/>
                </a:cxn>
                <a:cxn ang="0">
                  <a:pos x="5" y="3"/>
                </a:cxn>
                <a:cxn ang="0">
                  <a:pos x="5" y="3"/>
                </a:cxn>
                <a:cxn ang="0">
                  <a:pos x="5" y="3"/>
                </a:cxn>
                <a:cxn ang="0">
                  <a:pos x="5" y="3"/>
                </a:cxn>
                <a:cxn ang="0">
                  <a:pos x="5" y="3"/>
                </a:cxn>
                <a:cxn ang="0">
                  <a:pos x="5" y="2"/>
                </a:cxn>
                <a:cxn ang="0">
                  <a:pos x="5" y="2"/>
                </a:cxn>
                <a:cxn ang="0">
                  <a:pos x="5" y="0"/>
                </a:cxn>
                <a:cxn ang="0">
                  <a:pos x="6" y="0"/>
                </a:cxn>
                <a:cxn ang="0">
                  <a:pos x="6" y="0"/>
                </a:cxn>
                <a:cxn ang="0">
                  <a:pos x="7" y="0"/>
                </a:cxn>
                <a:cxn ang="0">
                  <a:pos x="7" y="0"/>
                </a:cxn>
                <a:cxn ang="0">
                  <a:pos x="7" y="0"/>
                </a:cxn>
                <a:cxn ang="0">
                  <a:pos x="8" y="0"/>
                </a:cxn>
                <a:cxn ang="0">
                  <a:pos x="10" y="0"/>
                </a:cxn>
                <a:cxn ang="0">
                  <a:pos x="10" y="0"/>
                </a:cxn>
                <a:cxn ang="0">
                  <a:pos x="10" y="0"/>
                </a:cxn>
                <a:cxn ang="0">
                  <a:pos x="11" y="0"/>
                </a:cxn>
                <a:cxn ang="0">
                  <a:pos x="11" y="0"/>
                </a:cxn>
                <a:cxn ang="0">
                  <a:pos x="11" y="0"/>
                </a:cxn>
                <a:cxn ang="0">
                  <a:pos x="12" y="0"/>
                </a:cxn>
                <a:cxn ang="0">
                  <a:pos x="12" y="0"/>
                </a:cxn>
                <a:cxn ang="0">
                  <a:pos x="12" y="0"/>
                </a:cxn>
                <a:cxn ang="0">
                  <a:pos x="12" y="0"/>
                </a:cxn>
                <a:cxn ang="0">
                  <a:pos x="12" y="7"/>
                </a:cxn>
                <a:cxn ang="0">
                  <a:pos x="12" y="7"/>
                </a:cxn>
                <a:cxn ang="0">
                  <a:pos x="12" y="7"/>
                </a:cxn>
                <a:cxn ang="0">
                  <a:pos x="12" y="7"/>
                </a:cxn>
                <a:cxn ang="0">
                  <a:pos x="12" y="7"/>
                </a:cxn>
                <a:cxn ang="0">
                  <a:pos x="12" y="7"/>
                </a:cxn>
                <a:cxn ang="0">
                  <a:pos x="11" y="7"/>
                </a:cxn>
                <a:cxn ang="0">
                  <a:pos x="11" y="7"/>
                </a:cxn>
                <a:cxn ang="0">
                  <a:pos x="10" y="7"/>
                </a:cxn>
                <a:cxn ang="0">
                  <a:pos x="10" y="7"/>
                </a:cxn>
                <a:cxn ang="0">
                  <a:pos x="8" y="7"/>
                </a:cxn>
                <a:cxn ang="0">
                  <a:pos x="8" y="7"/>
                </a:cxn>
                <a:cxn ang="0">
                  <a:pos x="7" y="7"/>
                </a:cxn>
                <a:cxn ang="0">
                  <a:pos x="7" y="8"/>
                </a:cxn>
                <a:cxn ang="0">
                  <a:pos x="7" y="8"/>
                </a:cxn>
                <a:cxn ang="0">
                  <a:pos x="7" y="9"/>
                </a:cxn>
                <a:cxn ang="0">
                  <a:pos x="7" y="11"/>
                </a:cxn>
                <a:cxn ang="0">
                  <a:pos x="12" y="11"/>
                </a:cxn>
                <a:cxn ang="0">
                  <a:pos x="12" y="17"/>
                </a:cxn>
                <a:cxn ang="0">
                  <a:pos x="7" y="17"/>
                </a:cxn>
                <a:cxn ang="0">
                  <a:pos x="7" y="37"/>
                </a:cxn>
                <a:cxn ang="0">
                  <a:pos x="2" y="37"/>
                </a:cxn>
                <a:cxn ang="0">
                  <a:pos x="2" y="17"/>
                </a:cxn>
                <a:cxn ang="0">
                  <a:pos x="0" y="17"/>
                </a:cxn>
                <a:cxn ang="0">
                  <a:pos x="0" y="11"/>
                </a:cxn>
              </a:cxnLst>
              <a:rect l="0" t="0" r="r" b="b"/>
              <a:pathLst>
                <a:path w="12" h="37">
                  <a:moveTo>
                    <a:pt x="0" y="11"/>
                  </a:moveTo>
                  <a:lnTo>
                    <a:pt x="2" y="11"/>
                  </a:lnTo>
                  <a:lnTo>
                    <a:pt x="2" y="9"/>
                  </a:lnTo>
                  <a:lnTo>
                    <a:pt x="2" y="8"/>
                  </a:lnTo>
                  <a:lnTo>
                    <a:pt x="2" y="7"/>
                  </a:lnTo>
                  <a:lnTo>
                    <a:pt x="2" y="5"/>
                  </a:lnTo>
                  <a:lnTo>
                    <a:pt x="2" y="4"/>
                  </a:lnTo>
                  <a:lnTo>
                    <a:pt x="3" y="4"/>
                  </a:lnTo>
                  <a:lnTo>
                    <a:pt x="3" y="3"/>
                  </a:lnTo>
                  <a:lnTo>
                    <a:pt x="5" y="3"/>
                  </a:lnTo>
                  <a:lnTo>
                    <a:pt x="5" y="3"/>
                  </a:lnTo>
                  <a:lnTo>
                    <a:pt x="5" y="3"/>
                  </a:lnTo>
                  <a:lnTo>
                    <a:pt x="5" y="3"/>
                  </a:lnTo>
                  <a:lnTo>
                    <a:pt x="5" y="3"/>
                  </a:lnTo>
                  <a:lnTo>
                    <a:pt x="5" y="2"/>
                  </a:lnTo>
                  <a:lnTo>
                    <a:pt x="5" y="2"/>
                  </a:lnTo>
                  <a:lnTo>
                    <a:pt x="5" y="0"/>
                  </a:lnTo>
                  <a:lnTo>
                    <a:pt x="6" y="0"/>
                  </a:lnTo>
                  <a:lnTo>
                    <a:pt x="6" y="0"/>
                  </a:lnTo>
                  <a:lnTo>
                    <a:pt x="7" y="0"/>
                  </a:lnTo>
                  <a:lnTo>
                    <a:pt x="7" y="0"/>
                  </a:lnTo>
                  <a:lnTo>
                    <a:pt x="7" y="0"/>
                  </a:lnTo>
                  <a:lnTo>
                    <a:pt x="8" y="0"/>
                  </a:lnTo>
                  <a:lnTo>
                    <a:pt x="10" y="0"/>
                  </a:lnTo>
                  <a:lnTo>
                    <a:pt x="10" y="0"/>
                  </a:lnTo>
                  <a:lnTo>
                    <a:pt x="10" y="0"/>
                  </a:lnTo>
                  <a:lnTo>
                    <a:pt x="11" y="0"/>
                  </a:lnTo>
                  <a:lnTo>
                    <a:pt x="11" y="0"/>
                  </a:lnTo>
                  <a:lnTo>
                    <a:pt x="11" y="0"/>
                  </a:lnTo>
                  <a:lnTo>
                    <a:pt x="12" y="0"/>
                  </a:lnTo>
                  <a:lnTo>
                    <a:pt x="12" y="0"/>
                  </a:lnTo>
                  <a:lnTo>
                    <a:pt x="12" y="0"/>
                  </a:lnTo>
                  <a:lnTo>
                    <a:pt x="12" y="0"/>
                  </a:lnTo>
                  <a:lnTo>
                    <a:pt x="12" y="7"/>
                  </a:lnTo>
                  <a:lnTo>
                    <a:pt x="12" y="7"/>
                  </a:lnTo>
                  <a:lnTo>
                    <a:pt x="12" y="7"/>
                  </a:lnTo>
                  <a:lnTo>
                    <a:pt x="12" y="7"/>
                  </a:lnTo>
                  <a:lnTo>
                    <a:pt x="12" y="7"/>
                  </a:lnTo>
                  <a:lnTo>
                    <a:pt x="12" y="7"/>
                  </a:lnTo>
                  <a:lnTo>
                    <a:pt x="11" y="7"/>
                  </a:lnTo>
                  <a:lnTo>
                    <a:pt x="11" y="7"/>
                  </a:lnTo>
                  <a:lnTo>
                    <a:pt x="10" y="7"/>
                  </a:lnTo>
                  <a:lnTo>
                    <a:pt x="10" y="7"/>
                  </a:lnTo>
                  <a:lnTo>
                    <a:pt x="8" y="7"/>
                  </a:lnTo>
                  <a:lnTo>
                    <a:pt x="8" y="7"/>
                  </a:lnTo>
                  <a:lnTo>
                    <a:pt x="7" y="7"/>
                  </a:lnTo>
                  <a:lnTo>
                    <a:pt x="7" y="8"/>
                  </a:lnTo>
                  <a:lnTo>
                    <a:pt x="7" y="8"/>
                  </a:lnTo>
                  <a:lnTo>
                    <a:pt x="7" y="9"/>
                  </a:lnTo>
                  <a:lnTo>
                    <a:pt x="7" y="11"/>
                  </a:lnTo>
                  <a:lnTo>
                    <a:pt x="12" y="11"/>
                  </a:lnTo>
                  <a:lnTo>
                    <a:pt x="12" y="17"/>
                  </a:lnTo>
                  <a:lnTo>
                    <a:pt x="7" y="17"/>
                  </a:lnTo>
                  <a:lnTo>
                    <a:pt x="7" y="37"/>
                  </a:lnTo>
                  <a:lnTo>
                    <a:pt x="2" y="37"/>
                  </a:lnTo>
                  <a:lnTo>
                    <a:pt x="2" y="17"/>
                  </a:lnTo>
                  <a:lnTo>
                    <a:pt x="0" y="17"/>
                  </a:lnTo>
                  <a:lnTo>
                    <a:pt x="0" y="11"/>
                  </a:lnTo>
                  <a:close/>
                </a:path>
              </a:pathLst>
            </a:custGeom>
            <a:solidFill>
              <a:srgbClr val="3A66AA"/>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261" name="Rectangle 381"/>
            <p:cNvSpPr>
              <a:spLocks noChangeArrowheads="1"/>
            </p:cNvSpPr>
            <p:nvPr/>
          </p:nvSpPr>
          <p:spPr bwMode="auto">
            <a:xfrm>
              <a:off x="4031" y="2758"/>
              <a:ext cx="1" cy="9"/>
            </a:xfrm>
            <a:prstGeom prst="rect">
              <a:avLst/>
            </a:prstGeom>
            <a:solidFill>
              <a:srgbClr val="3A66AA"/>
            </a:solidFill>
            <a:ln w="9525">
              <a:noFill/>
              <a:miter lim="800000"/>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262" name="Freeform 382"/>
            <p:cNvSpPr/>
            <p:nvPr/>
          </p:nvSpPr>
          <p:spPr bwMode="auto">
            <a:xfrm>
              <a:off x="4033" y="2758"/>
              <a:ext cx="5" cy="9"/>
            </a:xfrm>
            <a:custGeom>
              <a:avLst/>
              <a:gdLst/>
              <a:ahLst/>
              <a:cxnLst>
                <a:cxn ang="0">
                  <a:pos x="0" y="37"/>
                </a:cxn>
                <a:cxn ang="0">
                  <a:pos x="0" y="0"/>
                </a:cxn>
                <a:cxn ang="0">
                  <a:pos x="5" y="0"/>
                </a:cxn>
                <a:cxn ang="0">
                  <a:pos x="5" y="19"/>
                </a:cxn>
                <a:cxn ang="0">
                  <a:pos x="11" y="11"/>
                </a:cxn>
                <a:cxn ang="0">
                  <a:pos x="19" y="11"/>
                </a:cxn>
                <a:cxn ang="0">
                  <a:pos x="11" y="19"/>
                </a:cxn>
                <a:cxn ang="0">
                  <a:pos x="19" y="37"/>
                </a:cxn>
                <a:cxn ang="0">
                  <a:pos x="14" y="37"/>
                </a:cxn>
                <a:cxn ang="0">
                  <a:pos x="8" y="27"/>
                </a:cxn>
                <a:cxn ang="0">
                  <a:pos x="5" y="29"/>
                </a:cxn>
                <a:cxn ang="0">
                  <a:pos x="5" y="37"/>
                </a:cxn>
                <a:cxn ang="0">
                  <a:pos x="0" y="37"/>
                </a:cxn>
              </a:cxnLst>
              <a:rect l="0" t="0" r="r" b="b"/>
              <a:pathLst>
                <a:path w="19" h="37">
                  <a:moveTo>
                    <a:pt x="0" y="37"/>
                  </a:moveTo>
                  <a:lnTo>
                    <a:pt x="0" y="0"/>
                  </a:lnTo>
                  <a:lnTo>
                    <a:pt x="5" y="0"/>
                  </a:lnTo>
                  <a:lnTo>
                    <a:pt x="5" y="19"/>
                  </a:lnTo>
                  <a:lnTo>
                    <a:pt x="11" y="11"/>
                  </a:lnTo>
                  <a:lnTo>
                    <a:pt x="19" y="11"/>
                  </a:lnTo>
                  <a:lnTo>
                    <a:pt x="11" y="19"/>
                  </a:lnTo>
                  <a:lnTo>
                    <a:pt x="19" y="37"/>
                  </a:lnTo>
                  <a:lnTo>
                    <a:pt x="14" y="37"/>
                  </a:lnTo>
                  <a:lnTo>
                    <a:pt x="8" y="27"/>
                  </a:lnTo>
                  <a:lnTo>
                    <a:pt x="5" y="29"/>
                  </a:lnTo>
                  <a:lnTo>
                    <a:pt x="5" y="37"/>
                  </a:lnTo>
                  <a:lnTo>
                    <a:pt x="0" y="37"/>
                  </a:lnTo>
                  <a:close/>
                </a:path>
              </a:pathLst>
            </a:custGeom>
            <a:solidFill>
              <a:srgbClr val="3A66AA"/>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263" name="Freeform 383"/>
            <p:cNvSpPr>
              <a:spLocks noEditPoints="1"/>
            </p:cNvSpPr>
            <p:nvPr/>
          </p:nvSpPr>
          <p:spPr bwMode="auto">
            <a:xfrm>
              <a:off x="4037" y="2758"/>
              <a:ext cx="3" cy="11"/>
            </a:xfrm>
            <a:custGeom>
              <a:avLst/>
              <a:gdLst/>
              <a:ahLst/>
              <a:cxnLst>
                <a:cxn ang="0">
                  <a:pos x="6" y="0"/>
                </a:cxn>
                <a:cxn ang="0">
                  <a:pos x="11" y="7"/>
                </a:cxn>
                <a:cxn ang="0">
                  <a:pos x="11" y="11"/>
                </a:cxn>
                <a:cxn ang="0">
                  <a:pos x="11" y="38"/>
                </a:cxn>
                <a:cxn ang="0">
                  <a:pos x="11" y="40"/>
                </a:cxn>
                <a:cxn ang="0">
                  <a:pos x="11" y="41"/>
                </a:cxn>
                <a:cxn ang="0">
                  <a:pos x="11" y="42"/>
                </a:cxn>
                <a:cxn ang="0">
                  <a:pos x="11" y="43"/>
                </a:cxn>
                <a:cxn ang="0">
                  <a:pos x="11" y="45"/>
                </a:cxn>
                <a:cxn ang="0">
                  <a:pos x="11" y="46"/>
                </a:cxn>
                <a:cxn ang="0">
                  <a:pos x="9" y="46"/>
                </a:cxn>
                <a:cxn ang="0">
                  <a:pos x="8" y="47"/>
                </a:cxn>
                <a:cxn ang="0">
                  <a:pos x="8" y="47"/>
                </a:cxn>
                <a:cxn ang="0">
                  <a:pos x="7" y="47"/>
                </a:cxn>
                <a:cxn ang="0">
                  <a:pos x="6" y="47"/>
                </a:cxn>
                <a:cxn ang="0">
                  <a:pos x="6" y="47"/>
                </a:cxn>
                <a:cxn ang="0">
                  <a:pos x="4" y="47"/>
                </a:cxn>
                <a:cxn ang="0">
                  <a:pos x="4" y="47"/>
                </a:cxn>
                <a:cxn ang="0">
                  <a:pos x="3" y="47"/>
                </a:cxn>
                <a:cxn ang="0">
                  <a:pos x="3" y="47"/>
                </a:cxn>
                <a:cxn ang="0">
                  <a:pos x="3" y="47"/>
                </a:cxn>
                <a:cxn ang="0">
                  <a:pos x="2" y="47"/>
                </a:cxn>
                <a:cxn ang="0">
                  <a:pos x="2" y="47"/>
                </a:cxn>
                <a:cxn ang="0">
                  <a:pos x="3" y="40"/>
                </a:cxn>
                <a:cxn ang="0">
                  <a:pos x="3" y="40"/>
                </a:cxn>
                <a:cxn ang="0">
                  <a:pos x="4" y="40"/>
                </a:cxn>
                <a:cxn ang="0">
                  <a:pos x="6" y="40"/>
                </a:cxn>
                <a:cxn ang="0">
                  <a:pos x="6" y="40"/>
                </a:cxn>
                <a:cxn ang="0">
                  <a:pos x="6" y="40"/>
                </a:cxn>
                <a:cxn ang="0">
                  <a:pos x="6" y="38"/>
                </a:cxn>
                <a:cxn ang="0">
                  <a:pos x="6" y="37"/>
                </a:cxn>
                <a:cxn ang="0">
                  <a:pos x="6" y="37"/>
                </a:cxn>
                <a:cxn ang="0">
                  <a:pos x="11" y="11"/>
                </a:cxn>
              </a:cxnLst>
              <a:rect l="0" t="0" r="r" b="b"/>
              <a:pathLst>
                <a:path w="11" h="47">
                  <a:moveTo>
                    <a:pt x="6" y="7"/>
                  </a:moveTo>
                  <a:lnTo>
                    <a:pt x="6" y="0"/>
                  </a:lnTo>
                  <a:lnTo>
                    <a:pt x="11" y="0"/>
                  </a:lnTo>
                  <a:lnTo>
                    <a:pt x="11" y="7"/>
                  </a:lnTo>
                  <a:lnTo>
                    <a:pt x="6" y="7"/>
                  </a:lnTo>
                  <a:close/>
                  <a:moveTo>
                    <a:pt x="11" y="11"/>
                  </a:moveTo>
                  <a:lnTo>
                    <a:pt x="11" y="37"/>
                  </a:lnTo>
                  <a:lnTo>
                    <a:pt x="11" y="38"/>
                  </a:lnTo>
                  <a:lnTo>
                    <a:pt x="11" y="38"/>
                  </a:lnTo>
                  <a:lnTo>
                    <a:pt x="11" y="40"/>
                  </a:lnTo>
                  <a:lnTo>
                    <a:pt x="11" y="40"/>
                  </a:lnTo>
                  <a:lnTo>
                    <a:pt x="11" y="41"/>
                  </a:lnTo>
                  <a:lnTo>
                    <a:pt x="11" y="41"/>
                  </a:lnTo>
                  <a:lnTo>
                    <a:pt x="11" y="42"/>
                  </a:lnTo>
                  <a:lnTo>
                    <a:pt x="11" y="43"/>
                  </a:lnTo>
                  <a:lnTo>
                    <a:pt x="11" y="43"/>
                  </a:lnTo>
                  <a:lnTo>
                    <a:pt x="11" y="43"/>
                  </a:lnTo>
                  <a:lnTo>
                    <a:pt x="11" y="45"/>
                  </a:lnTo>
                  <a:lnTo>
                    <a:pt x="11" y="45"/>
                  </a:lnTo>
                  <a:lnTo>
                    <a:pt x="11" y="46"/>
                  </a:lnTo>
                  <a:lnTo>
                    <a:pt x="11" y="46"/>
                  </a:lnTo>
                  <a:lnTo>
                    <a:pt x="9" y="46"/>
                  </a:lnTo>
                  <a:lnTo>
                    <a:pt x="8" y="47"/>
                  </a:lnTo>
                  <a:lnTo>
                    <a:pt x="8" y="47"/>
                  </a:lnTo>
                  <a:lnTo>
                    <a:pt x="8" y="47"/>
                  </a:lnTo>
                  <a:lnTo>
                    <a:pt x="8" y="47"/>
                  </a:lnTo>
                  <a:lnTo>
                    <a:pt x="7" y="47"/>
                  </a:lnTo>
                  <a:lnTo>
                    <a:pt x="7" y="47"/>
                  </a:lnTo>
                  <a:lnTo>
                    <a:pt x="6" y="47"/>
                  </a:lnTo>
                  <a:lnTo>
                    <a:pt x="6" y="47"/>
                  </a:lnTo>
                  <a:lnTo>
                    <a:pt x="6" y="47"/>
                  </a:lnTo>
                  <a:lnTo>
                    <a:pt x="6" y="47"/>
                  </a:lnTo>
                  <a:lnTo>
                    <a:pt x="6" y="47"/>
                  </a:lnTo>
                  <a:lnTo>
                    <a:pt x="4" y="47"/>
                  </a:lnTo>
                  <a:lnTo>
                    <a:pt x="4" y="47"/>
                  </a:lnTo>
                  <a:lnTo>
                    <a:pt x="4" y="47"/>
                  </a:lnTo>
                  <a:lnTo>
                    <a:pt x="3" y="47"/>
                  </a:lnTo>
                  <a:lnTo>
                    <a:pt x="3" y="47"/>
                  </a:lnTo>
                  <a:lnTo>
                    <a:pt x="3" y="47"/>
                  </a:lnTo>
                  <a:lnTo>
                    <a:pt x="3" y="47"/>
                  </a:lnTo>
                  <a:lnTo>
                    <a:pt x="3" y="47"/>
                  </a:lnTo>
                  <a:lnTo>
                    <a:pt x="3" y="47"/>
                  </a:lnTo>
                  <a:lnTo>
                    <a:pt x="3" y="47"/>
                  </a:lnTo>
                  <a:lnTo>
                    <a:pt x="2" y="47"/>
                  </a:lnTo>
                  <a:lnTo>
                    <a:pt x="2" y="47"/>
                  </a:lnTo>
                  <a:lnTo>
                    <a:pt x="2" y="47"/>
                  </a:lnTo>
                  <a:lnTo>
                    <a:pt x="0" y="47"/>
                  </a:lnTo>
                  <a:lnTo>
                    <a:pt x="3" y="40"/>
                  </a:lnTo>
                  <a:lnTo>
                    <a:pt x="3" y="40"/>
                  </a:lnTo>
                  <a:lnTo>
                    <a:pt x="3" y="40"/>
                  </a:lnTo>
                  <a:lnTo>
                    <a:pt x="4" y="40"/>
                  </a:lnTo>
                  <a:lnTo>
                    <a:pt x="4" y="40"/>
                  </a:lnTo>
                  <a:lnTo>
                    <a:pt x="4" y="40"/>
                  </a:lnTo>
                  <a:lnTo>
                    <a:pt x="6" y="40"/>
                  </a:lnTo>
                  <a:lnTo>
                    <a:pt x="6" y="40"/>
                  </a:lnTo>
                  <a:lnTo>
                    <a:pt x="6" y="40"/>
                  </a:lnTo>
                  <a:lnTo>
                    <a:pt x="6" y="40"/>
                  </a:lnTo>
                  <a:lnTo>
                    <a:pt x="6" y="40"/>
                  </a:lnTo>
                  <a:lnTo>
                    <a:pt x="6" y="38"/>
                  </a:lnTo>
                  <a:lnTo>
                    <a:pt x="6" y="38"/>
                  </a:lnTo>
                  <a:lnTo>
                    <a:pt x="6" y="37"/>
                  </a:lnTo>
                  <a:lnTo>
                    <a:pt x="6" y="37"/>
                  </a:lnTo>
                  <a:lnTo>
                    <a:pt x="6" y="37"/>
                  </a:lnTo>
                  <a:lnTo>
                    <a:pt x="6" y="37"/>
                  </a:lnTo>
                  <a:lnTo>
                    <a:pt x="6" y="11"/>
                  </a:lnTo>
                  <a:lnTo>
                    <a:pt x="11" y="11"/>
                  </a:lnTo>
                  <a:close/>
                </a:path>
              </a:pathLst>
            </a:custGeom>
            <a:solidFill>
              <a:srgbClr val="3A66AA"/>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264" name="Freeform 384"/>
            <p:cNvSpPr>
              <a:spLocks noEditPoints="1"/>
            </p:cNvSpPr>
            <p:nvPr/>
          </p:nvSpPr>
          <p:spPr bwMode="auto">
            <a:xfrm>
              <a:off x="4041" y="2758"/>
              <a:ext cx="5" cy="9"/>
            </a:xfrm>
            <a:custGeom>
              <a:avLst/>
              <a:gdLst/>
              <a:ahLst/>
              <a:cxnLst>
                <a:cxn ang="0">
                  <a:pos x="12" y="37"/>
                </a:cxn>
                <a:cxn ang="0">
                  <a:pos x="12" y="33"/>
                </a:cxn>
                <a:cxn ang="0">
                  <a:pos x="12" y="34"/>
                </a:cxn>
                <a:cxn ang="0">
                  <a:pos x="12" y="36"/>
                </a:cxn>
                <a:cxn ang="0">
                  <a:pos x="11" y="37"/>
                </a:cxn>
                <a:cxn ang="0">
                  <a:pos x="10" y="37"/>
                </a:cxn>
                <a:cxn ang="0">
                  <a:pos x="10" y="37"/>
                </a:cxn>
                <a:cxn ang="0">
                  <a:pos x="9" y="37"/>
                </a:cxn>
                <a:cxn ang="0">
                  <a:pos x="7" y="37"/>
                </a:cxn>
                <a:cxn ang="0">
                  <a:pos x="6" y="37"/>
                </a:cxn>
                <a:cxn ang="0">
                  <a:pos x="5" y="36"/>
                </a:cxn>
                <a:cxn ang="0">
                  <a:pos x="4" y="36"/>
                </a:cxn>
                <a:cxn ang="0">
                  <a:pos x="2" y="34"/>
                </a:cxn>
                <a:cxn ang="0">
                  <a:pos x="1" y="32"/>
                </a:cxn>
                <a:cxn ang="0">
                  <a:pos x="0" y="29"/>
                </a:cxn>
                <a:cxn ang="0">
                  <a:pos x="0" y="27"/>
                </a:cxn>
                <a:cxn ang="0">
                  <a:pos x="0" y="24"/>
                </a:cxn>
                <a:cxn ang="0">
                  <a:pos x="0" y="22"/>
                </a:cxn>
                <a:cxn ang="0">
                  <a:pos x="0" y="19"/>
                </a:cxn>
                <a:cxn ang="0">
                  <a:pos x="0" y="17"/>
                </a:cxn>
                <a:cxn ang="0">
                  <a:pos x="1" y="14"/>
                </a:cxn>
                <a:cxn ang="0">
                  <a:pos x="2" y="12"/>
                </a:cxn>
                <a:cxn ang="0">
                  <a:pos x="4" y="11"/>
                </a:cxn>
                <a:cxn ang="0">
                  <a:pos x="5" y="11"/>
                </a:cxn>
                <a:cxn ang="0">
                  <a:pos x="6" y="11"/>
                </a:cxn>
                <a:cxn ang="0">
                  <a:pos x="9" y="11"/>
                </a:cxn>
                <a:cxn ang="0">
                  <a:pos x="10" y="11"/>
                </a:cxn>
                <a:cxn ang="0">
                  <a:pos x="12" y="11"/>
                </a:cxn>
                <a:cxn ang="0">
                  <a:pos x="12" y="12"/>
                </a:cxn>
                <a:cxn ang="0">
                  <a:pos x="12" y="0"/>
                </a:cxn>
                <a:cxn ang="0">
                  <a:pos x="19" y="37"/>
                </a:cxn>
                <a:cxn ang="0">
                  <a:pos x="5" y="24"/>
                </a:cxn>
                <a:cxn ang="0">
                  <a:pos x="5" y="26"/>
                </a:cxn>
                <a:cxn ang="0">
                  <a:pos x="5" y="27"/>
                </a:cxn>
                <a:cxn ang="0">
                  <a:pos x="5" y="29"/>
                </a:cxn>
                <a:cxn ang="0">
                  <a:pos x="5" y="29"/>
                </a:cxn>
                <a:cxn ang="0">
                  <a:pos x="6" y="31"/>
                </a:cxn>
                <a:cxn ang="0">
                  <a:pos x="6" y="32"/>
                </a:cxn>
                <a:cxn ang="0">
                  <a:pos x="7" y="33"/>
                </a:cxn>
                <a:cxn ang="0">
                  <a:pos x="9" y="33"/>
                </a:cxn>
                <a:cxn ang="0">
                  <a:pos x="10" y="32"/>
                </a:cxn>
                <a:cxn ang="0">
                  <a:pos x="11" y="31"/>
                </a:cxn>
                <a:cxn ang="0">
                  <a:pos x="12" y="29"/>
                </a:cxn>
                <a:cxn ang="0">
                  <a:pos x="12" y="29"/>
                </a:cxn>
                <a:cxn ang="0">
                  <a:pos x="12" y="28"/>
                </a:cxn>
                <a:cxn ang="0">
                  <a:pos x="12" y="27"/>
                </a:cxn>
                <a:cxn ang="0">
                  <a:pos x="12" y="24"/>
                </a:cxn>
                <a:cxn ang="0">
                  <a:pos x="12" y="22"/>
                </a:cxn>
                <a:cxn ang="0">
                  <a:pos x="12" y="21"/>
                </a:cxn>
                <a:cxn ang="0">
                  <a:pos x="12" y="19"/>
                </a:cxn>
                <a:cxn ang="0">
                  <a:pos x="12" y="18"/>
                </a:cxn>
                <a:cxn ang="0">
                  <a:pos x="12" y="17"/>
                </a:cxn>
                <a:cxn ang="0">
                  <a:pos x="11" y="17"/>
                </a:cxn>
                <a:cxn ang="0">
                  <a:pos x="10" y="17"/>
                </a:cxn>
                <a:cxn ang="0">
                  <a:pos x="9" y="17"/>
                </a:cxn>
                <a:cxn ang="0">
                  <a:pos x="7" y="17"/>
                </a:cxn>
                <a:cxn ang="0">
                  <a:pos x="7" y="17"/>
                </a:cxn>
                <a:cxn ang="0">
                  <a:pos x="7" y="17"/>
                </a:cxn>
                <a:cxn ang="0">
                  <a:pos x="6" y="17"/>
                </a:cxn>
                <a:cxn ang="0">
                  <a:pos x="5" y="18"/>
                </a:cxn>
                <a:cxn ang="0">
                  <a:pos x="5" y="19"/>
                </a:cxn>
                <a:cxn ang="0">
                  <a:pos x="5" y="21"/>
                </a:cxn>
                <a:cxn ang="0">
                  <a:pos x="5" y="22"/>
                </a:cxn>
              </a:cxnLst>
              <a:rect l="0" t="0" r="r" b="b"/>
              <a:pathLst>
                <a:path w="19" h="37">
                  <a:moveTo>
                    <a:pt x="19" y="37"/>
                  </a:moveTo>
                  <a:lnTo>
                    <a:pt x="12" y="37"/>
                  </a:lnTo>
                  <a:lnTo>
                    <a:pt x="12" y="33"/>
                  </a:lnTo>
                  <a:lnTo>
                    <a:pt x="12" y="33"/>
                  </a:lnTo>
                  <a:lnTo>
                    <a:pt x="12" y="33"/>
                  </a:lnTo>
                  <a:lnTo>
                    <a:pt x="12" y="34"/>
                  </a:lnTo>
                  <a:lnTo>
                    <a:pt x="12" y="34"/>
                  </a:lnTo>
                  <a:lnTo>
                    <a:pt x="12" y="36"/>
                  </a:lnTo>
                  <a:lnTo>
                    <a:pt x="12" y="36"/>
                  </a:lnTo>
                  <a:lnTo>
                    <a:pt x="11" y="37"/>
                  </a:lnTo>
                  <a:lnTo>
                    <a:pt x="10" y="37"/>
                  </a:lnTo>
                  <a:lnTo>
                    <a:pt x="10" y="37"/>
                  </a:lnTo>
                  <a:lnTo>
                    <a:pt x="10" y="37"/>
                  </a:lnTo>
                  <a:lnTo>
                    <a:pt x="10" y="37"/>
                  </a:lnTo>
                  <a:lnTo>
                    <a:pt x="9" y="37"/>
                  </a:lnTo>
                  <a:lnTo>
                    <a:pt x="9" y="37"/>
                  </a:lnTo>
                  <a:lnTo>
                    <a:pt x="7" y="37"/>
                  </a:lnTo>
                  <a:lnTo>
                    <a:pt x="7" y="37"/>
                  </a:lnTo>
                  <a:lnTo>
                    <a:pt x="7" y="37"/>
                  </a:lnTo>
                  <a:lnTo>
                    <a:pt x="6" y="37"/>
                  </a:lnTo>
                  <a:lnTo>
                    <a:pt x="6" y="37"/>
                  </a:lnTo>
                  <a:lnTo>
                    <a:pt x="5" y="36"/>
                  </a:lnTo>
                  <a:lnTo>
                    <a:pt x="4" y="36"/>
                  </a:lnTo>
                  <a:lnTo>
                    <a:pt x="4" y="36"/>
                  </a:lnTo>
                  <a:lnTo>
                    <a:pt x="2" y="36"/>
                  </a:lnTo>
                  <a:lnTo>
                    <a:pt x="2" y="34"/>
                  </a:lnTo>
                  <a:lnTo>
                    <a:pt x="2" y="33"/>
                  </a:lnTo>
                  <a:lnTo>
                    <a:pt x="1" y="32"/>
                  </a:lnTo>
                  <a:lnTo>
                    <a:pt x="1" y="31"/>
                  </a:lnTo>
                  <a:lnTo>
                    <a:pt x="0" y="29"/>
                  </a:lnTo>
                  <a:lnTo>
                    <a:pt x="0" y="28"/>
                  </a:lnTo>
                  <a:lnTo>
                    <a:pt x="0" y="27"/>
                  </a:lnTo>
                  <a:lnTo>
                    <a:pt x="0" y="26"/>
                  </a:lnTo>
                  <a:lnTo>
                    <a:pt x="0" y="24"/>
                  </a:lnTo>
                  <a:lnTo>
                    <a:pt x="0" y="23"/>
                  </a:lnTo>
                  <a:lnTo>
                    <a:pt x="0" y="22"/>
                  </a:lnTo>
                  <a:lnTo>
                    <a:pt x="0" y="21"/>
                  </a:lnTo>
                  <a:lnTo>
                    <a:pt x="0" y="19"/>
                  </a:lnTo>
                  <a:lnTo>
                    <a:pt x="0" y="18"/>
                  </a:lnTo>
                  <a:lnTo>
                    <a:pt x="0" y="17"/>
                  </a:lnTo>
                  <a:lnTo>
                    <a:pt x="1" y="16"/>
                  </a:lnTo>
                  <a:lnTo>
                    <a:pt x="1" y="14"/>
                  </a:lnTo>
                  <a:lnTo>
                    <a:pt x="2" y="13"/>
                  </a:lnTo>
                  <a:lnTo>
                    <a:pt x="2" y="12"/>
                  </a:lnTo>
                  <a:lnTo>
                    <a:pt x="2" y="12"/>
                  </a:lnTo>
                  <a:lnTo>
                    <a:pt x="4" y="11"/>
                  </a:lnTo>
                  <a:lnTo>
                    <a:pt x="4" y="11"/>
                  </a:lnTo>
                  <a:lnTo>
                    <a:pt x="5" y="11"/>
                  </a:lnTo>
                  <a:lnTo>
                    <a:pt x="6" y="11"/>
                  </a:lnTo>
                  <a:lnTo>
                    <a:pt x="6" y="11"/>
                  </a:lnTo>
                  <a:lnTo>
                    <a:pt x="7" y="11"/>
                  </a:lnTo>
                  <a:lnTo>
                    <a:pt x="9" y="11"/>
                  </a:lnTo>
                  <a:lnTo>
                    <a:pt x="10" y="11"/>
                  </a:lnTo>
                  <a:lnTo>
                    <a:pt x="10" y="11"/>
                  </a:lnTo>
                  <a:lnTo>
                    <a:pt x="11" y="11"/>
                  </a:lnTo>
                  <a:lnTo>
                    <a:pt x="12" y="11"/>
                  </a:lnTo>
                  <a:lnTo>
                    <a:pt x="12" y="12"/>
                  </a:lnTo>
                  <a:lnTo>
                    <a:pt x="12" y="12"/>
                  </a:lnTo>
                  <a:lnTo>
                    <a:pt x="12" y="13"/>
                  </a:lnTo>
                  <a:lnTo>
                    <a:pt x="12" y="0"/>
                  </a:lnTo>
                  <a:lnTo>
                    <a:pt x="19" y="0"/>
                  </a:lnTo>
                  <a:lnTo>
                    <a:pt x="19" y="37"/>
                  </a:lnTo>
                  <a:close/>
                  <a:moveTo>
                    <a:pt x="5" y="23"/>
                  </a:moveTo>
                  <a:lnTo>
                    <a:pt x="5" y="24"/>
                  </a:lnTo>
                  <a:lnTo>
                    <a:pt x="5" y="26"/>
                  </a:lnTo>
                  <a:lnTo>
                    <a:pt x="5" y="26"/>
                  </a:lnTo>
                  <a:lnTo>
                    <a:pt x="5" y="27"/>
                  </a:lnTo>
                  <a:lnTo>
                    <a:pt x="5" y="27"/>
                  </a:lnTo>
                  <a:lnTo>
                    <a:pt x="5" y="28"/>
                  </a:lnTo>
                  <a:lnTo>
                    <a:pt x="5" y="29"/>
                  </a:lnTo>
                  <a:lnTo>
                    <a:pt x="5" y="29"/>
                  </a:lnTo>
                  <a:lnTo>
                    <a:pt x="5" y="29"/>
                  </a:lnTo>
                  <a:lnTo>
                    <a:pt x="5" y="31"/>
                  </a:lnTo>
                  <a:lnTo>
                    <a:pt x="6" y="31"/>
                  </a:lnTo>
                  <a:lnTo>
                    <a:pt x="6" y="32"/>
                  </a:lnTo>
                  <a:lnTo>
                    <a:pt x="6" y="32"/>
                  </a:lnTo>
                  <a:lnTo>
                    <a:pt x="7" y="33"/>
                  </a:lnTo>
                  <a:lnTo>
                    <a:pt x="7" y="33"/>
                  </a:lnTo>
                  <a:lnTo>
                    <a:pt x="7" y="33"/>
                  </a:lnTo>
                  <a:lnTo>
                    <a:pt x="9" y="33"/>
                  </a:lnTo>
                  <a:lnTo>
                    <a:pt x="9" y="33"/>
                  </a:lnTo>
                  <a:lnTo>
                    <a:pt x="10" y="32"/>
                  </a:lnTo>
                  <a:lnTo>
                    <a:pt x="10" y="32"/>
                  </a:lnTo>
                  <a:lnTo>
                    <a:pt x="11" y="31"/>
                  </a:lnTo>
                  <a:lnTo>
                    <a:pt x="11" y="31"/>
                  </a:lnTo>
                  <a:lnTo>
                    <a:pt x="12" y="29"/>
                  </a:lnTo>
                  <a:lnTo>
                    <a:pt x="12" y="29"/>
                  </a:lnTo>
                  <a:lnTo>
                    <a:pt x="12" y="29"/>
                  </a:lnTo>
                  <a:lnTo>
                    <a:pt x="12" y="29"/>
                  </a:lnTo>
                  <a:lnTo>
                    <a:pt x="12" y="28"/>
                  </a:lnTo>
                  <a:lnTo>
                    <a:pt x="12" y="28"/>
                  </a:lnTo>
                  <a:lnTo>
                    <a:pt x="12" y="27"/>
                  </a:lnTo>
                  <a:lnTo>
                    <a:pt x="12" y="26"/>
                  </a:lnTo>
                  <a:lnTo>
                    <a:pt x="12" y="24"/>
                  </a:lnTo>
                  <a:lnTo>
                    <a:pt x="12" y="23"/>
                  </a:lnTo>
                  <a:lnTo>
                    <a:pt x="12" y="22"/>
                  </a:lnTo>
                  <a:lnTo>
                    <a:pt x="12" y="22"/>
                  </a:lnTo>
                  <a:lnTo>
                    <a:pt x="12" y="21"/>
                  </a:lnTo>
                  <a:lnTo>
                    <a:pt x="12" y="19"/>
                  </a:lnTo>
                  <a:lnTo>
                    <a:pt x="12" y="19"/>
                  </a:lnTo>
                  <a:lnTo>
                    <a:pt x="12" y="18"/>
                  </a:lnTo>
                  <a:lnTo>
                    <a:pt x="12" y="18"/>
                  </a:lnTo>
                  <a:lnTo>
                    <a:pt x="12" y="17"/>
                  </a:lnTo>
                  <a:lnTo>
                    <a:pt x="12" y="17"/>
                  </a:lnTo>
                  <a:lnTo>
                    <a:pt x="11" y="17"/>
                  </a:lnTo>
                  <a:lnTo>
                    <a:pt x="11" y="17"/>
                  </a:lnTo>
                  <a:lnTo>
                    <a:pt x="10" y="17"/>
                  </a:lnTo>
                  <a:lnTo>
                    <a:pt x="10" y="17"/>
                  </a:lnTo>
                  <a:lnTo>
                    <a:pt x="9" y="17"/>
                  </a:lnTo>
                  <a:lnTo>
                    <a:pt x="9" y="17"/>
                  </a:lnTo>
                  <a:lnTo>
                    <a:pt x="7" y="17"/>
                  </a:lnTo>
                  <a:lnTo>
                    <a:pt x="7" y="17"/>
                  </a:lnTo>
                  <a:lnTo>
                    <a:pt x="7" y="17"/>
                  </a:lnTo>
                  <a:lnTo>
                    <a:pt x="7" y="17"/>
                  </a:lnTo>
                  <a:lnTo>
                    <a:pt x="7" y="17"/>
                  </a:lnTo>
                  <a:lnTo>
                    <a:pt x="7" y="17"/>
                  </a:lnTo>
                  <a:lnTo>
                    <a:pt x="6" y="17"/>
                  </a:lnTo>
                  <a:lnTo>
                    <a:pt x="6" y="17"/>
                  </a:lnTo>
                  <a:lnTo>
                    <a:pt x="5" y="17"/>
                  </a:lnTo>
                  <a:lnTo>
                    <a:pt x="5" y="18"/>
                  </a:lnTo>
                  <a:lnTo>
                    <a:pt x="5" y="18"/>
                  </a:lnTo>
                  <a:lnTo>
                    <a:pt x="5" y="19"/>
                  </a:lnTo>
                  <a:lnTo>
                    <a:pt x="5" y="19"/>
                  </a:lnTo>
                  <a:lnTo>
                    <a:pt x="5" y="21"/>
                  </a:lnTo>
                  <a:lnTo>
                    <a:pt x="5" y="22"/>
                  </a:lnTo>
                  <a:lnTo>
                    <a:pt x="5" y="22"/>
                  </a:lnTo>
                  <a:lnTo>
                    <a:pt x="5" y="23"/>
                  </a:lnTo>
                  <a:close/>
                </a:path>
              </a:pathLst>
            </a:custGeom>
            <a:solidFill>
              <a:srgbClr val="3A66AA"/>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265" name="Freeform 385"/>
            <p:cNvSpPr/>
            <p:nvPr/>
          </p:nvSpPr>
          <p:spPr bwMode="auto">
            <a:xfrm>
              <a:off x="3943" y="2776"/>
              <a:ext cx="6" cy="6"/>
            </a:xfrm>
            <a:custGeom>
              <a:avLst/>
              <a:gdLst/>
              <a:ahLst/>
              <a:cxnLst>
                <a:cxn ang="0">
                  <a:pos x="7" y="17"/>
                </a:cxn>
                <a:cxn ang="0">
                  <a:pos x="9" y="18"/>
                </a:cxn>
                <a:cxn ang="0">
                  <a:pos x="9" y="18"/>
                </a:cxn>
                <a:cxn ang="0">
                  <a:pos x="9" y="21"/>
                </a:cxn>
                <a:cxn ang="0">
                  <a:pos x="11" y="22"/>
                </a:cxn>
                <a:cxn ang="0">
                  <a:pos x="12" y="22"/>
                </a:cxn>
                <a:cxn ang="0">
                  <a:pos x="14" y="22"/>
                </a:cxn>
                <a:cxn ang="0">
                  <a:pos x="14" y="21"/>
                </a:cxn>
                <a:cxn ang="0">
                  <a:pos x="14" y="18"/>
                </a:cxn>
                <a:cxn ang="0">
                  <a:pos x="16" y="18"/>
                </a:cxn>
                <a:cxn ang="0">
                  <a:pos x="17" y="18"/>
                </a:cxn>
                <a:cxn ang="0">
                  <a:pos x="17" y="18"/>
                </a:cxn>
                <a:cxn ang="0">
                  <a:pos x="17" y="18"/>
                </a:cxn>
                <a:cxn ang="0">
                  <a:pos x="14" y="16"/>
                </a:cxn>
                <a:cxn ang="0">
                  <a:pos x="9" y="15"/>
                </a:cxn>
                <a:cxn ang="0">
                  <a:pos x="7" y="12"/>
                </a:cxn>
                <a:cxn ang="0">
                  <a:pos x="6" y="12"/>
                </a:cxn>
                <a:cxn ang="0">
                  <a:pos x="4" y="10"/>
                </a:cxn>
                <a:cxn ang="0">
                  <a:pos x="4" y="7"/>
                </a:cxn>
                <a:cxn ang="0">
                  <a:pos x="4" y="5"/>
                </a:cxn>
                <a:cxn ang="0">
                  <a:pos x="4" y="3"/>
                </a:cxn>
                <a:cxn ang="0">
                  <a:pos x="4" y="2"/>
                </a:cxn>
                <a:cxn ang="0">
                  <a:pos x="7" y="0"/>
                </a:cxn>
                <a:cxn ang="0">
                  <a:pos x="9" y="0"/>
                </a:cxn>
                <a:cxn ang="0">
                  <a:pos x="13" y="0"/>
                </a:cxn>
                <a:cxn ang="0">
                  <a:pos x="16" y="0"/>
                </a:cxn>
                <a:cxn ang="0">
                  <a:pos x="17" y="1"/>
                </a:cxn>
                <a:cxn ang="0">
                  <a:pos x="19" y="2"/>
                </a:cxn>
                <a:cxn ang="0">
                  <a:pos x="19" y="3"/>
                </a:cxn>
                <a:cxn ang="0">
                  <a:pos x="19" y="6"/>
                </a:cxn>
                <a:cxn ang="0">
                  <a:pos x="14" y="6"/>
                </a:cxn>
                <a:cxn ang="0">
                  <a:pos x="13" y="6"/>
                </a:cxn>
                <a:cxn ang="0">
                  <a:pos x="12" y="6"/>
                </a:cxn>
                <a:cxn ang="0">
                  <a:pos x="9" y="6"/>
                </a:cxn>
                <a:cxn ang="0">
                  <a:pos x="9" y="6"/>
                </a:cxn>
                <a:cxn ang="0">
                  <a:pos x="9" y="6"/>
                </a:cxn>
                <a:cxn ang="0">
                  <a:pos x="9" y="6"/>
                </a:cxn>
                <a:cxn ang="0">
                  <a:pos x="9" y="8"/>
                </a:cxn>
                <a:cxn ang="0">
                  <a:pos x="11" y="8"/>
                </a:cxn>
                <a:cxn ang="0">
                  <a:pos x="13" y="8"/>
                </a:cxn>
                <a:cxn ang="0">
                  <a:pos x="16" y="10"/>
                </a:cxn>
                <a:cxn ang="0">
                  <a:pos x="18" y="11"/>
                </a:cxn>
                <a:cxn ang="0">
                  <a:pos x="19" y="12"/>
                </a:cxn>
                <a:cxn ang="0">
                  <a:pos x="21" y="12"/>
                </a:cxn>
                <a:cxn ang="0">
                  <a:pos x="22" y="15"/>
                </a:cxn>
                <a:cxn ang="0">
                  <a:pos x="23" y="18"/>
                </a:cxn>
                <a:cxn ang="0">
                  <a:pos x="22" y="20"/>
                </a:cxn>
                <a:cxn ang="0">
                  <a:pos x="21" y="22"/>
                </a:cxn>
                <a:cxn ang="0">
                  <a:pos x="19" y="23"/>
                </a:cxn>
                <a:cxn ang="0">
                  <a:pos x="16" y="25"/>
                </a:cxn>
                <a:cxn ang="0">
                  <a:pos x="13" y="26"/>
                </a:cxn>
                <a:cxn ang="0">
                  <a:pos x="9" y="26"/>
                </a:cxn>
                <a:cxn ang="0">
                  <a:pos x="8" y="26"/>
                </a:cxn>
                <a:cxn ang="0">
                  <a:pos x="7" y="26"/>
                </a:cxn>
                <a:cxn ang="0">
                  <a:pos x="4" y="22"/>
                </a:cxn>
                <a:cxn ang="0">
                  <a:pos x="3" y="21"/>
                </a:cxn>
              </a:cxnLst>
              <a:rect l="0" t="0" r="r" b="b"/>
              <a:pathLst>
                <a:path w="23" h="26">
                  <a:moveTo>
                    <a:pt x="0" y="18"/>
                  </a:moveTo>
                  <a:lnTo>
                    <a:pt x="7" y="16"/>
                  </a:lnTo>
                  <a:lnTo>
                    <a:pt x="7" y="17"/>
                  </a:lnTo>
                  <a:lnTo>
                    <a:pt x="8" y="17"/>
                  </a:lnTo>
                  <a:lnTo>
                    <a:pt x="8" y="18"/>
                  </a:lnTo>
                  <a:lnTo>
                    <a:pt x="9" y="18"/>
                  </a:lnTo>
                  <a:lnTo>
                    <a:pt x="9" y="18"/>
                  </a:lnTo>
                  <a:lnTo>
                    <a:pt x="9" y="18"/>
                  </a:lnTo>
                  <a:lnTo>
                    <a:pt x="9" y="18"/>
                  </a:lnTo>
                  <a:lnTo>
                    <a:pt x="9" y="18"/>
                  </a:lnTo>
                  <a:lnTo>
                    <a:pt x="9" y="20"/>
                  </a:lnTo>
                  <a:lnTo>
                    <a:pt x="9" y="21"/>
                  </a:lnTo>
                  <a:lnTo>
                    <a:pt x="11" y="21"/>
                  </a:lnTo>
                  <a:lnTo>
                    <a:pt x="11" y="22"/>
                  </a:lnTo>
                  <a:lnTo>
                    <a:pt x="11" y="22"/>
                  </a:lnTo>
                  <a:lnTo>
                    <a:pt x="12" y="22"/>
                  </a:lnTo>
                  <a:lnTo>
                    <a:pt x="12" y="22"/>
                  </a:lnTo>
                  <a:lnTo>
                    <a:pt x="12" y="22"/>
                  </a:lnTo>
                  <a:lnTo>
                    <a:pt x="13" y="22"/>
                  </a:lnTo>
                  <a:lnTo>
                    <a:pt x="13" y="22"/>
                  </a:lnTo>
                  <a:lnTo>
                    <a:pt x="14" y="22"/>
                  </a:lnTo>
                  <a:lnTo>
                    <a:pt x="14" y="22"/>
                  </a:lnTo>
                  <a:lnTo>
                    <a:pt x="14" y="21"/>
                  </a:lnTo>
                  <a:lnTo>
                    <a:pt x="14" y="21"/>
                  </a:lnTo>
                  <a:lnTo>
                    <a:pt x="14" y="20"/>
                  </a:lnTo>
                  <a:lnTo>
                    <a:pt x="14" y="18"/>
                  </a:lnTo>
                  <a:lnTo>
                    <a:pt x="14" y="18"/>
                  </a:lnTo>
                  <a:lnTo>
                    <a:pt x="14" y="18"/>
                  </a:lnTo>
                  <a:lnTo>
                    <a:pt x="16" y="18"/>
                  </a:lnTo>
                  <a:lnTo>
                    <a:pt x="16" y="18"/>
                  </a:lnTo>
                  <a:lnTo>
                    <a:pt x="17" y="18"/>
                  </a:lnTo>
                  <a:lnTo>
                    <a:pt x="17" y="18"/>
                  </a:lnTo>
                  <a:lnTo>
                    <a:pt x="17" y="18"/>
                  </a:lnTo>
                  <a:lnTo>
                    <a:pt x="17" y="18"/>
                  </a:lnTo>
                  <a:lnTo>
                    <a:pt x="17" y="18"/>
                  </a:lnTo>
                  <a:lnTo>
                    <a:pt x="17" y="18"/>
                  </a:lnTo>
                  <a:lnTo>
                    <a:pt x="17" y="18"/>
                  </a:lnTo>
                  <a:lnTo>
                    <a:pt x="17" y="18"/>
                  </a:lnTo>
                  <a:lnTo>
                    <a:pt x="17" y="18"/>
                  </a:lnTo>
                  <a:lnTo>
                    <a:pt x="16" y="17"/>
                  </a:lnTo>
                  <a:lnTo>
                    <a:pt x="16" y="17"/>
                  </a:lnTo>
                  <a:lnTo>
                    <a:pt x="14" y="16"/>
                  </a:lnTo>
                  <a:lnTo>
                    <a:pt x="13" y="16"/>
                  </a:lnTo>
                  <a:lnTo>
                    <a:pt x="11" y="15"/>
                  </a:lnTo>
                  <a:lnTo>
                    <a:pt x="9" y="15"/>
                  </a:lnTo>
                  <a:lnTo>
                    <a:pt x="8" y="13"/>
                  </a:lnTo>
                  <a:lnTo>
                    <a:pt x="8" y="13"/>
                  </a:lnTo>
                  <a:lnTo>
                    <a:pt x="7" y="12"/>
                  </a:lnTo>
                  <a:lnTo>
                    <a:pt x="7" y="12"/>
                  </a:lnTo>
                  <a:lnTo>
                    <a:pt x="7" y="12"/>
                  </a:lnTo>
                  <a:lnTo>
                    <a:pt x="6" y="12"/>
                  </a:lnTo>
                  <a:lnTo>
                    <a:pt x="6" y="12"/>
                  </a:lnTo>
                  <a:lnTo>
                    <a:pt x="4" y="11"/>
                  </a:lnTo>
                  <a:lnTo>
                    <a:pt x="4" y="10"/>
                  </a:lnTo>
                  <a:lnTo>
                    <a:pt x="4" y="10"/>
                  </a:lnTo>
                  <a:lnTo>
                    <a:pt x="4" y="8"/>
                  </a:lnTo>
                  <a:lnTo>
                    <a:pt x="4" y="7"/>
                  </a:lnTo>
                  <a:lnTo>
                    <a:pt x="4" y="6"/>
                  </a:lnTo>
                  <a:lnTo>
                    <a:pt x="4" y="6"/>
                  </a:lnTo>
                  <a:lnTo>
                    <a:pt x="4" y="5"/>
                  </a:lnTo>
                  <a:lnTo>
                    <a:pt x="4" y="5"/>
                  </a:lnTo>
                  <a:lnTo>
                    <a:pt x="4" y="3"/>
                  </a:lnTo>
                  <a:lnTo>
                    <a:pt x="4" y="3"/>
                  </a:lnTo>
                  <a:lnTo>
                    <a:pt x="4" y="3"/>
                  </a:lnTo>
                  <a:lnTo>
                    <a:pt x="4" y="2"/>
                  </a:lnTo>
                  <a:lnTo>
                    <a:pt x="4" y="2"/>
                  </a:lnTo>
                  <a:lnTo>
                    <a:pt x="4" y="1"/>
                  </a:lnTo>
                  <a:lnTo>
                    <a:pt x="6" y="1"/>
                  </a:lnTo>
                  <a:lnTo>
                    <a:pt x="7" y="0"/>
                  </a:lnTo>
                  <a:lnTo>
                    <a:pt x="8" y="0"/>
                  </a:lnTo>
                  <a:lnTo>
                    <a:pt x="9" y="0"/>
                  </a:lnTo>
                  <a:lnTo>
                    <a:pt x="9" y="0"/>
                  </a:lnTo>
                  <a:lnTo>
                    <a:pt x="11" y="0"/>
                  </a:lnTo>
                  <a:lnTo>
                    <a:pt x="12" y="0"/>
                  </a:lnTo>
                  <a:lnTo>
                    <a:pt x="13" y="0"/>
                  </a:lnTo>
                  <a:lnTo>
                    <a:pt x="14" y="0"/>
                  </a:lnTo>
                  <a:lnTo>
                    <a:pt x="14" y="0"/>
                  </a:lnTo>
                  <a:lnTo>
                    <a:pt x="16" y="0"/>
                  </a:lnTo>
                  <a:lnTo>
                    <a:pt x="17" y="0"/>
                  </a:lnTo>
                  <a:lnTo>
                    <a:pt x="17" y="1"/>
                  </a:lnTo>
                  <a:lnTo>
                    <a:pt x="17" y="1"/>
                  </a:lnTo>
                  <a:lnTo>
                    <a:pt x="17" y="2"/>
                  </a:lnTo>
                  <a:lnTo>
                    <a:pt x="18" y="2"/>
                  </a:lnTo>
                  <a:lnTo>
                    <a:pt x="19" y="2"/>
                  </a:lnTo>
                  <a:lnTo>
                    <a:pt x="19" y="2"/>
                  </a:lnTo>
                  <a:lnTo>
                    <a:pt x="19" y="2"/>
                  </a:lnTo>
                  <a:lnTo>
                    <a:pt x="19" y="3"/>
                  </a:lnTo>
                  <a:lnTo>
                    <a:pt x="19" y="3"/>
                  </a:lnTo>
                  <a:lnTo>
                    <a:pt x="19" y="5"/>
                  </a:lnTo>
                  <a:lnTo>
                    <a:pt x="19" y="6"/>
                  </a:lnTo>
                  <a:lnTo>
                    <a:pt x="14" y="6"/>
                  </a:lnTo>
                  <a:lnTo>
                    <a:pt x="14" y="6"/>
                  </a:lnTo>
                  <a:lnTo>
                    <a:pt x="14" y="6"/>
                  </a:lnTo>
                  <a:lnTo>
                    <a:pt x="13" y="6"/>
                  </a:lnTo>
                  <a:lnTo>
                    <a:pt x="13" y="6"/>
                  </a:lnTo>
                  <a:lnTo>
                    <a:pt x="13" y="6"/>
                  </a:lnTo>
                  <a:lnTo>
                    <a:pt x="12" y="6"/>
                  </a:lnTo>
                  <a:lnTo>
                    <a:pt x="12" y="6"/>
                  </a:lnTo>
                  <a:lnTo>
                    <a:pt x="12" y="6"/>
                  </a:lnTo>
                  <a:lnTo>
                    <a:pt x="11" y="6"/>
                  </a:lnTo>
                  <a:lnTo>
                    <a:pt x="11" y="6"/>
                  </a:lnTo>
                  <a:lnTo>
                    <a:pt x="9" y="6"/>
                  </a:lnTo>
                  <a:lnTo>
                    <a:pt x="9" y="6"/>
                  </a:lnTo>
                  <a:lnTo>
                    <a:pt x="9" y="6"/>
                  </a:lnTo>
                  <a:lnTo>
                    <a:pt x="9" y="6"/>
                  </a:lnTo>
                  <a:lnTo>
                    <a:pt x="9" y="6"/>
                  </a:lnTo>
                  <a:lnTo>
                    <a:pt x="9" y="6"/>
                  </a:lnTo>
                  <a:lnTo>
                    <a:pt x="9" y="6"/>
                  </a:lnTo>
                  <a:lnTo>
                    <a:pt x="9" y="6"/>
                  </a:lnTo>
                  <a:lnTo>
                    <a:pt x="9" y="6"/>
                  </a:lnTo>
                  <a:lnTo>
                    <a:pt x="9" y="6"/>
                  </a:lnTo>
                  <a:lnTo>
                    <a:pt x="9" y="7"/>
                  </a:lnTo>
                  <a:lnTo>
                    <a:pt x="9" y="8"/>
                  </a:lnTo>
                  <a:lnTo>
                    <a:pt x="9" y="8"/>
                  </a:lnTo>
                  <a:lnTo>
                    <a:pt x="9" y="8"/>
                  </a:lnTo>
                  <a:lnTo>
                    <a:pt x="9" y="8"/>
                  </a:lnTo>
                  <a:lnTo>
                    <a:pt x="11" y="8"/>
                  </a:lnTo>
                  <a:lnTo>
                    <a:pt x="11" y="8"/>
                  </a:lnTo>
                  <a:lnTo>
                    <a:pt x="12" y="8"/>
                  </a:lnTo>
                  <a:lnTo>
                    <a:pt x="13" y="8"/>
                  </a:lnTo>
                  <a:lnTo>
                    <a:pt x="13" y="8"/>
                  </a:lnTo>
                  <a:lnTo>
                    <a:pt x="14" y="8"/>
                  </a:lnTo>
                  <a:lnTo>
                    <a:pt x="16" y="10"/>
                  </a:lnTo>
                  <a:lnTo>
                    <a:pt x="17" y="10"/>
                  </a:lnTo>
                  <a:lnTo>
                    <a:pt x="17" y="10"/>
                  </a:lnTo>
                  <a:lnTo>
                    <a:pt x="18" y="11"/>
                  </a:lnTo>
                  <a:lnTo>
                    <a:pt x="19" y="11"/>
                  </a:lnTo>
                  <a:lnTo>
                    <a:pt x="19" y="12"/>
                  </a:lnTo>
                  <a:lnTo>
                    <a:pt x="19" y="12"/>
                  </a:lnTo>
                  <a:lnTo>
                    <a:pt x="19" y="12"/>
                  </a:lnTo>
                  <a:lnTo>
                    <a:pt x="21" y="12"/>
                  </a:lnTo>
                  <a:lnTo>
                    <a:pt x="21" y="12"/>
                  </a:lnTo>
                  <a:lnTo>
                    <a:pt x="21" y="13"/>
                  </a:lnTo>
                  <a:lnTo>
                    <a:pt x="22" y="15"/>
                  </a:lnTo>
                  <a:lnTo>
                    <a:pt x="22" y="15"/>
                  </a:lnTo>
                  <a:lnTo>
                    <a:pt x="22" y="16"/>
                  </a:lnTo>
                  <a:lnTo>
                    <a:pt x="22" y="17"/>
                  </a:lnTo>
                  <a:lnTo>
                    <a:pt x="23" y="18"/>
                  </a:lnTo>
                  <a:lnTo>
                    <a:pt x="22" y="18"/>
                  </a:lnTo>
                  <a:lnTo>
                    <a:pt x="22" y="20"/>
                  </a:lnTo>
                  <a:lnTo>
                    <a:pt x="22" y="20"/>
                  </a:lnTo>
                  <a:lnTo>
                    <a:pt x="22" y="21"/>
                  </a:lnTo>
                  <a:lnTo>
                    <a:pt x="21" y="21"/>
                  </a:lnTo>
                  <a:lnTo>
                    <a:pt x="21" y="22"/>
                  </a:lnTo>
                  <a:lnTo>
                    <a:pt x="21" y="22"/>
                  </a:lnTo>
                  <a:lnTo>
                    <a:pt x="19" y="22"/>
                  </a:lnTo>
                  <a:lnTo>
                    <a:pt x="19" y="23"/>
                  </a:lnTo>
                  <a:lnTo>
                    <a:pt x="18" y="23"/>
                  </a:lnTo>
                  <a:lnTo>
                    <a:pt x="17" y="25"/>
                  </a:lnTo>
                  <a:lnTo>
                    <a:pt x="16" y="25"/>
                  </a:lnTo>
                  <a:lnTo>
                    <a:pt x="14" y="25"/>
                  </a:lnTo>
                  <a:lnTo>
                    <a:pt x="14" y="26"/>
                  </a:lnTo>
                  <a:lnTo>
                    <a:pt x="13" y="26"/>
                  </a:lnTo>
                  <a:lnTo>
                    <a:pt x="12" y="26"/>
                  </a:lnTo>
                  <a:lnTo>
                    <a:pt x="11" y="26"/>
                  </a:lnTo>
                  <a:lnTo>
                    <a:pt x="9" y="26"/>
                  </a:lnTo>
                  <a:lnTo>
                    <a:pt x="9" y="26"/>
                  </a:lnTo>
                  <a:lnTo>
                    <a:pt x="8" y="26"/>
                  </a:lnTo>
                  <a:lnTo>
                    <a:pt x="8" y="26"/>
                  </a:lnTo>
                  <a:lnTo>
                    <a:pt x="7" y="26"/>
                  </a:lnTo>
                  <a:lnTo>
                    <a:pt x="7" y="26"/>
                  </a:lnTo>
                  <a:lnTo>
                    <a:pt x="7" y="26"/>
                  </a:lnTo>
                  <a:lnTo>
                    <a:pt x="6" y="25"/>
                  </a:lnTo>
                  <a:lnTo>
                    <a:pt x="4" y="23"/>
                  </a:lnTo>
                  <a:lnTo>
                    <a:pt x="4" y="22"/>
                  </a:lnTo>
                  <a:lnTo>
                    <a:pt x="4" y="22"/>
                  </a:lnTo>
                  <a:lnTo>
                    <a:pt x="3" y="21"/>
                  </a:lnTo>
                  <a:lnTo>
                    <a:pt x="3" y="21"/>
                  </a:lnTo>
                  <a:lnTo>
                    <a:pt x="2" y="20"/>
                  </a:lnTo>
                  <a:lnTo>
                    <a:pt x="0" y="18"/>
                  </a:lnTo>
                  <a:close/>
                </a:path>
              </a:pathLst>
            </a:custGeom>
            <a:solidFill>
              <a:srgbClr val="3A66AA"/>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266" name="Freeform 386"/>
            <p:cNvSpPr>
              <a:spLocks noEditPoints="1"/>
            </p:cNvSpPr>
            <p:nvPr/>
          </p:nvSpPr>
          <p:spPr bwMode="auto">
            <a:xfrm>
              <a:off x="3949" y="2773"/>
              <a:ext cx="5" cy="9"/>
            </a:xfrm>
            <a:custGeom>
              <a:avLst/>
              <a:gdLst/>
              <a:ahLst/>
              <a:cxnLst>
                <a:cxn ang="0">
                  <a:pos x="12" y="37"/>
                </a:cxn>
                <a:cxn ang="0">
                  <a:pos x="12" y="33"/>
                </a:cxn>
                <a:cxn ang="0">
                  <a:pos x="12" y="34"/>
                </a:cxn>
                <a:cxn ang="0">
                  <a:pos x="12" y="36"/>
                </a:cxn>
                <a:cxn ang="0">
                  <a:pos x="11" y="36"/>
                </a:cxn>
                <a:cxn ang="0">
                  <a:pos x="10" y="37"/>
                </a:cxn>
                <a:cxn ang="0">
                  <a:pos x="10" y="37"/>
                </a:cxn>
                <a:cxn ang="0">
                  <a:pos x="9" y="37"/>
                </a:cxn>
                <a:cxn ang="0">
                  <a:pos x="7" y="37"/>
                </a:cxn>
                <a:cxn ang="0">
                  <a:pos x="6" y="37"/>
                </a:cxn>
                <a:cxn ang="0">
                  <a:pos x="5" y="36"/>
                </a:cxn>
                <a:cxn ang="0">
                  <a:pos x="3" y="36"/>
                </a:cxn>
                <a:cxn ang="0">
                  <a:pos x="2" y="34"/>
                </a:cxn>
                <a:cxn ang="0">
                  <a:pos x="1" y="32"/>
                </a:cxn>
                <a:cxn ang="0">
                  <a:pos x="0" y="29"/>
                </a:cxn>
                <a:cxn ang="0">
                  <a:pos x="0" y="27"/>
                </a:cxn>
                <a:cxn ang="0">
                  <a:pos x="0" y="24"/>
                </a:cxn>
                <a:cxn ang="0">
                  <a:pos x="0" y="22"/>
                </a:cxn>
                <a:cxn ang="0">
                  <a:pos x="0" y="19"/>
                </a:cxn>
                <a:cxn ang="0">
                  <a:pos x="0" y="17"/>
                </a:cxn>
                <a:cxn ang="0">
                  <a:pos x="1" y="14"/>
                </a:cxn>
                <a:cxn ang="0">
                  <a:pos x="2" y="12"/>
                </a:cxn>
                <a:cxn ang="0">
                  <a:pos x="3" y="11"/>
                </a:cxn>
                <a:cxn ang="0">
                  <a:pos x="5" y="11"/>
                </a:cxn>
                <a:cxn ang="0">
                  <a:pos x="6" y="11"/>
                </a:cxn>
                <a:cxn ang="0">
                  <a:pos x="9" y="11"/>
                </a:cxn>
                <a:cxn ang="0">
                  <a:pos x="10" y="11"/>
                </a:cxn>
                <a:cxn ang="0">
                  <a:pos x="12" y="11"/>
                </a:cxn>
                <a:cxn ang="0">
                  <a:pos x="12" y="12"/>
                </a:cxn>
                <a:cxn ang="0">
                  <a:pos x="12" y="0"/>
                </a:cxn>
                <a:cxn ang="0">
                  <a:pos x="19" y="37"/>
                </a:cxn>
                <a:cxn ang="0">
                  <a:pos x="5" y="24"/>
                </a:cxn>
                <a:cxn ang="0">
                  <a:pos x="5" y="26"/>
                </a:cxn>
                <a:cxn ang="0">
                  <a:pos x="5" y="27"/>
                </a:cxn>
                <a:cxn ang="0">
                  <a:pos x="5" y="28"/>
                </a:cxn>
                <a:cxn ang="0">
                  <a:pos x="5" y="29"/>
                </a:cxn>
                <a:cxn ang="0">
                  <a:pos x="6" y="31"/>
                </a:cxn>
                <a:cxn ang="0">
                  <a:pos x="6" y="32"/>
                </a:cxn>
                <a:cxn ang="0">
                  <a:pos x="7" y="33"/>
                </a:cxn>
                <a:cxn ang="0">
                  <a:pos x="9" y="33"/>
                </a:cxn>
                <a:cxn ang="0">
                  <a:pos x="10" y="32"/>
                </a:cxn>
                <a:cxn ang="0">
                  <a:pos x="11" y="31"/>
                </a:cxn>
                <a:cxn ang="0">
                  <a:pos x="12" y="29"/>
                </a:cxn>
                <a:cxn ang="0">
                  <a:pos x="12" y="29"/>
                </a:cxn>
                <a:cxn ang="0">
                  <a:pos x="12" y="28"/>
                </a:cxn>
                <a:cxn ang="0">
                  <a:pos x="12" y="27"/>
                </a:cxn>
                <a:cxn ang="0">
                  <a:pos x="12" y="24"/>
                </a:cxn>
                <a:cxn ang="0">
                  <a:pos x="12" y="22"/>
                </a:cxn>
                <a:cxn ang="0">
                  <a:pos x="12" y="21"/>
                </a:cxn>
                <a:cxn ang="0">
                  <a:pos x="12" y="19"/>
                </a:cxn>
                <a:cxn ang="0">
                  <a:pos x="12" y="18"/>
                </a:cxn>
                <a:cxn ang="0">
                  <a:pos x="12" y="17"/>
                </a:cxn>
                <a:cxn ang="0">
                  <a:pos x="11" y="17"/>
                </a:cxn>
                <a:cxn ang="0">
                  <a:pos x="10" y="17"/>
                </a:cxn>
                <a:cxn ang="0">
                  <a:pos x="9" y="17"/>
                </a:cxn>
                <a:cxn ang="0">
                  <a:pos x="7" y="17"/>
                </a:cxn>
                <a:cxn ang="0">
                  <a:pos x="7" y="17"/>
                </a:cxn>
                <a:cxn ang="0">
                  <a:pos x="7" y="17"/>
                </a:cxn>
                <a:cxn ang="0">
                  <a:pos x="6" y="17"/>
                </a:cxn>
                <a:cxn ang="0">
                  <a:pos x="5" y="18"/>
                </a:cxn>
                <a:cxn ang="0">
                  <a:pos x="5" y="19"/>
                </a:cxn>
                <a:cxn ang="0">
                  <a:pos x="5" y="21"/>
                </a:cxn>
                <a:cxn ang="0">
                  <a:pos x="5" y="22"/>
                </a:cxn>
              </a:cxnLst>
              <a:rect l="0" t="0" r="r" b="b"/>
              <a:pathLst>
                <a:path w="19" h="37">
                  <a:moveTo>
                    <a:pt x="19" y="37"/>
                  </a:moveTo>
                  <a:lnTo>
                    <a:pt x="12" y="37"/>
                  </a:lnTo>
                  <a:lnTo>
                    <a:pt x="12" y="33"/>
                  </a:lnTo>
                  <a:lnTo>
                    <a:pt x="12" y="33"/>
                  </a:lnTo>
                  <a:lnTo>
                    <a:pt x="12" y="33"/>
                  </a:lnTo>
                  <a:lnTo>
                    <a:pt x="12" y="34"/>
                  </a:lnTo>
                  <a:lnTo>
                    <a:pt x="12" y="34"/>
                  </a:lnTo>
                  <a:lnTo>
                    <a:pt x="12" y="36"/>
                  </a:lnTo>
                  <a:lnTo>
                    <a:pt x="12" y="36"/>
                  </a:lnTo>
                  <a:lnTo>
                    <a:pt x="11" y="36"/>
                  </a:lnTo>
                  <a:lnTo>
                    <a:pt x="10" y="37"/>
                  </a:lnTo>
                  <a:lnTo>
                    <a:pt x="10" y="37"/>
                  </a:lnTo>
                  <a:lnTo>
                    <a:pt x="10" y="37"/>
                  </a:lnTo>
                  <a:lnTo>
                    <a:pt x="10" y="37"/>
                  </a:lnTo>
                  <a:lnTo>
                    <a:pt x="9" y="37"/>
                  </a:lnTo>
                  <a:lnTo>
                    <a:pt x="9" y="37"/>
                  </a:lnTo>
                  <a:lnTo>
                    <a:pt x="7" y="37"/>
                  </a:lnTo>
                  <a:lnTo>
                    <a:pt x="7" y="37"/>
                  </a:lnTo>
                  <a:lnTo>
                    <a:pt x="7" y="37"/>
                  </a:lnTo>
                  <a:lnTo>
                    <a:pt x="6" y="37"/>
                  </a:lnTo>
                  <a:lnTo>
                    <a:pt x="6" y="37"/>
                  </a:lnTo>
                  <a:lnTo>
                    <a:pt x="5" y="36"/>
                  </a:lnTo>
                  <a:lnTo>
                    <a:pt x="3" y="36"/>
                  </a:lnTo>
                  <a:lnTo>
                    <a:pt x="3" y="36"/>
                  </a:lnTo>
                  <a:lnTo>
                    <a:pt x="2" y="34"/>
                  </a:lnTo>
                  <a:lnTo>
                    <a:pt x="2" y="34"/>
                  </a:lnTo>
                  <a:lnTo>
                    <a:pt x="2" y="33"/>
                  </a:lnTo>
                  <a:lnTo>
                    <a:pt x="1" y="32"/>
                  </a:lnTo>
                  <a:lnTo>
                    <a:pt x="1" y="31"/>
                  </a:lnTo>
                  <a:lnTo>
                    <a:pt x="0" y="29"/>
                  </a:lnTo>
                  <a:lnTo>
                    <a:pt x="0" y="28"/>
                  </a:lnTo>
                  <a:lnTo>
                    <a:pt x="0" y="27"/>
                  </a:lnTo>
                  <a:lnTo>
                    <a:pt x="0" y="26"/>
                  </a:lnTo>
                  <a:lnTo>
                    <a:pt x="0" y="24"/>
                  </a:lnTo>
                  <a:lnTo>
                    <a:pt x="0" y="23"/>
                  </a:lnTo>
                  <a:lnTo>
                    <a:pt x="0" y="22"/>
                  </a:lnTo>
                  <a:lnTo>
                    <a:pt x="0" y="21"/>
                  </a:lnTo>
                  <a:lnTo>
                    <a:pt x="0" y="19"/>
                  </a:lnTo>
                  <a:lnTo>
                    <a:pt x="0" y="18"/>
                  </a:lnTo>
                  <a:lnTo>
                    <a:pt x="0" y="17"/>
                  </a:lnTo>
                  <a:lnTo>
                    <a:pt x="1" y="16"/>
                  </a:lnTo>
                  <a:lnTo>
                    <a:pt x="1" y="14"/>
                  </a:lnTo>
                  <a:lnTo>
                    <a:pt x="2" y="13"/>
                  </a:lnTo>
                  <a:lnTo>
                    <a:pt x="2" y="12"/>
                  </a:lnTo>
                  <a:lnTo>
                    <a:pt x="2" y="12"/>
                  </a:lnTo>
                  <a:lnTo>
                    <a:pt x="3" y="11"/>
                  </a:lnTo>
                  <a:lnTo>
                    <a:pt x="3" y="11"/>
                  </a:lnTo>
                  <a:lnTo>
                    <a:pt x="5" y="11"/>
                  </a:lnTo>
                  <a:lnTo>
                    <a:pt x="6" y="11"/>
                  </a:lnTo>
                  <a:lnTo>
                    <a:pt x="6" y="11"/>
                  </a:lnTo>
                  <a:lnTo>
                    <a:pt x="7" y="11"/>
                  </a:lnTo>
                  <a:lnTo>
                    <a:pt x="9" y="11"/>
                  </a:lnTo>
                  <a:lnTo>
                    <a:pt x="10" y="11"/>
                  </a:lnTo>
                  <a:lnTo>
                    <a:pt x="10" y="11"/>
                  </a:lnTo>
                  <a:lnTo>
                    <a:pt x="11" y="11"/>
                  </a:lnTo>
                  <a:lnTo>
                    <a:pt x="12" y="11"/>
                  </a:lnTo>
                  <a:lnTo>
                    <a:pt x="12" y="12"/>
                  </a:lnTo>
                  <a:lnTo>
                    <a:pt x="12" y="12"/>
                  </a:lnTo>
                  <a:lnTo>
                    <a:pt x="12" y="13"/>
                  </a:lnTo>
                  <a:lnTo>
                    <a:pt x="12" y="0"/>
                  </a:lnTo>
                  <a:lnTo>
                    <a:pt x="19" y="0"/>
                  </a:lnTo>
                  <a:lnTo>
                    <a:pt x="19" y="37"/>
                  </a:lnTo>
                  <a:close/>
                  <a:moveTo>
                    <a:pt x="5" y="23"/>
                  </a:moveTo>
                  <a:lnTo>
                    <a:pt x="5" y="24"/>
                  </a:lnTo>
                  <a:lnTo>
                    <a:pt x="5" y="26"/>
                  </a:lnTo>
                  <a:lnTo>
                    <a:pt x="5" y="26"/>
                  </a:lnTo>
                  <a:lnTo>
                    <a:pt x="5" y="27"/>
                  </a:lnTo>
                  <a:lnTo>
                    <a:pt x="5" y="27"/>
                  </a:lnTo>
                  <a:lnTo>
                    <a:pt x="5" y="28"/>
                  </a:lnTo>
                  <a:lnTo>
                    <a:pt x="5" y="28"/>
                  </a:lnTo>
                  <a:lnTo>
                    <a:pt x="5" y="29"/>
                  </a:lnTo>
                  <a:lnTo>
                    <a:pt x="5" y="29"/>
                  </a:lnTo>
                  <a:lnTo>
                    <a:pt x="5" y="31"/>
                  </a:lnTo>
                  <a:lnTo>
                    <a:pt x="6" y="31"/>
                  </a:lnTo>
                  <a:lnTo>
                    <a:pt x="6" y="32"/>
                  </a:lnTo>
                  <a:lnTo>
                    <a:pt x="6" y="32"/>
                  </a:lnTo>
                  <a:lnTo>
                    <a:pt x="7" y="33"/>
                  </a:lnTo>
                  <a:lnTo>
                    <a:pt x="7" y="33"/>
                  </a:lnTo>
                  <a:lnTo>
                    <a:pt x="7" y="33"/>
                  </a:lnTo>
                  <a:lnTo>
                    <a:pt x="9" y="33"/>
                  </a:lnTo>
                  <a:lnTo>
                    <a:pt x="9" y="33"/>
                  </a:lnTo>
                  <a:lnTo>
                    <a:pt x="10" y="32"/>
                  </a:lnTo>
                  <a:lnTo>
                    <a:pt x="10" y="32"/>
                  </a:lnTo>
                  <a:lnTo>
                    <a:pt x="11" y="31"/>
                  </a:lnTo>
                  <a:lnTo>
                    <a:pt x="11" y="31"/>
                  </a:lnTo>
                  <a:lnTo>
                    <a:pt x="12" y="29"/>
                  </a:lnTo>
                  <a:lnTo>
                    <a:pt x="12" y="29"/>
                  </a:lnTo>
                  <a:lnTo>
                    <a:pt x="12" y="29"/>
                  </a:lnTo>
                  <a:lnTo>
                    <a:pt x="12" y="29"/>
                  </a:lnTo>
                  <a:lnTo>
                    <a:pt x="12" y="28"/>
                  </a:lnTo>
                  <a:lnTo>
                    <a:pt x="12" y="28"/>
                  </a:lnTo>
                  <a:lnTo>
                    <a:pt x="12" y="27"/>
                  </a:lnTo>
                  <a:lnTo>
                    <a:pt x="12" y="26"/>
                  </a:lnTo>
                  <a:lnTo>
                    <a:pt x="12" y="24"/>
                  </a:lnTo>
                  <a:lnTo>
                    <a:pt x="12" y="23"/>
                  </a:lnTo>
                  <a:lnTo>
                    <a:pt x="12" y="22"/>
                  </a:lnTo>
                  <a:lnTo>
                    <a:pt x="12" y="21"/>
                  </a:lnTo>
                  <a:lnTo>
                    <a:pt x="12" y="21"/>
                  </a:lnTo>
                  <a:lnTo>
                    <a:pt x="12" y="19"/>
                  </a:lnTo>
                  <a:lnTo>
                    <a:pt x="12" y="19"/>
                  </a:lnTo>
                  <a:lnTo>
                    <a:pt x="12" y="18"/>
                  </a:lnTo>
                  <a:lnTo>
                    <a:pt x="12" y="18"/>
                  </a:lnTo>
                  <a:lnTo>
                    <a:pt x="12" y="17"/>
                  </a:lnTo>
                  <a:lnTo>
                    <a:pt x="12" y="17"/>
                  </a:lnTo>
                  <a:lnTo>
                    <a:pt x="11" y="17"/>
                  </a:lnTo>
                  <a:lnTo>
                    <a:pt x="11" y="17"/>
                  </a:lnTo>
                  <a:lnTo>
                    <a:pt x="10" y="17"/>
                  </a:lnTo>
                  <a:lnTo>
                    <a:pt x="10" y="17"/>
                  </a:lnTo>
                  <a:lnTo>
                    <a:pt x="9" y="17"/>
                  </a:lnTo>
                  <a:lnTo>
                    <a:pt x="9" y="17"/>
                  </a:lnTo>
                  <a:lnTo>
                    <a:pt x="7" y="17"/>
                  </a:lnTo>
                  <a:lnTo>
                    <a:pt x="7" y="17"/>
                  </a:lnTo>
                  <a:lnTo>
                    <a:pt x="7" y="17"/>
                  </a:lnTo>
                  <a:lnTo>
                    <a:pt x="7" y="17"/>
                  </a:lnTo>
                  <a:lnTo>
                    <a:pt x="7" y="17"/>
                  </a:lnTo>
                  <a:lnTo>
                    <a:pt x="7" y="17"/>
                  </a:lnTo>
                  <a:lnTo>
                    <a:pt x="6" y="17"/>
                  </a:lnTo>
                  <a:lnTo>
                    <a:pt x="6" y="17"/>
                  </a:lnTo>
                  <a:lnTo>
                    <a:pt x="5" y="17"/>
                  </a:lnTo>
                  <a:lnTo>
                    <a:pt x="5" y="18"/>
                  </a:lnTo>
                  <a:lnTo>
                    <a:pt x="5" y="18"/>
                  </a:lnTo>
                  <a:lnTo>
                    <a:pt x="5" y="19"/>
                  </a:lnTo>
                  <a:lnTo>
                    <a:pt x="5" y="19"/>
                  </a:lnTo>
                  <a:lnTo>
                    <a:pt x="5" y="21"/>
                  </a:lnTo>
                  <a:lnTo>
                    <a:pt x="5" y="21"/>
                  </a:lnTo>
                  <a:lnTo>
                    <a:pt x="5" y="22"/>
                  </a:lnTo>
                  <a:lnTo>
                    <a:pt x="5" y="23"/>
                  </a:lnTo>
                  <a:close/>
                </a:path>
              </a:pathLst>
            </a:custGeom>
            <a:solidFill>
              <a:srgbClr val="3A66AA"/>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267" name="Freeform 387"/>
            <p:cNvSpPr/>
            <p:nvPr/>
          </p:nvSpPr>
          <p:spPr bwMode="auto">
            <a:xfrm>
              <a:off x="3955" y="2773"/>
              <a:ext cx="3" cy="9"/>
            </a:xfrm>
            <a:custGeom>
              <a:avLst/>
              <a:gdLst/>
              <a:ahLst/>
              <a:cxnLst>
                <a:cxn ang="0">
                  <a:pos x="0" y="11"/>
                </a:cxn>
                <a:cxn ang="0">
                  <a:pos x="3" y="11"/>
                </a:cxn>
                <a:cxn ang="0">
                  <a:pos x="3" y="9"/>
                </a:cxn>
                <a:cxn ang="0">
                  <a:pos x="3" y="8"/>
                </a:cxn>
                <a:cxn ang="0">
                  <a:pos x="3" y="7"/>
                </a:cxn>
                <a:cxn ang="0">
                  <a:pos x="3" y="5"/>
                </a:cxn>
                <a:cxn ang="0">
                  <a:pos x="3" y="4"/>
                </a:cxn>
                <a:cxn ang="0">
                  <a:pos x="4" y="4"/>
                </a:cxn>
                <a:cxn ang="0">
                  <a:pos x="4" y="3"/>
                </a:cxn>
                <a:cxn ang="0">
                  <a:pos x="5" y="3"/>
                </a:cxn>
                <a:cxn ang="0">
                  <a:pos x="5" y="3"/>
                </a:cxn>
                <a:cxn ang="0">
                  <a:pos x="5" y="3"/>
                </a:cxn>
                <a:cxn ang="0">
                  <a:pos x="5" y="3"/>
                </a:cxn>
                <a:cxn ang="0">
                  <a:pos x="5" y="3"/>
                </a:cxn>
                <a:cxn ang="0">
                  <a:pos x="5" y="2"/>
                </a:cxn>
                <a:cxn ang="0">
                  <a:pos x="5" y="2"/>
                </a:cxn>
                <a:cxn ang="0">
                  <a:pos x="5" y="0"/>
                </a:cxn>
                <a:cxn ang="0">
                  <a:pos x="6" y="0"/>
                </a:cxn>
                <a:cxn ang="0">
                  <a:pos x="6" y="0"/>
                </a:cxn>
                <a:cxn ang="0">
                  <a:pos x="8" y="0"/>
                </a:cxn>
                <a:cxn ang="0">
                  <a:pos x="8" y="0"/>
                </a:cxn>
                <a:cxn ang="0">
                  <a:pos x="9" y="0"/>
                </a:cxn>
                <a:cxn ang="0">
                  <a:pos x="9" y="0"/>
                </a:cxn>
                <a:cxn ang="0">
                  <a:pos x="10" y="0"/>
                </a:cxn>
                <a:cxn ang="0">
                  <a:pos x="10" y="0"/>
                </a:cxn>
                <a:cxn ang="0">
                  <a:pos x="10" y="0"/>
                </a:cxn>
                <a:cxn ang="0">
                  <a:pos x="11" y="0"/>
                </a:cxn>
                <a:cxn ang="0">
                  <a:pos x="11" y="0"/>
                </a:cxn>
                <a:cxn ang="0">
                  <a:pos x="11" y="0"/>
                </a:cxn>
                <a:cxn ang="0">
                  <a:pos x="13" y="0"/>
                </a:cxn>
                <a:cxn ang="0">
                  <a:pos x="13" y="0"/>
                </a:cxn>
                <a:cxn ang="0">
                  <a:pos x="13" y="0"/>
                </a:cxn>
                <a:cxn ang="0">
                  <a:pos x="14" y="0"/>
                </a:cxn>
                <a:cxn ang="0">
                  <a:pos x="14" y="7"/>
                </a:cxn>
                <a:cxn ang="0">
                  <a:pos x="14" y="7"/>
                </a:cxn>
                <a:cxn ang="0">
                  <a:pos x="13" y="7"/>
                </a:cxn>
                <a:cxn ang="0">
                  <a:pos x="13" y="7"/>
                </a:cxn>
                <a:cxn ang="0">
                  <a:pos x="13" y="7"/>
                </a:cxn>
                <a:cxn ang="0">
                  <a:pos x="13" y="7"/>
                </a:cxn>
                <a:cxn ang="0">
                  <a:pos x="13" y="7"/>
                </a:cxn>
                <a:cxn ang="0">
                  <a:pos x="11" y="7"/>
                </a:cxn>
                <a:cxn ang="0">
                  <a:pos x="10" y="7"/>
                </a:cxn>
                <a:cxn ang="0">
                  <a:pos x="10" y="7"/>
                </a:cxn>
                <a:cxn ang="0">
                  <a:pos x="9" y="7"/>
                </a:cxn>
                <a:cxn ang="0">
                  <a:pos x="9" y="7"/>
                </a:cxn>
                <a:cxn ang="0">
                  <a:pos x="9" y="7"/>
                </a:cxn>
                <a:cxn ang="0">
                  <a:pos x="8" y="8"/>
                </a:cxn>
                <a:cxn ang="0">
                  <a:pos x="8" y="8"/>
                </a:cxn>
                <a:cxn ang="0">
                  <a:pos x="8" y="9"/>
                </a:cxn>
                <a:cxn ang="0">
                  <a:pos x="8" y="11"/>
                </a:cxn>
                <a:cxn ang="0">
                  <a:pos x="14" y="11"/>
                </a:cxn>
                <a:cxn ang="0">
                  <a:pos x="14" y="17"/>
                </a:cxn>
                <a:cxn ang="0">
                  <a:pos x="8" y="17"/>
                </a:cxn>
                <a:cxn ang="0">
                  <a:pos x="8" y="37"/>
                </a:cxn>
                <a:cxn ang="0">
                  <a:pos x="3" y="37"/>
                </a:cxn>
                <a:cxn ang="0">
                  <a:pos x="3" y="17"/>
                </a:cxn>
                <a:cxn ang="0">
                  <a:pos x="0" y="17"/>
                </a:cxn>
                <a:cxn ang="0">
                  <a:pos x="0" y="11"/>
                </a:cxn>
              </a:cxnLst>
              <a:rect l="0" t="0" r="r" b="b"/>
              <a:pathLst>
                <a:path w="14" h="37">
                  <a:moveTo>
                    <a:pt x="0" y="11"/>
                  </a:moveTo>
                  <a:lnTo>
                    <a:pt x="3" y="11"/>
                  </a:lnTo>
                  <a:lnTo>
                    <a:pt x="3" y="9"/>
                  </a:lnTo>
                  <a:lnTo>
                    <a:pt x="3" y="8"/>
                  </a:lnTo>
                  <a:lnTo>
                    <a:pt x="3" y="7"/>
                  </a:lnTo>
                  <a:lnTo>
                    <a:pt x="3" y="5"/>
                  </a:lnTo>
                  <a:lnTo>
                    <a:pt x="3" y="4"/>
                  </a:lnTo>
                  <a:lnTo>
                    <a:pt x="4" y="4"/>
                  </a:lnTo>
                  <a:lnTo>
                    <a:pt x="4" y="3"/>
                  </a:lnTo>
                  <a:lnTo>
                    <a:pt x="5" y="3"/>
                  </a:lnTo>
                  <a:lnTo>
                    <a:pt x="5" y="3"/>
                  </a:lnTo>
                  <a:lnTo>
                    <a:pt x="5" y="3"/>
                  </a:lnTo>
                  <a:lnTo>
                    <a:pt x="5" y="3"/>
                  </a:lnTo>
                  <a:lnTo>
                    <a:pt x="5" y="3"/>
                  </a:lnTo>
                  <a:lnTo>
                    <a:pt x="5" y="2"/>
                  </a:lnTo>
                  <a:lnTo>
                    <a:pt x="5" y="2"/>
                  </a:lnTo>
                  <a:lnTo>
                    <a:pt x="5" y="0"/>
                  </a:lnTo>
                  <a:lnTo>
                    <a:pt x="6" y="0"/>
                  </a:lnTo>
                  <a:lnTo>
                    <a:pt x="6" y="0"/>
                  </a:lnTo>
                  <a:lnTo>
                    <a:pt x="8" y="0"/>
                  </a:lnTo>
                  <a:lnTo>
                    <a:pt x="8" y="0"/>
                  </a:lnTo>
                  <a:lnTo>
                    <a:pt x="9" y="0"/>
                  </a:lnTo>
                  <a:lnTo>
                    <a:pt x="9" y="0"/>
                  </a:lnTo>
                  <a:lnTo>
                    <a:pt x="10" y="0"/>
                  </a:lnTo>
                  <a:lnTo>
                    <a:pt x="10" y="0"/>
                  </a:lnTo>
                  <a:lnTo>
                    <a:pt x="10" y="0"/>
                  </a:lnTo>
                  <a:lnTo>
                    <a:pt x="11" y="0"/>
                  </a:lnTo>
                  <a:lnTo>
                    <a:pt x="11" y="0"/>
                  </a:lnTo>
                  <a:lnTo>
                    <a:pt x="11" y="0"/>
                  </a:lnTo>
                  <a:lnTo>
                    <a:pt x="13" y="0"/>
                  </a:lnTo>
                  <a:lnTo>
                    <a:pt x="13" y="0"/>
                  </a:lnTo>
                  <a:lnTo>
                    <a:pt x="13" y="0"/>
                  </a:lnTo>
                  <a:lnTo>
                    <a:pt x="14" y="0"/>
                  </a:lnTo>
                  <a:lnTo>
                    <a:pt x="14" y="7"/>
                  </a:lnTo>
                  <a:lnTo>
                    <a:pt x="14" y="7"/>
                  </a:lnTo>
                  <a:lnTo>
                    <a:pt x="13" y="7"/>
                  </a:lnTo>
                  <a:lnTo>
                    <a:pt x="13" y="7"/>
                  </a:lnTo>
                  <a:lnTo>
                    <a:pt x="13" y="7"/>
                  </a:lnTo>
                  <a:lnTo>
                    <a:pt x="13" y="7"/>
                  </a:lnTo>
                  <a:lnTo>
                    <a:pt x="13" y="7"/>
                  </a:lnTo>
                  <a:lnTo>
                    <a:pt x="11" y="7"/>
                  </a:lnTo>
                  <a:lnTo>
                    <a:pt x="10" y="7"/>
                  </a:lnTo>
                  <a:lnTo>
                    <a:pt x="10" y="7"/>
                  </a:lnTo>
                  <a:lnTo>
                    <a:pt x="9" y="7"/>
                  </a:lnTo>
                  <a:lnTo>
                    <a:pt x="9" y="7"/>
                  </a:lnTo>
                  <a:lnTo>
                    <a:pt x="9" y="7"/>
                  </a:lnTo>
                  <a:lnTo>
                    <a:pt x="8" y="8"/>
                  </a:lnTo>
                  <a:lnTo>
                    <a:pt x="8" y="8"/>
                  </a:lnTo>
                  <a:lnTo>
                    <a:pt x="8" y="9"/>
                  </a:lnTo>
                  <a:lnTo>
                    <a:pt x="8" y="11"/>
                  </a:lnTo>
                  <a:lnTo>
                    <a:pt x="14" y="11"/>
                  </a:lnTo>
                  <a:lnTo>
                    <a:pt x="14" y="17"/>
                  </a:lnTo>
                  <a:lnTo>
                    <a:pt x="8" y="17"/>
                  </a:lnTo>
                  <a:lnTo>
                    <a:pt x="8" y="37"/>
                  </a:lnTo>
                  <a:lnTo>
                    <a:pt x="3" y="37"/>
                  </a:lnTo>
                  <a:lnTo>
                    <a:pt x="3" y="17"/>
                  </a:lnTo>
                  <a:lnTo>
                    <a:pt x="0" y="17"/>
                  </a:lnTo>
                  <a:lnTo>
                    <a:pt x="0" y="11"/>
                  </a:lnTo>
                  <a:close/>
                </a:path>
              </a:pathLst>
            </a:custGeom>
            <a:solidFill>
              <a:srgbClr val="3A66AA"/>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268" name="Freeform 388"/>
            <p:cNvSpPr>
              <a:spLocks noEditPoints="1"/>
            </p:cNvSpPr>
            <p:nvPr/>
          </p:nvSpPr>
          <p:spPr bwMode="auto">
            <a:xfrm>
              <a:off x="3957" y="2773"/>
              <a:ext cx="3" cy="12"/>
            </a:xfrm>
            <a:custGeom>
              <a:avLst/>
              <a:gdLst/>
              <a:ahLst/>
              <a:cxnLst>
                <a:cxn ang="0">
                  <a:pos x="6" y="0"/>
                </a:cxn>
                <a:cxn ang="0">
                  <a:pos x="12" y="7"/>
                </a:cxn>
                <a:cxn ang="0">
                  <a:pos x="12" y="11"/>
                </a:cxn>
                <a:cxn ang="0">
                  <a:pos x="12" y="37"/>
                </a:cxn>
                <a:cxn ang="0">
                  <a:pos x="12" y="39"/>
                </a:cxn>
                <a:cxn ang="0">
                  <a:pos x="12" y="41"/>
                </a:cxn>
                <a:cxn ang="0">
                  <a:pos x="12" y="42"/>
                </a:cxn>
                <a:cxn ang="0">
                  <a:pos x="12" y="43"/>
                </a:cxn>
                <a:cxn ang="0">
                  <a:pos x="12" y="45"/>
                </a:cxn>
                <a:cxn ang="0">
                  <a:pos x="10" y="46"/>
                </a:cxn>
                <a:cxn ang="0">
                  <a:pos x="9" y="46"/>
                </a:cxn>
                <a:cxn ang="0">
                  <a:pos x="9" y="46"/>
                </a:cxn>
                <a:cxn ang="0">
                  <a:pos x="8" y="46"/>
                </a:cxn>
                <a:cxn ang="0">
                  <a:pos x="6" y="46"/>
                </a:cxn>
                <a:cxn ang="0">
                  <a:pos x="6" y="46"/>
                </a:cxn>
                <a:cxn ang="0">
                  <a:pos x="6" y="46"/>
                </a:cxn>
                <a:cxn ang="0">
                  <a:pos x="5" y="46"/>
                </a:cxn>
                <a:cxn ang="0">
                  <a:pos x="4" y="46"/>
                </a:cxn>
                <a:cxn ang="0">
                  <a:pos x="4" y="46"/>
                </a:cxn>
                <a:cxn ang="0">
                  <a:pos x="4" y="46"/>
                </a:cxn>
                <a:cxn ang="0">
                  <a:pos x="3" y="46"/>
                </a:cxn>
                <a:cxn ang="0">
                  <a:pos x="3" y="46"/>
                </a:cxn>
                <a:cxn ang="0">
                  <a:pos x="1" y="46"/>
                </a:cxn>
                <a:cxn ang="0">
                  <a:pos x="4" y="39"/>
                </a:cxn>
                <a:cxn ang="0">
                  <a:pos x="4" y="39"/>
                </a:cxn>
                <a:cxn ang="0">
                  <a:pos x="5" y="39"/>
                </a:cxn>
                <a:cxn ang="0">
                  <a:pos x="5" y="39"/>
                </a:cxn>
                <a:cxn ang="0">
                  <a:pos x="6" y="39"/>
                </a:cxn>
                <a:cxn ang="0">
                  <a:pos x="6" y="39"/>
                </a:cxn>
                <a:cxn ang="0">
                  <a:pos x="6" y="38"/>
                </a:cxn>
                <a:cxn ang="0">
                  <a:pos x="6" y="37"/>
                </a:cxn>
                <a:cxn ang="0">
                  <a:pos x="6" y="37"/>
                </a:cxn>
                <a:cxn ang="0">
                  <a:pos x="12" y="11"/>
                </a:cxn>
              </a:cxnLst>
              <a:rect l="0" t="0" r="r" b="b"/>
              <a:pathLst>
                <a:path w="12" h="46">
                  <a:moveTo>
                    <a:pt x="6" y="7"/>
                  </a:moveTo>
                  <a:lnTo>
                    <a:pt x="6" y="0"/>
                  </a:lnTo>
                  <a:lnTo>
                    <a:pt x="12" y="0"/>
                  </a:lnTo>
                  <a:lnTo>
                    <a:pt x="12" y="7"/>
                  </a:lnTo>
                  <a:lnTo>
                    <a:pt x="6" y="7"/>
                  </a:lnTo>
                  <a:close/>
                  <a:moveTo>
                    <a:pt x="12" y="11"/>
                  </a:moveTo>
                  <a:lnTo>
                    <a:pt x="12" y="37"/>
                  </a:lnTo>
                  <a:lnTo>
                    <a:pt x="12" y="37"/>
                  </a:lnTo>
                  <a:lnTo>
                    <a:pt x="12" y="38"/>
                  </a:lnTo>
                  <a:lnTo>
                    <a:pt x="12" y="39"/>
                  </a:lnTo>
                  <a:lnTo>
                    <a:pt x="12" y="39"/>
                  </a:lnTo>
                  <a:lnTo>
                    <a:pt x="12" y="41"/>
                  </a:lnTo>
                  <a:lnTo>
                    <a:pt x="12" y="41"/>
                  </a:lnTo>
                  <a:lnTo>
                    <a:pt x="12" y="42"/>
                  </a:lnTo>
                  <a:lnTo>
                    <a:pt x="12" y="43"/>
                  </a:lnTo>
                  <a:lnTo>
                    <a:pt x="12" y="43"/>
                  </a:lnTo>
                  <a:lnTo>
                    <a:pt x="12" y="43"/>
                  </a:lnTo>
                  <a:lnTo>
                    <a:pt x="12" y="45"/>
                  </a:lnTo>
                  <a:lnTo>
                    <a:pt x="12" y="45"/>
                  </a:lnTo>
                  <a:lnTo>
                    <a:pt x="10" y="46"/>
                  </a:lnTo>
                  <a:lnTo>
                    <a:pt x="10" y="46"/>
                  </a:lnTo>
                  <a:lnTo>
                    <a:pt x="9" y="46"/>
                  </a:lnTo>
                  <a:lnTo>
                    <a:pt x="9" y="46"/>
                  </a:lnTo>
                  <a:lnTo>
                    <a:pt x="9" y="46"/>
                  </a:lnTo>
                  <a:lnTo>
                    <a:pt x="8" y="46"/>
                  </a:lnTo>
                  <a:lnTo>
                    <a:pt x="8" y="46"/>
                  </a:lnTo>
                  <a:lnTo>
                    <a:pt x="8" y="46"/>
                  </a:lnTo>
                  <a:lnTo>
                    <a:pt x="6" y="46"/>
                  </a:lnTo>
                  <a:lnTo>
                    <a:pt x="6" y="46"/>
                  </a:lnTo>
                  <a:lnTo>
                    <a:pt x="6" y="46"/>
                  </a:lnTo>
                  <a:lnTo>
                    <a:pt x="6" y="46"/>
                  </a:lnTo>
                  <a:lnTo>
                    <a:pt x="6" y="46"/>
                  </a:lnTo>
                  <a:lnTo>
                    <a:pt x="5" y="46"/>
                  </a:lnTo>
                  <a:lnTo>
                    <a:pt x="5" y="46"/>
                  </a:lnTo>
                  <a:lnTo>
                    <a:pt x="5" y="46"/>
                  </a:lnTo>
                  <a:lnTo>
                    <a:pt x="4" y="46"/>
                  </a:lnTo>
                  <a:lnTo>
                    <a:pt x="4" y="46"/>
                  </a:lnTo>
                  <a:lnTo>
                    <a:pt x="4" y="46"/>
                  </a:lnTo>
                  <a:lnTo>
                    <a:pt x="4" y="46"/>
                  </a:lnTo>
                  <a:lnTo>
                    <a:pt x="4" y="46"/>
                  </a:lnTo>
                  <a:lnTo>
                    <a:pt x="3" y="46"/>
                  </a:lnTo>
                  <a:lnTo>
                    <a:pt x="3" y="46"/>
                  </a:lnTo>
                  <a:lnTo>
                    <a:pt x="3" y="46"/>
                  </a:lnTo>
                  <a:lnTo>
                    <a:pt x="3" y="46"/>
                  </a:lnTo>
                  <a:lnTo>
                    <a:pt x="3" y="46"/>
                  </a:lnTo>
                  <a:lnTo>
                    <a:pt x="1" y="46"/>
                  </a:lnTo>
                  <a:lnTo>
                    <a:pt x="0" y="46"/>
                  </a:lnTo>
                  <a:lnTo>
                    <a:pt x="4" y="39"/>
                  </a:lnTo>
                  <a:lnTo>
                    <a:pt x="4" y="39"/>
                  </a:lnTo>
                  <a:lnTo>
                    <a:pt x="4" y="39"/>
                  </a:lnTo>
                  <a:lnTo>
                    <a:pt x="4" y="39"/>
                  </a:lnTo>
                  <a:lnTo>
                    <a:pt x="5" y="39"/>
                  </a:lnTo>
                  <a:lnTo>
                    <a:pt x="5" y="39"/>
                  </a:lnTo>
                  <a:lnTo>
                    <a:pt x="5" y="39"/>
                  </a:lnTo>
                  <a:lnTo>
                    <a:pt x="6" y="39"/>
                  </a:lnTo>
                  <a:lnTo>
                    <a:pt x="6" y="39"/>
                  </a:lnTo>
                  <a:lnTo>
                    <a:pt x="6" y="39"/>
                  </a:lnTo>
                  <a:lnTo>
                    <a:pt x="6" y="39"/>
                  </a:lnTo>
                  <a:lnTo>
                    <a:pt x="6" y="38"/>
                  </a:lnTo>
                  <a:lnTo>
                    <a:pt x="6" y="38"/>
                  </a:lnTo>
                  <a:lnTo>
                    <a:pt x="6" y="37"/>
                  </a:lnTo>
                  <a:lnTo>
                    <a:pt x="6" y="37"/>
                  </a:lnTo>
                  <a:lnTo>
                    <a:pt x="6" y="37"/>
                  </a:lnTo>
                  <a:lnTo>
                    <a:pt x="6" y="37"/>
                  </a:lnTo>
                  <a:lnTo>
                    <a:pt x="6" y="11"/>
                  </a:lnTo>
                  <a:lnTo>
                    <a:pt x="12" y="11"/>
                  </a:lnTo>
                  <a:close/>
                </a:path>
              </a:pathLst>
            </a:custGeom>
            <a:solidFill>
              <a:srgbClr val="3A66AA"/>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269" name="Freeform 389"/>
            <p:cNvSpPr/>
            <p:nvPr/>
          </p:nvSpPr>
          <p:spPr bwMode="auto">
            <a:xfrm>
              <a:off x="3961" y="2773"/>
              <a:ext cx="5" cy="9"/>
            </a:xfrm>
            <a:custGeom>
              <a:avLst/>
              <a:gdLst/>
              <a:ahLst/>
              <a:cxnLst>
                <a:cxn ang="0">
                  <a:pos x="0" y="37"/>
                </a:cxn>
                <a:cxn ang="0">
                  <a:pos x="0" y="0"/>
                </a:cxn>
                <a:cxn ang="0">
                  <a:pos x="6" y="0"/>
                </a:cxn>
                <a:cxn ang="0">
                  <a:pos x="6" y="19"/>
                </a:cxn>
                <a:cxn ang="0">
                  <a:pos x="11" y="11"/>
                </a:cxn>
                <a:cxn ang="0">
                  <a:pos x="18" y="11"/>
                </a:cxn>
                <a:cxn ang="0">
                  <a:pos x="11" y="19"/>
                </a:cxn>
                <a:cxn ang="0">
                  <a:pos x="18" y="37"/>
                </a:cxn>
                <a:cxn ang="0">
                  <a:pos x="13" y="37"/>
                </a:cxn>
                <a:cxn ang="0">
                  <a:pos x="8" y="27"/>
                </a:cxn>
                <a:cxn ang="0">
                  <a:pos x="6" y="29"/>
                </a:cxn>
                <a:cxn ang="0">
                  <a:pos x="6" y="37"/>
                </a:cxn>
                <a:cxn ang="0">
                  <a:pos x="0" y="37"/>
                </a:cxn>
              </a:cxnLst>
              <a:rect l="0" t="0" r="r" b="b"/>
              <a:pathLst>
                <a:path w="18" h="37">
                  <a:moveTo>
                    <a:pt x="0" y="37"/>
                  </a:moveTo>
                  <a:lnTo>
                    <a:pt x="0" y="0"/>
                  </a:lnTo>
                  <a:lnTo>
                    <a:pt x="6" y="0"/>
                  </a:lnTo>
                  <a:lnTo>
                    <a:pt x="6" y="19"/>
                  </a:lnTo>
                  <a:lnTo>
                    <a:pt x="11" y="11"/>
                  </a:lnTo>
                  <a:lnTo>
                    <a:pt x="18" y="11"/>
                  </a:lnTo>
                  <a:lnTo>
                    <a:pt x="11" y="19"/>
                  </a:lnTo>
                  <a:lnTo>
                    <a:pt x="18" y="37"/>
                  </a:lnTo>
                  <a:lnTo>
                    <a:pt x="13" y="37"/>
                  </a:lnTo>
                  <a:lnTo>
                    <a:pt x="8" y="27"/>
                  </a:lnTo>
                  <a:lnTo>
                    <a:pt x="6" y="29"/>
                  </a:lnTo>
                  <a:lnTo>
                    <a:pt x="6" y="37"/>
                  </a:lnTo>
                  <a:lnTo>
                    <a:pt x="0" y="37"/>
                  </a:lnTo>
                  <a:close/>
                </a:path>
              </a:pathLst>
            </a:custGeom>
            <a:solidFill>
              <a:srgbClr val="3A66AA"/>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270" name="Freeform 390"/>
            <p:cNvSpPr/>
            <p:nvPr/>
          </p:nvSpPr>
          <p:spPr bwMode="auto">
            <a:xfrm>
              <a:off x="3966" y="2776"/>
              <a:ext cx="5" cy="6"/>
            </a:xfrm>
            <a:custGeom>
              <a:avLst/>
              <a:gdLst/>
              <a:ahLst/>
              <a:cxnLst>
                <a:cxn ang="0">
                  <a:pos x="7" y="17"/>
                </a:cxn>
                <a:cxn ang="0">
                  <a:pos x="8" y="18"/>
                </a:cxn>
                <a:cxn ang="0">
                  <a:pos x="9" y="18"/>
                </a:cxn>
                <a:cxn ang="0">
                  <a:pos x="9" y="21"/>
                </a:cxn>
                <a:cxn ang="0">
                  <a:pos x="11" y="22"/>
                </a:cxn>
                <a:cxn ang="0">
                  <a:pos x="12" y="22"/>
                </a:cxn>
                <a:cxn ang="0">
                  <a:pos x="13" y="22"/>
                </a:cxn>
                <a:cxn ang="0">
                  <a:pos x="14" y="21"/>
                </a:cxn>
                <a:cxn ang="0">
                  <a:pos x="14" y="18"/>
                </a:cxn>
                <a:cxn ang="0">
                  <a:pos x="16" y="18"/>
                </a:cxn>
                <a:cxn ang="0">
                  <a:pos x="17" y="18"/>
                </a:cxn>
                <a:cxn ang="0">
                  <a:pos x="17" y="18"/>
                </a:cxn>
                <a:cxn ang="0">
                  <a:pos x="16" y="18"/>
                </a:cxn>
                <a:cxn ang="0">
                  <a:pos x="14" y="16"/>
                </a:cxn>
                <a:cxn ang="0">
                  <a:pos x="9" y="15"/>
                </a:cxn>
                <a:cxn ang="0">
                  <a:pos x="7" y="12"/>
                </a:cxn>
                <a:cxn ang="0">
                  <a:pos x="6" y="12"/>
                </a:cxn>
                <a:cxn ang="0">
                  <a:pos x="4" y="10"/>
                </a:cxn>
                <a:cxn ang="0">
                  <a:pos x="3" y="7"/>
                </a:cxn>
                <a:cxn ang="0">
                  <a:pos x="3" y="5"/>
                </a:cxn>
                <a:cxn ang="0">
                  <a:pos x="3" y="3"/>
                </a:cxn>
                <a:cxn ang="0">
                  <a:pos x="3" y="2"/>
                </a:cxn>
                <a:cxn ang="0">
                  <a:pos x="7" y="0"/>
                </a:cxn>
                <a:cxn ang="0">
                  <a:pos x="9" y="0"/>
                </a:cxn>
                <a:cxn ang="0">
                  <a:pos x="13" y="0"/>
                </a:cxn>
                <a:cxn ang="0">
                  <a:pos x="16" y="0"/>
                </a:cxn>
                <a:cxn ang="0">
                  <a:pos x="17" y="1"/>
                </a:cxn>
                <a:cxn ang="0">
                  <a:pos x="18" y="2"/>
                </a:cxn>
                <a:cxn ang="0">
                  <a:pos x="19" y="3"/>
                </a:cxn>
                <a:cxn ang="0">
                  <a:pos x="19" y="6"/>
                </a:cxn>
                <a:cxn ang="0">
                  <a:pos x="14" y="6"/>
                </a:cxn>
                <a:cxn ang="0">
                  <a:pos x="12" y="6"/>
                </a:cxn>
                <a:cxn ang="0">
                  <a:pos x="12" y="6"/>
                </a:cxn>
                <a:cxn ang="0">
                  <a:pos x="9" y="6"/>
                </a:cxn>
                <a:cxn ang="0">
                  <a:pos x="9" y="6"/>
                </a:cxn>
                <a:cxn ang="0">
                  <a:pos x="9" y="6"/>
                </a:cxn>
                <a:cxn ang="0">
                  <a:pos x="9" y="6"/>
                </a:cxn>
                <a:cxn ang="0">
                  <a:pos x="9" y="8"/>
                </a:cxn>
                <a:cxn ang="0">
                  <a:pos x="9" y="8"/>
                </a:cxn>
                <a:cxn ang="0">
                  <a:pos x="12" y="8"/>
                </a:cxn>
                <a:cxn ang="0">
                  <a:pos x="16" y="10"/>
                </a:cxn>
                <a:cxn ang="0">
                  <a:pos x="18" y="11"/>
                </a:cxn>
                <a:cxn ang="0">
                  <a:pos x="19" y="12"/>
                </a:cxn>
                <a:cxn ang="0">
                  <a:pos x="19" y="12"/>
                </a:cxn>
                <a:cxn ang="0">
                  <a:pos x="22" y="15"/>
                </a:cxn>
                <a:cxn ang="0">
                  <a:pos x="22" y="18"/>
                </a:cxn>
                <a:cxn ang="0">
                  <a:pos x="22" y="20"/>
                </a:cxn>
                <a:cxn ang="0">
                  <a:pos x="19" y="22"/>
                </a:cxn>
                <a:cxn ang="0">
                  <a:pos x="18" y="23"/>
                </a:cxn>
                <a:cxn ang="0">
                  <a:pos x="16" y="25"/>
                </a:cxn>
                <a:cxn ang="0">
                  <a:pos x="13" y="26"/>
                </a:cxn>
                <a:cxn ang="0">
                  <a:pos x="9" y="26"/>
                </a:cxn>
                <a:cxn ang="0">
                  <a:pos x="7" y="26"/>
                </a:cxn>
                <a:cxn ang="0">
                  <a:pos x="6" y="26"/>
                </a:cxn>
                <a:cxn ang="0">
                  <a:pos x="4" y="22"/>
                </a:cxn>
                <a:cxn ang="0">
                  <a:pos x="2" y="21"/>
                </a:cxn>
              </a:cxnLst>
              <a:rect l="0" t="0" r="r" b="b"/>
              <a:pathLst>
                <a:path w="22" h="26">
                  <a:moveTo>
                    <a:pt x="0" y="18"/>
                  </a:moveTo>
                  <a:lnTo>
                    <a:pt x="6" y="16"/>
                  </a:lnTo>
                  <a:lnTo>
                    <a:pt x="7" y="17"/>
                  </a:lnTo>
                  <a:lnTo>
                    <a:pt x="8" y="17"/>
                  </a:lnTo>
                  <a:lnTo>
                    <a:pt x="8" y="18"/>
                  </a:lnTo>
                  <a:lnTo>
                    <a:pt x="8" y="18"/>
                  </a:lnTo>
                  <a:lnTo>
                    <a:pt x="8" y="18"/>
                  </a:lnTo>
                  <a:lnTo>
                    <a:pt x="9" y="18"/>
                  </a:lnTo>
                  <a:lnTo>
                    <a:pt x="9" y="18"/>
                  </a:lnTo>
                  <a:lnTo>
                    <a:pt x="9" y="18"/>
                  </a:lnTo>
                  <a:lnTo>
                    <a:pt x="9" y="20"/>
                  </a:lnTo>
                  <a:lnTo>
                    <a:pt x="9" y="21"/>
                  </a:lnTo>
                  <a:lnTo>
                    <a:pt x="9" y="21"/>
                  </a:lnTo>
                  <a:lnTo>
                    <a:pt x="11" y="22"/>
                  </a:lnTo>
                  <a:lnTo>
                    <a:pt x="11" y="22"/>
                  </a:lnTo>
                  <a:lnTo>
                    <a:pt x="11" y="22"/>
                  </a:lnTo>
                  <a:lnTo>
                    <a:pt x="12" y="22"/>
                  </a:lnTo>
                  <a:lnTo>
                    <a:pt x="12" y="22"/>
                  </a:lnTo>
                  <a:lnTo>
                    <a:pt x="12" y="22"/>
                  </a:lnTo>
                  <a:lnTo>
                    <a:pt x="13" y="22"/>
                  </a:lnTo>
                  <a:lnTo>
                    <a:pt x="13" y="22"/>
                  </a:lnTo>
                  <a:lnTo>
                    <a:pt x="14" y="22"/>
                  </a:lnTo>
                  <a:lnTo>
                    <a:pt x="14" y="21"/>
                  </a:lnTo>
                  <a:lnTo>
                    <a:pt x="14" y="21"/>
                  </a:lnTo>
                  <a:lnTo>
                    <a:pt x="14" y="20"/>
                  </a:lnTo>
                  <a:lnTo>
                    <a:pt x="14" y="18"/>
                  </a:lnTo>
                  <a:lnTo>
                    <a:pt x="14" y="18"/>
                  </a:lnTo>
                  <a:lnTo>
                    <a:pt x="14" y="18"/>
                  </a:lnTo>
                  <a:lnTo>
                    <a:pt x="16" y="18"/>
                  </a:lnTo>
                  <a:lnTo>
                    <a:pt x="16" y="18"/>
                  </a:lnTo>
                  <a:lnTo>
                    <a:pt x="16" y="18"/>
                  </a:lnTo>
                  <a:lnTo>
                    <a:pt x="17" y="18"/>
                  </a:lnTo>
                  <a:lnTo>
                    <a:pt x="17" y="18"/>
                  </a:lnTo>
                  <a:lnTo>
                    <a:pt x="17" y="18"/>
                  </a:lnTo>
                  <a:lnTo>
                    <a:pt x="17" y="18"/>
                  </a:lnTo>
                  <a:lnTo>
                    <a:pt x="17" y="18"/>
                  </a:lnTo>
                  <a:lnTo>
                    <a:pt x="17" y="18"/>
                  </a:lnTo>
                  <a:lnTo>
                    <a:pt x="17" y="18"/>
                  </a:lnTo>
                  <a:lnTo>
                    <a:pt x="16" y="18"/>
                  </a:lnTo>
                  <a:lnTo>
                    <a:pt x="16" y="17"/>
                  </a:lnTo>
                  <a:lnTo>
                    <a:pt x="16" y="17"/>
                  </a:lnTo>
                  <a:lnTo>
                    <a:pt x="14" y="16"/>
                  </a:lnTo>
                  <a:lnTo>
                    <a:pt x="12" y="16"/>
                  </a:lnTo>
                  <a:lnTo>
                    <a:pt x="11" y="15"/>
                  </a:lnTo>
                  <a:lnTo>
                    <a:pt x="9" y="15"/>
                  </a:lnTo>
                  <a:lnTo>
                    <a:pt x="8" y="13"/>
                  </a:lnTo>
                  <a:lnTo>
                    <a:pt x="7" y="13"/>
                  </a:lnTo>
                  <a:lnTo>
                    <a:pt x="7" y="12"/>
                  </a:lnTo>
                  <a:lnTo>
                    <a:pt x="7" y="12"/>
                  </a:lnTo>
                  <a:lnTo>
                    <a:pt x="6" y="12"/>
                  </a:lnTo>
                  <a:lnTo>
                    <a:pt x="6" y="12"/>
                  </a:lnTo>
                  <a:lnTo>
                    <a:pt x="4" y="12"/>
                  </a:lnTo>
                  <a:lnTo>
                    <a:pt x="4" y="11"/>
                  </a:lnTo>
                  <a:lnTo>
                    <a:pt x="4" y="10"/>
                  </a:lnTo>
                  <a:lnTo>
                    <a:pt x="3" y="10"/>
                  </a:lnTo>
                  <a:lnTo>
                    <a:pt x="3" y="8"/>
                  </a:lnTo>
                  <a:lnTo>
                    <a:pt x="3" y="7"/>
                  </a:lnTo>
                  <a:lnTo>
                    <a:pt x="3" y="6"/>
                  </a:lnTo>
                  <a:lnTo>
                    <a:pt x="3" y="6"/>
                  </a:lnTo>
                  <a:lnTo>
                    <a:pt x="3" y="5"/>
                  </a:lnTo>
                  <a:lnTo>
                    <a:pt x="3" y="5"/>
                  </a:lnTo>
                  <a:lnTo>
                    <a:pt x="3" y="3"/>
                  </a:lnTo>
                  <a:lnTo>
                    <a:pt x="3" y="3"/>
                  </a:lnTo>
                  <a:lnTo>
                    <a:pt x="3" y="3"/>
                  </a:lnTo>
                  <a:lnTo>
                    <a:pt x="3" y="2"/>
                  </a:lnTo>
                  <a:lnTo>
                    <a:pt x="3" y="2"/>
                  </a:lnTo>
                  <a:lnTo>
                    <a:pt x="4" y="1"/>
                  </a:lnTo>
                  <a:lnTo>
                    <a:pt x="6" y="1"/>
                  </a:lnTo>
                  <a:lnTo>
                    <a:pt x="7" y="0"/>
                  </a:lnTo>
                  <a:lnTo>
                    <a:pt x="8" y="0"/>
                  </a:lnTo>
                  <a:lnTo>
                    <a:pt x="8" y="0"/>
                  </a:lnTo>
                  <a:lnTo>
                    <a:pt x="9" y="0"/>
                  </a:lnTo>
                  <a:lnTo>
                    <a:pt x="11" y="0"/>
                  </a:lnTo>
                  <a:lnTo>
                    <a:pt x="12" y="0"/>
                  </a:lnTo>
                  <a:lnTo>
                    <a:pt x="13" y="0"/>
                  </a:lnTo>
                  <a:lnTo>
                    <a:pt x="13" y="0"/>
                  </a:lnTo>
                  <a:lnTo>
                    <a:pt x="14" y="0"/>
                  </a:lnTo>
                  <a:lnTo>
                    <a:pt x="16" y="0"/>
                  </a:lnTo>
                  <a:lnTo>
                    <a:pt x="16" y="0"/>
                  </a:lnTo>
                  <a:lnTo>
                    <a:pt x="17" y="1"/>
                  </a:lnTo>
                  <a:lnTo>
                    <a:pt x="17" y="1"/>
                  </a:lnTo>
                  <a:lnTo>
                    <a:pt x="17" y="2"/>
                  </a:lnTo>
                  <a:lnTo>
                    <a:pt x="18" y="2"/>
                  </a:lnTo>
                  <a:lnTo>
                    <a:pt x="18" y="2"/>
                  </a:lnTo>
                  <a:lnTo>
                    <a:pt x="19" y="2"/>
                  </a:lnTo>
                  <a:lnTo>
                    <a:pt x="19" y="2"/>
                  </a:lnTo>
                  <a:lnTo>
                    <a:pt x="19" y="3"/>
                  </a:lnTo>
                  <a:lnTo>
                    <a:pt x="19" y="3"/>
                  </a:lnTo>
                  <a:lnTo>
                    <a:pt x="19" y="5"/>
                  </a:lnTo>
                  <a:lnTo>
                    <a:pt x="19" y="6"/>
                  </a:lnTo>
                  <a:lnTo>
                    <a:pt x="14" y="6"/>
                  </a:lnTo>
                  <a:lnTo>
                    <a:pt x="14" y="6"/>
                  </a:lnTo>
                  <a:lnTo>
                    <a:pt x="14" y="6"/>
                  </a:lnTo>
                  <a:lnTo>
                    <a:pt x="13" y="6"/>
                  </a:lnTo>
                  <a:lnTo>
                    <a:pt x="13" y="6"/>
                  </a:lnTo>
                  <a:lnTo>
                    <a:pt x="12" y="6"/>
                  </a:lnTo>
                  <a:lnTo>
                    <a:pt x="12" y="6"/>
                  </a:lnTo>
                  <a:lnTo>
                    <a:pt x="12" y="6"/>
                  </a:lnTo>
                  <a:lnTo>
                    <a:pt x="12" y="6"/>
                  </a:lnTo>
                  <a:lnTo>
                    <a:pt x="11" y="6"/>
                  </a:lnTo>
                  <a:lnTo>
                    <a:pt x="9" y="6"/>
                  </a:lnTo>
                  <a:lnTo>
                    <a:pt x="9" y="6"/>
                  </a:lnTo>
                  <a:lnTo>
                    <a:pt x="9" y="6"/>
                  </a:lnTo>
                  <a:lnTo>
                    <a:pt x="9" y="6"/>
                  </a:lnTo>
                  <a:lnTo>
                    <a:pt x="9" y="6"/>
                  </a:lnTo>
                  <a:lnTo>
                    <a:pt x="9" y="6"/>
                  </a:lnTo>
                  <a:lnTo>
                    <a:pt x="9" y="6"/>
                  </a:lnTo>
                  <a:lnTo>
                    <a:pt x="9" y="6"/>
                  </a:lnTo>
                  <a:lnTo>
                    <a:pt x="9" y="6"/>
                  </a:lnTo>
                  <a:lnTo>
                    <a:pt x="9" y="6"/>
                  </a:lnTo>
                  <a:lnTo>
                    <a:pt x="9" y="6"/>
                  </a:lnTo>
                  <a:lnTo>
                    <a:pt x="9" y="7"/>
                  </a:lnTo>
                  <a:lnTo>
                    <a:pt x="9" y="8"/>
                  </a:lnTo>
                  <a:lnTo>
                    <a:pt x="9" y="8"/>
                  </a:lnTo>
                  <a:lnTo>
                    <a:pt x="9" y="8"/>
                  </a:lnTo>
                  <a:lnTo>
                    <a:pt x="9" y="8"/>
                  </a:lnTo>
                  <a:lnTo>
                    <a:pt x="9" y="8"/>
                  </a:lnTo>
                  <a:lnTo>
                    <a:pt x="11" y="8"/>
                  </a:lnTo>
                  <a:lnTo>
                    <a:pt x="12" y="8"/>
                  </a:lnTo>
                  <a:lnTo>
                    <a:pt x="12" y="8"/>
                  </a:lnTo>
                  <a:lnTo>
                    <a:pt x="13" y="8"/>
                  </a:lnTo>
                  <a:lnTo>
                    <a:pt x="14" y="8"/>
                  </a:lnTo>
                  <a:lnTo>
                    <a:pt x="16" y="10"/>
                  </a:lnTo>
                  <a:lnTo>
                    <a:pt x="16" y="10"/>
                  </a:lnTo>
                  <a:lnTo>
                    <a:pt x="17" y="10"/>
                  </a:lnTo>
                  <a:lnTo>
                    <a:pt x="18" y="11"/>
                  </a:lnTo>
                  <a:lnTo>
                    <a:pt x="18" y="11"/>
                  </a:lnTo>
                  <a:lnTo>
                    <a:pt x="19" y="12"/>
                  </a:lnTo>
                  <a:lnTo>
                    <a:pt x="19" y="12"/>
                  </a:lnTo>
                  <a:lnTo>
                    <a:pt x="19" y="12"/>
                  </a:lnTo>
                  <a:lnTo>
                    <a:pt x="19" y="12"/>
                  </a:lnTo>
                  <a:lnTo>
                    <a:pt x="19" y="12"/>
                  </a:lnTo>
                  <a:lnTo>
                    <a:pt x="21" y="13"/>
                  </a:lnTo>
                  <a:lnTo>
                    <a:pt x="21" y="15"/>
                  </a:lnTo>
                  <a:lnTo>
                    <a:pt x="22" y="15"/>
                  </a:lnTo>
                  <a:lnTo>
                    <a:pt x="22" y="16"/>
                  </a:lnTo>
                  <a:lnTo>
                    <a:pt x="22" y="17"/>
                  </a:lnTo>
                  <a:lnTo>
                    <a:pt x="22" y="18"/>
                  </a:lnTo>
                  <a:lnTo>
                    <a:pt x="22" y="18"/>
                  </a:lnTo>
                  <a:lnTo>
                    <a:pt x="22" y="20"/>
                  </a:lnTo>
                  <a:lnTo>
                    <a:pt x="22" y="20"/>
                  </a:lnTo>
                  <a:lnTo>
                    <a:pt x="21" y="21"/>
                  </a:lnTo>
                  <a:lnTo>
                    <a:pt x="21" y="21"/>
                  </a:lnTo>
                  <a:lnTo>
                    <a:pt x="19" y="22"/>
                  </a:lnTo>
                  <a:lnTo>
                    <a:pt x="19" y="22"/>
                  </a:lnTo>
                  <a:lnTo>
                    <a:pt x="19" y="22"/>
                  </a:lnTo>
                  <a:lnTo>
                    <a:pt x="18" y="23"/>
                  </a:lnTo>
                  <a:lnTo>
                    <a:pt x="18" y="23"/>
                  </a:lnTo>
                  <a:lnTo>
                    <a:pt x="17" y="25"/>
                  </a:lnTo>
                  <a:lnTo>
                    <a:pt x="16" y="25"/>
                  </a:lnTo>
                  <a:lnTo>
                    <a:pt x="14" y="25"/>
                  </a:lnTo>
                  <a:lnTo>
                    <a:pt x="13" y="26"/>
                  </a:lnTo>
                  <a:lnTo>
                    <a:pt x="13" y="26"/>
                  </a:lnTo>
                  <a:lnTo>
                    <a:pt x="12" y="26"/>
                  </a:lnTo>
                  <a:lnTo>
                    <a:pt x="11" y="26"/>
                  </a:lnTo>
                  <a:lnTo>
                    <a:pt x="9" y="26"/>
                  </a:lnTo>
                  <a:lnTo>
                    <a:pt x="8" y="26"/>
                  </a:lnTo>
                  <a:lnTo>
                    <a:pt x="8" y="26"/>
                  </a:lnTo>
                  <a:lnTo>
                    <a:pt x="7" y="26"/>
                  </a:lnTo>
                  <a:lnTo>
                    <a:pt x="7" y="26"/>
                  </a:lnTo>
                  <a:lnTo>
                    <a:pt x="7" y="26"/>
                  </a:lnTo>
                  <a:lnTo>
                    <a:pt x="6" y="26"/>
                  </a:lnTo>
                  <a:lnTo>
                    <a:pt x="6" y="25"/>
                  </a:lnTo>
                  <a:lnTo>
                    <a:pt x="4" y="23"/>
                  </a:lnTo>
                  <a:lnTo>
                    <a:pt x="4" y="22"/>
                  </a:lnTo>
                  <a:lnTo>
                    <a:pt x="3" y="22"/>
                  </a:lnTo>
                  <a:lnTo>
                    <a:pt x="3" y="21"/>
                  </a:lnTo>
                  <a:lnTo>
                    <a:pt x="2" y="21"/>
                  </a:lnTo>
                  <a:lnTo>
                    <a:pt x="2" y="20"/>
                  </a:lnTo>
                  <a:lnTo>
                    <a:pt x="0" y="18"/>
                  </a:lnTo>
                  <a:close/>
                </a:path>
              </a:pathLst>
            </a:custGeom>
            <a:solidFill>
              <a:srgbClr val="3A66AA"/>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271" name="Freeform 391"/>
            <p:cNvSpPr>
              <a:spLocks noEditPoints="1"/>
            </p:cNvSpPr>
            <p:nvPr/>
          </p:nvSpPr>
          <p:spPr bwMode="auto">
            <a:xfrm>
              <a:off x="3972" y="2773"/>
              <a:ext cx="5" cy="9"/>
            </a:xfrm>
            <a:custGeom>
              <a:avLst/>
              <a:gdLst/>
              <a:ahLst/>
              <a:cxnLst>
                <a:cxn ang="0">
                  <a:pos x="14" y="37"/>
                </a:cxn>
                <a:cxn ang="0">
                  <a:pos x="14" y="33"/>
                </a:cxn>
                <a:cxn ang="0">
                  <a:pos x="14" y="34"/>
                </a:cxn>
                <a:cxn ang="0">
                  <a:pos x="14" y="36"/>
                </a:cxn>
                <a:cxn ang="0">
                  <a:pos x="13" y="36"/>
                </a:cxn>
                <a:cxn ang="0">
                  <a:pos x="12" y="37"/>
                </a:cxn>
                <a:cxn ang="0">
                  <a:pos x="10" y="37"/>
                </a:cxn>
                <a:cxn ang="0">
                  <a:pos x="10" y="37"/>
                </a:cxn>
                <a:cxn ang="0">
                  <a:pos x="9" y="37"/>
                </a:cxn>
                <a:cxn ang="0">
                  <a:pos x="8" y="37"/>
                </a:cxn>
                <a:cxn ang="0">
                  <a:pos x="7" y="36"/>
                </a:cxn>
                <a:cxn ang="0">
                  <a:pos x="4" y="36"/>
                </a:cxn>
                <a:cxn ang="0">
                  <a:pos x="4" y="34"/>
                </a:cxn>
                <a:cxn ang="0">
                  <a:pos x="3" y="32"/>
                </a:cxn>
                <a:cxn ang="0">
                  <a:pos x="2" y="29"/>
                </a:cxn>
                <a:cxn ang="0">
                  <a:pos x="2" y="27"/>
                </a:cxn>
                <a:cxn ang="0">
                  <a:pos x="0" y="24"/>
                </a:cxn>
                <a:cxn ang="0">
                  <a:pos x="0" y="22"/>
                </a:cxn>
                <a:cxn ang="0">
                  <a:pos x="2" y="19"/>
                </a:cxn>
                <a:cxn ang="0">
                  <a:pos x="2" y="17"/>
                </a:cxn>
                <a:cxn ang="0">
                  <a:pos x="3" y="14"/>
                </a:cxn>
                <a:cxn ang="0">
                  <a:pos x="4" y="12"/>
                </a:cxn>
                <a:cxn ang="0">
                  <a:pos x="4" y="11"/>
                </a:cxn>
                <a:cxn ang="0">
                  <a:pos x="7" y="11"/>
                </a:cxn>
                <a:cxn ang="0">
                  <a:pos x="8" y="11"/>
                </a:cxn>
                <a:cxn ang="0">
                  <a:pos x="10" y="11"/>
                </a:cxn>
                <a:cxn ang="0">
                  <a:pos x="12" y="11"/>
                </a:cxn>
                <a:cxn ang="0">
                  <a:pos x="13" y="11"/>
                </a:cxn>
                <a:cxn ang="0">
                  <a:pos x="14" y="12"/>
                </a:cxn>
                <a:cxn ang="0">
                  <a:pos x="14" y="0"/>
                </a:cxn>
                <a:cxn ang="0">
                  <a:pos x="19" y="37"/>
                </a:cxn>
                <a:cxn ang="0">
                  <a:pos x="7" y="24"/>
                </a:cxn>
                <a:cxn ang="0">
                  <a:pos x="7" y="26"/>
                </a:cxn>
                <a:cxn ang="0">
                  <a:pos x="7" y="27"/>
                </a:cxn>
                <a:cxn ang="0">
                  <a:pos x="7" y="28"/>
                </a:cxn>
                <a:cxn ang="0">
                  <a:pos x="7" y="29"/>
                </a:cxn>
                <a:cxn ang="0">
                  <a:pos x="7" y="31"/>
                </a:cxn>
                <a:cxn ang="0">
                  <a:pos x="8" y="32"/>
                </a:cxn>
                <a:cxn ang="0">
                  <a:pos x="9" y="33"/>
                </a:cxn>
                <a:cxn ang="0">
                  <a:pos x="10" y="33"/>
                </a:cxn>
                <a:cxn ang="0">
                  <a:pos x="12" y="32"/>
                </a:cxn>
                <a:cxn ang="0">
                  <a:pos x="12" y="31"/>
                </a:cxn>
                <a:cxn ang="0">
                  <a:pos x="13" y="29"/>
                </a:cxn>
                <a:cxn ang="0">
                  <a:pos x="14" y="29"/>
                </a:cxn>
                <a:cxn ang="0">
                  <a:pos x="14" y="28"/>
                </a:cxn>
                <a:cxn ang="0">
                  <a:pos x="14" y="27"/>
                </a:cxn>
                <a:cxn ang="0">
                  <a:pos x="14" y="24"/>
                </a:cxn>
                <a:cxn ang="0">
                  <a:pos x="14" y="22"/>
                </a:cxn>
                <a:cxn ang="0">
                  <a:pos x="14" y="21"/>
                </a:cxn>
                <a:cxn ang="0">
                  <a:pos x="14" y="19"/>
                </a:cxn>
                <a:cxn ang="0">
                  <a:pos x="14" y="18"/>
                </a:cxn>
                <a:cxn ang="0">
                  <a:pos x="13" y="17"/>
                </a:cxn>
                <a:cxn ang="0">
                  <a:pos x="12" y="17"/>
                </a:cxn>
                <a:cxn ang="0">
                  <a:pos x="12" y="17"/>
                </a:cxn>
                <a:cxn ang="0">
                  <a:pos x="10" y="17"/>
                </a:cxn>
                <a:cxn ang="0">
                  <a:pos x="9" y="17"/>
                </a:cxn>
                <a:cxn ang="0">
                  <a:pos x="9" y="17"/>
                </a:cxn>
                <a:cxn ang="0">
                  <a:pos x="8" y="17"/>
                </a:cxn>
                <a:cxn ang="0">
                  <a:pos x="7" y="17"/>
                </a:cxn>
                <a:cxn ang="0">
                  <a:pos x="7" y="18"/>
                </a:cxn>
                <a:cxn ang="0">
                  <a:pos x="7" y="19"/>
                </a:cxn>
                <a:cxn ang="0">
                  <a:pos x="7" y="21"/>
                </a:cxn>
                <a:cxn ang="0">
                  <a:pos x="7" y="22"/>
                </a:cxn>
              </a:cxnLst>
              <a:rect l="0" t="0" r="r" b="b"/>
              <a:pathLst>
                <a:path w="19" h="37">
                  <a:moveTo>
                    <a:pt x="19" y="37"/>
                  </a:moveTo>
                  <a:lnTo>
                    <a:pt x="14" y="37"/>
                  </a:lnTo>
                  <a:lnTo>
                    <a:pt x="14" y="33"/>
                  </a:lnTo>
                  <a:lnTo>
                    <a:pt x="14" y="33"/>
                  </a:lnTo>
                  <a:lnTo>
                    <a:pt x="14" y="33"/>
                  </a:lnTo>
                  <a:lnTo>
                    <a:pt x="14" y="34"/>
                  </a:lnTo>
                  <a:lnTo>
                    <a:pt x="14" y="34"/>
                  </a:lnTo>
                  <a:lnTo>
                    <a:pt x="14" y="36"/>
                  </a:lnTo>
                  <a:lnTo>
                    <a:pt x="13" y="36"/>
                  </a:lnTo>
                  <a:lnTo>
                    <a:pt x="13" y="36"/>
                  </a:lnTo>
                  <a:lnTo>
                    <a:pt x="12" y="37"/>
                  </a:lnTo>
                  <a:lnTo>
                    <a:pt x="12" y="37"/>
                  </a:lnTo>
                  <a:lnTo>
                    <a:pt x="12" y="37"/>
                  </a:lnTo>
                  <a:lnTo>
                    <a:pt x="10" y="37"/>
                  </a:lnTo>
                  <a:lnTo>
                    <a:pt x="10" y="37"/>
                  </a:lnTo>
                  <a:lnTo>
                    <a:pt x="10" y="37"/>
                  </a:lnTo>
                  <a:lnTo>
                    <a:pt x="9" y="37"/>
                  </a:lnTo>
                  <a:lnTo>
                    <a:pt x="9" y="37"/>
                  </a:lnTo>
                  <a:lnTo>
                    <a:pt x="9" y="37"/>
                  </a:lnTo>
                  <a:lnTo>
                    <a:pt x="8" y="37"/>
                  </a:lnTo>
                  <a:lnTo>
                    <a:pt x="7" y="37"/>
                  </a:lnTo>
                  <a:lnTo>
                    <a:pt x="7" y="36"/>
                  </a:lnTo>
                  <a:lnTo>
                    <a:pt x="5" y="36"/>
                  </a:lnTo>
                  <a:lnTo>
                    <a:pt x="4" y="36"/>
                  </a:lnTo>
                  <a:lnTo>
                    <a:pt x="4" y="34"/>
                  </a:lnTo>
                  <a:lnTo>
                    <a:pt x="4" y="34"/>
                  </a:lnTo>
                  <a:lnTo>
                    <a:pt x="4" y="33"/>
                  </a:lnTo>
                  <a:lnTo>
                    <a:pt x="3" y="32"/>
                  </a:lnTo>
                  <a:lnTo>
                    <a:pt x="2" y="31"/>
                  </a:lnTo>
                  <a:lnTo>
                    <a:pt x="2" y="29"/>
                  </a:lnTo>
                  <a:lnTo>
                    <a:pt x="2" y="28"/>
                  </a:lnTo>
                  <a:lnTo>
                    <a:pt x="2" y="27"/>
                  </a:lnTo>
                  <a:lnTo>
                    <a:pt x="0" y="26"/>
                  </a:lnTo>
                  <a:lnTo>
                    <a:pt x="0" y="24"/>
                  </a:lnTo>
                  <a:lnTo>
                    <a:pt x="0" y="23"/>
                  </a:lnTo>
                  <a:lnTo>
                    <a:pt x="0" y="22"/>
                  </a:lnTo>
                  <a:lnTo>
                    <a:pt x="0" y="21"/>
                  </a:lnTo>
                  <a:lnTo>
                    <a:pt x="2" y="19"/>
                  </a:lnTo>
                  <a:lnTo>
                    <a:pt x="2" y="18"/>
                  </a:lnTo>
                  <a:lnTo>
                    <a:pt x="2" y="17"/>
                  </a:lnTo>
                  <a:lnTo>
                    <a:pt x="2" y="16"/>
                  </a:lnTo>
                  <a:lnTo>
                    <a:pt x="3" y="14"/>
                  </a:lnTo>
                  <a:lnTo>
                    <a:pt x="4" y="13"/>
                  </a:lnTo>
                  <a:lnTo>
                    <a:pt x="4" y="12"/>
                  </a:lnTo>
                  <a:lnTo>
                    <a:pt x="4" y="12"/>
                  </a:lnTo>
                  <a:lnTo>
                    <a:pt x="4" y="11"/>
                  </a:lnTo>
                  <a:lnTo>
                    <a:pt x="5" y="11"/>
                  </a:lnTo>
                  <a:lnTo>
                    <a:pt x="7" y="11"/>
                  </a:lnTo>
                  <a:lnTo>
                    <a:pt x="7" y="11"/>
                  </a:lnTo>
                  <a:lnTo>
                    <a:pt x="8" y="11"/>
                  </a:lnTo>
                  <a:lnTo>
                    <a:pt x="9" y="11"/>
                  </a:lnTo>
                  <a:lnTo>
                    <a:pt x="10" y="11"/>
                  </a:lnTo>
                  <a:lnTo>
                    <a:pt x="10" y="11"/>
                  </a:lnTo>
                  <a:lnTo>
                    <a:pt x="12" y="11"/>
                  </a:lnTo>
                  <a:lnTo>
                    <a:pt x="13" y="11"/>
                  </a:lnTo>
                  <a:lnTo>
                    <a:pt x="13" y="11"/>
                  </a:lnTo>
                  <a:lnTo>
                    <a:pt x="14" y="12"/>
                  </a:lnTo>
                  <a:lnTo>
                    <a:pt x="14" y="12"/>
                  </a:lnTo>
                  <a:lnTo>
                    <a:pt x="14" y="13"/>
                  </a:lnTo>
                  <a:lnTo>
                    <a:pt x="14" y="0"/>
                  </a:lnTo>
                  <a:lnTo>
                    <a:pt x="19" y="0"/>
                  </a:lnTo>
                  <a:lnTo>
                    <a:pt x="19" y="37"/>
                  </a:lnTo>
                  <a:close/>
                  <a:moveTo>
                    <a:pt x="7" y="23"/>
                  </a:moveTo>
                  <a:lnTo>
                    <a:pt x="7" y="24"/>
                  </a:lnTo>
                  <a:lnTo>
                    <a:pt x="7" y="26"/>
                  </a:lnTo>
                  <a:lnTo>
                    <a:pt x="7" y="26"/>
                  </a:lnTo>
                  <a:lnTo>
                    <a:pt x="7" y="27"/>
                  </a:lnTo>
                  <a:lnTo>
                    <a:pt x="7" y="27"/>
                  </a:lnTo>
                  <a:lnTo>
                    <a:pt x="7" y="28"/>
                  </a:lnTo>
                  <a:lnTo>
                    <a:pt x="7" y="28"/>
                  </a:lnTo>
                  <a:lnTo>
                    <a:pt x="7" y="29"/>
                  </a:lnTo>
                  <a:lnTo>
                    <a:pt x="7" y="29"/>
                  </a:lnTo>
                  <a:lnTo>
                    <a:pt x="7" y="31"/>
                  </a:lnTo>
                  <a:lnTo>
                    <a:pt x="7" y="31"/>
                  </a:lnTo>
                  <a:lnTo>
                    <a:pt x="8" y="32"/>
                  </a:lnTo>
                  <a:lnTo>
                    <a:pt x="8" y="32"/>
                  </a:lnTo>
                  <a:lnTo>
                    <a:pt x="9" y="33"/>
                  </a:lnTo>
                  <a:lnTo>
                    <a:pt x="9" y="33"/>
                  </a:lnTo>
                  <a:lnTo>
                    <a:pt x="9" y="33"/>
                  </a:lnTo>
                  <a:lnTo>
                    <a:pt x="10" y="33"/>
                  </a:lnTo>
                  <a:lnTo>
                    <a:pt x="10" y="33"/>
                  </a:lnTo>
                  <a:lnTo>
                    <a:pt x="12" y="32"/>
                  </a:lnTo>
                  <a:lnTo>
                    <a:pt x="12" y="32"/>
                  </a:lnTo>
                  <a:lnTo>
                    <a:pt x="12" y="31"/>
                  </a:lnTo>
                  <a:lnTo>
                    <a:pt x="13" y="31"/>
                  </a:lnTo>
                  <a:lnTo>
                    <a:pt x="13" y="29"/>
                  </a:lnTo>
                  <a:lnTo>
                    <a:pt x="14" y="29"/>
                  </a:lnTo>
                  <a:lnTo>
                    <a:pt x="14" y="29"/>
                  </a:lnTo>
                  <a:lnTo>
                    <a:pt x="14" y="29"/>
                  </a:lnTo>
                  <a:lnTo>
                    <a:pt x="14" y="28"/>
                  </a:lnTo>
                  <a:lnTo>
                    <a:pt x="14" y="28"/>
                  </a:lnTo>
                  <a:lnTo>
                    <a:pt x="14" y="27"/>
                  </a:lnTo>
                  <a:lnTo>
                    <a:pt x="14" y="26"/>
                  </a:lnTo>
                  <a:lnTo>
                    <a:pt x="14" y="24"/>
                  </a:lnTo>
                  <a:lnTo>
                    <a:pt x="14" y="23"/>
                  </a:lnTo>
                  <a:lnTo>
                    <a:pt x="14" y="22"/>
                  </a:lnTo>
                  <a:lnTo>
                    <a:pt x="14" y="21"/>
                  </a:lnTo>
                  <a:lnTo>
                    <a:pt x="14" y="21"/>
                  </a:lnTo>
                  <a:lnTo>
                    <a:pt x="14" y="19"/>
                  </a:lnTo>
                  <a:lnTo>
                    <a:pt x="14" y="19"/>
                  </a:lnTo>
                  <a:lnTo>
                    <a:pt x="14" y="18"/>
                  </a:lnTo>
                  <a:lnTo>
                    <a:pt x="14" y="18"/>
                  </a:lnTo>
                  <a:lnTo>
                    <a:pt x="14" y="17"/>
                  </a:lnTo>
                  <a:lnTo>
                    <a:pt x="13" y="17"/>
                  </a:lnTo>
                  <a:lnTo>
                    <a:pt x="13" y="17"/>
                  </a:lnTo>
                  <a:lnTo>
                    <a:pt x="12" y="17"/>
                  </a:lnTo>
                  <a:lnTo>
                    <a:pt x="12" y="17"/>
                  </a:lnTo>
                  <a:lnTo>
                    <a:pt x="12" y="17"/>
                  </a:lnTo>
                  <a:lnTo>
                    <a:pt x="10" y="17"/>
                  </a:lnTo>
                  <a:lnTo>
                    <a:pt x="10" y="17"/>
                  </a:lnTo>
                  <a:lnTo>
                    <a:pt x="9" y="17"/>
                  </a:lnTo>
                  <a:lnTo>
                    <a:pt x="9" y="17"/>
                  </a:lnTo>
                  <a:lnTo>
                    <a:pt x="9" y="17"/>
                  </a:lnTo>
                  <a:lnTo>
                    <a:pt x="9" y="17"/>
                  </a:lnTo>
                  <a:lnTo>
                    <a:pt x="9" y="17"/>
                  </a:lnTo>
                  <a:lnTo>
                    <a:pt x="8" y="17"/>
                  </a:lnTo>
                  <a:lnTo>
                    <a:pt x="8" y="17"/>
                  </a:lnTo>
                  <a:lnTo>
                    <a:pt x="7" y="17"/>
                  </a:lnTo>
                  <a:lnTo>
                    <a:pt x="7" y="17"/>
                  </a:lnTo>
                  <a:lnTo>
                    <a:pt x="7" y="18"/>
                  </a:lnTo>
                  <a:lnTo>
                    <a:pt x="7" y="18"/>
                  </a:lnTo>
                  <a:lnTo>
                    <a:pt x="7" y="19"/>
                  </a:lnTo>
                  <a:lnTo>
                    <a:pt x="7" y="19"/>
                  </a:lnTo>
                  <a:lnTo>
                    <a:pt x="7" y="21"/>
                  </a:lnTo>
                  <a:lnTo>
                    <a:pt x="7" y="21"/>
                  </a:lnTo>
                  <a:lnTo>
                    <a:pt x="7" y="22"/>
                  </a:lnTo>
                  <a:lnTo>
                    <a:pt x="7" y="23"/>
                  </a:lnTo>
                  <a:close/>
                </a:path>
              </a:pathLst>
            </a:custGeom>
            <a:solidFill>
              <a:srgbClr val="3A66AA"/>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272" name="Freeform 392"/>
            <p:cNvSpPr/>
            <p:nvPr/>
          </p:nvSpPr>
          <p:spPr bwMode="auto">
            <a:xfrm>
              <a:off x="3978" y="2773"/>
              <a:ext cx="5" cy="9"/>
            </a:xfrm>
            <a:custGeom>
              <a:avLst/>
              <a:gdLst/>
              <a:ahLst/>
              <a:cxnLst>
                <a:cxn ang="0">
                  <a:pos x="5" y="13"/>
                </a:cxn>
                <a:cxn ang="0">
                  <a:pos x="7" y="12"/>
                </a:cxn>
                <a:cxn ang="0">
                  <a:pos x="8" y="11"/>
                </a:cxn>
                <a:cxn ang="0">
                  <a:pos x="11" y="11"/>
                </a:cxn>
                <a:cxn ang="0">
                  <a:pos x="12" y="11"/>
                </a:cxn>
                <a:cxn ang="0">
                  <a:pos x="12" y="11"/>
                </a:cxn>
                <a:cxn ang="0">
                  <a:pos x="13" y="11"/>
                </a:cxn>
                <a:cxn ang="0">
                  <a:pos x="15" y="11"/>
                </a:cxn>
                <a:cxn ang="0">
                  <a:pos x="16" y="11"/>
                </a:cxn>
                <a:cxn ang="0">
                  <a:pos x="16" y="11"/>
                </a:cxn>
                <a:cxn ang="0">
                  <a:pos x="16" y="12"/>
                </a:cxn>
                <a:cxn ang="0">
                  <a:pos x="17" y="13"/>
                </a:cxn>
                <a:cxn ang="0">
                  <a:pos x="19" y="13"/>
                </a:cxn>
                <a:cxn ang="0">
                  <a:pos x="19" y="14"/>
                </a:cxn>
                <a:cxn ang="0">
                  <a:pos x="19" y="16"/>
                </a:cxn>
                <a:cxn ang="0">
                  <a:pos x="19" y="17"/>
                </a:cxn>
                <a:cxn ang="0">
                  <a:pos x="19" y="17"/>
                </a:cxn>
                <a:cxn ang="0">
                  <a:pos x="19" y="18"/>
                </a:cxn>
                <a:cxn ang="0">
                  <a:pos x="19" y="19"/>
                </a:cxn>
                <a:cxn ang="0">
                  <a:pos x="19" y="19"/>
                </a:cxn>
                <a:cxn ang="0">
                  <a:pos x="19" y="37"/>
                </a:cxn>
                <a:cxn ang="0">
                  <a:pos x="12" y="23"/>
                </a:cxn>
                <a:cxn ang="0">
                  <a:pos x="12" y="21"/>
                </a:cxn>
                <a:cxn ang="0">
                  <a:pos x="12" y="19"/>
                </a:cxn>
                <a:cxn ang="0">
                  <a:pos x="12" y="18"/>
                </a:cxn>
                <a:cxn ang="0">
                  <a:pos x="12" y="17"/>
                </a:cxn>
                <a:cxn ang="0">
                  <a:pos x="11" y="17"/>
                </a:cxn>
                <a:cxn ang="0">
                  <a:pos x="10" y="17"/>
                </a:cxn>
                <a:cxn ang="0">
                  <a:pos x="10" y="17"/>
                </a:cxn>
                <a:cxn ang="0">
                  <a:pos x="10" y="17"/>
                </a:cxn>
                <a:cxn ang="0">
                  <a:pos x="8" y="17"/>
                </a:cxn>
                <a:cxn ang="0">
                  <a:pos x="7" y="17"/>
                </a:cxn>
                <a:cxn ang="0">
                  <a:pos x="7" y="17"/>
                </a:cxn>
                <a:cxn ang="0">
                  <a:pos x="7" y="17"/>
                </a:cxn>
                <a:cxn ang="0">
                  <a:pos x="6" y="17"/>
                </a:cxn>
                <a:cxn ang="0">
                  <a:pos x="5" y="18"/>
                </a:cxn>
                <a:cxn ang="0">
                  <a:pos x="5" y="19"/>
                </a:cxn>
                <a:cxn ang="0">
                  <a:pos x="5" y="19"/>
                </a:cxn>
                <a:cxn ang="0">
                  <a:pos x="5" y="21"/>
                </a:cxn>
                <a:cxn ang="0">
                  <a:pos x="5" y="22"/>
                </a:cxn>
                <a:cxn ang="0">
                  <a:pos x="5" y="23"/>
                </a:cxn>
                <a:cxn ang="0">
                  <a:pos x="0" y="37"/>
                </a:cxn>
                <a:cxn ang="0">
                  <a:pos x="5" y="0"/>
                </a:cxn>
              </a:cxnLst>
              <a:rect l="0" t="0" r="r" b="b"/>
              <a:pathLst>
                <a:path w="19" h="37">
                  <a:moveTo>
                    <a:pt x="5" y="0"/>
                  </a:moveTo>
                  <a:lnTo>
                    <a:pt x="5" y="13"/>
                  </a:lnTo>
                  <a:lnTo>
                    <a:pt x="6" y="12"/>
                  </a:lnTo>
                  <a:lnTo>
                    <a:pt x="7" y="12"/>
                  </a:lnTo>
                  <a:lnTo>
                    <a:pt x="7" y="11"/>
                  </a:lnTo>
                  <a:lnTo>
                    <a:pt x="8" y="11"/>
                  </a:lnTo>
                  <a:lnTo>
                    <a:pt x="10" y="11"/>
                  </a:lnTo>
                  <a:lnTo>
                    <a:pt x="11" y="11"/>
                  </a:lnTo>
                  <a:lnTo>
                    <a:pt x="12" y="11"/>
                  </a:lnTo>
                  <a:lnTo>
                    <a:pt x="12" y="11"/>
                  </a:lnTo>
                  <a:lnTo>
                    <a:pt x="12" y="11"/>
                  </a:lnTo>
                  <a:lnTo>
                    <a:pt x="12" y="11"/>
                  </a:lnTo>
                  <a:lnTo>
                    <a:pt x="13" y="11"/>
                  </a:lnTo>
                  <a:lnTo>
                    <a:pt x="13" y="11"/>
                  </a:lnTo>
                  <a:lnTo>
                    <a:pt x="13" y="11"/>
                  </a:lnTo>
                  <a:lnTo>
                    <a:pt x="15" y="11"/>
                  </a:lnTo>
                  <a:lnTo>
                    <a:pt x="16" y="11"/>
                  </a:lnTo>
                  <a:lnTo>
                    <a:pt x="16" y="11"/>
                  </a:lnTo>
                  <a:lnTo>
                    <a:pt x="16" y="11"/>
                  </a:lnTo>
                  <a:lnTo>
                    <a:pt x="16" y="11"/>
                  </a:lnTo>
                  <a:lnTo>
                    <a:pt x="16" y="12"/>
                  </a:lnTo>
                  <a:lnTo>
                    <a:pt x="16" y="12"/>
                  </a:lnTo>
                  <a:lnTo>
                    <a:pt x="16" y="13"/>
                  </a:lnTo>
                  <a:lnTo>
                    <a:pt x="17" y="13"/>
                  </a:lnTo>
                  <a:lnTo>
                    <a:pt x="19" y="13"/>
                  </a:lnTo>
                  <a:lnTo>
                    <a:pt x="19" y="13"/>
                  </a:lnTo>
                  <a:lnTo>
                    <a:pt x="19" y="14"/>
                  </a:lnTo>
                  <a:lnTo>
                    <a:pt x="19" y="14"/>
                  </a:lnTo>
                  <a:lnTo>
                    <a:pt x="19" y="14"/>
                  </a:lnTo>
                  <a:lnTo>
                    <a:pt x="19" y="16"/>
                  </a:lnTo>
                  <a:lnTo>
                    <a:pt x="19" y="16"/>
                  </a:lnTo>
                  <a:lnTo>
                    <a:pt x="19" y="17"/>
                  </a:lnTo>
                  <a:lnTo>
                    <a:pt x="19" y="17"/>
                  </a:lnTo>
                  <a:lnTo>
                    <a:pt x="19" y="17"/>
                  </a:lnTo>
                  <a:lnTo>
                    <a:pt x="19" y="17"/>
                  </a:lnTo>
                  <a:lnTo>
                    <a:pt x="19" y="18"/>
                  </a:lnTo>
                  <a:lnTo>
                    <a:pt x="19" y="18"/>
                  </a:lnTo>
                  <a:lnTo>
                    <a:pt x="19" y="19"/>
                  </a:lnTo>
                  <a:lnTo>
                    <a:pt x="19" y="19"/>
                  </a:lnTo>
                  <a:lnTo>
                    <a:pt x="19" y="19"/>
                  </a:lnTo>
                  <a:lnTo>
                    <a:pt x="19" y="19"/>
                  </a:lnTo>
                  <a:lnTo>
                    <a:pt x="19" y="37"/>
                  </a:lnTo>
                  <a:lnTo>
                    <a:pt x="12" y="37"/>
                  </a:lnTo>
                  <a:lnTo>
                    <a:pt x="12" y="23"/>
                  </a:lnTo>
                  <a:lnTo>
                    <a:pt x="12" y="22"/>
                  </a:lnTo>
                  <a:lnTo>
                    <a:pt x="12" y="21"/>
                  </a:lnTo>
                  <a:lnTo>
                    <a:pt x="12" y="21"/>
                  </a:lnTo>
                  <a:lnTo>
                    <a:pt x="12" y="19"/>
                  </a:lnTo>
                  <a:lnTo>
                    <a:pt x="12" y="19"/>
                  </a:lnTo>
                  <a:lnTo>
                    <a:pt x="12" y="18"/>
                  </a:lnTo>
                  <a:lnTo>
                    <a:pt x="12" y="18"/>
                  </a:lnTo>
                  <a:lnTo>
                    <a:pt x="12" y="17"/>
                  </a:lnTo>
                  <a:lnTo>
                    <a:pt x="12" y="17"/>
                  </a:lnTo>
                  <a:lnTo>
                    <a:pt x="11" y="17"/>
                  </a:lnTo>
                  <a:lnTo>
                    <a:pt x="11" y="17"/>
                  </a:lnTo>
                  <a:lnTo>
                    <a:pt x="10" y="17"/>
                  </a:lnTo>
                  <a:lnTo>
                    <a:pt x="10" y="17"/>
                  </a:lnTo>
                  <a:lnTo>
                    <a:pt x="10" y="17"/>
                  </a:lnTo>
                  <a:lnTo>
                    <a:pt x="10" y="17"/>
                  </a:lnTo>
                  <a:lnTo>
                    <a:pt x="10" y="17"/>
                  </a:lnTo>
                  <a:lnTo>
                    <a:pt x="8" y="17"/>
                  </a:lnTo>
                  <a:lnTo>
                    <a:pt x="8" y="17"/>
                  </a:lnTo>
                  <a:lnTo>
                    <a:pt x="7" y="17"/>
                  </a:lnTo>
                  <a:lnTo>
                    <a:pt x="7" y="17"/>
                  </a:lnTo>
                  <a:lnTo>
                    <a:pt x="7" y="17"/>
                  </a:lnTo>
                  <a:lnTo>
                    <a:pt x="7" y="17"/>
                  </a:lnTo>
                  <a:lnTo>
                    <a:pt x="7" y="17"/>
                  </a:lnTo>
                  <a:lnTo>
                    <a:pt x="7" y="17"/>
                  </a:lnTo>
                  <a:lnTo>
                    <a:pt x="6" y="17"/>
                  </a:lnTo>
                  <a:lnTo>
                    <a:pt x="6" y="17"/>
                  </a:lnTo>
                  <a:lnTo>
                    <a:pt x="6" y="17"/>
                  </a:lnTo>
                  <a:lnTo>
                    <a:pt x="5" y="18"/>
                  </a:lnTo>
                  <a:lnTo>
                    <a:pt x="5" y="19"/>
                  </a:lnTo>
                  <a:lnTo>
                    <a:pt x="5" y="19"/>
                  </a:lnTo>
                  <a:lnTo>
                    <a:pt x="5" y="19"/>
                  </a:lnTo>
                  <a:lnTo>
                    <a:pt x="5" y="19"/>
                  </a:lnTo>
                  <a:lnTo>
                    <a:pt x="5" y="21"/>
                  </a:lnTo>
                  <a:lnTo>
                    <a:pt x="5" y="21"/>
                  </a:lnTo>
                  <a:lnTo>
                    <a:pt x="5" y="21"/>
                  </a:lnTo>
                  <a:lnTo>
                    <a:pt x="5" y="22"/>
                  </a:lnTo>
                  <a:lnTo>
                    <a:pt x="5" y="22"/>
                  </a:lnTo>
                  <a:lnTo>
                    <a:pt x="5" y="23"/>
                  </a:lnTo>
                  <a:lnTo>
                    <a:pt x="5" y="37"/>
                  </a:lnTo>
                  <a:lnTo>
                    <a:pt x="0" y="37"/>
                  </a:lnTo>
                  <a:lnTo>
                    <a:pt x="0" y="0"/>
                  </a:lnTo>
                  <a:lnTo>
                    <a:pt x="5" y="0"/>
                  </a:lnTo>
                  <a:close/>
                </a:path>
              </a:pathLst>
            </a:custGeom>
            <a:solidFill>
              <a:srgbClr val="3A66AA"/>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273" name="Freeform 393"/>
            <p:cNvSpPr/>
            <p:nvPr/>
          </p:nvSpPr>
          <p:spPr bwMode="auto">
            <a:xfrm>
              <a:off x="3986" y="2773"/>
              <a:ext cx="3" cy="9"/>
            </a:xfrm>
            <a:custGeom>
              <a:avLst/>
              <a:gdLst/>
              <a:ahLst/>
              <a:cxnLst>
                <a:cxn ang="0">
                  <a:pos x="0" y="11"/>
                </a:cxn>
                <a:cxn ang="0">
                  <a:pos x="3" y="11"/>
                </a:cxn>
                <a:cxn ang="0">
                  <a:pos x="3" y="9"/>
                </a:cxn>
                <a:cxn ang="0">
                  <a:pos x="4" y="8"/>
                </a:cxn>
                <a:cxn ang="0">
                  <a:pos x="4" y="7"/>
                </a:cxn>
                <a:cxn ang="0">
                  <a:pos x="4" y="5"/>
                </a:cxn>
                <a:cxn ang="0">
                  <a:pos x="4" y="4"/>
                </a:cxn>
                <a:cxn ang="0">
                  <a:pos x="4" y="4"/>
                </a:cxn>
                <a:cxn ang="0">
                  <a:pos x="5" y="3"/>
                </a:cxn>
                <a:cxn ang="0">
                  <a:pos x="6" y="3"/>
                </a:cxn>
                <a:cxn ang="0">
                  <a:pos x="6" y="3"/>
                </a:cxn>
                <a:cxn ang="0">
                  <a:pos x="6" y="3"/>
                </a:cxn>
                <a:cxn ang="0">
                  <a:pos x="6" y="3"/>
                </a:cxn>
                <a:cxn ang="0">
                  <a:pos x="6" y="3"/>
                </a:cxn>
                <a:cxn ang="0">
                  <a:pos x="6" y="2"/>
                </a:cxn>
                <a:cxn ang="0">
                  <a:pos x="6" y="2"/>
                </a:cxn>
                <a:cxn ang="0">
                  <a:pos x="6" y="0"/>
                </a:cxn>
                <a:cxn ang="0">
                  <a:pos x="6" y="0"/>
                </a:cxn>
                <a:cxn ang="0">
                  <a:pos x="8" y="0"/>
                </a:cxn>
                <a:cxn ang="0">
                  <a:pos x="8" y="0"/>
                </a:cxn>
                <a:cxn ang="0">
                  <a:pos x="9" y="0"/>
                </a:cxn>
                <a:cxn ang="0">
                  <a:pos x="9" y="0"/>
                </a:cxn>
                <a:cxn ang="0">
                  <a:pos x="10" y="0"/>
                </a:cxn>
                <a:cxn ang="0">
                  <a:pos x="10" y="0"/>
                </a:cxn>
                <a:cxn ang="0">
                  <a:pos x="11" y="0"/>
                </a:cxn>
                <a:cxn ang="0">
                  <a:pos x="11" y="0"/>
                </a:cxn>
                <a:cxn ang="0">
                  <a:pos x="11" y="0"/>
                </a:cxn>
                <a:cxn ang="0">
                  <a:pos x="13" y="0"/>
                </a:cxn>
                <a:cxn ang="0">
                  <a:pos x="13" y="0"/>
                </a:cxn>
                <a:cxn ang="0">
                  <a:pos x="13" y="0"/>
                </a:cxn>
                <a:cxn ang="0">
                  <a:pos x="14" y="0"/>
                </a:cxn>
                <a:cxn ang="0">
                  <a:pos x="14" y="0"/>
                </a:cxn>
                <a:cxn ang="0">
                  <a:pos x="14" y="0"/>
                </a:cxn>
                <a:cxn ang="0">
                  <a:pos x="14" y="7"/>
                </a:cxn>
                <a:cxn ang="0">
                  <a:pos x="14" y="7"/>
                </a:cxn>
                <a:cxn ang="0">
                  <a:pos x="14" y="7"/>
                </a:cxn>
                <a:cxn ang="0">
                  <a:pos x="14" y="7"/>
                </a:cxn>
                <a:cxn ang="0">
                  <a:pos x="14" y="7"/>
                </a:cxn>
                <a:cxn ang="0">
                  <a:pos x="14" y="7"/>
                </a:cxn>
                <a:cxn ang="0">
                  <a:pos x="13" y="7"/>
                </a:cxn>
                <a:cxn ang="0">
                  <a:pos x="13" y="7"/>
                </a:cxn>
                <a:cxn ang="0">
                  <a:pos x="11" y="7"/>
                </a:cxn>
                <a:cxn ang="0">
                  <a:pos x="10" y="7"/>
                </a:cxn>
                <a:cxn ang="0">
                  <a:pos x="10" y="7"/>
                </a:cxn>
                <a:cxn ang="0">
                  <a:pos x="9" y="7"/>
                </a:cxn>
                <a:cxn ang="0">
                  <a:pos x="9" y="7"/>
                </a:cxn>
                <a:cxn ang="0">
                  <a:pos x="9" y="8"/>
                </a:cxn>
                <a:cxn ang="0">
                  <a:pos x="9" y="8"/>
                </a:cxn>
                <a:cxn ang="0">
                  <a:pos x="9" y="9"/>
                </a:cxn>
                <a:cxn ang="0">
                  <a:pos x="9" y="11"/>
                </a:cxn>
                <a:cxn ang="0">
                  <a:pos x="14" y="11"/>
                </a:cxn>
                <a:cxn ang="0">
                  <a:pos x="14" y="17"/>
                </a:cxn>
                <a:cxn ang="0">
                  <a:pos x="9" y="17"/>
                </a:cxn>
                <a:cxn ang="0">
                  <a:pos x="9" y="37"/>
                </a:cxn>
                <a:cxn ang="0">
                  <a:pos x="3" y="37"/>
                </a:cxn>
                <a:cxn ang="0">
                  <a:pos x="3" y="17"/>
                </a:cxn>
                <a:cxn ang="0">
                  <a:pos x="0" y="17"/>
                </a:cxn>
                <a:cxn ang="0">
                  <a:pos x="0" y="11"/>
                </a:cxn>
              </a:cxnLst>
              <a:rect l="0" t="0" r="r" b="b"/>
              <a:pathLst>
                <a:path w="14" h="37">
                  <a:moveTo>
                    <a:pt x="0" y="11"/>
                  </a:moveTo>
                  <a:lnTo>
                    <a:pt x="3" y="11"/>
                  </a:lnTo>
                  <a:lnTo>
                    <a:pt x="3" y="9"/>
                  </a:lnTo>
                  <a:lnTo>
                    <a:pt x="4" y="8"/>
                  </a:lnTo>
                  <a:lnTo>
                    <a:pt x="4" y="7"/>
                  </a:lnTo>
                  <a:lnTo>
                    <a:pt x="4" y="5"/>
                  </a:lnTo>
                  <a:lnTo>
                    <a:pt x="4" y="4"/>
                  </a:lnTo>
                  <a:lnTo>
                    <a:pt x="4" y="4"/>
                  </a:lnTo>
                  <a:lnTo>
                    <a:pt x="5" y="3"/>
                  </a:lnTo>
                  <a:lnTo>
                    <a:pt x="6" y="3"/>
                  </a:lnTo>
                  <a:lnTo>
                    <a:pt x="6" y="3"/>
                  </a:lnTo>
                  <a:lnTo>
                    <a:pt x="6" y="3"/>
                  </a:lnTo>
                  <a:lnTo>
                    <a:pt x="6" y="3"/>
                  </a:lnTo>
                  <a:lnTo>
                    <a:pt x="6" y="3"/>
                  </a:lnTo>
                  <a:lnTo>
                    <a:pt x="6" y="2"/>
                  </a:lnTo>
                  <a:lnTo>
                    <a:pt x="6" y="2"/>
                  </a:lnTo>
                  <a:lnTo>
                    <a:pt x="6" y="0"/>
                  </a:lnTo>
                  <a:lnTo>
                    <a:pt x="6" y="0"/>
                  </a:lnTo>
                  <a:lnTo>
                    <a:pt x="8" y="0"/>
                  </a:lnTo>
                  <a:lnTo>
                    <a:pt x="8" y="0"/>
                  </a:lnTo>
                  <a:lnTo>
                    <a:pt x="9" y="0"/>
                  </a:lnTo>
                  <a:lnTo>
                    <a:pt x="9" y="0"/>
                  </a:lnTo>
                  <a:lnTo>
                    <a:pt x="10" y="0"/>
                  </a:lnTo>
                  <a:lnTo>
                    <a:pt x="10" y="0"/>
                  </a:lnTo>
                  <a:lnTo>
                    <a:pt x="11" y="0"/>
                  </a:lnTo>
                  <a:lnTo>
                    <a:pt x="11" y="0"/>
                  </a:lnTo>
                  <a:lnTo>
                    <a:pt x="11" y="0"/>
                  </a:lnTo>
                  <a:lnTo>
                    <a:pt x="13" y="0"/>
                  </a:lnTo>
                  <a:lnTo>
                    <a:pt x="13" y="0"/>
                  </a:lnTo>
                  <a:lnTo>
                    <a:pt x="13" y="0"/>
                  </a:lnTo>
                  <a:lnTo>
                    <a:pt x="14" y="0"/>
                  </a:lnTo>
                  <a:lnTo>
                    <a:pt x="14" y="0"/>
                  </a:lnTo>
                  <a:lnTo>
                    <a:pt x="14" y="0"/>
                  </a:lnTo>
                  <a:lnTo>
                    <a:pt x="14" y="7"/>
                  </a:lnTo>
                  <a:lnTo>
                    <a:pt x="14" y="7"/>
                  </a:lnTo>
                  <a:lnTo>
                    <a:pt x="14" y="7"/>
                  </a:lnTo>
                  <a:lnTo>
                    <a:pt x="14" y="7"/>
                  </a:lnTo>
                  <a:lnTo>
                    <a:pt x="14" y="7"/>
                  </a:lnTo>
                  <a:lnTo>
                    <a:pt x="14" y="7"/>
                  </a:lnTo>
                  <a:lnTo>
                    <a:pt x="13" y="7"/>
                  </a:lnTo>
                  <a:lnTo>
                    <a:pt x="13" y="7"/>
                  </a:lnTo>
                  <a:lnTo>
                    <a:pt x="11" y="7"/>
                  </a:lnTo>
                  <a:lnTo>
                    <a:pt x="10" y="7"/>
                  </a:lnTo>
                  <a:lnTo>
                    <a:pt x="10" y="7"/>
                  </a:lnTo>
                  <a:lnTo>
                    <a:pt x="9" y="7"/>
                  </a:lnTo>
                  <a:lnTo>
                    <a:pt x="9" y="7"/>
                  </a:lnTo>
                  <a:lnTo>
                    <a:pt x="9" y="8"/>
                  </a:lnTo>
                  <a:lnTo>
                    <a:pt x="9" y="8"/>
                  </a:lnTo>
                  <a:lnTo>
                    <a:pt x="9" y="9"/>
                  </a:lnTo>
                  <a:lnTo>
                    <a:pt x="9" y="11"/>
                  </a:lnTo>
                  <a:lnTo>
                    <a:pt x="14" y="11"/>
                  </a:lnTo>
                  <a:lnTo>
                    <a:pt x="14" y="17"/>
                  </a:lnTo>
                  <a:lnTo>
                    <a:pt x="9" y="17"/>
                  </a:lnTo>
                  <a:lnTo>
                    <a:pt x="9" y="37"/>
                  </a:lnTo>
                  <a:lnTo>
                    <a:pt x="3" y="37"/>
                  </a:lnTo>
                  <a:lnTo>
                    <a:pt x="3" y="17"/>
                  </a:lnTo>
                  <a:lnTo>
                    <a:pt x="0" y="17"/>
                  </a:lnTo>
                  <a:lnTo>
                    <a:pt x="0" y="11"/>
                  </a:lnTo>
                  <a:close/>
                </a:path>
              </a:pathLst>
            </a:custGeom>
            <a:solidFill>
              <a:srgbClr val="3A66AA"/>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274" name="Freeform 394"/>
            <p:cNvSpPr>
              <a:spLocks noEditPoints="1"/>
            </p:cNvSpPr>
            <p:nvPr/>
          </p:nvSpPr>
          <p:spPr bwMode="auto">
            <a:xfrm>
              <a:off x="3989" y="2773"/>
              <a:ext cx="2" cy="12"/>
            </a:xfrm>
            <a:custGeom>
              <a:avLst/>
              <a:gdLst/>
              <a:ahLst/>
              <a:cxnLst>
                <a:cxn ang="0">
                  <a:pos x="5" y="0"/>
                </a:cxn>
                <a:cxn ang="0">
                  <a:pos x="11" y="7"/>
                </a:cxn>
                <a:cxn ang="0">
                  <a:pos x="11" y="11"/>
                </a:cxn>
                <a:cxn ang="0">
                  <a:pos x="11" y="37"/>
                </a:cxn>
                <a:cxn ang="0">
                  <a:pos x="11" y="39"/>
                </a:cxn>
                <a:cxn ang="0">
                  <a:pos x="11" y="41"/>
                </a:cxn>
                <a:cxn ang="0">
                  <a:pos x="11" y="42"/>
                </a:cxn>
                <a:cxn ang="0">
                  <a:pos x="11" y="43"/>
                </a:cxn>
                <a:cxn ang="0">
                  <a:pos x="11" y="45"/>
                </a:cxn>
                <a:cxn ang="0">
                  <a:pos x="11" y="46"/>
                </a:cxn>
                <a:cxn ang="0">
                  <a:pos x="9" y="46"/>
                </a:cxn>
                <a:cxn ang="0">
                  <a:pos x="8" y="46"/>
                </a:cxn>
                <a:cxn ang="0">
                  <a:pos x="8" y="46"/>
                </a:cxn>
                <a:cxn ang="0">
                  <a:pos x="7" y="46"/>
                </a:cxn>
                <a:cxn ang="0">
                  <a:pos x="5" y="46"/>
                </a:cxn>
                <a:cxn ang="0">
                  <a:pos x="5" y="46"/>
                </a:cxn>
                <a:cxn ang="0">
                  <a:pos x="5" y="46"/>
                </a:cxn>
                <a:cxn ang="0">
                  <a:pos x="4" y="46"/>
                </a:cxn>
                <a:cxn ang="0">
                  <a:pos x="3" y="46"/>
                </a:cxn>
                <a:cxn ang="0">
                  <a:pos x="3" y="46"/>
                </a:cxn>
                <a:cxn ang="0">
                  <a:pos x="3" y="46"/>
                </a:cxn>
                <a:cxn ang="0">
                  <a:pos x="3" y="46"/>
                </a:cxn>
                <a:cxn ang="0">
                  <a:pos x="2" y="46"/>
                </a:cxn>
                <a:cxn ang="0">
                  <a:pos x="3" y="39"/>
                </a:cxn>
                <a:cxn ang="0">
                  <a:pos x="3" y="39"/>
                </a:cxn>
                <a:cxn ang="0">
                  <a:pos x="4" y="39"/>
                </a:cxn>
                <a:cxn ang="0">
                  <a:pos x="5" y="39"/>
                </a:cxn>
                <a:cxn ang="0">
                  <a:pos x="5" y="39"/>
                </a:cxn>
                <a:cxn ang="0">
                  <a:pos x="5" y="39"/>
                </a:cxn>
                <a:cxn ang="0">
                  <a:pos x="5" y="38"/>
                </a:cxn>
                <a:cxn ang="0">
                  <a:pos x="5" y="37"/>
                </a:cxn>
                <a:cxn ang="0">
                  <a:pos x="5" y="37"/>
                </a:cxn>
                <a:cxn ang="0">
                  <a:pos x="11" y="11"/>
                </a:cxn>
              </a:cxnLst>
              <a:rect l="0" t="0" r="r" b="b"/>
              <a:pathLst>
                <a:path w="11" h="46">
                  <a:moveTo>
                    <a:pt x="5" y="7"/>
                  </a:moveTo>
                  <a:lnTo>
                    <a:pt x="5" y="0"/>
                  </a:lnTo>
                  <a:lnTo>
                    <a:pt x="11" y="0"/>
                  </a:lnTo>
                  <a:lnTo>
                    <a:pt x="11" y="7"/>
                  </a:lnTo>
                  <a:lnTo>
                    <a:pt x="5" y="7"/>
                  </a:lnTo>
                  <a:close/>
                  <a:moveTo>
                    <a:pt x="11" y="11"/>
                  </a:moveTo>
                  <a:lnTo>
                    <a:pt x="11" y="37"/>
                  </a:lnTo>
                  <a:lnTo>
                    <a:pt x="11" y="37"/>
                  </a:lnTo>
                  <a:lnTo>
                    <a:pt x="11" y="38"/>
                  </a:lnTo>
                  <a:lnTo>
                    <a:pt x="11" y="39"/>
                  </a:lnTo>
                  <a:lnTo>
                    <a:pt x="11" y="39"/>
                  </a:lnTo>
                  <a:lnTo>
                    <a:pt x="11" y="41"/>
                  </a:lnTo>
                  <a:lnTo>
                    <a:pt x="11" y="41"/>
                  </a:lnTo>
                  <a:lnTo>
                    <a:pt x="11" y="42"/>
                  </a:lnTo>
                  <a:lnTo>
                    <a:pt x="11" y="43"/>
                  </a:lnTo>
                  <a:lnTo>
                    <a:pt x="11" y="43"/>
                  </a:lnTo>
                  <a:lnTo>
                    <a:pt x="11" y="43"/>
                  </a:lnTo>
                  <a:lnTo>
                    <a:pt x="11" y="45"/>
                  </a:lnTo>
                  <a:lnTo>
                    <a:pt x="11" y="45"/>
                  </a:lnTo>
                  <a:lnTo>
                    <a:pt x="11" y="46"/>
                  </a:lnTo>
                  <a:lnTo>
                    <a:pt x="11" y="46"/>
                  </a:lnTo>
                  <a:lnTo>
                    <a:pt x="9" y="46"/>
                  </a:lnTo>
                  <a:lnTo>
                    <a:pt x="8" y="46"/>
                  </a:lnTo>
                  <a:lnTo>
                    <a:pt x="8" y="46"/>
                  </a:lnTo>
                  <a:lnTo>
                    <a:pt x="8" y="46"/>
                  </a:lnTo>
                  <a:lnTo>
                    <a:pt x="8" y="46"/>
                  </a:lnTo>
                  <a:lnTo>
                    <a:pt x="7" y="46"/>
                  </a:lnTo>
                  <a:lnTo>
                    <a:pt x="7" y="46"/>
                  </a:lnTo>
                  <a:lnTo>
                    <a:pt x="7" y="46"/>
                  </a:lnTo>
                  <a:lnTo>
                    <a:pt x="5" y="46"/>
                  </a:lnTo>
                  <a:lnTo>
                    <a:pt x="5" y="46"/>
                  </a:lnTo>
                  <a:lnTo>
                    <a:pt x="5" y="46"/>
                  </a:lnTo>
                  <a:lnTo>
                    <a:pt x="5" y="46"/>
                  </a:lnTo>
                  <a:lnTo>
                    <a:pt x="5" y="46"/>
                  </a:lnTo>
                  <a:lnTo>
                    <a:pt x="4" y="46"/>
                  </a:lnTo>
                  <a:lnTo>
                    <a:pt x="4" y="46"/>
                  </a:lnTo>
                  <a:lnTo>
                    <a:pt x="3" y="46"/>
                  </a:lnTo>
                  <a:lnTo>
                    <a:pt x="3" y="46"/>
                  </a:lnTo>
                  <a:lnTo>
                    <a:pt x="3" y="46"/>
                  </a:lnTo>
                  <a:lnTo>
                    <a:pt x="3" y="46"/>
                  </a:lnTo>
                  <a:lnTo>
                    <a:pt x="3" y="46"/>
                  </a:lnTo>
                  <a:lnTo>
                    <a:pt x="3" y="46"/>
                  </a:lnTo>
                  <a:lnTo>
                    <a:pt x="3" y="46"/>
                  </a:lnTo>
                  <a:lnTo>
                    <a:pt x="3" y="46"/>
                  </a:lnTo>
                  <a:lnTo>
                    <a:pt x="2" y="46"/>
                  </a:lnTo>
                  <a:lnTo>
                    <a:pt x="2" y="46"/>
                  </a:lnTo>
                  <a:lnTo>
                    <a:pt x="0" y="46"/>
                  </a:lnTo>
                  <a:lnTo>
                    <a:pt x="3" y="39"/>
                  </a:lnTo>
                  <a:lnTo>
                    <a:pt x="3" y="39"/>
                  </a:lnTo>
                  <a:lnTo>
                    <a:pt x="3" y="39"/>
                  </a:lnTo>
                  <a:lnTo>
                    <a:pt x="4" y="39"/>
                  </a:lnTo>
                  <a:lnTo>
                    <a:pt x="4" y="39"/>
                  </a:lnTo>
                  <a:lnTo>
                    <a:pt x="5" y="39"/>
                  </a:lnTo>
                  <a:lnTo>
                    <a:pt x="5" y="39"/>
                  </a:lnTo>
                  <a:lnTo>
                    <a:pt x="5" y="39"/>
                  </a:lnTo>
                  <a:lnTo>
                    <a:pt x="5" y="39"/>
                  </a:lnTo>
                  <a:lnTo>
                    <a:pt x="5" y="39"/>
                  </a:lnTo>
                  <a:lnTo>
                    <a:pt x="5" y="39"/>
                  </a:lnTo>
                  <a:lnTo>
                    <a:pt x="5" y="38"/>
                  </a:lnTo>
                  <a:lnTo>
                    <a:pt x="5" y="38"/>
                  </a:lnTo>
                  <a:lnTo>
                    <a:pt x="5" y="37"/>
                  </a:lnTo>
                  <a:lnTo>
                    <a:pt x="5" y="37"/>
                  </a:lnTo>
                  <a:lnTo>
                    <a:pt x="5" y="37"/>
                  </a:lnTo>
                  <a:lnTo>
                    <a:pt x="5" y="37"/>
                  </a:lnTo>
                  <a:lnTo>
                    <a:pt x="5" y="11"/>
                  </a:lnTo>
                  <a:lnTo>
                    <a:pt x="11" y="11"/>
                  </a:lnTo>
                  <a:close/>
                </a:path>
              </a:pathLst>
            </a:custGeom>
            <a:solidFill>
              <a:srgbClr val="3A66AA"/>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275" name="Freeform 395"/>
            <p:cNvSpPr/>
            <p:nvPr/>
          </p:nvSpPr>
          <p:spPr bwMode="auto">
            <a:xfrm>
              <a:off x="3992" y="2776"/>
              <a:ext cx="6" cy="6"/>
            </a:xfrm>
            <a:custGeom>
              <a:avLst/>
              <a:gdLst/>
              <a:ahLst/>
              <a:cxnLst>
                <a:cxn ang="0">
                  <a:pos x="7" y="17"/>
                </a:cxn>
                <a:cxn ang="0">
                  <a:pos x="8" y="18"/>
                </a:cxn>
                <a:cxn ang="0">
                  <a:pos x="8" y="18"/>
                </a:cxn>
                <a:cxn ang="0">
                  <a:pos x="8" y="21"/>
                </a:cxn>
                <a:cxn ang="0">
                  <a:pos x="9" y="22"/>
                </a:cxn>
                <a:cxn ang="0">
                  <a:pos x="10" y="22"/>
                </a:cxn>
                <a:cxn ang="0">
                  <a:pos x="13" y="22"/>
                </a:cxn>
                <a:cxn ang="0">
                  <a:pos x="13" y="21"/>
                </a:cxn>
                <a:cxn ang="0">
                  <a:pos x="13" y="18"/>
                </a:cxn>
                <a:cxn ang="0">
                  <a:pos x="14" y="18"/>
                </a:cxn>
                <a:cxn ang="0">
                  <a:pos x="15" y="18"/>
                </a:cxn>
                <a:cxn ang="0">
                  <a:pos x="15" y="18"/>
                </a:cxn>
                <a:cxn ang="0">
                  <a:pos x="15" y="18"/>
                </a:cxn>
                <a:cxn ang="0">
                  <a:pos x="13" y="16"/>
                </a:cxn>
                <a:cxn ang="0">
                  <a:pos x="8" y="15"/>
                </a:cxn>
                <a:cxn ang="0">
                  <a:pos x="5" y="12"/>
                </a:cxn>
                <a:cxn ang="0">
                  <a:pos x="4" y="12"/>
                </a:cxn>
                <a:cxn ang="0">
                  <a:pos x="3" y="10"/>
                </a:cxn>
                <a:cxn ang="0">
                  <a:pos x="3" y="7"/>
                </a:cxn>
                <a:cxn ang="0">
                  <a:pos x="3" y="5"/>
                </a:cxn>
                <a:cxn ang="0">
                  <a:pos x="3" y="3"/>
                </a:cxn>
                <a:cxn ang="0">
                  <a:pos x="3" y="2"/>
                </a:cxn>
                <a:cxn ang="0">
                  <a:pos x="5" y="0"/>
                </a:cxn>
                <a:cxn ang="0">
                  <a:pos x="9" y="0"/>
                </a:cxn>
                <a:cxn ang="0">
                  <a:pos x="12" y="0"/>
                </a:cxn>
                <a:cxn ang="0">
                  <a:pos x="14" y="0"/>
                </a:cxn>
                <a:cxn ang="0">
                  <a:pos x="15" y="1"/>
                </a:cxn>
                <a:cxn ang="0">
                  <a:pos x="18" y="2"/>
                </a:cxn>
                <a:cxn ang="0">
                  <a:pos x="18" y="3"/>
                </a:cxn>
                <a:cxn ang="0">
                  <a:pos x="19" y="6"/>
                </a:cxn>
                <a:cxn ang="0">
                  <a:pos x="13" y="6"/>
                </a:cxn>
                <a:cxn ang="0">
                  <a:pos x="12" y="6"/>
                </a:cxn>
                <a:cxn ang="0">
                  <a:pos x="10" y="6"/>
                </a:cxn>
                <a:cxn ang="0">
                  <a:pos x="9" y="6"/>
                </a:cxn>
                <a:cxn ang="0">
                  <a:pos x="8" y="6"/>
                </a:cxn>
                <a:cxn ang="0">
                  <a:pos x="8" y="6"/>
                </a:cxn>
                <a:cxn ang="0">
                  <a:pos x="8" y="6"/>
                </a:cxn>
                <a:cxn ang="0">
                  <a:pos x="8" y="8"/>
                </a:cxn>
                <a:cxn ang="0">
                  <a:pos x="9" y="8"/>
                </a:cxn>
                <a:cxn ang="0">
                  <a:pos x="12" y="8"/>
                </a:cxn>
                <a:cxn ang="0">
                  <a:pos x="14" y="10"/>
                </a:cxn>
                <a:cxn ang="0">
                  <a:pos x="17" y="11"/>
                </a:cxn>
                <a:cxn ang="0">
                  <a:pos x="18" y="12"/>
                </a:cxn>
                <a:cxn ang="0">
                  <a:pos x="19" y="12"/>
                </a:cxn>
                <a:cxn ang="0">
                  <a:pos x="20" y="15"/>
                </a:cxn>
                <a:cxn ang="0">
                  <a:pos x="22" y="18"/>
                </a:cxn>
                <a:cxn ang="0">
                  <a:pos x="20" y="20"/>
                </a:cxn>
                <a:cxn ang="0">
                  <a:pos x="19" y="22"/>
                </a:cxn>
                <a:cxn ang="0">
                  <a:pos x="18" y="23"/>
                </a:cxn>
                <a:cxn ang="0">
                  <a:pos x="14" y="25"/>
                </a:cxn>
                <a:cxn ang="0">
                  <a:pos x="12" y="26"/>
                </a:cxn>
                <a:cxn ang="0">
                  <a:pos x="9" y="26"/>
                </a:cxn>
                <a:cxn ang="0">
                  <a:pos x="7" y="26"/>
                </a:cxn>
                <a:cxn ang="0">
                  <a:pos x="5" y="26"/>
                </a:cxn>
                <a:cxn ang="0">
                  <a:pos x="3" y="22"/>
                </a:cxn>
                <a:cxn ang="0">
                  <a:pos x="2" y="21"/>
                </a:cxn>
              </a:cxnLst>
              <a:rect l="0" t="0" r="r" b="b"/>
              <a:pathLst>
                <a:path w="22" h="26">
                  <a:moveTo>
                    <a:pt x="0" y="18"/>
                  </a:moveTo>
                  <a:lnTo>
                    <a:pt x="5" y="16"/>
                  </a:lnTo>
                  <a:lnTo>
                    <a:pt x="7" y="17"/>
                  </a:lnTo>
                  <a:lnTo>
                    <a:pt x="7" y="17"/>
                  </a:lnTo>
                  <a:lnTo>
                    <a:pt x="7" y="18"/>
                  </a:lnTo>
                  <a:lnTo>
                    <a:pt x="8" y="18"/>
                  </a:lnTo>
                  <a:lnTo>
                    <a:pt x="8" y="18"/>
                  </a:lnTo>
                  <a:lnTo>
                    <a:pt x="8" y="18"/>
                  </a:lnTo>
                  <a:lnTo>
                    <a:pt x="8" y="18"/>
                  </a:lnTo>
                  <a:lnTo>
                    <a:pt x="8" y="18"/>
                  </a:lnTo>
                  <a:lnTo>
                    <a:pt x="8" y="20"/>
                  </a:lnTo>
                  <a:lnTo>
                    <a:pt x="8" y="21"/>
                  </a:lnTo>
                  <a:lnTo>
                    <a:pt x="9" y="21"/>
                  </a:lnTo>
                  <a:lnTo>
                    <a:pt x="9" y="22"/>
                  </a:lnTo>
                  <a:lnTo>
                    <a:pt x="9" y="22"/>
                  </a:lnTo>
                  <a:lnTo>
                    <a:pt x="10" y="22"/>
                  </a:lnTo>
                  <a:lnTo>
                    <a:pt x="10" y="22"/>
                  </a:lnTo>
                  <a:lnTo>
                    <a:pt x="10" y="22"/>
                  </a:lnTo>
                  <a:lnTo>
                    <a:pt x="12" y="22"/>
                  </a:lnTo>
                  <a:lnTo>
                    <a:pt x="12" y="22"/>
                  </a:lnTo>
                  <a:lnTo>
                    <a:pt x="13" y="22"/>
                  </a:lnTo>
                  <a:lnTo>
                    <a:pt x="13" y="22"/>
                  </a:lnTo>
                  <a:lnTo>
                    <a:pt x="13" y="21"/>
                  </a:lnTo>
                  <a:lnTo>
                    <a:pt x="13" y="21"/>
                  </a:lnTo>
                  <a:lnTo>
                    <a:pt x="13" y="20"/>
                  </a:lnTo>
                  <a:lnTo>
                    <a:pt x="13" y="18"/>
                  </a:lnTo>
                  <a:lnTo>
                    <a:pt x="13" y="18"/>
                  </a:lnTo>
                  <a:lnTo>
                    <a:pt x="14" y="18"/>
                  </a:lnTo>
                  <a:lnTo>
                    <a:pt x="14" y="18"/>
                  </a:lnTo>
                  <a:lnTo>
                    <a:pt x="14" y="18"/>
                  </a:lnTo>
                  <a:lnTo>
                    <a:pt x="15" y="18"/>
                  </a:lnTo>
                  <a:lnTo>
                    <a:pt x="15" y="18"/>
                  </a:lnTo>
                  <a:lnTo>
                    <a:pt x="15" y="18"/>
                  </a:lnTo>
                  <a:lnTo>
                    <a:pt x="15" y="18"/>
                  </a:lnTo>
                  <a:lnTo>
                    <a:pt x="15" y="18"/>
                  </a:lnTo>
                  <a:lnTo>
                    <a:pt x="15" y="18"/>
                  </a:lnTo>
                  <a:lnTo>
                    <a:pt x="15" y="18"/>
                  </a:lnTo>
                  <a:lnTo>
                    <a:pt x="15" y="18"/>
                  </a:lnTo>
                  <a:lnTo>
                    <a:pt x="15" y="18"/>
                  </a:lnTo>
                  <a:lnTo>
                    <a:pt x="15" y="17"/>
                  </a:lnTo>
                  <a:lnTo>
                    <a:pt x="14" y="17"/>
                  </a:lnTo>
                  <a:lnTo>
                    <a:pt x="13" y="16"/>
                  </a:lnTo>
                  <a:lnTo>
                    <a:pt x="12" y="16"/>
                  </a:lnTo>
                  <a:lnTo>
                    <a:pt x="9" y="15"/>
                  </a:lnTo>
                  <a:lnTo>
                    <a:pt x="8" y="15"/>
                  </a:lnTo>
                  <a:lnTo>
                    <a:pt x="7" y="13"/>
                  </a:lnTo>
                  <a:lnTo>
                    <a:pt x="7" y="13"/>
                  </a:lnTo>
                  <a:lnTo>
                    <a:pt x="5" y="12"/>
                  </a:lnTo>
                  <a:lnTo>
                    <a:pt x="5" y="12"/>
                  </a:lnTo>
                  <a:lnTo>
                    <a:pt x="5" y="12"/>
                  </a:lnTo>
                  <a:lnTo>
                    <a:pt x="4" y="12"/>
                  </a:lnTo>
                  <a:lnTo>
                    <a:pt x="4" y="12"/>
                  </a:lnTo>
                  <a:lnTo>
                    <a:pt x="3" y="11"/>
                  </a:lnTo>
                  <a:lnTo>
                    <a:pt x="3" y="10"/>
                  </a:lnTo>
                  <a:lnTo>
                    <a:pt x="3" y="10"/>
                  </a:lnTo>
                  <a:lnTo>
                    <a:pt x="3" y="8"/>
                  </a:lnTo>
                  <a:lnTo>
                    <a:pt x="3" y="7"/>
                  </a:lnTo>
                  <a:lnTo>
                    <a:pt x="3" y="6"/>
                  </a:lnTo>
                  <a:lnTo>
                    <a:pt x="3" y="6"/>
                  </a:lnTo>
                  <a:lnTo>
                    <a:pt x="3" y="5"/>
                  </a:lnTo>
                  <a:lnTo>
                    <a:pt x="3" y="5"/>
                  </a:lnTo>
                  <a:lnTo>
                    <a:pt x="3" y="3"/>
                  </a:lnTo>
                  <a:lnTo>
                    <a:pt x="3" y="3"/>
                  </a:lnTo>
                  <a:lnTo>
                    <a:pt x="3" y="3"/>
                  </a:lnTo>
                  <a:lnTo>
                    <a:pt x="3" y="2"/>
                  </a:lnTo>
                  <a:lnTo>
                    <a:pt x="3" y="2"/>
                  </a:lnTo>
                  <a:lnTo>
                    <a:pt x="4" y="1"/>
                  </a:lnTo>
                  <a:lnTo>
                    <a:pt x="4" y="1"/>
                  </a:lnTo>
                  <a:lnTo>
                    <a:pt x="5" y="0"/>
                  </a:lnTo>
                  <a:lnTo>
                    <a:pt x="7" y="0"/>
                  </a:lnTo>
                  <a:lnTo>
                    <a:pt x="8" y="0"/>
                  </a:lnTo>
                  <a:lnTo>
                    <a:pt x="9" y="0"/>
                  </a:lnTo>
                  <a:lnTo>
                    <a:pt x="9" y="0"/>
                  </a:lnTo>
                  <a:lnTo>
                    <a:pt x="10" y="0"/>
                  </a:lnTo>
                  <a:lnTo>
                    <a:pt x="12" y="0"/>
                  </a:lnTo>
                  <a:lnTo>
                    <a:pt x="13" y="0"/>
                  </a:lnTo>
                  <a:lnTo>
                    <a:pt x="13" y="0"/>
                  </a:lnTo>
                  <a:lnTo>
                    <a:pt x="14" y="0"/>
                  </a:lnTo>
                  <a:lnTo>
                    <a:pt x="15" y="0"/>
                  </a:lnTo>
                  <a:lnTo>
                    <a:pt x="15" y="1"/>
                  </a:lnTo>
                  <a:lnTo>
                    <a:pt x="15" y="1"/>
                  </a:lnTo>
                  <a:lnTo>
                    <a:pt x="15" y="2"/>
                  </a:lnTo>
                  <a:lnTo>
                    <a:pt x="17" y="2"/>
                  </a:lnTo>
                  <a:lnTo>
                    <a:pt x="18" y="2"/>
                  </a:lnTo>
                  <a:lnTo>
                    <a:pt x="18" y="2"/>
                  </a:lnTo>
                  <a:lnTo>
                    <a:pt x="18" y="2"/>
                  </a:lnTo>
                  <a:lnTo>
                    <a:pt x="18" y="3"/>
                  </a:lnTo>
                  <a:lnTo>
                    <a:pt x="19" y="3"/>
                  </a:lnTo>
                  <a:lnTo>
                    <a:pt x="19" y="5"/>
                  </a:lnTo>
                  <a:lnTo>
                    <a:pt x="19" y="6"/>
                  </a:lnTo>
                  <a:lnTo>
                    <a:pt x="13" y="6"/>
                  </a:lnTo>
                  <a:lnTo>
                    <a:pt x="13" y="6"/>
                  </a:lnTo>
                  <a:lnTo>
                    <a:pt x="13" y="6"/>
                  </a:lnTo>
                  <a:lnTo>
                    <a:pt x="13" y="6"/>
                  </a:lnTo>
                  <a:lnTo>
                    <a:pt x="12" y="6"/>
                  </a:lnTo>
                  <a:lnTo>
                    <a:pt x="12" y="6"/>
                  </a:lnTo>
                  <a:lnTo>
                    <a:pt x="10" y="6"/>
                  </a:lnTo>
                  <a:lnTo>
                    <a:pt x="10" y="6"/>
                  </a:lnTo>
                  <a:lnTo>
                    <a:pt x="10" y="6"/>
                  </a:lnTo>
                  <a:lnTo>
                    <a:pt x="9" y="6"/>
                  </a:lnTo>
                  <a:lnTo>
                    <a:pt x="9" y="6"/>
                  </a:lnTo>
                  <a:lnTo>
                    <a:pt x="9" y="6"/>
                  </a:lnTo>
                  <a:lnTo>
                    <a:pt x="8" y="6"/>
                  </a:lnTo>
                  <a:lnTo>
                    <a:pt x="8" y="6"/>
                  </a:lnTo>
                  <a:lnTo>
                    <a:pt x="8" y="6"/>
                  </a:lnTo>
                  <a:lnTo>
                    <a:pt x="8" y="6"/>
                  </a:lnTo>
                  <a:lnTo>
                    <a:pt x="8" y="6"/>
                  </a:lnTo>
                  <a:lnTo>
                    <a:pt x="8" y="6"/>
                  </a:lnTo>
                  <a:lnTo>
                    <a:pt x="8" y="6"/>
                  </a:lnTo>
                  <a:lnTo>
                    <a:pt x="8" y="6"/>
                  </a:lnTo>
                  <a:lnTo>
                    <a:pt x="8" y="6"/>
                  </a:lnTo>
                  <a:lnTo>
                    <a:pt x="8" y="7"/>
                  </a:lnTo>
                  <a:lnTo>
                    <a:pt x="8" y="8"/>
                  </a:lnTo>
                  <a:lnTo>
                    <a:pt x="8" y="8"/>
                  </a:lnTo>
                  <a:lnTo>
                    <a:pt x="8" y="8"/>
                  </a:lnTo>
                  <a:lnTo>
                    <a:pt x="8" y="8"/>
                  </a:lnTo>
                  <a:lnTo>
                    <a:pt x="9" y="8"/>
                  </a:lnTo>
                  <a:lnTo>
                    <a:pt x="9" y="8"/>
                  </a:lnTo>
                  <a:lnTo>
                    <a:pt x="10" y="8"/>
                  </a:lnTo>
                  <a:lnTo>
                    <a:pt x="12" y="8"/>
                  </a:lnTo>
                  <a:lnTo>
                    <a:pt x="12" y="8"/>
                  </a:lnTo>
                  <a:lnTo>
                    <a:pt x="13" y="8"/>
                  </a:lnTo>
                  <a:lnTo>
                    <a:pt x="14" y="10"/>
                  </a:lnTo>
                  <a:lnTo>
                    <a:pt x="15" y="10"/>
                  </a:lnTo>
                  <a:lnTo>
                    <a:pt x="17" y="10"/>
                  </a:lnTo>
                  <a:lnTo>
                    <a:pt x="17" y="11"/>
                  </a:lnTo>
                  <a:lnTo>
                    <a:pt x="18" y="11"/>
                  </a:lnTo>
                  <a:lnTo>
                    <a:pt x="18" y="12"/>
                  </a:lnTo>
                  <a:lnTo>
                    <a:pt x="18" y="12"/>
                  </a:lnTo>
                  <a:lnTo>
                    <a:pt x="19" y="12"/>
                  </a:lnTo>
                  <a:lnTo>
                    <a:pt x="19" y="12"/>
                  </a:lnTo>
                  <a:lnTo>
                    <a:pt x="19" y="12"/>
                  </a:lnTo>
                  <a:lnTo>
                    <a:pt x="19" y="13"/>
                  </a:lnTo>
                  <a:lnTo>
                    <a:pt x="20" y="15"/>
                  </a:lnTo>
                  <a:lnTo>
                    <a:pt x="20" y="15"/>
                  </a:lnTo>
                  <a:lnTo>
                    <a:pt x="20" y="16"/>
                  </a:lnTo>
                  <a:lnTo>
                    <a:pt x="22" y="17"/>
                  </a:lnTo>
                  <a:lnTo>
                    <a:pt x="22" y="18"/>
                  </a:lnTo>
                  <a:lnTo>
                    <a:pt x="22" y="18"/>
                  </a:lnTo>
                  <a:lnTo>
                    <a:pt x="20" y="20"/>
                  </a:lnTo>
                  <a:lnTo>
                    <a:pt x="20" y="20"/>
                  </a:lnTo>
                  <a:lnTo>
                    <a:pt x="20" y="21"/>
                  </a:lnTo>
                  <a:lnTo>
                    <a:pt x="19" y="21"/>
                  </a:lnTo>
                  <a:lnTo>
                    <a:pt x="19" y="22"/>
                  </a:lnTo>
                  <a:lnTo>
                    <a:pt x="19" y="22"/>
                  </a:lnTo>
                  <a:lnTo>
                    <a:pt x="19" y="22"/>
                  </a:lnTo>
                  <a:lnTo>
                    <a:pt x="18" y="23"/>
                  </a:lnTo>
                  <a:lnTo>
                    <a:pt x="17" y="23"/>
                  </a:lnTo>
                  <a:lnTo>
                    <a:pt x="15" y="25"/>
                  </a:lnTo>
                  <a:lnTo>
                    <a:pt x="14" y="25"/>
                  </a:lnTo>
                  <a:lnTo>
                    <a:pt x="14" y="25"/>
                  </a:lnTo>
                  <a:lnTo>
                    <a:pt x="13" y="26"/>
                  </a:lnTo>
                  <a:lnTo>
                    <a:pt x="12" y="26"/>
                  </a:lnTo>
                  <a:lnTo>
                    <a:pt x="10" y="26"/>
                  </a:lnTo>
                  <a:lnTo>
                    <a:pt x="9" y="26"/>
                  </a:lnTo>
                  <a:lnTo>
                    <a:pt x="9" y="26"/>
                  </a:lnTo>
                  <a:lnTo>
                    <a:pt x="8" y="26"/>
                  </a:lnTo>
                  <a:lnTo>
                    <a:pt x="7" y="26"/>
                  </a:lnTo>
                  <a:lnTo>
                    <a:pt x="7" y="26"/>
                  </a:lnTo>
                  <a:lnTo>
                    <a:pt x="5" y="26"/>
                  </a:lnTo>
                  <a:lnTo>
                    <a:pt x="5" y="26"/>
                  </a:lnTo>
                  <a:lnTo>
                    <a:pt x="5" y="26"/>
                  </a:lnTo>
                  <a:lnTo>
                    <a:pt x="4" y="25"/>
                  </a:lnTo>
                  <a:lnTo>
                    <a:pt x="4" y="23"/>
                  </a:lnTo>
                  <a:lnTo>
                    <a:pt x="3" y="22"/>
                  </a:lnTo>
                  <a:lnTo>
                    <a:pt x="3" y="22"/>
                  </a:lnTo>
                  <a:lnTo>
                    <a:pt x="2" y="21"/>
                  </a:lnTo>
                  <a:lnTo>
                    <a:pt x="2" y="21"/>
                  </a:lnTo>
                  <a:lnTo>
                    <a:pt x="0" y="20"/>
                  </a:lnTo>
                  <a:lnTo>
                    <a:pt x="0" y="18"/>
                  </a:lnTo>
                  <a:close/>
                </a:path>
              </a:pathLst>
            </a:custGeom>
            <a:solidFill>
              <a:srgbClr val="3A66AA"/>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276" name="Freeform 396"/>
            <p:cNvSpPr>
              <a:spLocks noEditPoints="1"/>
            </p:cNvSpPr>
            <p:nvPr/>
          </p:nvSpPr>
          <p:spPr bwMode="auto">
            <a:xfrm>
              <a:off x="3998" y="2773"/>
              <a:ext cx="5" cy="9"/>
            </a:xfrm>
            <a:custGeom>
              <a:avLst/>
              <a:gdLst/>
              <a:ahLst/>
              <a:cxnLst>
                <a:cxn ang="0">
                  <a:pos x="14" y="37"/>
                </a:cxn>
                <a:cxn ang="0">
                  <a:pos x="14" y="33"/>
                </a:cxn>
                <a:cxn ang="0">
                  <a:pos x="13" y="34"/>
                </a:cxn>
                <a:cxn ang="0">
                  <a:pos x="13" y="36"/>
                </a:cxn>
                <a:cxn ang="0">
                  <a:pos x="12" y="36"/>
                </a:cxn>
                <a:cxn ang="0">
                  <a:pos x="10" y="37"/>
                </a:cxn>
                <a:cxn ang="0">
                  <a:pos x="10" y="37"/>
                </a:cxn>
                <a:cxn ang="0">
                  <a:pos x="9" y="37"/>
                </a:cxn>
                <a:cxn ang="0">
                  <a:pos x="8" y="37"/>
                </a:cxn>
                <a:cxn ang="0">
                  <a:pos x="7" y="37"/>
                </a:cxn>
                <a:cxn ang="0">
                  <a:pos x="5" y="36"/>
                </a:cxn>
                <a:cxn ang="0">
                  <a:pos x="4" y="36"/>
                </a:cxn>
                <a:cxn ang="0">
                  <a:pos x="3" y="34"/>
                </a:cxn>
                <a:cxn ang="0">
                  <a:pos x="2" y="32"/>
                </a:cxn>
                <a:cxn ang="0">
                  <a:pos x="0" y="29"/>
                </a:cxn>
                <a:cxn ang="0">
                  <a:pos x="0" y="27"/>
                </a:cxn>
                <a:cxn ang="0">
                  <a:pos x="0" y="24"/>
                </a:cxn>
                <a:cxn ang="0">
                  <a:pos x="0" y="22"/>
                </a:cxn>
                <a:cxn ang="0">
                  <a:pos x="0" y="19"/>
                </a:cxn>
                <a:cxn ang="0">
                  <a:pos x="0" y="17"/>
                </a:cxn>
                <a:cxn ang="0">
                  <a:pos x="2" y="14"/>
                </a:cxn>
                <a:cxn ang="0">
                  <a:pos x="3" y="12"/>
                </a:cxn>
                <a:cxn ang="0">
                  <a:pos x="4" y="11"/>
                </a:cxn>
                <a:cxn ang="0">
                  <a:pos x="5" y="11"/>
                </a:cxn>
                <a:cxn ang="0">
                  <a:pos x="7" y="11"/>
                </a:cxn>
                <a:cxn ang="0">
                  <a:pos x="9" y="11"/>
                </a:cxn>
                <a:cxn ang="0">
                  <a:pos x="12" y="11"/>
                </a:cxn>
                <a:cxn ang="0">
                  <a:pos x="13" y="11"/>
                </a:cxn>
                <a:cxn ang="0">
                  <a:pos x="13" y="12"/>
                </a:cxn>
                <a:cxn ang="0">
                  <a:pos x="14" y="0"/>
                </a:cxn>
                <a:cxn ang="0">
                  <a:pos x="19" y="37"/>
                </a:cxn>
                <a:cxn ang="0">
                  <a:pos x="5" y="24"/>
                </a:cxn>
                <a:cxn ang="0">
                  <a:pos x="5" y="26"/>
                </a:cxn>
                <a:cxn ang="0">
                  <a:pos x="5" y="27"/>
                </a:cxn>
                <a:cxn ang="0">
                  <a:pos x="5" y="28"/>
                </a:cxn>
                <a:cxn ang="0">
                  <a:pos x="5" y="29"/>
                </a:cxn>
                <a:cxn ang="0">
                  <a:pos x="7" y="31"/>
                </a:cxn>
                <a:cxn ang="0">
                  <a:pos x="8" y="32"/>
                </a:cxn>
                <a:cxn ang="0">
                  <a:pos x="8" y="33"/>
                </a:cxn>
                <a:cxn ang="0">
                  <a:pos x="9" y="33"/>
                </a:cxn>
                <a:cxn ang="0">
                  <a:pos x="10" y="32"/>
                </a:cxn>
                <a:cxn ang="0">
                  <a:pos x="12" y="31"/>
                </a:cxn>
                <a:cxn ang="0">
                  <a:pos x="13" y="29"/>
                </a:cxn>
                <a:cxn ang="0">
                  <a:pos x="14" y="29"/>
                </a:cxn>
                <a:cxn ang="0">
                  <a:pos x="14" y="28"/>
                </a:cxn>
                <a:cxn ang="0">
                  <a:pos x="14" y="27"/>
                </a:cxn>
                <a:cxn ang="0">
                  <a:pos x="14" y="24"/>
                </a:cxn>
                <a:cxn ang="0">
                  <a:pos x="14" y="22"/>
                </a:cxn>
                <a:cxn ang="0">
                  <a:pos x="14" y="21"/>
                </a:cxn>
                <a:cxn ang="0">
                  <a:pos x="14" y="19"/>
                </a:cxn>
                <a:cxn ang="0">
                  <a:pos x="14" y="18"/>
                </a:cxn>
                <a:cxn ang="0">
                  <a:pos x="13" y="17"/>
                </a:cxn>
                <a:cxn ang="0">
                  <a:pos x="12" y="17"/>
                </a:cxn>
                <a:cxn ang="0">
                  <a:pos x="10" y="17"/>
                </a:cxn>
                <a:cxn ang="0">
                  <a:pos x="9" y="17"/>
                </a:cxn>
                <a:cxn ang="0">
                  <a:pos x="8" y="17"/>
                </a:cxn>
                <a:cxn ang="0">
                  <a:pos x="8" y="17"/>
                </a:cxn>
                <a:cxn ang="0">
                  <a:pos x="8" y="17"/>
                </a:cxn>
                <a:cxn ang="0">
                  <a:pos x="7" y="17"/>
                </a:cxn>
                <a:cxn ang="0">
                  <a:pos x="5" y="18"/>
                </a:cxn>
                <a:cxn ang="0">
                  <a:pos x="5" y="19"/>
                </a:cxn>
                <a:cxn ang="0">
                  <a:pos x="5" y="21"/>
                </a:cxn>
                <a:cxn ang="0">
                  <a:pos x="5" y="22"/>
                </a:cxn>
              </a:cxnLst>
              <a:rect l="0" t="0" r="r" b="b"/>
              <a:pathLst>
                <a:path w="19" h="37">
                  <a:moveTo>
                    <a:pt x="19" y="37"/>
                  </a:moveTo>
                  <a:lnTo>
                    <a:pt x="14" y="37"/>
                  </a:lnTo>
                  <a:lnTo>
                    <a:pt x="14" y="33"/>
                  </a:lnTo>
                  <a:lnTo>
                    <a:pt x="14" y="33"/>
                  </a:lnTo>
                  <a:lnTo>
                    <a:pt x="14" y="33"/>
                  </a:lnTo>
                  <a:lnTo>
                    <a:pt x="13" y="34"/>
                  </a:lnTo>
                  <a:lnTo>
                    <a:pt x="13" y="34"/>
                  </a:lnTo>
                  <a:lnTo>
                    <a:pt x="13" y="36"/>
                  </a:lnTo>
                  <a:lnTo>
                    <a:pt x="13" y="36"/>
                  </a:lnTo>
                  <a:lnTo>
                    <a:pt x="12" y="36"/>
                  </a:lnTo>
                  <a:lnTo>
                    <a:pt x="10" y="37"/>
                  </a:lnTo>
                  <a:lnTo>
                    <a:pt x="10" y="37"/>
                  </a:lnTo>
                  <a:lnTo>
                    <a:pt x="10" y="37"/>
                  </a:lnTo>
                  <a:lnTo>
                    <a:pt x="10" y="37"/>
                  </a:lnTo>
                  <a:lnTo>
                    <a:pt x="9" y="37"/>
                  </a:lnTo>
                  <a:lnTo>
                    <a:pt x="9" y="37"/>
                  </a:lnTo>
                  <a:lnTo>
                    <a:pt x="9" y="37"/>
                  </a:lnTo>
                  <a:lnTo>
                    <a:pt x="8" y="37"/>
                  </a:lnTo>
                  <a:lnTo>
                    <a:pt x="8" y="37"/>
                  </a:lnTo>
                  <a:lnTo>
                    <a:pt x="7" y="37"/>
                  </a:lnTo>
                  <a:lnTo>
                    <a:pt x="7" y="37"/>
                  </a:lnTo>
                  <a:lnTo>
                    <a:pt x="5" y="36"/>
                  </a:lnTo>
                  <a:lnTo>
                    <a:pt x="4" y="36"/>
                  </a:lnTo>
                  <a:lnTo>
                    <a:pt x="4" y="36"/>
                  </a:lnTo>
                  <a:lnTo>
                    <a:pt x="3" y="34"/>
                  </a:lnTo>
                  <a:lnTo>
                    <a:pt x="3" y="34"/>
                  </a:lnTo>
                  <a:lnTo>
                    <a:pt x="3" y="33"/>
                  </a:lnTo>
                  <a:lnTo>
                    <a:pt x="2" y="32"/>
                  </a:lnTo>
                  <a:lnTo>
                    <a:pt x="2" y="31"/>
                  </a:lnTo>
                  <a:lnTo>
                    <a:pt x="0" y="29"/>
                  </a:lnTo>
                  <a:lnTo>
                    <a:pt x="0" y="28"/>
                  </a:lnTo>
                  <a:lnTo>
                    <a:pt x="0" y="27"/>
                  </a:lnTo>
                  <a:lnTo>
                    <a:pt x="0" y="26"/>
                  </a:lnTo>
                  <a:lnTo>
                    <a:pt x="0" y="24"/>
                  </a:lnTo>
                  <a:lnTo>
                    <a:pt x="0" y="23"/>
                  </a:lnTo>
                  <a:lnTo>
                    <a:pt x="0" y="22"/>
                  </a:lnTo>
                  <a:lnTo>
                    <a:pt x="0" y="21"/>
                  </a:lnTo>
                  <a:lnTo>
                    <a:pt x="0" y="19"/>
                  </a:lnTo>
                  <a:lnTo>
                    <a:pt x="0" y="18"/>
                  </a:lnTo>
                  <a:lnTo>
                    <a:pt x="0" y="17"/>
                  </a:lnTo>
                  <a:lnTo>
                    <a:pt x="2" y="16"/>
                  </a:lnTo>
                  <a:lnTo>
                    <a:pt x="2" y="14"/>
                  </a:lnTo>
                  <a:lnTo>
                    <a:pt x="3" y="13"/>
                  </a:lnTo>
                  <a:lnTo>
                    <a:pt x="3" y="12"/>
                  </a:lnTo>
                  <a:lnTo>
                    <a:pt x="3" y="12"/>
                  </a:lnTo>
                  <a:lnTo>
                    <a:pt x="4" y="11"/>
                  </a:lnTo>
                  <a:lnTo>
                    <a:pt x="4" y="11"/>
                  </a:lnTo>
                  <a:lnTo>
                    <a:pt x="5" y="11"/>
                  </a:lnTo>
                  <a:lnTo>
                    <a:pt x="7" y="11"/>
                  </a:lnTo>
                  <a:lnTo>
                    <a:pt x="7" y="11"/>
                  </a:lnTo>
                  <a:lnTo>
                    <a:pt x="8" y="11"/>
                  </a:lnTo>
                  <a:lnTo>
                    <a:pt x="9" y="11"/>
                  </a:lnTo>
                  <a:lnTo>
                    <a:pt x="10" y="11"/>
                  </a:lnTo>
                  <a:lnTo>
                    <a:pt x="12" y="11"/>
                  </a:lnTo>
                  <a:lnTo>
                    <a:pt x="12" y="11"/>
                  </a:lnTo>
                  <a:lnTo>
                    <a:pt x="13" y="11"/>
                  </a:lnTo>
                  <a:lnTo>
                    <a:pt x="13" y="12"/>
                  </a:lnTo>
                  <a:lnTo>
                    <a:pt x="13" y="12"/>
                  </a:lnTo>
                  <a:lnTo>
                    <a:pt x="14" y="13"/>
                  </a:lnTo>
                  <a:lnTo>
                    <a:pt x="14" y="0"/>
                  </a:lnTo>
                  <a:lnTo>
                    <a:pt x="19" y="0"/>
                  </a:lnTo>
                  <a:lnTo>
                    <a:pt x="19" y="37"/>
                  </a:lnTo>
                  <a:close/>
                  <a:moveTo>
                    <a:pt x="5" y="23"/>
                  </a:moveTo>
                  <a:lnTo>
                    <a:pt x="5" y="24"/>
                  </a:lnTo>
                  <a:lnTo>
                    <a:pt x="5" y="26"/>
                  </a:lnTo>
                  <a:lnTo>
                    <a:pt x="5" y="26"/>
                  </a:lnTo>
                  <a:lnTo>
                    <a:pt x="5" y="27"/>
                  </a:lnTo>
                  <a:lnTo>
                    <a:pt x="5" y="27"/>
                  </a:lnTo>
                  <a:lnTo>
                    <a:pt x="5" y="28"/>
                  </a:lnTo>
                  <a:lnTo>
                    <a:pt x="5" y="28"/>
                  </a:lnTo>
                  <a:lnTo>
                    <a:pt x="5" y="29"/>
                  </a:lnTo>
                  <a:lnTo>
                    <a:pt x="5" y="29"/>
                  </a:lnTo>
                  <a:lnTo>
                    <a:pt x="5" y="31"/>
                  </a:lnTo>
                  <a:lnTo>
                    <a:pt x="7" y="31"/>
                  </a:lnTo>
                  <a:lnTo>
                    <a:pt x="7" y="32"/>
                  </a:lnTo>
                  <a:lnTo>
                    <a:pt x="8" y="32"/>
                  </a:lnTo>
                  <a:lnTo>
                    <a:pt x="8" y="33"/>
                  </a:lnTo>
                  <a:lnTo>
                    <a:pt x="8" y="33"/>
                  </a:lnTo>
                  <a:lnTo>
                    <a:pt x="8" y="33"/>
                  </a:lnTo>
                  <a:lnTo>
                    <a:pt x="9" y="33"/>
                  </a:lnTo>
                  <a:lnTo>
                    <a:pt x="10" y="33"/>
                  </a:lnTo>
                  <a:lnTo>
                    <a:pt x="10" y="32"/>
                  </a:lnTo>
                  <a:lnTo>
                    <a:pt x="10" y="32"/>
                  </a:lnTo>
                  <a:lnTo>
                    <a:pt x="12" y="31"/>
                  </a:lnTo>
                  <a:lnTo>
                    <a:pt x="12" y="31"/>
                  </a:lnTo>
                  <a:lnTo>
                    <a:pt x="13" y="29"/>
                  </a:lnTo>
                  <a:lnTo>
                    <a:pt x="14" y="29"/>
                  </a:lnTo>
                  <a:lnTo>
                    <a:pt x="14" y="29"/>
                  </a:lnTo>
                  <a:lnTo>
                    <a:pt x="14" y="29"/>
                  </a:lnTo>
                  <a:lnTo>
                    <a:pt x="14" y="28"/>
                  </a:lnTo>
                  <a:lnTo>
                    <a:pt x="14" y="28"/>
                  </a:lnTo>
                  <a:lnTo>
                    <a:pt x="14" y="27"/>
                  </a:lnTo>
                  <a:lnTo>
                    <a:pt x="14" y="26"/>
                  </a:lnTo>
                  <a:lnTo>
                    <a:pt x="14" y="24"/>
                  </a:lnTo>
                  <a:lnTo>
                    <a:pt x="14" y="23"/>
                  </a:lnTo>
                  <a:lnTo>
                    <a:pt x="14" y="22"/>
                  </a:lnTo>
                  <a:lnTo>
                    <a:pt x="14" y="21"/>
                  </a:lnTo>
                  <a:lnTo>
                    <a:pt x="14" y="21"/>
                  </a:lnTo>
                  <a:lnTo>
                    <a:pt x="14" y="19"/>
                  </a:lnTo>
                  <a:lnTo>
                    <a:pt x="14" y="19"/>
                  </a:lnTo>
                  <a:lnTo>
                    <a:pt x="14" y="18"/>
                  </a:lnTo>
                  <a:lnTo>
                    <a:pt x="14" y="18"/>
                  </a:lnTo>
                  <a:lnTo>
                    <a:pt x="14" y="17"/>
                  </a:lnTo>
                  <a:lnTo>
                    <a:pt x="13" y="17"/>
                  </a:lnTo>
                  <a:lnTo>
                    <a:pt x="12" y="17"/>
                  </a:lnTo>
                  <a:lnTo>
                    <a:pt x="12" y="17"/>
                  </a:lnTo>
                  <a:lnTo>
                    <a:pt x="10" y="17"/>
                  </a:lnTo>
                  <a:lnTo>
                    <a:pt x="10" y="17"/>
                  </a:lnTo>
                  <a:lnTo>
                    <a:pt x="10" y="17"/>
                  </a:lnTo>
                  <a:lnTo>
                    <a:pt x="9" y="17"/>
                  </a:lnTo>
                  <a:lnTo>
                    <a:pt x="8" y="17"/>
                  </a:lnTo>
                  <a:lnTo>
                    <a:pt x="8" y="17"/>
                  </a:lnTo>
                  <a:lnTo>
                    <a:pt x="8" y="17"/>
                  </a:lnTo>
                  <a:lnTo>
                    <a:pt x="8" y="17"/>
                  </a:lnTo>
                  <a:lnTo>
                    <a:pt x="8" y="17"/>
                  </a:lnTo>
                  <a:lnTo>
                    <a:pt x="8" y="17"/>
                  </a:lnTo>
                  <a:lnTo>
                    <a:pt x="7" y="17"/>
                  </a:lnTo>
                  <a:lnTo>
                    <a:pt x="7" y="17"/>
                  </a:lnTo>
                  <a:lnTo>
                    <a:pt x="5" y="17"/>
                  </a:lnTo>
                  <a:lnTo>
                    <a:pt x="5" y="18"/>
                  </a:lnTo>
                  <a:lnTo>
                    <a:pt x="5" y="18"/>
                  </a:lnTo>
                  <a:lnTo>
                    <a:pt x="5" y="19"/>
                  </a:lnTo>
                  <a:lnTo>
                    <a:pt x="5" y="19"/>
                  </a:lnTo>
                  <a:lnTo>
                    <a:pt x="5" y="21"/>
                  </a:lnTo>
                  <a:lnTo>
                    <a:pt x="5" y="21"/>
                  </a:lnTo>
                  <a:lnTo>
                    <a:pt x="5" y="22"/>
                  </a:lnTo>
                  <a:lnTo>
                    <a:pt x="5" y="23"/>
                  </a:lnTo>
                  <a:close/>
                </a:path>
              </a:pathLst>
            </a:custGeom>
            <a:solidFill>
              <a:srgbClr val="3A66AA"/>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277" name="Freeform 397"/>
            <p:cNvSpPr/>
            <p:nvPr/>
          </p:nvSpPr>
          <p:spPr bwMode="auto">
            <a:xfrm>
              <a:off x="4004" y="2773"/>
              <a:ext cx="5" cy="9"/>
            </a:xfrm>
            <a:custGeom>
              <a:avLst/>
              <a:gdLst/>
              <a:ahLst/>
              <a:cxnLst>
                <a:cxn ang="0">
                  <a:pos x="5" y="13"/>
                </a:cxn>
                <a:cxn ang="0">
                  <a:pos x="8" y="12"/>
                </a:cxn>
                <a:cxn ang="0">
                  <a:pos x="10" y="11"/>
                </a:cxn>
                <a:cxn ang="0">
                  <a:pos x="12" y="11"/>
                </a:cxn>
                <a:cxn ang="0">
                  <a:pos x="14" y="11"/>
                </a:cxn>
                <a:cxn ang="0">
                  <a:pos x="14" y="11"/>
                </a:cxn>
                <a:cxn ang="0">
                  <a:pos x="14" y="11"/>
                </a:cxn>
                <a:cxn ang="0">
                  <a:pos x="15" y="11"/>
                </a:cxn>
                <a:cxn ang="0">
                  <a:pos x="17" y="11"/>
                </a:cxn>
                <a:cxn ang="0">
                  <a:pos x="17" y="11"/>
                </a:cxn>
                <a:cxn ang="0">
                  <a:pos x="17" y="12"/>
                </a:cxn>
                <a:cxn ang="0">
                  <a:pos x="18" y="13"/>
                </a:cxn>
                <a:cxn ang="0">
                  <a:pos x="19" y="13"/>
                </a:cxn>
                <a:cxn ang="0">
                  <a:pos x="19" y="14"/>
                </a:cxn>
                <a:cxn ang="0">
                  <a:pos x="19" y="16"/>
                </a:cxn>
                <a:cxn ang="0">
                  <a:pos x="19" y="17"/>
                </a:cxn>
                <a:cxn ang="0">
                  <a:pos x="19" y="17"/>
                </a:cxn>
                <a:cxn ang="0">
                  <a:pos x="19" y="18"/>
                </a:cxn>
                <a:cxn ang="0">
                  <a:pos x="19" y="19"/>
                </a:cxn>
                <a:cxn ang="0">
                  <a:pos x="19" y="19"/>
                </a:cxn>
                <a:cxn ang="0">
                  <a:pos x="19" y="37"/>
                </a:cxn>
                <a:cxn ang="0">
                  <a:pos x="14" y="23"/>
                </a:cxn>
                <a:cxn ang="0">
                  <a:pos x="14" y="21"/>
                </a:cxn>
                <a:cxn ang="0">
                  <a:pos x="14" y="19"/>
                </a:cxn>
                <a:cxn ang="0">
                  <a:pos x="14" y="18"/>
                </a:cxn>
                <a:cxn ang="0">
                  <a:pos x="14" y="17"/>
                </a:cxn>
                <a:cxn ang="0">
                  <a:pos x="13" y="17"/>
                </a:cxn>
                <a:cxn ang="0">
                  <a:pos x="12" y="17"/>
                </a:cxn>
                <a:cxn ang="0">
                  <a:pos x="12" y="17"/>
                </a:cxn>
                <a:cxn ang="0">
                  <a:pos x="10" y="17"/>
                </a:cxn>
                <a:cxn ang="0">
                  <a:pos x="9" y="17"/>
                </a:cxn>
                <a:cxn ang="0">
                  <a:pos x="9" y="17"/>
                </a:cxn>
                <a:cxn ang="0">
                  <a:pos x="9" y="17"/>
                </a:cxn>
                <a:cxn ang="0">
                  <a:pos x="8" y="17"/>
                </a:cxn>
                <a:cxn ang="0">
                  <a:pos x="6" y="17"/>
                </a:cxn>
                <a:cxn ang="0">
                  <a:pos x="6" y="18"/>
                </a:cxn>
                <a:cxn ang="0">
                  <a:pos x="5" y="19"/>
                </a:cxn>
                <a:cxn ang="0">
                  <a:pos x="5" y="19"/>
                </a:cxn>
                <a:cxn ang="0">
                  <a:pos x="5" y="21"/>
                </a:cxn>
                <a:cxn ang="0">
                  <a:pos x="5" y="22"/>
                </a:cxn>
                <a:cxn ang="0">
                  <a:pos x="5" y="23"/>
                </a:cxn>
                <a:cxn ang="0">
                  <a:pos x="0" y="37"/>
                </a:cxn>
                <a:cxn ang="0">
                  <a:pos x="5" y="0"/>
                </a:cxn>
              </a:cxnLst>
              <a:rect l="0" t="0" r="r" b="b"/>
              <a:pathLst>
                <a:path w="19" h="37">
                  <a:moveTo>
                    <a:pt x="5" y="0"/>
                  </a:moveTo>
                  <a:lnTo>
                    <a:pt x="5" y="13"/>
                  </a:lnTo>
                  <a:lnTo>
                    <a:pt x="6" y="12"/>
                  </a:lnTo>
                  <a:lnTo>
                    <a:pt x="8" y="12"/>
                  </a:lnTo>
                  <a:lnTo>
                    <a:pt x="9" y="11"/>
                  </a:lnTo>
                  <a:lnTo>
                    <a:pt x="10" y="11"/>
                  </a:lnTo>
                  <a:lnTo>
                    <a:pt x="10" y="11"/>
                  </a:lnTo>
                  <a:lnTo>
                    <a:pt x="12" y="11"/>
                  </a:lnTo>
                  <a:lnTo>
                    <a:pt x="13" y="11"/>
                  </a:lnTo>
                  <a:lnTo>
                    <a:pt x="14" y="11"/>
                  </a:lnTo>
                  <a:lnTo>
                    <a:pt x="14" y="11"/>
                  </a:lnTo>
                  <a:lnTo>
                    <a:pt x="14" y="11"/>
                  </a:lnTo>
                  <a:lnTo>
                    <a:pt x="14" y="11"/>
                  </a:lnTo>
                  <a:lnTo>
                    <a:pt x="14" y="11"/>
                  </a:lnTo>
                  <a:lnTo>
                    <a:pt x="15" y="11"/>
                  </a:lnTo>
                  <a:lnTo>
                    <a:pt x="15" y="11"/>
                  </a:lnTo>
                  <a:lnTo>
                    <a:pt x="17" y="11"/>
                  </a:lnTo>
                  <a:lnTo>
                    <a:pt x="17" y="11"/>
                  </a:lnTo>
                  <a:lnTo>
                    <a:pt x="17" y="11"/>
                  </a:lnTo>
                  <a:lnTo>
                    <a:pt x="17" y="11"/>
                  </a:lnTo>
                  <a:lnTo>
                    <a:pt x="17" y="12"/>
                  </a:lnTo>
                  <a:lnTo>
                    <a:pt x="17" y="12"/>
                  </a:lnTo>
                  <a:lnTo>
                    <a:pt x="18" y="13"/>
                  </a:lnTo>
                  <a:lnTo>
                    <a:pt x="18" y="13"/>
                  </a:lnTo>
                  <a:lnTo>
                    <a:pt x="19" y="13"/>
                  </a:lnTo>
                  <a:lnTo>
                    <a:pt x="19" y="13"/>
                  </a:lnTo>
                  <a:lnTo>
                    <a:pt x="19" y="14"/>
                  </a:lnTo>
                  <a:lnTo>
                    <a:pt x="19" y="14"/>
                  </a:lnTo>
                  <a:lnTo>
                    <a:pt x="19" y="14"/>
                  </a:lnTo>
                  <a:lnTo>
                    <a:pt x="19" y="16"/>
                  </a:lnTo>
                  <a:lnTo>
                    <a:pt x="19" y="16"/>
                  </a:lnTo>
                  <a:lnTo>
                    <a:pt x="19" y="17"/>
                  </a:lnTo>
                  <a:lnTo>
                    <a:pt x="19" y="17"/>
                  </a:lnTo>
                  <a:lnTo>
                    <a:pt x="19" y="17"/>
                  </a:lnTo>
                  <a:lnTo>
                    <a:pt x="19" y="17"/>
                  </a:lnTo>
                  <a:lnTo>
                    <a:pt x="19" y="18"/>
                  </a:lnTo>
                  <a:lnTo>
                    <a:pt x="19" y="18"/>
                  </a:lnTo>
                  <a:lnTo>
                    <a:pt x="19" y="19"/>
                  </a:lnTo>
                  <a:lnTo>
                    <a:pt x="19" y="19"/>
                  </a:lnTo>
                  <a:lnTo>
                    <a:pt x="19" y="19"/>
                  </a:lnTo>
                  <a:lnTo>
                    <a:pt x="19" y="19"/>
                  </a:lnTo>
                  <a:lnTo>
                    <a:pt x="19" y="37"/>
                  </a:lnTo>
                  <a:lnTo>
                    <a:pt x="14" y="37"/>
                  </a:lnTo>
                  <a:lnTo>
                    <a:pt x="14" y="23"/>
                  </a:lnTo>
                  <a:lnTo>
                    <a:pt x="14" y="22"/>
                  </a:lnTo>
                  <a:lnTo>
                    <a:pt x="14" y="21"/>
                  </a:lnTo>
                  <a:lnTo>
                    <a:pt x="14" y="21"/>
                  </a:lnTo>
                  <a:lnTo>
                    <a:pt x="14" y="19"/>
                  </a:lnTo>
                  <a:lnTo>
                    <a:pt x="14" y="19"/>
                  </a:lnTo>
                  <a:lnTo>
                    <a:pt x="14" y="18"/>
                  </a:lnTo>
                  <a:lnTo>
                    <a:pt x="14" y="18"/>
                  </a:lnTo>
                  <a:lnTo>
                    <a:pt x="14" y="17"/>
                  </a:lnTo>
                  <a:lnTo>
                    <a:pt x="13" y="17"/>
                  </a:lnTo>
                  <a:lnTo>
                    <a:pt x="13" y="17"/>
                  </a:lnTo>
                  <a:lnTo>
                    <a:pt x="12" y="17"/>
                  </a:lnTo>
                  <a:lnTo>
                    <a:pt x="12" y="17"/>
                  </a:lnTo>
                  <a:lnTo>
                    <a:pt x="12" y="17"/>
                  </a:lnTo>
                  <a:lnTo>
                    <a:pt x="12" y="17"/>
                  </a:lnTo>
                  <a:lnTo>
                    <a:pt x="12" y="17"/>
                  </a:lnTo>
                  <a:lnTo>
                    <a:pt x="10" y="17"/>
                  </a:lnTo>
                  <a:lnTo>
                    <a:pt x="9" y="17"/>
                  </a:lnTo>
                  <a:lnTo>
                    <a:pt x="9" y="17"/>
                  </a:lnTo>
                  <a:lnTo>
                    <a:pt x="9" y="17"/>
                  </a:lnTo>
                  <a:lnTo>
                    <a:pt x="9" y="17"/>
                  </a:lnTo>
                  <a:lnTo>
                    <a:pt x="9" y="17"/>
                  </a:lnTo>
                  <a:lnTo>
                    <a:pt x="9" y="17"/>
                  </a:lnTo>
                  <a:lnTo>
                    <a:pt x="8" y="17"/>
                  </a:lnTo>
                  <a:lnTo>
                    <a:pt x="8" y="17"/>
                  </a:lnTo>
                  <a:lnTo>
                    <a:pt x="8" y="17"/>
                  </a:lnTo>
                  <a:lnTo>
                    <a:pt x="6" y="17"/>
                  </a:lnTo>
                  <a:lnTo>
                    <a:pt x="6" y="17"/>
                  </a:lnTo>
                  <a:lnTo>
                    <a:pt x="6" y="18"/>
                  </a:lnTo>
                  <a:lnTo>
                    <a:pt x="5" y="19"/>
                  </a:lnTo>
                  <a:lnTo>
                    <a:pt x="5" y="19"/>
                  </a:lnTo>
                  <a:lnTo>
                    <a:pt x="5" y="19"/>
                  </a:lnTo>
                  <a:lnTo>
                    <a:pt x="5" y="19"/>
                  </a:lnTo>
                  <a:lnTo>
                    <a:pt x="5" y="21"/>
                  </a:lnTo>
                  <a:lnTo>
                    <a:pt x="5" y="21"/>
                  </a:lnTo>
                  <a:lnTo>
                    <a:pt x="5" y="21"/>
                  </a:lnTo>
                  <a:lnTo>
                    <a:pt x="5" y="22"/>
                  </a:lnTo>
                  <a:lnTo>
                    <a:pt x="5" y="22"/>
                  </a:lnTo>
                  <a:lnTo>
                    <a:pt x="5" y="23"/>
                  </a:lnTo>
                  <a:lnTo>
                    <a:pt x="5" y="37"/>
                  </a:lnTo>
                  <a:lnTo>
                    <a:pt x="0" y="37"/>
                  </a:lnTo>
                  <a:lnTo>
                    <a:pt x="0" y="0"/>
                  </a:lnTo>
                  <a:lnTo>
                    <a:pt x="5" y="0"/>
                  </a:lnTo>
                  <a:close/>
                </a:path>
              </a:pathLst>
            </a:custGeom>
            <a:solidFill>
              <a:srgbClr val="3A66AA"/>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278" name="Freeform 398"/>
            <p:cNvSpPr/>
            <p:nvPr/>
          </p:nvSpPr>
          <p:spPr bwMode="auto">
            <a:xfrm>
              <a:off x="4010" y="2776"/>
              <a:ext cx="5" cy="6"/>
            </a:xfrm>
            <a:custGeom>
              <a:avLst/>
              <a:gdLst/>
              <a:ahLst/>
              <a:cxnLst>
                <a:cxn ang="0">
                  <a:pos x="6" y="17"/>
                </a:cxn>
                <a:cxn ang="0">
                  <a:pos x="7" y="18"/>
                </a:cxn>
                <a:cxn ang="0">
                  <a:pos x="8" y="18"/>
                </a:cxn>
                <a:cxn ang="0">
                  <a:pos x="8" y="21"/>
                </a:cxn>
                <a:cxn ang="0">
                  <a:pos x="10" y="22"/>
                </a:cxn>
                <a:cxn ang="0">
                  <a:pos x="11" y="22"/>
                </a:cxn>
                <a:cxn ang="0">
                  <a:pos x="12" y="22"/>
                </a:cxn>
                <a:cxn ang="0">
                  <a:pos x="13" y="21"/>
                </a:cxn>
                <a:cxn ang="0">
                  <a:pos x="13" y="18"/>
                </a:cxn>
                <a:cxn ang="0">
                  <a:pos x="15" y="18"/>
                </a:cxn>
                <a:cxn ang="0">
                  <a:pos x="16" y="18"/>
                </a:cxn>
                <a:cxn ang="0">
                  <a:pos x="16" y="18"/>
                </a:cxn>
                <a:cxn ang="0">
                  <a:pos x="16" y="18"/>
                </a:cxn>
                <a:cxn ang="0">
                  <a:pos x="13" y="16"/>
                </a:cxn>
                <a:cxn ang="0">
                  <a:pos x="8" y="15"/>
                </a:cxn>
                <a:cxn ang="0">
                  <a:pos x="6" y="12"/>
                </a:cxn>
                <a:cxn ang="0">
                  <a:pos x="5" y="12"/>
                </a:cxn>
                <a:cxn ang="0">
                  <a:pos x="3" y="10"/>
                </a:cxn>
                <a:cxn ang="0">
                  <a:pos x="2" y="7"/>
                </a:cxn>
                <a:cxn ang="0">
                  <a:pos x="2" y="5"/>
                </a:cxn>
                <a:cxn ang="0">
                  <a:pos x="2" y="3"/>
                </a:cxn>
                <a:cxn ang="0">
                  <a:pos x="2" y="2"/>
                </a:cxn>
                <a:cxn ang="0">
                  <a:pos x="6" y="0"/>
                </a:cxn>
                <a:cxn ang="0">
                  <a:pos x="8" y="0"/>
                </a:cxn>
                <a:cxn ang="0">
                  <a:pos x="12" y="0"/>
                </a:cxn>
                <a:cxn ang="0">
                  <a:pos x="15" y="0"/>
                </a:cxn>
                <a:cxn ang="0">
                  <a:pos x="16" y="1"/>
                </a:cxn>
                <a:cxn ang="0">
                  <a:pos x="17" y="2"/>
                </a:cxn>
                <a:cxn ang="0">
                  <a:pos x="19" y="3"/>
                </a:cxn>
                <a:cxn ang="0">
                  <a:pos x="19" y="6"/>
                </a:cxn>
                <a:cxn ang="0">
                  <a:pos x="13" y="6"/>
                </a:cxn>
                <a:cxn ang="0">
                  <a:pos x="11" y="6"/>
                </a:cxn>
                <a:cxn ang="0">
                  <a:pos x="11" y="6"/>
                </a:cxn>
                <a:cxn ang="0">
                  <a:pos x="8" y="6"/>
                </a:cxn>
                <a:cxn ang="0">
                  <a:pos x="8" y="6"/>
                </a:cxn>
                <a:cxn ang="0">
                  <a:pos x="8" y="6"/>
                </a:cxn>
                <a:cxn ang="0">
                  <a:pos x="8" y="6"/>
                </a:cxn>
                <a:cxn ang="0">
                  <a:pos x="8" y="8"/>
                </a:cxn>
                <a:cxn ang="0">
                  <a:pos x="8" y="8"/>
                </a:cxn>
                <a:cxn ang="0">
                  <a:pos x="11" y="8"/>
                </a:cxn>
                <a:cxn ang="0">
                  <a:pos x="15" y="10"/>
                </a:cxn>
                <a:cxn ang="0">
                  <a:pos x="17" y="11"/>
                </a:cxn>
                <a:cxn ang="0">
                  <a:pos x="19" y="12"/>
                </a:cxn>
                <a:cxn ang="0">
                  <a:pos x="19" y="12"/>
                </a:cxn>
                <a:cxn ang="0">
                  <a:pos x="21" y="15"/>
                </a:cxn>
                <a:cxn ang="0">
                  <a:pos x="21" y="18"/>
                </a:cxn>
                <a:cxn ang="0">
                  <a:pos x="21" y="20"/>
                </a:cxn>
                <a:cxn ang="0">
                  <a:pos x="19" y="22"/>
                </a:cxn>
                <a:cxn ang="0">
                  <a:pos x="17" y="23"/>
                </a:cxn>
                <a:cxn ang="0">
                  <a:pos x="15" y="25"/>
                </a:cxn>
                <a:cxn ang="0">
                  <a:pos x="12" y="26"/>
                </a:cxn>
                <a:cxn ang="0">
                  <a:pos x="8" y="26"/>
                </a:cxn>
                <a:cxn ang="0">
                  <a:pos x="6" y="26"/>
                </a:cxn>
                <a:cxn ang="0">
                  <a:pos x="5" y="26"/>
                </a:cxn>
                <a:cxn ang="0">
                  <a:pos x="3" y="22"/>
                </a:cxn>
                <a:cxn ang="0">
                  <a:pos x="1" y="21"/>
                </a:cxn>
              </a:cxnLst>
              <a:rect l="0" t="0" r="r" b="b"/>
              <a:pathLst>
                <a:path w="21" h="26">
                  <a:moveTo>
                    <a:pt x="0" y="18"/>
                  </a:moveTo>
                  <a:lnTo>
                    <a:pt x="5" y="16"/>
                  </a:lnTo>
                  <a:lnTo>
                    <a:pt x="6" y="17"/>
                  </a:lnTo>
                  <a:lnTo>
                    <a:pt x="7" y="17"/>
                  </a:lnTo>
                  <a:lnTo>
                    <a:pt x="7" y="18"/>
                  </a:lnTo>
                  <a:lnTo>
                    <a:pt x="7" y="18"/>
                  </a:lnTo>
                  <a:lnTo>
                    <a:pt x="7" y="18"/>
                  </a:lnTo>
                  <a:lnTo>
                    <a:pt x="8" y="18"/>
                  </a:lnTo>
                  <a:lnTo>
                    <a:pt x="8" y="18"/>
                  </a:lnTo>
                  <a:lnTo>
                    <a:pt x="8" y="18"/>
                  </a:lnTo>
                  <a:lnTo>
                    <a:pt x="8" y="20"/>
                  </a:lnTo>
                  <a:lnTo>
                    <a:pt x="8" y="21"/>
                  </a:lnTo>
                  <a:lnTo>
                    <a:pt x="8" y="21"/>
                  </a:lnTo>
                  <a:lnTo>
                    <a:pt x="10" y="22"/>
                  </a:lnTo>
                  <a:lnTo>
                    <a:pt x="10" y="22"/>
                  </a:lnTo>
                  <a:lnTo>
                    <a:pt x="10" y="22"/>
                  </a:lnTo>
                  <a:lnTo>
                    <a:pt x="11" y="22"/>
                  </a:lnTo>
                  <a:lnTo>
                    <a:pt x="11" y="22"/>
                  </a:lnTo>
                  <a:lnTo>
                    <a:pt x="11" y="22"/>
                  </a:lnTo>
                  <a:lnTo>
                    <a:pt x="12" y="22"/>
                  </a:lnTo>
                  <a:lnTo>
                    <a:pt x="12" y="22"/>
                  </a:lnTo>
                  <a:lnTo>
                    <a:pt x="13" y="22"/>
                  </a:lnTo>
                  <a:lnTo>
                    <a:pt x="13" y="21"/>
                  </a:lnTo>
                  <a:lnTo>
                    <a:pt x="13" y="21"/>
                  </a:lnTo>
                  <a:lnTo>
                    <a:pt x="13" y="20"/>
                  </a:lnTo>
                  <a:lnTo>
                    <a:pt x="13" y="18"/>
                  </a:lnTo>
                  <a:lnTo>
                    <a:pt x="13" y="18"/>
                  </a:lnTo>
                  <a:lnTo>
                    <a:pt x="13" y="18"/>
                  </a:lnTo>
                  <a:lnTo>
                    <a:pt x="15" y="18"/>
                  </a:lnTo>
                  <a:lnTo>
                    <a:pt x="15" y="18"/>
                  </a:lnTo>
                  <a:lnTo>
                    <a:pt x="15" y="18"/>
                  </a:lnTo>
                  <a:lnTo>
                    <a:pt x="16" y="18"/>
                  </a:lnTo>
                  <a:lnTo>
                    <a:pt x="16" y="18"/>
                  </a:lnTo>
                  <a:lnTo>
                    <a:pt x="16" y="18"/>
                  </a:lnTo>
                  <a:lnTo>
                    <a:pt x="16" y="18"/>
                  </a:lnTo>
                  <a:lnTo>
                    <a:pt x="16" y="18"/>
                  </a:lnTo>
                  <a:lnTo>
                    <a:pt x="16" y="18"/>
                  </a:lnTo>
                  <a:lnTo>
                    <a:pt x="16" y="18"/>
                  </a:lnTo>
                  <a:lnTo>
                    <a:pt x="16" y="18"/>
                  </a:lnTo>
                  <a:lnTo>
                    <a:pt x="15" y="17"/>
                  </a:lnTo>
                  <a:lnTo>
                    <a:pt x="15" y="17"/>
                  </a:lnTo>
                  <a:lnTo>
                    <a:pt x="13" y="16"/>
                  </a:lnTo>
                  <a:lnTo>
                    <a:pt x="11" y="16"/>
                  </a:lnTo>
                  <a:lnTo>
                    <a:pt x="10" y="15"/>
                  </a:lnTo>
                  <a:lnTo>
                    <a:pt x="8" y="15"/>
                  </a:lnTo>
                  <a:lnTo>
                    <a:pt x="7" y="13"/>
                  </a:lnTo>
                  <a:lnTo>
                    <a:pt x="6" y="13"/>
                  </a:lnTo>
                  <a:lnTo>
                    <a:pt x="6" y="12"/>
                  </a:lnTo>
                  <a:lnTo>
                    <a:pt x="6" y="12"/>
                  </a:lnTo>
                  <a:lnTo>
                    <a:pt x="5" y="12"/>
                  </a:lnTo>
                  <a:lnTo>
                    <a:pt x="5" y="12"/>
                  </a:lnTo>
                  <a:lnTo>
                    <a:pt x="3" y="12"/>
                  </a:lnTo>
                  <a:lnTo>
                    <a:pt x="3" y="11"/>
                  </a:lnTo>
                  <a:lnTo>
                    <a:pt x="3" y="10"/>
                  </a:lnTo>
                  <a:lnTo>
                    <a:pt x="2" y="10"/>
                  </a:lnTo>
                  <a:lnTo>
                    <a:pt x="2" y="8"/>
                  </a:lnTo>
                  <a:lnTo>
                    <a:pt x="2" y="7"/>
                  </a:lnTo>
                  <a:lnTo>
                    <a:pt x="2" y="6"/>
                  </a:lnTo>
                  <a:lnTo>
                    <a:pt x="2" y="6"/>
                  </a:lnTo>
                  <a:lnTo>
                    <a:pt x="2" y="5"/>
                  </a:lnTo>
                  <a:lnTo>
                    <a:pt x="2" y="5"/>
                  </a:lnTo>
                  <a:lnTo>
                    <a:pt x="2" y="3"/>
                  </a:lnTo>
                  <a:lnTo>
                    <a:pt x="2" y="3"/>
                  </a:lnTo>
                  <a:lnTo>
                    <a:pt x="2" y="3"/>
                  </a:lnTo>
                  <a:lnTo>
                    <a:pt x="2" y="2"/>
                  </a:lnTo>
                  <a:lnTo>
                    <a:pt x="2" y="2"/>
                  </a:lnTo>
                  <a:lnTo>
                    <a:pt x="3" y="1"/>
                  </a:lnTo>
                  <a:lnTo>
                    <a:pt x="5" y="1"/>
                  </a:lnTo>
                  <a:lnTo>
                    <a:pt x="6" y="0"/>
                  </a:lnTo>
                  <a:lnTo>
                    <a:pt x="7" y="0"/>
                  </a:lnTo>
                  <a:lnTo>
                    <a:pt x="7" y="0"/>
                  </a:lnTo>
                  <a:lnTo>
                    <a:pt x="8" y="0"/>
                  </a:lnTo>
                  <a:lnTo>
                    <a:pt x="10" y="0"/>
                  </a:lnTo>
                  <a:lnTo>
                    <a:pt x="11" y="0"/>
                  </a:lnTo>
                  <a:lnTo>
                    <a:pt x="12" y="0"/>
                  </a:lnTo>
                  <a:lnTo>
                    <a:pt x="12" y="0"/>
                  </a:lnTo>
                  <a:lnTo>
                    <a:pt x="13" y="0"/>
                  </a:lnTo>
                  <a:lnTo>
                    <a:pt x="15" y="0"/>
                  </a:lnTo>
                  <a:lnTo>
                    <a:pt x="15" y="0"/>
                  </a:lnTo>
                  <a:lnTo>
                    <a:pt x="16" y="1"/>
                  </a:lnTo>
                  <a:lnTo>
                    <a:pt x="16" y="1"/>
                  </a:lnTo>
                  <a:lnTo>
                    <a:pt x="16" y="2"/>
                  </a:lnTo>
                  <a:lnTo>
                    <a:pt x="17" y="2"/>
                  </a:lnTo>
                  <a:lnTo>
                    <a:pt x="17" y="2"/>
                  </a:lnTo>
                  <a:lnTo>
                    <a:pt x="19" y="2"/>
                  </a:lnTo>
                  <a:lnTo>
                    <a:pt x="19" y="2"/>
                  </a:lnTo>
                  <a:lnTo>
                    <a:pt x="19" y="3"/>
                  </a:lnTo>
                  <a:lnTo>
                    <a:pt x="19" y="3"/>
                  </a:lnTo>
                  <a:lnTo>
                    <a:pt x="19" y="5"/>
                  </a:lnTo>
                  <a:lnTo>
                    <a:pt x="19" y="6"/>
                  </a:lnTo>
                  <a:lnTo>
                    <a:pt x="13" y="6"/>
                  </a:lnTo>
                  <a:lnTo>
                    <a:pt x="13" y="6"/>
                  </a:lnTo>
                  <a:lnTo>
                    <a:pt x="13" y="6"/>
                  </a:lnTo>
                  <a:lnTo>
                    <a:pt x="12" y="6"/>
                  </a:lnTo>
                  <a:lnTo>
                    <a:pt x="12" y="6"/>
                  </a:lnTo>
                  <a:lnTo>
                    <a:pt x="11" y="6"/>
                  </a:lnTo>
                  <a:lnTo>
                    <a:pt x="11" y="6"/>
                  </a:lnTo>
                  <a:lnTo>
                    <a:pt x="11" y="6"/>
                  </a:lnTo>
                  <a:lnTo>
                    <a:pt x="11" y="6"/>
                  </a:lnTo>
                  <a:lnTo>
                    <a:pt x="10" y="6"/>
                  </a:lnTo>
                  <a:lnTo>
                    <a:pt x="10" y="6"/>
                  </a:lnTo>
                  <a:lnTo>
                    <a:pt x="8" y="6"/>
                  </a:lnTo>
                  <a:lnTo>
                    <a:pt x="8" y="6"/>
                  </a:lnTo>
                  <a:lnTo>
                    <a:pt x="8" y="6"/>
                  </a:lnTo>
                  <a:lnTo>
                    <a:pt x="8" y="6"/>
                  </a:lnTo>
                  <a:lnTo>
                    <a:pt x="8" y="6"/>
                  </a:lnTo>
                  <a:lnTo>
                    <a:pt x="8" y="6"/>
                  </a:lnTo>
                  <a:lnTo>
                    <a:pt x="8" y="6"/>
                  </a:lnTo>
                  <a:lnTo>
                    <a:pt x="8" y="6"/>
                  </a:lnTo>
                  <a:lnTo>
                    <a:pt x="8" y="6"/>
                  </a:lnTo>
                  <a:lnTo>
                    <a:pt x="8" y="6"/>
                  </a:lnTo>
                  <a:lnTo>
                    <a:pt x="8" y="7"/>
                  </a:lnTo>
                  <a:lnTo>
                    <a:pt x="8" y="8"/>
                  </a:lnTo>
                  <a:lnTo>
                    <a:pt x="8" y="8"/>
                  </a:lnTo>
                  <a:lnTo>
                    <a:pt x="8" y="8"/>
                  </a:lnTo>
                  <a:lnTo>
                    <a:pt x="8" y="8"/>
                  </a:lnTo>
                  <a:lnTo>
                    <a:pt x="8" y="8"/>
                  </a:lnTo>
                  <a:lnTo>
                    <a:pt x="10" y="8"/>
                  </a:lnTo>
                  <a:lnTo>
                    <a:pt x="11" y="8"/>
                  </a:lnTo>
                  <a:lnTo>
                    <a:pt x="11" y="8"/>
                  </a:lnTo>
                  <a:lnTo>
                    <a:pt x="12" y="8"/>
                  </a:lnTo>
                  <a:lnTo>
                    <a:pt x="13" y="8"/>
                  </a:lnTo>
                  <a:lnTo>
                    <a:pt x="15" y="10"/>
                  </a:lnTo>
                  <a:lnTo>
                    <a:pt x="15" y="10"/>
                  </a:lnTo>
                  <a:lnTo>
                    <a:pt x="16" y="10"/>
                  </a:lnTo>
                  <a:lnTo>
                    <a:pt x="17" y="11"/>
                  </a:lnTo>
                  <a:lnTo>
                    <a:pt x="17" y="11"/>
                  </a:lnTo>
                  <a:lnTo>
                    <a:pt x="19" y="12"/>
                  </a:lnTo>
                  <a:lnTo>
                    <a:pt x="19" y="12"/>
                  </a:lnTo>
                  <a:lnTo>
                    <a:pt x="19" y="12"/>
                  </a:lnTo>
                  <a:lnTo>
                    <a:pt x="19" y="12"/>
                  </a:lnTo>
                  <a:lnTo>
                    <a:pt x="19" y="12"/>
                  </a:lnTo>
                  <a:lnTo>
                    <a:pt x="20" y="13"/>
                  </a:lnTo>
                  <a:lnTo>
                    <a:pt x="20" y="15"/>
                  </a:lnTo>
                  <a:lnTo>
                    <a:pt x="21" y="15"/>
                  </a:lnTo>
                  <a:lnTo>
                    <a:pt x="21" y="16"/>
                  </a:lnTo>
                  <a:lnTo>
                    <a:pt x="21" y="17"/>
                  </a:lnTo>
                  <a:lnTo>
                    <a:pt x="21" y="18"/>
                  </a:lnTo>
                  <a:lnTo>
                    <a:pt x="21" y="18"/>
                  </a:lnTo>
                  <a:lnTo>
                    <a:pt x="21" y="20"/>
                  </a:lnTo>
                  <a:lnTo>
                    <a:pt x="21" y="20"/>
                  </a:lnTo>
                  <a:lnTo>
                    <a:pt x="20" y="21"/>
                  </a:lnTo>
                  <a:lnTo>
                    <a:pt x="20" y="21"/>
                  </a:lnTo>
                  <a:lnTo>
                    <a:pt x="19" y="22"/>
                  </a:lnTo>
                  <a:lnTo>
                    <a:pt x="19" y="22"/>
                  </a:lnTo>
                  <a:lnTo>
                    <a:pt x="19" y="22"/>
                  </a:lnTo>
                  <a:lnTo>
                    <a:pt x="17" y="23"/>
                  </a:lnTo>
                  <a:lnTo>
                    <a:pt x="17" y="23"/>
                  </a:lnTo>
                  <a:lnTo>
                    <a:pt x="16" y="25"/>
                  </a:lnTo>
                  <a:lnTo>
                    <a:pt x="15" y="25"/>
                  </a:lnTo>
                  <a:lnTo>
                    <a:pt x="13" y="25"/>
                  </a:lnTo>
                  <a:lnTo>
                    <a:pt x="12" y="26"/>
                  </a:lnTo>
                  <a:lnTo>
                    <a:pt x="12" y="26"/>
                  </a:lnTo>
                  <a:lnTo>
                    <a:pt x="11" y="26"/>
                  </a:lnTo>
                  <a:lnTo>
                    <a:pt x="10" y="26"/>
                  </a:lnTo>
                  <a:lnTo>
                    <a:pt x="8" y="26"/>
                  </a:lnTo>
                  <a:lnTo>
                    <a:pt x="7" y="26"/>
                  </a:lnTo>
                  <a:lnTo>
                    <a:pt x="7" y="26"/>
                  </a:lnTo>
                  <a:lnTo>
                    <a:pt x="6" y="26"/>
                  </a:lnTo>
                  <a:lnTo>
                    <a:pt x="6" y="26"/>
                  </a:lnTo>
                  <a:lnTo>
                    <a:pt x="6" y="26"/>
                  </a:lnTo>
                  <a:lnTo>
                    <a:pt x="5" y="26"/>
                  </a:lnTo>
                  <a:lnTo>
                    <a:pt x="5" y="25"/>
                  </a:lnTo>
                  <a:lnTo>
                    <a:pt x="3" y="23"/>
                  </a:lnTo>
                  <a:lnTo>
                    <a:pt x="3" y="22"/>
                  </a:lnTo>
                  <a:lnTo>
                    <a:pt x="2" y="22"/>
                  </a:lnTo>
                  <a:lnTo>
                    <a:pt x="2" y="21"/>
                  </a:lnTo>
                  <a:lnTo>
                    <a:pt x="1" y="21"/>
                  </a:lnTo>
                  <a:lnTo>
                    <a:pt x="1" y="20"/>
                  </a:lnTo>
                  <a:lnTo>
                    <a:pt x="0" y="18"/>
                  </a:lnTo>
                  <a:close/>
                </a:path>
              </a:pathLst>
            </a:custGeom>
            <a:solidFill>
              <a:srgbClr val="3A66AA"/>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279" name="Freeform 399"/>
            <p:cNvSpPr>
              <a:spLocks noEditPoints="1"/>
            </p:cNvSpPr>
            <p:nvPr/>
          </p:nvSpPr>
          <p:spPr bwMode="auto">
            <a:xfrm>
              <a:off x="4014" y="2773"/>
              <a:ext cx="3" cy="12"/>
            </a:xfrm>
            <a:custGeom>
              <a:avLst/>
              <a:gdLst/>
              <a:ahLst/>
              <a:cxnLst>
                <a:cxn ang="0">
                  <a:pos x="5" y="0"/>
                </a:cxn>
                <a:cxn ang="0">
                  <a:pos x="11" y="7"/>
                </a:cxn>
                <a:cxn ang="0">
                  <a:pos x="11" y="11"/>
                </a:cxn>
                <a:cxn ang="0">
                  <a:pos x="11" y="37"/>
                </a:cxn>
                <a:cxn ang="0">
                  <a:pos x="11" y="39"/>
                </a:cxn>
                <a:cxn ang="0">
                  <a:pos x="11" y="41"/>
                </a:cxn>
                <a:cxn ang="0">
                  <a:pos x="11" y="42"/>
                </a:cxn>
                <a:cxn ang="0">
                  <a:pos x="11" y="43"/>
                </a:cxn>
                <a:cxn ang="0">
                  <a:pos x="11" y="45"/>
                </a:cxn>
                <a:cxn ang="0">
                  <a:pos x="10" y="46"/>
                </a:cxn>
                <a:cxn ang="0">
                  <a:pos x="8" y="46"/>
                </a:cxn>
                <a:cxn ang="0">
                  <a:pos x="7" y="46"/>
                </a:cxn>
                <a:cxn ang="0">
                  <a:pos x="7" y="46"/>
                </a:cxn>
                <a:cxn ang="0">
                  <a:pos x="6" y="46"/>
                </a:cxn>
                <a:cxn ang="0">
                  <a:pos x="6" y="46"/>
                </a:cxn>
                <a:cxn ang="0">
                  <a:pos x="5" y="46"/>
                </a:cxn>
                <a:cxn ang="0">
                  <a:pos x="5" y="46"/>
                </a:cxn>
                <a:cxn ang="0">
                  <a:pos x="3" y="46"/>
                </a:cxn>
                <a:cxn ang="0">
                  <a:pos x="2" y="46"/>
                </a:cxn>
                <a:cxn ang="0">
                  <a:pos x="2" y="46"/>
                </a:cxn>
                <a:cxn ang="0">
                  <a:pos x="2" y="46"/>
                </a:cxn>
                <a:cxn ang="0">
                  <a:pos x="2" y="46"/>
                </a:cxn>
                <a:cxn ang="0">
                  <a:pos x="1" y="46"/>
                </a:cxn>
                <a:cxn ang="0">
                  <a:pos x="2" y="39"/>
                </a:cxn>
                <a:cxn ang="0">
                  <a:pos x="3" y="39"/>
                </a:cxn>
                <a:cxn ang="0">
                  <a:pos x="3" y="39"/>
                </a:cxn>
                <a:cxn ang="0">
                  <a:pos x="5" y="39"/>
                </a:cxn>
                <a:cxn ang="0">
                  <a:pos x="5" y="39"/>
                </a:cxn>
                <a:cxn ang="0">
                  <a:pos x="5" y="39"/>
                </a:cxn>
                <a:cxn ang="0">
                  <a:pos x="5" y="38"/>
                </a:cxn>
                <a:cxn ang="0">
                  <a:pos x="5" y="37"/>
                </a:cxn>
                <a:cxn ang="0">
                  <a:pos x="5" y="37"/>
                </a:cxn>
                <a:cxn ang="0">
                  <a:pos x="11" y="11"/>
                </a:cxn>
              </a:cxnLst>
              <a:rect l="0" t="0" r="r" b="b"/>
              <a:pathLst>
                <a:path w="11" h="46">
                  <a:moveTo>
                    <a:pt x="5" y="7"/>
                  </a:moveTo>
                  <a:lnTo>
                    <a:pt x="5" y="0"/>
                  </a:lnTo>
                  <a:lnTo>
                    <a:pt x="11" y="0"/>
                  </a:lnTo>
                  <a:lnTo>
                    <a:pt x="11" y="7"/>
                  </a:lnTo>
                  <a:lnTo>
                    <a:pt x="5" y="7"/>
                  </a:lnTo>
                  <a:close/>
                  <a:moveTo>
                    <a:pt x="11" y="11"/>
                  </a:moveTo>
                  <a:lnTo>
                    <a:pt x="11" y="37"/>
                  </a:lnTo>
                  <a:lnTo>
                    <a:pt x="11" y="37"/>
                  </a:lnTo>
                  <a:lnTo>
                    <a:pt x="11" y="38"/>
                  </a:lnTo>
                  <a:lnTo>
                    <a:pt x="11" y="39"/>
                  </a:lnTo>
                  <a:lnTo>
                    <a:pt x="11" y="39"/>
                  </a:lnTo>
                  <a:lnTo>
                    <a:pt x="11" y="41"/>
                  </a:lnTo>
                  <a:lnTo>
                    <a:pt x="11" y="41"/>
                  </a:lnTo>
                  <a:lnTo>
                    <a:pt x="11" y="42"/>
                  </a:lnTo>
                  <a:lnTo>
                    <a:pt x="11" y="43"/>
                  </a:lnTo>
                  <a:lnTo>
                    <a:pt x="11" y="43"/>
                  </a:lnTo>
                  <a:lnTo>
                    <a:pt x="11" y="43"/>
                  </a:lnTo>
                  <a:lnTo>
                    <a:pt x="11" y="45"/>
                  </a:lnTo>
                  <a:lnTo>
                    <a:pt x="10" y="45"/>
                  </a:lnTo>
                  <a:lnTo>
                    <a:pt x="10" y="46"/>
                  </a:lnTo>
                  <a:lnTo>
                    <a:pt x="10" y="46"/>
                  </a:lnTo>
                  <a:lnTo>
                    <a:pt x="8" y="46"/>
                  </a:lnTo>
                  <a:lnTo>
                    <a:pt x="8" y="46"/>
                  </a:lnTo>
                  <a:lnTo>
                    <a:pt x="7" y="46"/>
                  </a:lnTo>
                  <a:lnTo>
                    <a:pt x="7" y="46"/>
                  </a:lnTo>
                  <a:lnTo>
                    <a:pt x="7" y="46"/>
                  </a:lnTo>
                  <a:lnTo>
                    <a:pt x="7" y="46"/>
                  </a:lnTo>
                  <a:lnTo>
                    <a:pt x="6" y="46"/>
                  </a:lnTo>
                  <a:lnTo>
                    <a:pt x="6" y="46"/>
                  </a:lnTo>
                  <a:lnTo>
                    <a:pt x="6" y="46"/>
                  </a:lnTo>
                  <a:lnTo>
                    <a:pt x="5" y="46"/>
                  </a:lnTo>
                  <a:lnTo>
                    <a:pt x="5" y="46"/>
                  </a:lnTo>
                  <a:lnTo>
                    <a:pt x="5" y="46"/>
                  </a:lnTo>
                  <a:lnTo>
                    <a:pt x="5" y="46"/>
                  </a:lnTo>
                  <a:lnTo>
                    <a:pt x="3" y="46"/>
                  </a:lnTo>
                  <a:lnTo>
                    <a:pt x="3" y="46"/>
                  </a:lnTo>
                  <a:lnTo>
                    <a:pt x="3" y="46"/>
                  </a:lnTo>
                  <a:lnTo>
                    <a:pt x="2" y="46"/>
                  </a:lnTo>
                  <a:lnTo>
                    <a:pt x="2" y="46"/>
                  </a:lnTo>
                  <a:lnTo>
                    <a:pt x="2" y="46"/>
                  </a:lnTo>
                  <a:lnTo>
                    <a:pt x="2" y="46"/>
                  </a:lnTo>
                  <a:lnTo>
                    <a:pt x="2" y="46"/>
                  </a:lnTo>
                  <a:lnTo>
                    <a:pt x="2" y="46"/>
                  </a:lnTo>
                  <a:lnTo>
                    <a:pt x="2" y="46"/>
                  </a:lnTo>
                  <a:lnTo>
                    <a:pt x="1" y="46"/>
                  </a:lnTo>
                  <a:lnTo>
                    <a:pt x="1" y="46"/>
                  </a:lnTo>
                  <a:lnTo>
                    <a:pt x="0" y="46"/>
                  </a:lnTo>
                  <a:lnTo>
                    <a:pt x="2" y="39"/>
                  </a:lnTo>
                  <a:lnTo>
                    <a:pt x="2" y="39"/>
                  </a:lnTo>
                  <a:lnTo>
                    <a:pt x="3" y="39"/>
                  </a:lnTo>
                  <a:lnTo>
                    <a:pt x="3" y="39"/>
                  </a:lnTo>
                  <a:lnTo>
                    <a:pt x="3" y="39"/>
                  </a:lnTo>
                  <a:lnTo>
                    <a:pt x="5" y="39"/>
                  </a:lnTo>
                  <a:lnTo>
                    <a:pt x="5" y="39"/>
                  </a:lnTo>
                  <a:lnTo>
                    <a:pt x="5" y="39"/>
                  </a:lnTo>
                  <a:lnTo>
                    <a:pt x="5" y="39"/>
                  </a:lnTo>
                  <a:lnTo>
                    <a:pt x="5" y="39"/>
                  </a:lnTo>
                  <a:lnTo>
                    <a:pt x="5" y="39"/>
                  </a:lnTo>
                  <a:lnTo>
                    <a:pt x="5" y="38"/>
                  </a:lnTo>
                  <a:lnTo>
                    <a:pt x="5" y="38"/>
                  </a:lnTo>
                  <a:lnTo>
                    <a:pt x="5" y="37"/>
                  </a:lnTo>
                  <a:lnTo>
                    <a:pt x="5" y="37"/>
                  </a:lnTo>
                  <a:lnTo>
                    <a:pt x="5" y="37"/>
                  </a:lnTo>
                  <a:lnTo>
                    <a:pt x="5" y="37"/>
                  </a:lnTo>
                  <a:lnTo>
                    <a:pt x="5" y="11"/>
                  </a:lnTo>
                  <a:lnTo>
                    <a:pt x="11" y="11"/>
                  </a:lnTo>
                  <a:close/>
                </a:path>
              </a:pathLst>
            </a:custGeom>
            <a:solidFill>
              <a:srgbClr val="3A66AA"/>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280" name="Freeform 400"/>
            <p:cNvSpPr>
              <a:spLocks noEditPoints="1"/>
            </p:cNvSpPr>
            <p:nvPr/>
          </p:nvSpPr>
          <p:spPr bwMode="auto">
            <a:xfrm>
              <a:off x="4031" y="2773"/>
              <a:ext cx="2" cy="12"/>
            </a:xfrm>
            <a:custGeom>
              <a:avLst/>
              <a:gdLst/>
              <a:ahLst/>
              <a:cxnLst>
                <a:cxn ang="0">
                  <a:pos x="5" y="0"/>
                </a:cxn>
                <a:cxn ang="0">
                  <a:pos x="10" y="7"/>
                </a:cxn>
                <a:cxn ang="0">
                  <a:pos x="10" y="11"/>
                </a:cxn>
                <a:cxn ang="0">
                  <a:pos x="10" y="37"/>
                </a:cxn>
                <a:cxn ang="0">
                  <a:pos x="10" y="39"/>
                </a:cxn>
                <a:cxn ang="0">
                  <a:pos x="10" y="41"/>
                </a:cxn>
                <a:cxn ang="0">
                  <a:pos x="10" y="42"/>
                </a:cxn>
                <a:cxn ang="0">
                  <a:pos x="10" y="43"/>
                </a:cxn>
                <a:cxn ang="0">
                  <a:pos x="10" y="45"/>
                </a:cxn>
                <a:cxn ang="0">
                  <a:pos x="10" y="46"/>
                </a:cxn>
                <a:cxn ang="0">
                  <a:pos x="9" y="46"/>
                </a:cxn>
                <a:cxn ang="0">
                  <a:pos x="8" y="46"/>
                </a:cxn>
                <a:cxn ang="0">
                  <a:pos x="6" y="46"/>
                </a:cxn>
                <a:cxn ang="0">
                  <a:pos x="5" y="46"/>
                </a:cxn>
                <a:cxn ang="0">
                  <a:pos x="5" y="46"/>
                </a:cxn>
                <a:cxn ang="0">
                  <a:pos x="5" y="46"/>
                </a:cxn>
                <a:cxn ang="0">
                  <a:pos x="4" y="46"/>
                </a:cxn>
                <a:cxn ang="0">
                  <a:pos x="3" y="46"/>
                </a:cxn>
                <a:cxn ang="0">
                  <a:pos x="3" y="46"/>
                </a:cxn>
                <a:cxn ang="0">
                  <a:pos x="3" y="46"/>
                </a:cxn>
                <a:cxn ang="0">
                  <a:pos x="3" y="46"/>
                </a:cxn>
                <a:cxn ang="0">
                  <a:pos x="1" y="46"/>
                </a:cxn>
                <a:cxn ang="0">
                  <a:pos x="0" y="46"/>
                </a:cxn>
                <a:cxn ang="0">
                  <a:pos x="3" y="39"/>
                </a:cxn>
                <a:cxn ang="0">
                  <a:pos x="3" y="39"/>
                </a:cxn>
                <a:cxn ang="0">
                  <a:pos x="4" y="39"/>
                </a:cxn>
                <a:cxn ang="0">
                  <a:pos x="4" y="39"/>
                </a:cxn>
                <a:cxn ang="0">
                  <a:pos x="5" y="39"/>
                </a:cxn>
                <a:cxn ang="0">
                  <a:pos x="5" y="39"/>
                </a:cxn>
                <a:cxn ang="0">
                  <a:pos x="5" y="38"/>
                </a:cxn>
                <a:cxn ang="0">
                  <a:pos x="5" y="37"/>
                </a:cxn>
                <a:cxn ang="0">
                  <a:pos x="5" y="37"/>
                </a:cxn>
                <a:cxn ang="0">
                  <a:pos x="10" y="11"/>
                </a:cxn>
              </a:cxnLst>
              <a:rect l="0" t="0" r="r" b="b"/>
              <a:pathLst>
                <a:path w="10" h="46">
                  <a:moveTo>
                    <a:pt x="5" y="7"/>
                  </a:moveTo>
                  <a:lnTo>
                    <a:pt x="5" y="0"/>
                  </a:lnTo>
                  <a:lnTo>
                    <a:pt x="10" y="0"/>
                  </a:lnTo>
                  <a:lnTo>
                    <a:pt x="10" y="7"/>
                  </a:lnTo>
                  <a:lnTo>
                    <a:pt x="5" y="7"/>
                  </a:lnTo>
                  <a:close/>
                  <a:moveTo>
                    <a:pt x="10" y="11"/>
                  </a:moveTo>
                  <a:lnTo>
                    <a:pt x="10" y="37"/>
                  </a:lnTo>
                  <a:lnTo>
                    <a:pt x="10" y="37"/>
                  </a:lnTo>
                  <a:lnTo>
                    <a:pt x="10" y="38"/>
                  </a:lnTo>
                  <a:lnTo>
                    <a:pt x="10" y="39"/>
                  </a:lnTo>
                  <a:lnTo>
                    <a:pt x="10" y="39"/>
                  </a:lnTo>
                  <a:lnTo>
                    <a:pt x="10" y="41"/>
                  </a:lnTo>
                  <a:lnTo>
                    <a:pt x="10" y="41"/>
                  </a:lnTo>
                  <a:lnTo>
                    <a:pt x="10" y="42"/>
                  </a:lnTo>
                  <a:lnTo>
                    <a:pt x="10" y="43"/>
                  </a:lnTo>
                  <a:lnTo>
                    <a:pt x="10" y="43"/>
                  </a:lnTo>
                  <a:lnTo>
                    <a:pt x="10" y="43"/>
                  </a:lnTo>
                  <a:lnTo>
                    <a:pt x="10" y="45"/>
                  </a:lnTo>
                  <a:lnTo>
                    <a:pt x="10" y="45"/>
                  </a:lnTo>
                  <a:lnTo>
                    <a:pt x="10" y="46"/>
                  </a:lnTo>
                  <a:lnTo>
                    <a:pt x="9" y="46"/>
                  </a:lnTo>
                  <a:lnTo>
                    <a:pt x="9" y="46"/>
                  </a:lnTo>
                  <a:lnTo>
                    <a:pt x="8" y="46"/>
                  </a:lnTo>
                  <a:lnTo>
                    <a:pt x="8" y="46"/>
                  </a:lnTo>
                  <a:lnTo>
                    <a:pt x="8" y="46"/>
                  </a:lnTo>
                  <a:lnTo>
                    <a:pt x="6" y="46"/>
                  </a:lnTo>
                  <a:lnTo>
                    <a:pt x="6" y="46"/>
                  </a:lnTo>
                  <a:lnTo>
                    <a:pt x="5" y="46"/>
                  </a:lnTo>
                  <a:lnTo>
                    <a:pt x="5" y="46"/>
                  </a:lnTo>
                  <a:lnTo>
                    <a:pt x="5" y="46"/>
                  </a:lnTo>
                  <a:lnTo>
                    <a:pt x="5" y="46"/>
                  </a:lnTo>
                  <a:lnTo>
                    <a:pt x="5" y="46"/>
                  </a:lnTo>
                  <a:lnTo>
                    <a:pt x="4" y="46"/>
                  </a:lnTo>
                  <a:lnTo>
                    <a:pt x="4" y="46"/>
                  </a:lnTo>
                  <a:lnTo>
                    <a:pt x="4" y="46"/>
                  </a:lnTo>
                  <a:lnTo>
                    <a:pt x="3" y="46"/>
                  </a:lnTo>
                  <a:lnTo>
                    <a:pt x="3" y="46"/>
                  </a:lnTo>
                  <a:lnTo>
                    <a:pt x="3" y="46"/>
                  </a:lnTo>
                  <a:lnTo>
                    <a:pt x="3" y="46"/>
                  </a:lnTo>
                  <a:lnTo>
                    <a:pt x="3" y="46"/>
                  </a:lnTo>
                  <a:lnTo>
                    <a:pt x="3" y="46"/>
                  </a:lnTo>
                  <a:lnTo>
                    <a:pt x="3" y="46"/>
                  </a:lnTo>
                  <a:lnTo>
                    <a:pt x="1" y="46"/>
                  </a:lnTo>
                  <a:lnTo>
                    <a:pt x="1" y="46"/>
                  </a:lnTo>
                  <a:lnTo>
                    <a:pt x="1" y="46"/>
                  </a:lnTo>
                  <a:lnTo>
                    <a:pt x="0" y="46"/>
                  </a:lnTo>
                  <a:lnTo>
                    <a:pt x="0" y="46"/>
                  </a:lnTo>
                  <a:lnTo>
                    <a:pt x="3" y="39"/>
                  </a:lnTo>
                  <a:lnTo>
                    <a:pt x="3" y="39"/>
                  </a:lnTo>
                  <a:lnTo>
                    <a:pt x="3" y="39"/>
                  </a:lnTo>
                  <a:lnTo>
                    <a:pt x="3" y="39"/>
                  </a:lnTo>
                  <a:lnTo>
                    <a:pt x="4" y="39"/>
                  </a:lnTo>
                  <a:lnTo>
                    <a:pt x="4" y="39"/>
                  </a:lnTo>
                  <a:lnTo>
                    <a:pt x="4" y="39"/>
                  </a:lnTo>
                  <a:lnTo>
                    <a:pt x="5" y="39"/>
                  </a:lnTo>
                  <a:lnTo>
                    <a:pt x="5" y="39"/>
                  </a:lnTo>
                  <a:lnTo>
                    <a:pt x="5" y="39"/>
                  </a:lnTo>
                  <a:lnTo>
                    <a:pt x="5" y="39"/>
                  </a:lnTo>
                  <a:lnTo>
                    <a:pt x="5" y="38"/>
                  </a:lnTo>
                  <a:lnTo>
                    <a:pt x="5" y="38"/>
                  </a:lnTo>
                  <a:lnTo>
                    <a:pt x="5" y="37"/>
                  </a:lnTo>
                  <a:lnTo>
                    <a:pt x="5" y="37"/>
                  </a:lnTo>
                  <a:lnTo>
                    <a:pt x="5" y="37"/>
                  </a:lnTo>
                  <a:lnTo>
                    <a:pt x="5" y="37"/>
                  </a:lnTo>
                  <a:lnTo>
                    <a:pt x="5" y="11"/>
                  </a:lnTo>
                  <a:lnTo>
                    <a:pt x="10" y="11"/>
                  </a:lnTo>
                  <a:close/>
                </a:path>
              </a:pathLst>
            </a:custGeom>
            <a:solidFill>
              <a:srgbClr val="3A66AA"/>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281" name="Freeform 401"/>
            <p:cNvSpPr/>
            <p:nvPr/>
          </p:nvSpPr>
          <p:spPr bwMode="auto">
            <a:xfrm>
              <a:off x="4035" y="2773"/>
              <a:ext cx="4" cy="9"/>
            </a:xfrm>
            <a:custGeom>
              <a:avLst/>
              <a:gdLst/>
              <a:ahLst/>
              <a:cxnLst>
                <a:cxn ang="0">
                  <a:pos x="6" y="13"/>
                </a:cxn>
                <a:cxn ang="0">
                  <a:pos x="8" y="12"/>
                </a:cxn>
                <a:cxn ang="0">
                  <a:pos x="10" y="11"/>
                </a:cxn>
                <a:cxn ang="0">
                  <a:pos x="11" y="11"/>
                </a:cxn>
                <a:cxn ang="0">
                  <a:pos x="14" y="11"/>
                </a:cxn>
                <a:cxn ang="0">
                  <a:pos x="14" y="11"/>
                </a:cxn>
                <a:cxn ang="0">
                  <a:pos x="15" y="11"/>
                </a:cxn>
                <a:cxn ang="0">
                  <a:pos x="15" y="11"/>
                </a:cxn>
                <a:cxn ang="0">
                  <a:pos x="17" y="11"/>
                </a:cxn>
                <a:cxn ang="0">
                  <a:pos x="17" y="11"/>
                </a:cxn>
                <a:cxn ang="0">
                  <a:pos x="18" y="12"/>
                </a:cxn>
                <a:cxn ang="0">
                  <a:pos x="19" y="13"/>
                </a:cxn>
                <a:cxn ang="0">
                  <a:pos x="19" y="13"/>
                </a:cxn>
                <a:cxn ang="0">
                  <a:pos x="19" y="14"/>
                </a:cxn>
                <a:cxn ang="0">
                  <a:pos x="19" y="16"/>
                </a:cxn>
                <a:cxn ang="0">
                  <a:pos x="19" y="17"/>
                </a:cxn>
                <a:cxn ang="0">
                  <a:pos x="19" y="17"/>
                </a:cxn>
                <a:cxn ang="0">
                  <a:pos x="19" y="18"/>
                </a:cxn>
                <a:cxn ang="0">
                  <a:pos x="19" y="19"/>
                </a:cxn>
                <a:cxn ang="0">
                  <a:pos x="19" y="19"/>
                </a:cxn>
                <a:cxn ang="0">
                  <a:pos x="19" y="37"/>
                </a:cxn>
                <a:cxn ang="0">
                  <a:pos x="14" y="23"/>
                </a:cxn>
                <a:cxn ang="0">
                  <a:pos x="14" y="21"/>
                </a:cxn>
                <a:cxn ang="0">
                  <a:pos x="14" y="19"/>
                </a:cxn>
                <a:cxn ang="0">
                  <a:pos x="14" y="18"/>
                </a:cxn>
                <a:cxn ang="0">
                  <a:pos x="14" y="17"/>
                </a:cxn>
                <a:cxn ang="0">
                  <a:pos x="13" y="17"/>
                </a:cxn>
                <a:cxn ang="0">
                  <a:pos x="11" y="17"/>
                </a:cxn>
                <a:cxn ang="0">
                  <a:pos x="11" y="17"/>
                </a:cxn>
                <a:cxn ang="0">
                  <a:pos x="10" y="17"/>
                </a:cxn>
                <a:cxn ang="0">
                  <a:pos x="9" y="17"/>
                </a:cxn>
                <a:cxn ang="0">
                  <a:pos x="9" y="17"/>
                </a:cxn>
                <a:cxn ang="0">
                  <a:pos x="9" y="17"/>
                </a:cxn>
                <a:cxn ang="0">
                  <a:pos x="8" y="17"/>
                </a:cxn>
                <a:cxn ang="0">
                  <a:pos x="8" y="17"/>
                </a:cxn>
                <a:cxn ang="0">
                  <a:pos x="6" y="18"/>
                </a:cxn>
                <a:cxn ang="0">
                  <a:pos x="6" y="19"/>
                </a:cxn>
                <a:cxn ang="0">
                  <a:pos x="6" y="19"/>
                </a:cxn>
                <a:cxn ang="0">
                  <a:pos x="6" y="21"/>
                </a:cxn>
                <a:cxn ang="0">
                  <a:pos x="6" y="22"/>
                </a:cxn>
                <a:cxn ang="0">
                  <a:pos x="6" y="23"/>
                </a:cxn>
                <a:cxn ang="0">
                  <a:pos x="0" y="37"/>
                </a:cxn>
                <a:cxn ang="0">
                  <a:pos x="6" y="0"/>
                </a:cxn>
              </a:cxnLst>
              <a:rect l="0" t="0" r="r" b="b"/>
              <a:pathLst>
                <a:path w="19" h="37">
                  <a:moveTo>
                    <a:pt x="6" y="0"/>
                  </a:moveTo>
                  <a:lnTo>
                    <a:pt x="6" y="13"/>
                  </a:lnTo>
                  <a:lnTo>
                    <a:pt x="6" y="12"/>
                  </a:lnTo>
                  <a:lnTo>
                    <a:pt x="8" y="12"/>
                  </a:lnTo>
                  <a:lnTo>
                    <a:pt x="9" y="11"/>
                  </a:lnTo>
                  <a:lnTo>
                    <a:pt x="10" y="11"/>
                  </a:lnTo>
                  <a:lnTo>
                    <a:pt x="11" y="11"/>
                  </a:lnTo>
                  <a:lnTo>
                    <a:pt x="11" y="11"/>
                  </a:lnTo>
                  <a:lnTo>
                    <a:pt x="13" y="11"/>
                  </a:lnTo>
                  <a:lnTo>
                    <a:pt x="14" y="11"/>
                  </a:lnTo>
                  <a:lnTo>
                    <a:pt x="14" y="11"/>
                  </a:lnTo>
                  <a:lnTo>
                    <a:pt x="14" y="11"/>
                  </a:lnTo>
                  <a:lnTo>
                    <a:pt x="14" y="11"/>
                  </a:lnTo>
                  <a:lnTo>
                    <a:pt x="15" y="11"/>
                  </a:lnTo>
                  <a:lnTo>
                    <a:pt x="15" y="11"/>
                  </a:lnTo>
                  <a:lnTo>
                    <a:pt x="15" y="11"/>
                  </a:lnTo>
                  <a:lnTo>
                    <a:pt x="17" y="11"/>
                  </a:lnTo>
                  <a:lnTo>
                    <a:pt x="17" y="11"/>
                  </a:lnTo>
                  <a:lnTo>
                    <a:pt x="17" y="11"/>
                  </a:lnTo>
                  <a:lnTo>
                    <a:pt x="17" y="11"/>
                  </a:lnTo>
                  <a:lnTo>
                    <a:pt x="17" y="12"/>
                  </a:lnTo>
                  <a:lnTo>
                    <a:pt x="18" y="12"/>
                  </a:lnTo>
                  <a:lnTo>
                    <a:pt x="18" y="13"/>
                  </a:lnTo>
                  <a:lnTo>
                    <a:pt x="19" y="13"/>
                  </a:lnTo>
                  <a:lnTo>
                    <a:pt x="19" y="13"/>
                  </a:lnTo>
                  <a:lnTo>
                    <a:pt x="19" y="13"/>
                  </a:lnTo>
                  <a:lnTo>
                    <a:pt x="19" y="14"/>
                  </a:lnTo>
                  <a:lnTo>
                    <a:pt x="19" y="14"/>
                  </a:lnTo>
                  <a:lnTo>
                    <a:pt x="19" y="14"/>
                  </a:lnTo>
                  <a:lnTo>
                    <a:pt x="19" y="16"/>
                  </a:lnTo>
                  <a:lnTo>
                    <a:pt x="19" y="16"/>
                  </a:lnTo>
                  <a:lnTo>
                    <a:pt x="19" y="17"/>
                  </a:lnTo>
                  <a:lnTo>
                    <a:pt x="19" y="17"/>
                  </a:lnTo>
                  <a:lnTo>
                    <a:pt x="19" y="17"/>
                  </a:lnTo>
                  <a:lnTo>
                    <a:pt x="19" y="17"/>
                  </a:lnTo>
                  <a:lnTo>
                    <a:pt x="19" y="18"/>
                  </a:lnTo>
                  <a:lnTo>
                    <a:pt x="19" y="18"/>
                  </a:lnTo>
                  <a:lnTo>
                    <a:pt x="19" y="19"/>
                  </a:lnTo>
                  <a:lnTo>
                    <a:pt x="19" y="19"/>
                  </a:lnTo>
                  <a:lnTo>
                    <a:pt x="19" y="19"/>
                  </a:lnTo>
                  <a:lnTo>
                    <a:pt x="19" y="19"/>
                  </a:lnTo>
                  <a:lnTo>
                    <a:pt x="19" y="37"/>
                  </a:lnTo>
                  <a:lnTo>
                    <a:pt x="14" y="37"/>
                  </a:lnTo>
                  <a:lnTo>
                    <a:pt x="14" y="23"/>
                  </a:lnTo>
                  <a:lnTo>
                    <a:pt x="14" y="22"/>
                  </a:lnTo>
                  <a:lnTo>
                    <a:pt x="14" y="21"/>
                  </a:lnTo>
                  <a:lnTo>
                    <a:pt x="14" y="21"/>
                  </a:lnTo>
                  <a:lnTo>
                    <a:pt x="14" y="19"/>
                  </a:lnTo>
                  <a:lnTo>
                    <a:pt x="14" y="19"/>
                  </a:lnTo>
                  <a:lnTo>
                    <a:pt x="14" y="18"/>
                  </a:lnTo>
                  <a:lnTo>
                    <a:pt x="14" y="18"/>
                  </a:lnTo>
                  <a:lnTo>
                    <a:pt x="14" y="17"/>
                  </a:lnTo>
                  <a:lnTo>
                    <a:pt x="13" y="17"/>
                  </a:lnTo>
                  <a:lnTo>
                    <a:pt x="13" y="17"/>
                  </a:lnTo>
                  <a:lnTo>
                    <a:pt x="11" y="17"/>
                  </a:lnTo>
                  <a:lnTo>
                    <a:pt x="11" y="17"/>
                  </a:lnTo>
                  <a:lnTo>
                    <a:pt x="11" y="17"/>
                  </a:lnTo>
                  <a:lnTo>
                    <a:pt x="11" y="17"/>
                  </a:lnTo>
                  <a:lnTo>
                    <a:pt x="11" y="17"/>
                  </a:lnTo>
                  <a:lnTo>
                    <a:pt x="10" y="17"/>
                  </a:lnTo>
                  <a:lnTo>
                    <a:pt x="10" y="17"/>
                  </a:lnTo>
                  <a:lnTo>
                    <a:pt x="9" y="17"/>
                  </a:lnTo>
                  <a:lnTo>
                    <a:pt x="9" y="17"/>
                  </a:lnTo>
                  <a:lnTo>
                    <a:pt x="9" y="17"/>
                  </a:lnTo>
                  <a:lnTo>
                    <a:pt x="9" y="17"/>
                  </a:lnTo>
                  <a:lnTo>
                    <a:pt x="9" y="17"/>
                  </a:lnTo>
                  <a:lnTo>
                    <a:pt x="9" y="17"/>
                  </a:lnTo>
                  <a:lnTo>
                    <a:pt x="8" y="17"/>
                  </a:lnTo>
                  <a:lnTo>
                    <a:pt x="8" y="17"/>
                  </a:lnTo>
                  <a:lnTo>
                    <a:pt x="8" y="17"/>
                  </a:lnTo>
                  <a:lnTo>
                    <a:pt x="6" y="17"/>
                  </a:lnTo>
                  <a:lnTo>
                    <a:pt x="6" y="18"/>
                  </a:lnTo>
                  <a:lnTo>
                    <a:pt x="6" y="19"/>
                  </a:lnTo>
                  <a:lnTo>
                    <a:pt x="6" y="19"/>
                  </a:lnTo>
                  <a:lnTo>
                    <a:pt x="6" y="19"/>
                  </a:lnTo>
                  <a:lnTo>
                    <a:pt x="6" y="19"/>
                  </a:lnTo>
                  <a:lnTo>
                    <a:pt x="6" y="21"/>
                  </a:lnTo>
                  <a:lnTo>
                    <a:pt x="6" y="21"/>
                  </a:lnTo>
                  <a:lnTo>
                    <a:pt x="6" y="21"/>
                  </a:lnTo>
                  <a:lnTo>
                    <a:pt x="6" y="22"/>
                  </a:lnTo>
                  <a:lnTo>
                    <a:pt x="6" y="22"/>
                  </a:lnTo>
                  <a:lnTo>
                    <a:pt x="6" y="23"/>
                  </a:lnTo>
                  <a:lnTo>
                    <a:pt x="6" y="37"/>
                  </a:lnTo>
                  <a:lnTo>
                    <a:pt x="0" y="37"/>
                  </a:lnTo>
                  <a:lnTo>
                    <a:pt x="0" y="0"/>
                  </a:lnTo>
                  <a:lnTo>
                    <a:pt x="6" y="0"/>
                  </a:lnTo>
                  <a:close/>
                </a:path>
              </a:pathLst>
            </a:custGeom>
            <a:solidFill>
              <a:srgbClr val="3A66AA"/>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grpSp>
      <p:sp>
        <p:nvSpPr>
          <p:cNvPr id="763282" name="Freeform 402"/>
          <p:cNvSpPr/>
          <p:nvPr/>
        </p:nvSpPr>
        <p:spPr bwMode="auto">
          <a:xfrm>
            <a:off x="6413500" y="4402138"/>
            <a:ext cx="4763" cy="14288"/>
          </a:xfrm>
          <a:custGeom>
            <a:avLst/>
            <a:gdLst/>
            <a:ahLst/>
            <a:cxnLst>
              <a:cxn ang="0">
                <a:pos x="0" y="11"/>
              </a:cxn>
              <a:cxn ang="0">
                <a:pos x="3" y="11"/>
              </a:cxn>
              <a:cxn ang="0">
                <a:pos x="3" y="9"/>
              </a:cxn>
              <a:cxn ang="0">
                <a:pos x="3" y="8"/>
              </a:cxn>
              <a:cxn ang="0">
                <a:pos x="3" y="7"/>
              </a:cxn>
              <a:cxn ang="0">
                <a:pos x="3" y="5"/>
              </a:cxn>
              <a:cxn ang="0">
                <a:pos x="3" y="4"/>
              </a:cxn>
              <a:cxn ang="0">
                <a:pos x="3" y="4"/>
              </a:cxn>
              <a:cxn ang="0">
                <a:pos x="5" y="3"/>
              </a:cxn>
              <a:cxn ang="0">
                <a:pos x="6" y="3"/>
              </a:cxn>
              <a:cxn ang="0">
                <a:pos x="6" y="3"/>
              </a:cxn>
              <a:cxn ang="0">
                <a:pos x="6" y="3"/>
              </a:cxn>
              <a:cxn ang="0">
                <a:pos x="6" y="3"/>
              </a:cxn>
              <a:cxn ang="0">
                <a:pos x="6" y="3"/>
              </a:cxn>
              <a:cxn ang="0">
                <a:pos x="6" y="2"/>
              </a:cxn>
              <a:cxn ang="0">
                <a:pos x="6" y="2"/>
              </a:cxn>
              <a:cxn ang="0">
                <a:pos x="6" y="0"/>
              </a:cxn>
              <a:cxn ang="0">
                <a:pos x="6" y="0"/>
              </a:cxn>
              <a:cxn ang="0">
                <a:pos x="7" y="0"/>
              </a:cxn>
              <a:cxn ang="0">
                <a:pos x="7" y="0"/>
              </a:cxn>
              <a:cxn ang="0">
                <a:pos x="8" y="0"/>
              </a:cxn>
              <a:cxn ang="0">
                <a:pos x="8" y="0"/>
              </a:cxn>
              <a:cxn ang="0">
                <a:pos x="10" y="0"/>
              </a:cxn>
              <a:cxn ang="0">
                <a:pos x="10" y="0"/>
              </a:cxn>
              <a:cxn ang="0">
                <a:pos x="11" y="0"/>
              </a:cxn>
              <a:cxn ang="0">
                <a:pos x="11" y="0"/>
              </a:cxn>
              <a:cxn ang="0">
                <a:pos x="11" y="0"/>
              </a:cxn>
              <a:cxn ang="0">
                <a:pos x="12" y="0"/>
              </a:cxn>
              <a:cxn ang="0">
                <a:pos x="12" y="0"/>
              </a:cxn>
              <a:cxn ang="0">
                <a:pos x="12" y="0"/>
              </a:cxn>
              <a:cxn ang="0">
                <a:pos x="13" y="0"/>
              </a:cxn>
              <a:cxn ang="0">
                <a:pos x="13" y="0"/>
              </a:cxn>
              <a:cxn ang="0">
                <a:pos x="13" y="0"/>
              </a:cxn>
              <a:cxn ang="0">
                <a:pos x="13" y="7"/>
              </a:cxn>
              <a:cxn ang="0">
                <a:pos x="13" y="7"/>
              </a:cxn>
              <a:cxn ang="0">
                <a:pos x="13" y="7"/>
              </a:cxn>
              <a:cxn ang="0">
                <a:pos x="13" y="7"/>
              </a:cxn>
              <a:cxn ang="0">
                <a:pos x="13" y="7"/>
              </a:cxn>
              <a:cxn ang="0">
                <a:pos x="13" y="7"/>
              </a:cxn>
              <a:cxn ang="0">
                <a:pos x="12" y="7"/>
              </a:cxn>
              <a:cxn ang="0">
                <a:pos x="12" y="7"/>
              </a:cxn>
              <a:cxn ang="0">
                <a:pos x="11" y="7"/>
              </a:cxn>
              <a:cxn ang="0">
                <a:pos x="10" y="7"/>
              </a:cxn>
              <a:cxn ang="0">
                <a:pos x="10" y="7"/>
              </a:cxn>
              <a:cxn ang="0">
                <a:pos x="8" y="7"/>
              </a:cxn>
              <a:cxn ang="0">
                <a:pos x="8" y="7"/>
              </a:cxn>
              <a:cxn ang="0">
                <a:pos x="8" y="8"/>
              </a:cxn>
              <a:cxn ang="0">
                <a:pos x="8" y="8"/>
              </a:cxn>
              <a:cxn ang="0">
                <a:pos x="8" y="9"/>
              </a:cxn>
              <a:cxn ang="0">
                <a:pos x="8" y="11"/>
              </a:cxn>
              <a:cxn ang="0">
                <a:pos x="13" y="11"/>
              </a:cxn>
              <a:cxn ang="0">
                <a:pos x="13" y="17"/>
              </a:cxn>
              <a:cxn ang="0">
                <a:pos x="8" y="17"/>
              </a:cxn>
              <a:cxn ang="0">
                <a:pos x="8" y="37"/>
              </a:cxn>
              <a:cxn ang="0">
                <a:pos x="3" y="37"/>
              </a:cxn>
              <a:cxn ang="0">
                <a:pos x="3" y="17"/>
              </a:cxn>
              <a:cxn ang="0">
                <a:pos x="0" y="17"/>
              </a:cxn>
              <a:cxn ang="0">
                <a:pos x="0" y="11"/>
              </a:cxn>
            </a:cxnLst>
            <a:rect l="0" t="0" r="r" b="b"/>
            <a:pathLst>
              <a:path w="13" h="37">
                <a:moveTo>
                  <a:pt x="0" y="11"/>
                </a:moveTo>
                <a:lnTo>
                  <a:pt x="3" y="11"/>
                </a:lnTo>
                <a:lnTo>
                  <a:pt x="3" y="9"/>
                </a:lnTo>
                <a:lnTo>
                  <a:pt x="3" y="8"/>
                </a:lnTo>
                <a:lnTo>
                  <a:pt x="3" y="7"/>
                </a:lnTo>
                <a:lnTo>
                  <a:pt x="3" y="5"/>
                </a:lnTo>
                <a:lnTo>
                  <a:pt x="3" y="4"/>
                </a:lnTo>
                <a:lnTo>
                  <a:pt x="3" y="4"/>
                </a:lnTo>
                <a:lnTo>
                  <a:pt x="5" y="3"/>
                </a:lnTo>
                <a:lnTo>
                  <a:pt x="6" y="3"/>
                </a:lnTo>
                <a:lnTo>
                  <a:pt x="6" y="3"/>
                </a:lnTo>
                <a:lnTo>
                  <a:pt x="6" y="3"/>
                </a:lnTo>
                <a:lnTo>
                  <a:pt x="6" y="3"/>
                </a:lnTo>
                <a:lnTo>
                  <a:pt x="6" y="3"/>
                </a:lnTo>
                <a:lnTo>
                  <a:pt x="6" y="2"/>
                </a:lnTo>
                <a:lnTo>
                  <a:pt x="6" y="2"/>
                </a:lnTo>
                <a:lnTo>
                  <a:pt x="6" y="0"/>
                </a:lnTo>
                <a:lnTo>
                  <a:pt x="6" y="0"/>
                </a:lnTo>
                <a:lnTo>
                  <a:pt x="7" y="0"/>
                </a:lnTo>
                <a:lnTo>
                  <a:pt x="7" y="0"/>
                </a:lnTo>
                <a:lnTo>
                  <a:pt x="8" y="0"/>
                </a:lnTo>
                <a:lnTo>
                  <a:pt x="8" y="0"/>
                </a:lnTo>
                <a:lnTo>
                  <a:pt x="10" y="0"/>
                </a:lnTo>
                <a:lnTo>
                  <a:pt x="10" y="0"/>
                </a:lnTo>
                <a:lnTo>
                  <a:pt x="11" y="0"/>
                </a:lnTo>
                <a:lnTo>
                  <a:pt x="11" y="0"/>
                </a:lnTo>
                <a:lnTo>
                  <a:pt x="11" y="0"/>
                </a:lnTo>
                <a:lnTo>
                  <a:pt x="12" y="0"/>
                </a:lnTo>
                <a:lnTo>
                  <a:pt x="12" y="0"/>
                </a:lnTo>
                <a:lnTo>
                  <a:pt x="12" y="0"/>
                </a:lnTo>
                <a:lnTo>
                  <a:pt x="13" y="0"/>
                </a:lnTo>
                <a:lnTo>
                  <a:pt x="13" y="0"/>
                </a:lnTo>
                <a:lnTo>
                  <a:pt x="13" y="0"/>
                </a:lnTo>
                <a:lnTo>
                  <a:pt x="13" y="7"/>
                </a:lnTo>
                <a:lnTo>
                  <a:pt x="13" y="7"/>
                </a:lnTo>
                <a:lnTo>
                  <a:pt x="13" y="7"/>
                </a:lnTo>
                <a:lnTo>
                  <a:pt x="13" y="7"/>
                </a:lnTo>
                <a:lnTo>
                  <a:pt x="13" y="7"/>
                </a:lnTo>
                <a:lnTo>
                  <a:pt x="13" y="7"/>
                </a:lnTo>
                <a:lnTo>
                  <a:pt x="12" y="7"/>
                </a:lnTo>
                <a:lnTo>
                  <a:pt x="12" y="7"/>
                </a:lnTo>
                <a:lnTo>
                  <a:pt x="11" y="7"/>
                </a:lnTo>
                <a:lnTo>
                  <a:pt x="10" y="7"/>
                </a:lnTo>
                <a:lnTo>
                  <a:pt x="10" y="7"/>
                </a:lnTo>
                <a:lnTo>
                  <a:pt x="8" y="7"/>
                </a:lnTo>
                <a:lnTo>
                  <a:pt x="8" y="7"/>
                </a:lnTo>
                <a:lnTo>
                  <a:pt x="8" y="8"/>
                </a:lnTo>
                <a:lnTo>
                  <a:pt x="8" y="8"/>
                </a:lnTo>
                <a:lnTo>
                  <a:pt x="8" y="9"/>
                </a:lnTo>
                <a:lnTo>
                  <a:pt x="8" y="11"/>
                </a:lnTo>
                <a:lnTo>
                  <a:pt x="13" y="11"/>
                </a:lnTo>
                <a:lnTo>
                  <a:pt x="13" y="17"/>
                </a:lnTo>
                <a:lnTo>
                  <a:pt x="8" y="17"/>
                </a:lnTo>
                <a:lnTo>
                  <a:pt x="8" y="37"/>
                </a:lnTo>
                <a:lnTo>
                  <a:pt x="3" y="37"/>
                </a:lnTo>
                <a:lnTo>
                  <a:pt x="3" y="17"/>
                </a:lnTo>
                <a:lnTo>
                  <a:pt x="0" y="17"/>
                </a:lnTo>
                <a:lnTo>
                  <a:pt x="0" y="11"/>
                </a:lnTo>
                <a:close/>
              </a:path>
            </a:pathLst>
          </a:custGeom>
          <a:solidFill>
            <a:srgbClr val="3A66AA"/>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283" name="Freeform 403"/>
          <p:cNvSpPr>
            <a:spLocks noEditPoints="1"/>
          </p:cNvSpPr>
          <p:nvPr/>
        </p:nvSpPr>
        <p:spPr bwMode="auto">
          <a:xfrm>
            <a:off x="6289675" y="4427538"/>
            <a:ext cx="4763" cy="17463"/>
          </a:xfrm>
          <a:custGeom>
            <a:avLst/>
            <a:gdLst/>
            <a:ahLst/>
            <a:cxnLst>
              <a:cxn ang="0">
                <a:pos x="6" y="0"/>
              </a:cxn>
              <a:cxn ang="0">
                <a:pos x="11" y="7"/>
              </a:cxn>
              <a:cxn ang="0">
                <a:pos x="11" y="9"/>
              </a:cxn>
              <a:cxn ang="0">
                <a:pos x="11" y="37"/>
              </a:cxn>
              <a:cxn ang="0">
                <a:pos x="11" y="39"/>
              </a:cxn>
              <a:cxn ang="0">
                <a:pos x="11" y="41"/>
              </a:cxn>
              <a:cxn ang="0">
                <a:pos x="11" y="42"/>
              </a:cxn>
              <a:cxn ang="0">
                <a:pos x="11" y="43"/>
              </a:cxn>
              <a:cxn ang="0">
                <a:pos x="11" y="45"/>
              </a:cxn>
              <a:cxn ang="0">
                <a:pos x="11" y="46"/>
              </a:cxn>
              <a:cxn ang="0">
                <a:pos x="10" y="46"/>
              </a:cxn>
              <a:cxn ang="0">
                <a:pos x="8" y="46"/>
              </a:cxn>
              <a:cxn ang="0">
                <a:pos x="7" y="46"/>
              </a:cxn>
              <a:cxn ang="0">
                <a:pos x="6" y="46"/>
              </a:cxn>
              <a:cxn ang="0">
                <a:pos x="6" y="46"/>
              </a:cxn>
              <a:cxn ang="0">
                <a:pos x="6" y="46"/>
              </a:cxn>
              <a:cxn ang="0">
                <a:pos x="5" y="46"/>
              </a:cxn>
              <a:cxn ang="0">
                <a:pos x="3" y="46"/>
              </a:cxn>
              <a:cxn ang="0">
                <a:pos x="3" y="46"/>
              </a:cxn>
              <a:cxn ang="0">
                <a:pos x="3" y="46"/>
              </a:cxn>
              <a:cxn ang="0">
                <a:pos x="3" y="46"/>
              </a:cxn>
              <a:cxn ang="0">
                <a:pos x="2" y="46"/>
              </a:cxn>
              <a:cxn ang="0">
                <a:pos x="1" y="46"/>
              </a:cxn>
              <a:cxn ang="0">
                <a:pos x="3" y="39"/>
              </a:cxn>
              <a:cxn ang="0">
                <a:pos x="3" y="39"/>
              </a:cxn>
              <a:cxn ang="0">
                <a:pos x="5" y="39"/>
              </a:cxn>
              <a:cxn ang="0">
                <a:pos x="5" y="39"/>
              </a:cxn>
              <a:cxn ang="0">
                <a:pos x="6" y="39"/>
              </a:cxn>
              <a:cxn ang="0">
                <a:pos x="6" y="39"/>
              </a:cxn>
              <a:cxn ang="0">
                <a:pos x="6" y="38"/>
              </a:cxn>
              <a:cxn ang="0">
                <a:pos x="6" y="37"/>
              </a:cxn>
              <a:cxn ang="0">
                <a:pos x="6" y="36"/>
              </a:cxn>
              <a:cxn ang="0">
                <a:pos x="11" y="9"/>
              </a:cxn>
            </a:cxnLst>
            <a:rect l="0" t="0" r="r" b="b"/>
            <a:pathLst>
              <a:path w="11" h="46">
                <a:moveTo>
                  <a:pt x="6" y="7"/>
                </a:moveTo>
                <a:lnTo>
                  <a:pt x="6" y="0"/>
                </a:lnTo>
                <a:lnTo>
                  <a:pt x="11" y="0"/>
                </a:lnTo>
                <a:lnTo>
                  <a:pt x="11" y="7"/>
                </a:lnTo>
                <a:lnTo>
                  <a:pt x="6" y="7"/>
                </a:lnTo>
                <a:close/>
                <a:moveTo>
                  <a:pt x="11" y="9"/>
                </a:moveTo>
                <a:lnTo>
                  <a:pt x="11" y="36"/>
                </a:lnTo>
                <a:lnTo>
                  <a:pt x="11" y="37"/>
                </a:lnTo>
                <a:lnTo>
                  <a:pt x="11" y="38"/>
                </a:lnTo>
                <a:lnTo>
                  <a:pt x="11" y="39"/>
                </a:lnTo>
                <a:lnTo>
                  <a:pt x="11" y="39"/>
                </a:lnTo>
                <a:lnTo>
                  <a:pt x="11" y="41"/>
                </a:lnTo>
                <a:lnTo>
                  <a:pt x="11" y="41"/>
                </a:lnTo>
                <a:lnTo>
                  <a:pt x="11" y="42"/>
                </a:lnTo>
                <a:lnTo>
                  <a:pt x="11" y="43"/>
                </a:lnTo>
                <a:lnTo>
                  <a:pt x="11" y="43"/>
                </a:lnTo>
                <a:lnTo>
                  <a:pt x="11" y="43"/>
                </a:lnTo>
                <a:lnTo>
                  <a:pt x="11" y="45"/>
                </a:lnTo>
                <a:lnTo>
                  <a:pt x="11" y="45"/>
                </a:lnTo>
                <a:lnTo>
                  <a:pt x="11" y="46"/>
                </a:lnTo>
                <a:lnTo>
                  <a:pt x="10" y="46"/>
                </a:lnTo>
                <a:lnTo>
                  <a:pt x="10" y="46"/>
                </a:lnTo>
                <a:lnTo>
                  <a:pt x="8" y="46"/>
                </a:lnTo>
                <a:lnTo>
                  <a:pt x="8" y="46"/>
                </a:lnTo>
                <a:lnTo>
                  <a:pt x="8" y="46"/>
                </a:lnTo>
                <a:lnTo>
                  <a:pt x="7" y="46"/>
                </a:lnTo>
                <a:lnTo>
                  <a:pt x="7" y="46"/>
                </a:lnTo>
                <a:lnTo>
                  <a:pt x="6" y="46"/>
                </a:lnTo>
                <a:lnTo>
                  <a:pt x="6" y="46"/>
                </a:lnTo>
                <a:lnTo>
                  <a:pt x="6" y="46"/>
                </a:lnTo>
                <a:lnTo>
                  <a:pt x="6" y="46"/>
                </a:lnTo>
                <a:lnTo>
                  <a:pt x="6" y="46"/>
                </a:lnTo>
                <a:lnTo>
                  <a:pt x="5" y="46"/>
                </a:lnTo>
                <a:lnTo>
                  <a:pt x="5" y="46"/>
                </a:lnTo>
                <a:lnTo>
                  <a:pt x="5" y="46"/>
                </a:lnTo>
                <a:lnTo>
                  <a:pt x="3" y="46"/>
                </a:lnTo>
                <a:lnTo>
                  <a:pt x="3" y="46"/>
                </a:lnTo>
                <a:lnTo>
                  <a:pt x="3" y="46"/>
                </a:lnTo>
                <a:lnTo>
                  <a:pt x="3" y="46"/>
                </a:lnTo>
                <a:lnTo>
                  <a:pt x="3" y="46"/>
                </a:lnTo>
                <a:lnTo>
                  <a:pt x="3" y="46"/>
                </a:lnTo>
                <a:lnTo>
                  <a:pt x="3" y="46"/>
                </a:lnTo>
                <a:lnTo>
                  <a:pt x="2" y="46"/>
                </a:lnTo>
                <a:lnTo>
                  <a:pt x="2" y="46"/>
                </a:lnTo>
                <a:lnTo>
                  <a:pt x="2" y="46"/>
                </a:lnTo>
                <a:lnTo>
                  <a:pt x="1" y="46"/>
                </a:lnTo>
                <a:lnTo>
                  <a:pt x="0" y="46"/>
                </a:lnTo>
                <a:lnTo>
                  <a:pt x="3" y="39"/>
                </a:lnTo>
                <a:lnTo>
                  <a:pt x="3" y="39"/>
                </a:lnTo>
                <a:lnTo>
                  <a:pt x="3" y="39"/>
                </a:lnTo>
                <a:lnTo>
                  <a:pt x="3" y="39"/>
                </a:lnTo>
                <a:lnTo>
                  <a:pt x="5" y="39"/>
                </a:lnTo>
                <a:lnTo>
                  <a:pt x="5" y="39"/>
                </a:lnTo>
                <a:lnTo>
                  <a:pt x="5" y="39"/>
                </a:lnTo>
                <a:lnTo>
                  <a:pt x="6" y="39"/>
                </a:lnTo>
                <a:lnTo>
                  <a:pt x="6" y="39"/>
                </a:lnTo>
                <a:lnTo>
                  <a:pt x="6" y="39"/>
                </a:lnTo>
                <a:lnTo>
                  <a:pt x="6" y="39"/>
                </a:lnTo>
                <a:lnTo>
                  <a:pt x="6" y="38"/>
                </a:lnTo>
                <a:lnTo>
                  <a:pt x="6" y="38"/>
                </a:lnTo>
                <a:lnTo>
                  <a:pt x="6" y="37"/>
                </a:lnTo>
                <a:lnTo>
                  <a:pt x="6" y="37"/>
                </a:lnTo>
                <a:lnTo>
                  <a:pt x="6" y="37"/>
                </a:lnTo>
                <a:lnTo>
                  <a:pt x="6" y="36"/>
                </a:lnTo>
                <a:lnTo>
                  <a:pt x="6" y="9"/>
                </a:lnTo>
                <a:lnTo>
                  <a:pt x="11" y="9"/>
                </a:lnTo>
                <a:close/>
              </a:path>
            </a:pathLst>
          </a:custGeom>
          <a:solidFill>
            <a:srgbClr val="3A66AA"/>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284" name="Freeform 404"/>
          <p:cNvSpPr/>
          <p:nvPr/>
        </p:nvSpPr>
        <p:spPr bwMode="auto">
          <a:xfrm>
            <a:off x="6296025" y="4430713"/>
            <a:ext cx="7938" cy="11113"/>
          </a:xfrm>
          <a:custGeom>
            <a:avLst/>
            <a:gdLst/>
            <a:ahLst/>
            <a:cxnLst>
              <a:cxn ang="0">
                <a:pos x="7" y="18"/>
              </a:cxn>
              <a:cxn ang="0">
                <a:pos x="8" y="20"/>
              </a:cxn>
              <a:cxn ang="0">
                <a:pos x="9" y="20"/>
              </a:cxn>
              <a:cxn ang="0">
                <a:pos x="9" y="23"/>
              </a:cxn>
              <a:cxn ang="0">
                <a:pos x="11" y="24"/>
              </a:cxn>
              <a:cxn ang="0">
                <a:pos x="12" y="24"/>
              </a:cxn>
              <a:cxn ang="0">
                <a:pos x="13" y="24"/>
              </a:cxn>
              <a:cxn ang="0">
                <a:pos x="14" y="23"/>
              </a:cxn>
              <a:cxn ang="0">
                <a:pos x="14" y="20"/>
              </a:cxn>
              <a:cxn ang="0">
                <a:pos x="16" y="20"/>
              </a:cxn>
              <a:cxn ang="0">
                <a:pos x="17" y="20"/>
              </a:cxn>
              <a:cxn ang="0">
                <a:pos x="17" y="20"/>
              </a:cxn>
              <a:cxn ang="0">
                <a:pos x="16" y="20"/>
              </a:cxn>
              <a:cxn ang="0">
                <a:pos x="14" y="18"/>
              </a:cxn>
              <a:cxn ang="0">
                <a:pos x="9" y="17"/>
              </a:cxn>
              <a:cxn ang="0">
                <a:pos x="7" y="14"/>
              </a:cxn>
              <a:cxn ang="0">
                <a:pos x="6" y="14"/>
              </a:cxn>
              <a:cxn ang="0">
                <a:pos x="4" y="12"/>
              </a:cxn>
              <a:cxn ang="0">
                <a:pos x="3" y="9"/>
              </a:cxn>
              <a:cxn ang="0">
                <a:pos x="3" y="7"/>
              </a:cxn>
              <a:cxn ang="0">
                <a:pos x="3" y="5"/>
              </a:cxn>
              <a:cxn ang="0">
                <a:pos x="3" y="4"/>
              </a:cxn>
              <a:cxn ang="0">
                <a:pos x="7" y="2"/>
              </a:cxn>
              <a:cxn ang="0">
                <a:pos x="9" y="0"/>
              </a:cxn>
              <a:cxn ang="0">
                <a:pos x="13" y="0"/>
              </a:cxn>
              <a:cxn ang="0">
                <a:pos x="16" y="2"/>
              </a:cxn>
              <a:cxn ang="0">
                <a:pos x="17" y="3"/>
              </a:cxn>
              <a:cxn ang="0">
                <a:pos x="18" y="4"/>
              </a:cxn>
              <a:cxn ang="0">
                <a:pos x="19" y="5"/>
              </a:cxn>
              <a:cxn ang="0">
                <a:pos x="19" y="8"/>
              </a:cxn>
              <a:cxn ang="0">
                <a:pos x="14" y="8"/>
              </a:cxn>
              <a:cxn ang="0">
                <a:pos x="12" y="8"/>
              </a:cxn>
              <a:cxn ang="0">
                <a:pos x="12" y="8"/>
              </a:cxn>
              <a:cxn ang="0">
                <a:pos x="9" y="8"/>
              </a:cxn>
              <a:cxn ang="0">
                <a:pos x="9" y="8"/>
              </a:cxn>
              <a:cxn ang="0">
                <a:pos x="9" y="8"/>
              </a:cxn>
              <a:cxn ang="0">
                <a:pos x="9" y="8"/>
              </a:cxn>
              <a:cxn ang="0">
                <a:pos x="9" y="10"/>
              </a:cxn>
              <a:cxn ang="0">
                <a:pos x="9" y="10"/>
              </a:cxn>
              <a:cxn ang="0">
                <a:pos x="12" y="10"/>
              </a:cxn>
              <a:cxn ang="0">
                <a:pos x="16" y="10"/>
              </a:cxn>
              <a:cxn ang="0">
                <a:pos x="18" y="13"/>
              </a:cxn>
              <a:cxn ang="0">
                <a:pos x="19" y="14"/>
              </a:cxn>
              <a:cxn ang="0">
                <a:pos x="19" y="14"/>
              </a:cxn>
              <a:cxn ang="0">
                <a:pos x="22" y="17"/>
              </a:cxn>
              <a:cxn ang="0">
                <a:pos x="22" y="20"/>
              </a:cxn>
              <a:cxn ang="0">
                <a:pos x="22" y="22"/>
              </a:cxn>
              <a:cxn ang="0">
                <a:pos x="19" y="23"/>
              </a:cxn>
              <a:cxn ang="0">
                <a:pos x="18" y="25"/>
              </a:cxn>
              <a:cxn ang="0">
                <a:pos x="16" y="27"/>
              </a:cxn>
              <a:cxn ang="0">
                <a:pos x="13" y="27"/>
              </a:cxn>
              <a:cxn ang="0">
                <a:pos x="9" y="27"/>
              </a:cxn>
              <a:cxn ang="0">
                <a:pos x="7" y="27"/>
              </a:cxn>
              <a:cxn ang="0">
                <a:pos x="6" y="27"/>
              </a:cxn>
              <a:cxn ang="0">
                <a:pos x="4" y="24"/>
              </a:cxn>
              <a:cxn ang="0">
                <a:pos x="2" y="23"/>
              </a:cxn>
            </a:cxnLst>
            <a:rect l="0" t="0" r="r" b="b"/>
            <a:pathLst>
              <a:path w="22" h="27">
                <a:moveTo>
                  <a:pt x="0" y="20"/>
                </a:moveTo>
                <a:lnTo>
                  <a:pt x="6" y="18"/>
                </a:lnTo>
                <a:lnTo>
                  <a:pt x="7" y="18"/>
                </a:lnTo>
                <a:lnTo>
                  <a:pt x="8" y="19"/>
                </a:lnTo>
                <a:lnTo>
                  <a:pt x="8" y="20"/>
                </a:lnTo>
                <a:lnTo>
                  <a:pt x="8" y="20"/>
                </a:lnTo>
                <a:lnTo>
                  <a:pt x="8" y="20"/>
                </a:lnTo>
                <a:lnTo>
                  <a:pt x="9" y="20"/>
                </a:lnTo>
                <a:lnTo>
                  <a:pt x="9" y="20"/>
                </a:lnTo>
                <a:lnTo>
                  <a:pt x="9" y="20"/>
                </a:lnTo>
                <a:lnTo>
                  <a:pt x="9" y="22"/>
                </a:lnTo>
                <a:lnTo>
                  <a:pt x="9" y="23"/>
                </a:lnTo>
                <a:lnTo>
                  <a:pt x="9" y="23"/>
                </a:lnTo>
                <a:lnTo>
                  <a:pt x="11" y="24"/>
                </a:lnTo>
                <a:lnTo>
                  <a:pt x="11" y="24"/>
                </a:lnTo>
                <a:lnTo>
                  <a:pt x="11" y="24"/>
                </a:lnTo>
                <a:lnTo>
                  <a:pt x="12" y="24"/>
                </a:lnTo>
                <a:lnTo>
                  <a:pt x="12" y="24"/>
                </a:lnTo>
                <a:lnTo>
                  <a:pt x="12" y="24"/>
                </a:lnTo>
                <a:lnTo>
                  <a:pt x="13" y="24"/>
                </a:lnTo>
                <a:lnTo>
                  <a:pt x="13" y="24"/>
                </a:lnTo>
                <a:lnTo>
                  <a:pt x="14" y="24"/>
                </a:lnTo>
                <a:lnTo>
                  <a:pt x="14" y="23"/>
                </a:lnTo>
                <a:lnTo>
                  <a:pt x="14" y="23"/>
                </a:lnTo>
                <a:lnTo>
                  <a:pt x="14" y="22"/>
                </a:lnTo>
                <a:lnTo>
                  <a:pt x="14" y="20"/>
                </a:lnTo>
                <a:lnTo>
                  <a:pt x="14" y="20"/>
                </a:lnTo>
                <a:lnTo>
                  <a:pt x="14" y="20"/>
                </a:lnTo>
                <a:lnTo>
                  <a:pt x="16" y="20"/>
                </a:lnTo>
                <a:lnTo>
                  <a:pt x="16" y="20"/>
                </a:lnTo>
                <a:lnTo>
                  <a:pt x="16" y="20"/>
                </a:lnTo>
                <a:lnTo>
                  <a:pt x="17" y="20"/>
                </a:lnTo>
                <a:lnTo>
                  <a:pt x="17" y="20"/>
                </a:lnTo>
                <a:lnTo>
                  <a:pt x="17" y="20"/>
                </a:lnTo>
                <a:lnTo>
                  <a:pt x="17" y="20"/>
                </a:lnTo>
                <a:lnTo>
                  <a:pt x="17" y="20"/>
                </a:lnTo>
                <a:lnTo>
                  <a:pt x="17" y="20"/>
                </a:lnTo>
                <a:lnTo>
                  <a:pt x="17" y="20"/>
                </a:lnTo>
                <a:lnTo>
                  <a:pt x="16" y="20"/>
                </a:lnTo>
                <a:lnTo>
                  <a:pt x="16" y="19"/>
                </a:lnTo>
                <a:lnTo>
                  <a:pt x="16" y="18"/>
                </a:lnTo>
                <a:lnTo>
                  <a:pt x="14" y="18"/>
                </a:lnTo>
                <a:lnTo>
                  <a:pt x="12" y="17"/>
                </a:lnTo>
                <a:lnTo>
                  <a:pt x="11" y="17"/>
                </a:lnTo>
                <a:lnTo>
                  <a:pt x="9" y="17"/>
                </a:lnTo>
                <a:lnTo>
                  <a:pt x="8" y="15"/>
                </a:lnTo>
                <a:lnTo>
                  <a:pt x="7" y="15"/>
                </a:lnTo>
                <a:lnTo>
                  <a:pt x="7" y="14"/>
                </a:lnTo>
                <a:lnTo>
                  <a:pt x="7" y="14"/>
                </a:lnTo>
                <a:lnTo>
                  <a:pt x="6" y="14"/>
                </a:lnTo>
                <a:lnTo>
                  <a:pt x="6" y="14"/>
                </a:lnTo>
                <a:lnTo>
                  <a:pt x="4" y="14"/>
                </a:lnTo>
                <a:lnTo>
                  <a:pt x="4" y="13"/>
                </a:lnTo>
                <a:lnTo>
                  <a:pt x="4" y="12"/>
                </a:lnTo>
                <a:lnTo>
                  <a:pt x="3" y="12"/>
                </a:lnTo>
                <a:lnTo>
                  <a:pt x="3" y="10"/>
                </a:lnTo>
                <a:lnTo>
                  <a:pt x="3" y="9"/>
                </a:lnTo>
                <a:lnTo>
                  <a:pt x="3" y="8"/>
                </a:lnTo>
                <a:lnTo>
                  <a:pt x="3" y="8"/>
                </a:lnTo>
                <a:lnTo>
                  <a:pt x="3" y="7"/>
                </a:lnTo>
                <a:lnTo>
                  <a:pt x="3" y="7"/>
                </a:lnTo>
                <a:lnTo>
                  <a:pt x="3" y="5"/>
                </a:lnTo>
                <a:lnTo>
                  <a:pt x="3" y="5"/>
                </a:lnTo>
                <a:lnTo>
                  <a:pt x="3" y="4"/>
                </a:lnTo>
                <a:lnTo>
                  <a:pt x="3" y="4"/>
                </a:lnTo>
                <a:lnTo>
                  <a:pt x="3" y="4"/>
                </a:lnTo>
                <a:lnTo>
                  <a:pt x="4" y="3"/>
                </a:lnTo>
                <a:lnTo>
                  <a:pt x="6" y="3"/>
                </a:lnTo>
                <a:lnTo>
                  <a:pt x="7" y="2"/>
                </a:lnTo>
                <a:lnTo>
                  <a:pt x="8" y="2"/>
                </a:lnTo>
                <a:lnTo>
                  <a:pt x="8" y="2"/>
                </a:lnTo>
                <a:lnTo>
                  <a:pt x="9" y="0"/>
                </a:lnTo>
                <a:lnTo>
                  <a:pt x="11" y="0"/>
                </a:lnTo>
                <a:lnTo>
                  <a:pt x="12" y="0"/>
                </a:lnTo>
                <a:lnTo>
                  <a:pt x="13" y="0"/>
                </a:lnTo>
                <a:lnTo>
                  <a:pt x="13" y="0"/>
                </a:lnTo>
                <a:lnTo>
                  <a:pt x="14" y="2"/>
                </a:lnTo>
                <a:lnTo>
                  <a:pt x="16" y="2"/>
                </a:lnTo>
                <a:lnTo>
                  <a:pt x="16" y="2"/>
                </a:lnTo>
                <a:lnTo>
                  <a:pt x="17" y="3"/>
                </a:lnTo>
                <a:lnTo>
                  <a:pt x="17" y="3"/>
                </a:lnTo>
                <a:lnTo>
                  <a:pt x="17" y="4"/>
                </a:lnTo>
                <a:lnTo>
                  <a:pt x="18" y="4"/>
                </a:lnTo>
                <a:lnTo>
                  <a:pt x="18" y="4"/>
                </a:lnTo>
                <a:lnTo>
                  <a:pt x="19" y="4"/>
                </a:lnTo>
                <a:lnTo>
                  <a:pt x="19" y="4"/>
                </a:lnTo>
                <a:lnTo>
                  <a:pt x="19" y="5"/>
                </a:lnTo>
                <a:lnTo>
                  <a:pt x="19" y="5"/>
                </a:lnTo>
                <a:lnTo>
                  <a:pt x="19" y="7"/>
                </a:lnTo>
                <a:lnTo>
                  <a:pt x="19" y="8"/>
                </a:lnTo>
                <a:lnTo>
                  <a:pt x="14" y="8"/>
                </a:lnTo>
                <a:lnTo>
                  <a:pt x="14" y="8"/>
                </a:lnTo>
                <a:lnTo>
                  <a:pt x="14" y="8"/>
                </a:lnTo>
                <a:lnTo>
                  <a:pt x="13" y="8"/>
                </a:lnTo>
                <a:lnTo>
                  <a:pt x="13" y="8"/>
                </a:lnTo>
                <a:lnTo>
                  <a:pt x="12" y="8"/>
                </a:lnTo>
                <a:lnTo>
                  <a:pt x="12" y="8"/>
                </a:lnTo>
                <a:lnTo>
                  <a:pt x="12" y="8"/>
                </a:lnTo>
                <a:lnTo>
                  <a:pt x="12" y="8"/>
                </a:lnTo>
                <a:lnTo>
                  <a:pt x="11" y="8"/>
                </a:lnTo>
                <a:lnTo>
                  <a:pt x="9" y="8"/>
                </a:lnTo>
                <a:lnTo>
                  <a:pt x="9" y="8"/>
                </a:lnTo>
                <a:lnTo>
                  <a:pt x="9" y="8"/>
                </a:lnTo>
                <a:lnTo>
                  <a:pt x="9" y="8"/>
                </a:lnTo>
                <a:lnTo>
                  <a:pt x="9" y="8"/>
                </a:lnTo>
                <a:lnTo>
                  <a:pt x="9" y="8"/>
                </a:lnTo>
                <a:lnTo>
                  <a:pt x="9" y="8"/>
                </a:lnTo>
                <a:lnTo>
                  <a:pt x="9" y="8"/>
                </a:lnTo>
                <a:lnTo>
                  <a:pt x="9" y="8"/>
                </a:lnTo>
                <a:lnTo>
                  <a:pt x="9" y="8"/>
                </a:lnTo>
                <a:lnTo>
                  <a:pt x="9" y="8"/>
                </a:lnTo>
                <a:lnTo>
                  <a:pt x="9" y="9"/>
                </a:lnTo>
                <a:lnTo>
                  <a:pt x="9" y="9"/>
                </a:lnTo>
                <a:lnTo>
                  <a:pt x="9" y="10"/>
                </a:lnTo>
                <a:lnTo>
                  <a:pt x="9" y="10"/>
                </a:lnTo>
                <a:lnTo>
                  <a:pt x="9" y="10"/>
                </a:lnTo>
                <a:lnTo>
                  <a:pt x="9" y="10"/>
                </a:lnTo>
                <a:lnTo>
                  <a:pt x="11" y="10"/>
                </a:lnTo>
                <a:lnTo>
                  <a:pt x="12" y="10"/>
                </a:lnTo>
                <a:lnTo>
                  <a:pt x="12" y="10"/>
                </a:lnTo>
                <a:lnTo>
                  <a:pt x="13" y="10"/>
                </a:lnTo>
                <a:lnTo>
                  <a:pt x="14" y="10"/>
                </a:lnTo>
                <a:lnTo>
                  <a:pt x="16" y="10"/>
                </a:lnTo>
                <a:lnTo>
                  <a:pt x="16" y="12"/>
                </a:lnTo>
                <a:lnTo>
                  <a:pt x="17" y="12"/>
                </a:lnTo>
                <a:lnTo>
                  <a:pt x="18" y="13"/>
                </a:lnTo>
                <a:lnTo>
                  <a:pt x="18" y="13"/>
                </a:lnTo>
                <a:lnTo>
                  <a:pt x="19" y="14"/>
                </a:lnTo>
                <a:lnTo>
                  <a:pt x="19" y="14"/>
                </a:lnTo>
                <a:lnTo>
                  <a:pt x="19" y="14"/>
                </a:lnTo>
                <a:lnTo>
                  <a:pt x="19" y="14"/>
                </a:lnTo>
                <a:lnTo>
                  <a:pt x="19" y="14"/>
                </a:lnTo>
                <a:lnTo>
                  <a:pt x="21" y="15"/>
                </a:lnTo>
                <a:lnTo>
                  <a:pt x="21" y="17"/>
                </a:lnTo>
                <a:lnTo>
                  <a:pt x="22" y="17"/>
                </a:lnTo>
                <a:lnTo>
                  <a:pt x="22" y="18"/>
                </a:lnTo>
                <a:lnTo>
                  <a:pt x="22" y="19"/>
                </a:lnTo>
                <a:lnTo>
                  <a:pt x="22" y="20"/>
                </a:lnTo>
                <a:lnTo>
                  <a:pt x="22" y="20"/>
                </a:lnTo>
                <a:lnTo>
                  <a:pt x="22" y="22"/>
                </a:lnTo>
                <a:lnTo>
                  <a:pt x="22" y="22"/>
                </a:lnTo>
                <a:lnTo>
                  <a:pt x="21" y="23"/>
                </a:lnTo>
                <a:lnTo>
                  <a:pt x="21" y="23"/>
                </a:lnTo>
                <a:lnTo>
                  <a:pt x="19" y="23"/>
                </a:lnTo>
                <a:lnTo>
                  <a:pt x="19" y="24"/>
                </a:lnTo>
                <a:lnTo>
                  <a:pt x="19" y="24"/>
                </a:lnTo>
                <a:lnTo>
                  <a:pt x="18" y="25"/>
                </a:lnTo>
                <a:lnTo>
                  <a:pt x="18" y="25"/>
                </a:lnTo>
                <a:lnTo>
                  <a:pt x="17" y="27"/>
                </a:lnTo>
                <a:lnTo>
                  <a:pt x="16" y="27"/>
                </a:lnTo>
                <a:lnTo>
                  <a:pt x="14" y="27"/>
                </a:lnTo>
                <a:lnTo>
                  <a:pt x="13" y="27"/>
                </a:lnTo>
                <a:lnTo>
                  <a:pt x="13" y="27"/>
                </a:lnTo>
                <a:lnTo>
                  <a:pt x="12" y="27"/>
                </a:lnTo>
                <a:lnTo>
                  <a:pt x="11" y="27"/>
                </a:lnTo>
                <a:lnTo>
                  <a:pt x="9" y="27"/>
                </a:lnTo>
                <a:lnTo>
                  <a:pt x="8" y="27"/>
                </a:lnTo>
                <a:lnTo>
                  <a:pt x="8" y="27"/>
                </a:lnTo>
                <a:lnTo>
                  <a:pt x="7" y="27"/>
                </a:lnTo>
                <a:lnTo>
                  <a:pt x="7" y="27"/>
                </a:lnTo>
                <a:lnTo>
                  <a:pt x="7" y="27"/>
                </a:lnTo>
                <a:lnTo>
                  <a:pt x="6" y="27"/>
                </a:lnTo>
                <a:lnTo>
                  <a:pt x="6" y="27"/>
                </a:lnTo>
                <a:lnTo>
                  <a:pt x="4" y="25"/>
                </a:lnTo>
                <a:lnTo>
                  <a:pt x="4" y="24"/>
                </a:lnTo>
                <a:lnTo>
                  <a:pt x="3" y="24"/>
                </a:lnTo>
                <a:lnTo>
                  <a:pt x="3" y="23"/>
                </a:lnTo>
                <a:lnTo>
                  <a:pt x="2" y="23"/>
                </a:lnTo>
                <a:lnTo>
                  <a:pt x="2" y="22"/>
                </a:lnTo>
                <a:lnTo>
                  <a:pt x="0" y="20"/>
                </a:lnTo>
                <a:close/>
              </a:path>
            </a:pathLst>
          </a:custGeom>
          <a:solidFill>
            <a:srgbClr val="3A66AA"/>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285" name="Freeform 405"/>
          <p:cNvSpPr>
            <a:spLocks noEditPoints="1"/>
          </p:cNvSpPr>
          <p:nvPr/>
        </p:nvSpPr>
        <p:spPr bwMode="auto">
          <a:xfrm>
            <a:off x="6305550" y="4427538"/>
            <a:ext cx="7938" cy="14288"/>
          </a:xfrm>
          <a:custGeom>
            <a:avLst/>
            <a:gdLst/>
            <a:ahLst/>
            <a:cxnLst>
              <a:cxn ang="0">
                <a:pos x="14" y="36"/>
              </a:cxn>
              <a:cxn ang="0">
                <a:pos x="14" y="33"/>
              </a:cxn>
              <a:cxn ang="0">
                <a:pos x="14" y="34"/>
              </a:cxn>
              <a:cxn ang="0">
                <a:pos x="14" y="36"/>
              </a:cxn>
              <a:cxn ang="0">
                <a:pos x="13" y="36"/>
              </a:cxn>
              <a:cxn ang="0">
                <a:pos x="12" y="36"/>
              </a:cxn>
              <a:cxn ang="0">
                <a:pos x="10" y="36"/>
              </a:cxn>
              <a:cxn ang="0">
                <a:pos x="10" y="36"/>
              </a:cxn>
              <a:cxn ang="0">
                <a:pos x="9" y="36"/>
              </a:cxn>
              <a:cxn ang="0">
                <a:pos x="8" y="36"/>
              </a:cxn>
              <a:cxn ang="0">
                <a:pos x="7" y="36"/>
              </a:cxn>
              <a:cxn ang="0">
                <a:pos x="4" y="36"/>
              </a:cxn>
              <a:cxn ang="0">
                <a:pos x="4" y="34"/>
              </a:cxn>
              <a:cxn ang="0">
                <a:pos x="3" y="32"/>
              </a:cxn>
              <a:cxn ang="0">
                <a:pos x="2" y="29"/>
              </a:cxn>
              <a:cxn ang="0">
                <a:pos x="2" y="27"/>
              </a:cxn>
              <a:cxn ang="0">
                <a:pos x="0" y="24"/>
              </a:cxn>
              <a:cxn ang="0">
                <a:pos x="0" y="22"/>
              </a:cxn>
              <a:cxn ang="0">
                <a:pos x="2" y="19"/>
              </a:cxn>
              <a:cxn ang="0">
                <a:pos x="2" y="17"/>
              </a:cxn>
              <a:cxn ang="0">
                <a:pos x="3" y="14"/>
              </a:cxn>
              <a:cxn ang="0">
                <a:pos x="4" y="12"/>
              </a:cxn>
              <a:cxn ang="0">
                <a:pos x="4" y="11"/>
              </a:cxn>
              <a:cxn ang="0">
                <a:pos x="7" y="11"/>
              </a:cxn>
              <a:cxn ang="0">
                <a:pos x="8" y="9"/>
              </a:cxn>
              <a:cxn ang="0">
                <a:pos x="10" y="9"/>
              </a:cxn>
              <a:cxn ang="0">
                <a:pos x="12" y="11"/>
              </a:cxn>
              <a:cxn ang="0">
                <a:pos x="13" y="11"/>
              </a:cxn>
              <a:cxn ang="0">
                <a:pos x="14" y="12"/>
              </a:cxn>
              <a:cxn ang="0">
                <a:pos x="14" y="0"/>
              </a:cxn>
              <a:cxn ang="0">
                <a:pos x="19" y="36"/>
              </a:cxn>
              <a:cxn ang="0">
                <a:pos x="7" y="24"/>
              </a:cxn>
              <a:cxn ang="0">
                <a:pos x="7" y="26"/>
              </a:cxn>
              <a:cxn ang="0">
                <a:pos x="7" y="27"/>
              </a:cxn>
              <a:cxn ang="0">
                <a:pos x="7" y="28"/>
              </a:cxn>
              <a:cxn ang="0">
                <a:pos x="7" y="29"/>
              </a:cxn>
              <a:cxn ang="0">
                <a:pos x="7" y="31"/>
              </a:cxn>
              <a:cxn ang="0">
                <a:pos x="8" y="32"/>
              </a:cxn>
              <a:cxn ang="0">
                <a:pos x="9" y="33"/>
              </a:cxn>
              <a:cxn ang="0">
                <a:pos x="10" y="33"/>
              </a:cxn>
              <a:cxn ang="0">
                <a:pos x="12" y="32"/>
              </a:cxn>
              <a:cxn ang="0">
                <a:pos x="12" y="31"/>
              </a:cxn>
              <a:cxn ang="0">
                <a:pos x="13" y="29"/>
              </a:cxn>
              <a:cxn ang="0">
                <a:pos x="14" y="29"/>
              </a:cxn>
              <a:cxn ang="0">
                <a:pos x="14" y="28"/>
              </a:cxn>
              <a:cxn ang="0">
                <a:pos x="14" y="27"/>
              </a:cxn>
              <a:cxn ang="0">
                <a:pos x="14" y="24"/>
              </a:cxn>
              <a:cxn ang="0">
                <a:pos x="14" y="22"/>
              </a:cxn>
              <a:cxn ang="0">
                <a:pos x="14" y="21"/>
              </a:cxn>
              <a:cxn ang="0">
                <a:pos x="14" y="19"/>
              </a:cxn>
              <a:cxn ang="0">
                <a:pos x="14" y="18"/>
              </a:cxn>
              <a:cxn ang="0">
                <a:pos x="13" y="17"/>
              </a:cxn>
              <a:cxn ang="0">
                <a:pos x="12" y="17"/>
              </a:cxn>
              <a:cxn ang="0">
                <a:pos x="12" y="17"/>
              </a:cxn>
              <a:cxn ang="0">
                <a:pos x="10" y="17"/>
              </a:cxn>
              <a:cxn ang="0">
                <a:pos x="9" y="17"/>
              </a:cxn>
              <a:cxn ang="0">
                <a:pos x="9" y="17"/>
              </a:cxn>
              <a:cxn ang="0">
                <a:pos x="8" y="17"/>
              </a:cxn>
              <a:cxn ang="0">
                <a:pos x="7" y="17"/>
              </a:cxn>
              <a:cxn ang="0">
                <a:pos x="7" y="18"/>
              </a:cxn>
              <a:cxn ang="0">
                <a:pos x="7" y="19"/>
              </a:cxn>
              <a:cxn ang="0">
                <a:pos x="7" y="21"/>
              </a:cxn>
              <a:cxn ang="0">
                <a:pos x="7" y="22"/>
              </a:cxn>
            </a:cxnLst>
            <a:rect l="0" t="0" r="r" b="b"/>
            <a:pathLst>
              <a:path w="19" h="36">
                <a:moveTo>
                  <a:pt x="19" y="36"/>
                </a:moveTo>
                <a:lnTo>
                  <a:pt x="14" y="36"/>
                </a:lnTo>
                <a:lnTo>
                  <a:pt x="14" y="33"/>
                </a:lnTo>
                <a:lnTo>
                  <a:pt x="14" y="33"/>
                </a:lnTo>
                <a:lnTo>
                  <a:pt x="14" y="33"/>
                </a:lnTo>
                <a:lnTo>
                  <a:pt x="14" y="34"/>
                </a:lnTo>
                <a:lnTo>
                  <a:pt x="14" y="34"/>
                </a:lnTo>
                <a:lnTo>
                  <a:pt x="14" y="36"/>
                </a:lnTo>
                <a:lnTo>
                  <a:pt x="13" y="36"/>
                </a:lnTo>
                <a:lnTo>
                  <a:pt x="13" y="36"/>
                </a:lnTo>
                <a:lnTo>
                  <a:pt x="12" y="36"/>
                </a:lnTo>
                <a:lnTo>
                  <a:pt x="12" y="36"/>
                </a:lnTo>
                <a:lnTo>
                  <a:pt x="12" y="36"/>
                </a:lnTo>
                <a:lnTo>
                  <a:pt x="10" y="36"/>
                </a:lnTo>
                <a:lnTo>
                  <a:pt x="10" y="36"/>
                </a:lnTo>
                <a:lnTo>
                  <a:pt x="10" y="36"/>
                </a:lnTo>
                <a:lnTo>
                  <a:pt x="9" y="36"/>
                </a:lnTo>
                <a:lnTo>
                  <a:pt x="9" y="36"/>
                </a:lnTo>
                <a:lnTo>
                  <a:pt x="9" y="36"/>
                </a:lnTo>
                <a:lnTo>
                  <a:pt x="8" y="36"/>
                </a:lnTo>
                <a:lnTo>
                  <a:pt x="7" y="36"/>
                </a:lnTo>
                <a:lnTo>
                  <a:pt x="7" y="36"/>
                </a:lnTo>
                <a:lnTo>
                  <a:pt x="5" y="36"/>
                </a:lnTo>
                <a:lnTo>
                  <a:pt x="4" y="36"/>
                </a:lnTo>
                <a:lnTo>
                  <a:pt x="4" y="34"/>
                </a:lnTo>
                <a:lnTo>
                  <a:pt x="4" y="34"/>
                </a:lnTo>
                <a:lnTo>
                  <a:pt x="4" y="33"/>
                </a:lnTo>
                <a:lnTo>
                  <a:pt x="3" y="32"/>
                </a:lnTo>
                <a:lnTo>
                  <a:pt x="2" y="31"/>
                </a:lnTo>
                <a:lnTo>
                  <a:pt x="2" y="29"/>
                </a:lnTo>
                <a:lnTo>
                  <a:pt x="2" y="28"/>
                </a:lnTo>
                <a:lnTo>
                  <a:pt x="2" y="27"/>
                </a:lnTo>
                <a:lnTo>
                  <a:pt x="0" y="26"/>
                </a:lnTo>
                <a:lnTo>
                  <a:pt x="0" y="24"/>
                </a:lnTo>
                <a:lnTo>
                  <a:pt x="0" y="23"/>
                </a:lnTo>
                <a:lnTo>
                  <a:pt x="0" y="22"/>
                </a:lnTo>
                <a:lnTo>
                  <a:pt x="0" y="21"/>
                </a:lnTo>
                <a:lnTo>
                  <a:pt x="2" y="19"/>
                </a:lnTo>
                <a:lnTo>
                  <a:pt x="2" y="18"/>
                </a:lnTo>
                <a:lnTo>
                  <a:pt x="2" y="17"/>
                </a:lnTo>
                <a:lnTo>
                  <a:pt x="2" y="16"/>
                </a:lnTo>
                <a:lnTo>
                  <a:pt x="3" y="14"/>
                </a:lnTo>
                <a:lnTo>
                  <a:pt x="4" y="13"/>
                </a:lnTo>
                <a:lnTo>
                  <a:pt x="4" y="12"/>
                </a:lnTo>
                <a:lnTo>
                  <a:pt x="4" y="12"/>
                </a:lnTo>
                <a:lnTo>
                  <a:pt x="4" y="11"/>
                </a:lnTo>
                <a:lnTo>
                  <a:pt x="5" y="11"/>
                </a:lnTo>
                <a:lnTo>
                  <a:pt x="7" y="11"/>
                </a:lnTo>
                <a:lnTo>
                  <a:pt x="7" y="9"/>
                </a:lnTo>
                <a:lnTo>
                  <a:pt x="8" y="9"/>
                </a:lnTo>
                <a:lnTo>
                  <a:pt x="9" y="9"/>
                </a:lnTo>
                <a:lnTo>
                  <a:pt x="10" y="9"/>
                </a:lnTo>
                <a:lnTo>
                  <a:pt x="10" y="9"/>
                </a:lnTo>
                <a:lnTo>
                  <a:pt x="12" y="11"/>
                </a:lnTo>
                <a:lnTo>
                  <a:pt x="13" y="11"/>
                </a:lnTo>
                <a:lnTo>
                  <a:pt x="13" y="11"/>
                </a:lnTo>
                <a:lnTo>
                  <a:pt x="14" y="12"/>
                </a:lnTo>
                <a:lnTo>
                  <a:pt x="14" y="12"/>
                </a:lnTo>
                <a:lnTo>
                  <a:pt x="14" y="13"/>
                </a:lnTo>
                <a:lnTo>
                  <a:pt x="14" y="0"/>
                </a:lnTo>
                <a:lnTo>
                  <a:pt x="19" y="0"/>
                </a:lnTo>
                <a:lnTo>
                  <a:pt x="19" y="36"/>
                </a:lnTo>
                <a:close/>
                <a:moveTo>
                  <a:pt x="7" y="23"/>
                </a:moveTo>
                <a:lnTo>
                  <a:pt x="7" y="24"/>
                </a:lnTo>
                <a:lnTo>
                  <a:pt x="7" y="26"/>
                </a:lnTo>
                <a:lnTo>
                  <a:pt x="7" y="26"/>
                </a:lnTo>
                <a:lnTo>
                  <a:pt x="7" y="27"/>
                </a:lnTo>
                <a:lnTo>
                  <a:pt x="7" y="27"/>
                </a:lnTo>
                <a:lnTo>
                  <a:pt x="7" y="28"/>
                </a:lnTo>
                <a:lnTo>
                  <a:pt x="7" y="28"/>
                </a:lnTo>
                <a:lnTo>
                  <a:pt x="7" y="29"/>
                </a:lnTo>
                <a:lnTo>
                  <a:pt x="7" y="29"/>
                </a:lnTo>
                <a:lnTo>
                  <a:pt x="7" y="31"/>
                </a:lnTo>
                <a:lnTo>
                  <a:pt x="7" y="31"/>
                </a:lnTo>
                <a:lnTo>
                  <a:pt x="8" y="32"/>
                </a:lnTo>
                <a:lnTo>
                  <a:pt x="8" y="32"/>
                </a:lnTo>
                <a:lnTo>
                  <a:pt x="9" y="32"/>
                </a:lnTo>
                <a:lnTo>
                  <a:pt x="9" y="33"/>
                </a:lnTo>
                <a:lnTo>
                  <a:pt x="9" y="33"/>
                </a:lnTo>
                <a:lnTo>
                  <a:pt x="10" y="33"/>
                </a:lnTo>
                <a:lnTo>
                  <a:pt x="10" y="32"/>
                </a:lnTo>
                <a:lnTo>
                  <a:pt x="12" y="32"/>
                </a:lnTo>
                <a:lnTo>
                  <a:pt x="12" y="32"/>
                </a:lnTo>
                <a:lnTo>
                  <a:pt x="12" y="31"/>
                </a:lnTo>
                <a:lnTo>
                  <a:pt x="13" y="31"/>
                </a:lnTo>
                <a:lnTo>
                  <a:pt x="13" y="29"/>
                </a:lnTo>
                <a:lnTo>
                  <a:pt x="14" y="29"/>
                </a:lnTo>
                <a:lnTo>
                  <a:pt x="14" y="29"/>
                </a:lnTo>
                <a:lnTo>
                  <a:pt x="14" y="29"/>
                </a:lnTo>
                <a:lnTo>
                  <a:pt x="14" y="28"/>
                </a:lnTo>
                <a:lnTo>
                  <a:pt x="14" y="28"/>
                </a:lnTo>
                <a:lnTo>
                  <a:pt x="14" y="27"/>
                </a:lnTo>
                <a:lnTo>
                  <a:pt x="14" y="26"/>
                </a:lnTo>
                <a:lnTo>
                  <a:pt x="14" y="24"/>
                </a:lnTo>
                <a:lnTo>
                  <a:pt x="14" y="23"/>
                </a:lnTo>
                <a:lnTo>
                  <a:pt x="14" y="22"/>
                </a:lnTo>
                <a:lnTo>
                  <a:pt x="14" y="21"/>
                </a:lnTo>
                <a:lnTo>
                  <a:pt x="14" y="21"/>
                </a:lnTo>
                <a:lnTo>
                  <a:pt x="14" y="19"/>
                </a:lnTo>
                <a:lnTo>
                  <a:pt x="14" y="19"/>
                </a:lnTo>
                <a:lnTo>
                  <a:pt x="14" y="18"/>
                </a:lnTo>
                <a:lnTo>
                  <a:pt x="14" y="18"/>
                </a:lnTo>
                <a:lnTo>
                  <a:pt x="14" y="17"/>
                </a:lnTo>
                <a:lnTo>
                  <a:pt x="13" y="17"/>
                </a:lnTo>
                <a:lnTo>
                  <a:pt x="13" y="17"/>
                </a:lnTo>
                <a:lnTo>
                  <a:pt x="12" y="17"/>
                </a:lnTo>
                <a:lnTo>
                  <a:pt x="12" y="17"/>
                </a:lnTo>
                <a:lnTo>
                  <a:pt x="12" y="17"/>
                </a:lnTo>
                <a:lnTo>
                  <a:pt x="10" y="17"/>
                </a:lnTo>
                <a:lnTo>
                  <a:pt x="10" y="17"/>
                </a:lnTo>
                <a:lnTo>
                  <a:pt x="9" y="17"/>
                </a:lnTo>
                <a:lnTo>
                  <a:pt x="9" y="17"/>
                </a:lnTo>
                <a:lnTo>
                  <a:pt x="9" y="17"/>
                </a:lnTo>
                <a:lnTo>
                  <a:pt x="9" y="17"/>
                </a:lnTo>
                <a:lnTo>
                  <a:pt x="9" y="17"/>
                </a:lnTo>
                <a:lnTo>
                  <a:pt x="8" y="17"/>
                </a:lnTo>
                <a:lnTo>
                  <a:pt x="8" y="17"/>
                </a:lnTo>
                <a:lnTo>
                  <a:pt x="7" y="17"/>
                </a:lnTo>
                <a:lnTo>
                  <a:pt x="7" y="17"/>
                </a:lnTo>
                <a:lnTo>
                  <a:pt x="7" y="18"/>
                </a:lnTo>
                <a:lnTo>
                  <a:pt x="7" y="18"/>
                </a:lnTo>
                <a:lnTo>
                  <a:pt x="7" y="19"/>
                </a:lnTo>
                <a:lnTo>
                  <a:pt x="7" y="19"/>
                </a:lnTo>
                <a:lnTo>
                  <a:pt x="7" y="21"/>
                </a:lnTo>
                <a:lnTo>
                  <a:pt x="7" y="21"/>
                </a:lnTo>
                <a:lnTo>
                  <a:pt x="7" y="22"/>
                </a:lnTo>
                <a:lnTo>
                  <a:pt x="7" y="23"/>
                </a:lnTo>
                <a:close/>
              </a:path>
            </a:pathLst>
          </a:custGeom>
          <a:solidFill>
            <a:srgbClr val="3A66AA"/>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286" name="Freeform 406"/>
          <p:cNvSpPr/>
          <p:nvPr/>
        </p:nvSpPr>
        <p:spPr bwMode="auto">
          <a:xfrm>
            <a:off x="6315075" y="4427538"/>
            <a:ext cx="7938" cy="14288"/>
          </a:xfrm>
          <a:custGeom>
            <a:avLst/>
            <a:gdLst/>
            <a:ahLst/>
            <a:cxnLst>
              <a:cxn ang="0">
                <a:pos x="5" y="13"/>
              </a:cxn>
              <a:cxn ang="0">
                <a:pos x="7" y="12"/>
              </a:cxn>
              <a:cxn ang="0">
                <a:pos x="8" y="11"/>
              </a:cxn>
              <a:cxn ang="0">
                <a:pos x="11" y="9"/>
              </a:cxn>
              <a:cxn ang="0">
                <a:pos x="12" y="9"/>
              </a:cxn>
              <a:cxn ang="0">
                <a:pos x="12" y="9"/>
              </a:cxn>
              <a:cxn ang="0">
                <a:pos x="13" y="9"/>
              </a:cxn>
              <a:cxn ang="0">
                <a:pos x="15" y="9"/>
              </a:cxn>
              <a:cxn ang="0">
                <a:pos x="16" y="11"/>
              </a:cxn>
              <a:cxn ang="0">
                <a:pos x="16" y="11"/>
              </a:cxn>
              <a:cxn ang="0">
                <a:pos x="16" y="12"/>
              </a:cxn>
              <a:cxn ang="0">
                <a:pos x="17" y="13"/>
              </a:cxn>
              <a:cxn ang="0">
                <a:pos x="19" y="13"/>
              </a:cxn>
              <a:cxn ang="0">
                <a:pos x="19" y="14"/>
              </a:cxn>
              <a:cxn ang="0">
                <a:pos x="19" y="16"/>
              </a:cxn>
              <a:cxn ang="0">
                <a:pos x="19" y="17"/>
              </a:cxn>
              <a:cxn ang="0">
                <a:pos x="19" y="17"/>
              </a:cxn>
              <a:cxn ang="0">
                <a:pos x="19" y="18"/>
              </a:cxn>
              <a:cxn ang="0">
                <a:pos x="19" y="19"/>
              </a:cxn>
              <a:cxn ang="0">
                <a:pos x="19" y="19"/>
              </a:cxn>
              <a:cxn ang="0">
                <a:pos x="19" y="36"/>
              </a:cxn>
              <a:cxn ang="0">
                <a:pos x="12" y="23"/>
              </a:cxn>
              <a:cxn ang="0">
                <a:pos x="12" y="21"/>
              </a:cxn>
              <a:cxn ang="0">
                <a:pos x="12" y="19"/>
              </a:cxn>
              <a:cxn ang="0">
                <a:pos x="12" y="18"/>
              </a:cxn>
              <a:cxn ang="0">
                <a:pos x="12" y="17"/>
              </a:cxn>
              <a:cxn ang="0">
                <a:pos x="11" y="17"/>
              </a:cxn>
              <a:cxn ang="0">
                <a:pos x="10" y="17"/>
              </a:cxn>
              <a:cxn ang="0">
                <a:pos x="10" y="17"/>
              </a:cxn>
              <a:cxn ang="0">
                <a:pos x="10" y="17"/>
              </a:cxn>
              <a:cxn ang="0">
                <a:pos x="8" y="17"/>
              </a:cxn>
              <a:cxn ang="0">
                <a:pos x="7" y="17"/>
              </a:cxn>
              <a:cxn ang="0">
                <a:pos x="7" y="17"/>
              </a:cxn>
              <a:cxn ang="0">
                <a:pos x="7" y="17"/>
              </a:cxn>
              <a:cxn ang="0">
                <a:pos x="6" y="17"/>
              </a:cxn>
              <a:cxn ang="0">
                <a:pos x="5" y="18"/>
              </a:cxn>
              <a:cxn ang="0">
                <a:pos x="5" y="19"/>
              </a:cxn>
              <a:cxn ang="0">
                <a:pos x="5" y="19"/>
              </a:cxn>
              <a:cxn ang="0">
                <a:pos x="5" y="21"/>
              </a:cxn>
              <a:cxn ang="0">
                <a:pos x="5" y="21"/>
              </a:cxn>
              <a:cxn ang="0">
                <a:pos x="5" y="23"/>
              </a:cxn>
              <a:cxn ang="0">
                <a:pos x="0" y="36"/>
              </a:cxn>
              <a:cxn ang="0">
                <a:pos x="5" y="0"/>
              </a:cxn>
            </a:cxnLst>
            <a:rect l="0" t="0" r="r" b="b"/>
            <a:pathLst>
              <a:path w="19" h="36">
                <a:moveTo>
                  <a:pt x="5" y="0"/>
                </a:moveTo>
                <a:lnTo>
                  <a:pt x="5" y="13"/>
                </a:lnTo>
                <a:lnTo>
                  <a:pt x="6" y="12"/>
                </a:lnTo>
                <a:lnTo>
                  <a:pt x="7" y="12"/>
                </a:lnTo>
                <a:lnTo>
                  <a:pt x="7" y="11"/>
                </a:lnTo>
                <a:lnTo>
                  <a:pt x="8" y="11"/>
                </a:lnTo>
                <a:lnTo>
                  <a:pt x="10" y="11"/>
                </a:lnTo>
                <a:lnTo>
                  <a:pt x="11" y="9"/>
                </a:lnTo>
                <a:lnTo>
                  <a:pt x="12" y="9"/>
                </a:lnTo>
                <a:lnTo>
                  <a:pt x="12" y="9"/>
                </a:lnTo>
                <a:lnTo>
                  <a:pt x="12" y="9"/>
                </a:lnTo>
                <a:lnTo>
                  <a:pt x="12" y="9"/>
                </a:lnTo>
                <a:lnTo>
                  <a:pt x="13" y="9"/>
                </a:lnTo>
                <a:lnTo>
                  <a:pt x="13" y="9"/>
                </a:lnTo>
                <a:lnTo>
                  <a:pt x="13" y="9"/>
                </a:lnTo>
                <a:lnTo>
                  <a:pt x="15" y="9"/>
                </a:lnTo>
                <a:lnTo>
                  <a:pt x="16" y="9"/>
                </a:lnTo>
                <a:lnTo>
                  <a:pt x="16" y="11"/>
                </a:lnTo>
                <a:lnTo>
                  <a:pt x="16" y="11"/>
                </a:lnTo>
                <a:lnTo>
                  <a:pt x="16" y="11"/>
                </a:lnTo>
                <a:lnTo>
                  <a:pt x="16" y="12"/>
                </a:lnTo>
                <a:lnTo>
                  <a:pt x="16" y="12"/>
                </a:lnTo>
                <a:lnTo>
                  <a:pt x="16" y="13"/>
                </a:lnTo>
                <a:lnTo>
                  <a:pt x="17" y="13"/>
                </a:lnTo>
                <a:lnTo>
                  <a:pt x="19" y="13"/>
                </a:lnTo>
                <a:lnTo>
                  <a:pt x="19" y="13"/>
                </a:lnTo>
                <a:lnTo>
                  <a:pt x="19" y="13"/>
                </a:lnTo>
                <a:lnTo>
                  <a:pt x="19" y="14"/>
                </a:lnTo>
                <a:lnTo>
                  <a:pt x="19" y="14"/>
                </a:lnTo>
                <a:lnTo>
                  <a:pt x="19" y="16"/>
                </a:lnTo>
                <a:lnTo>
                  <a:pt x="19" y="16"/>
                </a:lnTo>
                <a:lnTo>
                  <a:pt x="19" y="17"/>
                </a:lnTo>
                <a:lnTo>
                  <a:pt x="19" y="17"/>
                </a:lnTo>
                <a:lnTo>
                  <a:pt x="19" y="17"/>
                </a:lnTo>
                <a:lnTo>
                  <a:pt x="19" y="17"/>
                </a:lnTo>
                <a:lnTo>
                  <a:pt x="19" y="18"/>
                </a:lnTo>
                <a:lnTo>
                  <a:pt x="19" y="18"/>
                </a:lnTo>
                <a:lnTo>
                  <a:pt x="19" y="19"/>
                </a:lnTo>
                <a:lnTo>
                  <a:pt x="19" y="19"/>
                </a:lnTo>
                <a:lnTo>
                  <a:pt x="19" y="19"/>
                </a:lnTo>
                <a:lnTo>
                  <a:pt x="19" y="19"/>
                </a:lnTo>
                <a:lnTo>
                  <a:pt x="19" y="36"/>
                </a:lnTo>
                <a:lnTo>
                  <a:pt x="12" y="36"/>
                </a:lnTo>
                <a:lnTo>
                  <a:pt x="12" y="23"/>
                </a:lnTo>
                <a:lnTo>
                  <a:pt x="12" y="22"/>
                </a:lnTo>
                <a:lnTo>
                  <a:pt x="12" y="21"/>
                </a:lnTo>
                <a:lnTo>
                  <a:pt x="12" y="21"/>
                </a:lnTo>
                <a:lnTo>
                  <a:pt x="12" y="19"/>
                </a:lnTo>
                <a:lnTo>
                  <a:pt x="12" y="19"/>
                </a:lnTo>
                <a:lnTo>
                  <a:pt x="12" y="18"/>
                </a:lnTo>
                <a:lnTo>
                  <a:pt x="12" y="18"/>
                </a:lnTo>
                <a:lnTo>
                  <a:pt x="12" y="17"/>
                </a:lnTo>
                <a:lnTo>
                  <a:pt x="12" y="17"/>
                </a:lnTo>
                <a:lnTo>
                  <a:pt x="11" y="17"/>
                </a:lnTo>
                <a:lnTo>
                  <a:pt x="11" y="17"/>
                </a:lnTo>
                <a:lnTo>
                  <a:pt x="10" y="17"/>
                </a:lnTo>
                <a:lnTo>
                  <a:pt x="10" y="17"/>
                </a:lnTo>
                <a:lnTo>
                  <a:pt x="10" y="17"/>
                </a:lnTo>
                <a:lnTo>
                  <a:pt x="10" y="17"/>
                </a:lnTo>
                <a:lnTo>
                  <a:pt x="10" y="17"/>
                </a:lnTo>
                <a:lnTo>
                  <a:pt x="8" y="17"/>
                </a:lnTo>
                <a:lnTo>
                  <a:pt x="8" y="17"/>
                </a:lnTo>
                <a:lnTo>
                  <a:pt x="7" y="17"/>
                </a:lnTo>
                <a:lnTo>
                  <a:pt x="7" y="17"/>
                </a:lnTo>
                <a:lnTo>
                  <a:pt x="7" y="17"/>
                </a:lnTo>
                <a:lnTo>
                  <a:pt x="7" y="17"/>
                </a:lnTo>
                <a:lnTo>
                  <a:pt x="7" y="17"/>
                </a:lnTo>
                <a:lnTo>
                  <a:pt x="7" y="17"/>
                </a:lnTo>
                <a:lnTo>
                  <a:pt x="6" y="17"/>
                </a:lnTo>
                <a:lnTo>
                  <a:pt x="6" y="17"/>
                </a:lnTo>
                <a:lnTo>
                  <a:pt x="6" y="17"/>
                </a:lnTo>
                <a:lnTo>
                  <a:pt x="5" y="18"/>
                </a:lnTo>
                <a:lnTo>
                  <a:pt x="5" y="18"/>
                </a:lnTo>
                <a:lnTo>
                  <a:pt x="5" y="19"/>
                </a:lnTo>
                <a:lnTo>
                  <a:pt x="5" y="19"/>
                </a:lnTo>
                <a:lnTo>
                  <a:pt x="5" y="19"/>
                </a:lnTo>
                <a:lnTo>
                  <a:pt x="5" y="19"/>
                </a:lnTo>
                <a:lnTo>
                  <a:pt x="5" y="21"/>
                </a:lnTo>
                <a:lnTo>
                  <a:pt x="5" y="21"/>
                </a:lnTo>
                <a:lnTo>
                  <a:pt x="5" y="21"/>
                </a:lnTo>
                <a:lnTo>
                  <a:pt x="5" y="22"/>
                </a:lnTo>
                <a:lnTo>
                  <a:pt x="5" y="23"/>
                </a:lnTo>
                <a:lnTo>
                  <a:pt x="5" y="36"/>
                </a:lnTo>
                <a:lnTo>
                  <a:pt x="0" y="36"/>
                </a:lnTo>
                <a:lnTo>
                  <a:pt x="0" y="0"/>
                </a:lnTo>
                <a:lnTo>
                  <a:pt x="5" y="0"/>
                </a:lnTo>
                <a:close/>
              </a:path>
            </a:pathLst>
          </a:custGeom>
          <a:solidFill>
            <a:srgbClr val="3A66AA"/>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287" name="Freeform 407"/>
          <p:cNvSpPr/>
          <p:nvPr/>
        </p:nvSpPr>
        <p:spPr bwMode="auto">
          <a:xfrm>
            <a:off x="6324600" y="4427538"/>
            <a:ext cx="4763" cy="14288"/>
          </a:xfrm>
          <a:custGeom>
            <a:avLst/>
            <a:gdLst/>
            <a:ahLst/>
            <a:cxnLst>
              <a:cxn ang="0">
                <a:pos x="0" y="9"/>
              </a:cxn>
              <a:cxn ang="0">
                <a:pos x="3" y="9"/>
              </a:cxn>
              <a:cxn ang="0">
                <a:pos x="3" y="8"/>
              </a:cxn>
              <a:cxn ang="0">
                <a:pos x="3" y="8"/>
              </a:cxn>
              <a:cxn ang="0">
                <a:pos x="3" y="7"/>
              </a:cxn>
              <a:cxn ang="0">
                <a:pos x="3" y="5"/>
              </a:cxn>
              <a:cxn ang="0">
                <a:pos x="3" y="4"/>
              </a:cxn>
              <a:cxn ang="0">
                <a:pos x="4" y="4"/>
              </a:cxn>
              <a:cxn ang="0">
                <a:pos x="4" y="3"/>
              </a:cxn>
              <a:cxn ang="0">
                <a:pos x="5" y="3"/>
              </a:cxn>
              <a:cxn ang="0">
                <a:pos x="5" y="3"/>
              </a:cxn>
              <a:cxn ang="0">
                <a:pos x="5" y="3"/>
              </a:cxn>
              <a:cxn ang="0">
                <a:pos x="5" y="3"/>
              </a:cxn>
              <a:cxn ang="0">
                <a:pos x="5" y="3"/>
              </a:cxn>
              <a:cxn ang="0">
                <a:pos x="5" y="2"/>
              </a:cxn>
              <a:cxn ang="0">
                <a:pos x="5" y="0"/>
              </a:cxn>
              <a:cxn ang="0">
                <a:pos x="5" y="0"/>
              </a:cxn>
              <a:cxn ang="0">
                <a:pos x="6" y="0"/>
              </a:cxn>
              <a:cxn ang="0">
                <a:pos x="6" y="0"/>
              </a:cxn>
              <a:cxn ang="0">
                <a:pos x="8" y="0"/>
              </a:cxn>
              <a:cxn ang="0">
                <a:pos x="8" y="0"/>
              </a:cxn>
              <a:cxn ang="0">
                <a:pos x="9" y="0"/>
              </a:cxn>
              <a:cxn ang="0">
                <a:pos x="9" y="0"/>
              </a:cxn>
              <a:cxn ang="0">
                <a:pos x="10" y="0"/>
              </a:cxn>
              <a:cxn ang="0">
                <a:pos x="10" y="0"/>
              </a:cxn>
              <a:cxn ang="0">
                <a:pos x="10" y="0"/>
              </a:cxn>
              <a:cxn ang="0">
                <a:pos x="11" y="0"/>
              </a:cxn>
              <a:cxn ang="0">
                <a:pos x="11" y="0"/>
              </a:cxn>
              <a:cxn ang="0">
                <a:pos x="11" y="0"/>
              </a:cxn>
              <a:cxn ang="0">
                <a:pos x="13" y="0"/>
              </a:cxn>
              <a:cxn ang="0">
                <a:pos x="13" y="0"/>
              </a:cxn>
              <a:cxn ang="0">
                <a:pos x="13" y="0"/>
              </a:cxn>
              <a:cxn ang="0">
                <a:pos x="13" y="0"/>
              </a:cxn>
              <a:cxn ang="0">
                <a:pos x="13" y="7"/>
              </a:cxn>
              <a:cxn ang="0">
                <a:pos x="13" y="7"/>
              </a:cxn>
              <a:cxn ang="0">
                <a:pos x="13" y="7"/>
              </a:cxn>
              <a:cxn ang="0">
                <a:pos x="13" y="7"/>
              </a:cxn>
              <a:cxn ang="0">
                <a:pos x="13" y="7"/>
              </a:cxn>
              <a:cxn ang="0">
                <a:pos x="13" y="7"/>
              </a:cxn>
              <a:cxn ang="0">
                <a:pos x="13" y="7"/>
              </a:cxn>
              <a:cxn ang="0">
                <a:pos x="11" y="7"/>
              </a:cxn>
              <a:cxn ang="0">
                <a:pos x="10" y="7"/>
              </a:cxn>
              <a:cxn ang="0">
                <a:pos x="10" y="7"/>
              </a:cxn>
              <a:cxn ang="0">
                <a:pos x="9" y="7"/>
              </a:cxn>
              <a:cxn ang="0">
                <a:pos x="9" y="7"/>
              </a:cxn>
              <a:cxn ang="0">
                <a:pos x="8" y="7"/>
              </a:cxn>
              <a:cxn ang="0">
                <a:pos x="8" y="7"/>
              </a:cxn>
              <a:cxn ang="0">
                <a:pos x="8" y="8"/>
              </a:cxn>
              <a:cxn ang="0">
                <a:pos x="8" y="9"/>
              </a:cxn>
              <a:cxn ang="0">
                <a:pos x="8" y="9"/>
              </a:cxn>
              <a:cxn ang="0">
                <a:pos x="13" y="9"/>
              </a:cxn>
              <a:cxn ang="0">
                <a:pos x="13" y="17"/>
              </a:cxn>
              <a:cxn ang="0">
                <a:pos x="8" y="17"/>
              </a:cxn>
              <a:cxn ang="0">
                <a:pos x="8" y="36"/>
              </a:cxn>
              <a:cxn ang="0">
                <a:pos x="3" y="36"/>
              </a:cxn>
              <a:cxn ang="0">
                <a:pos x="3" y="17"/>
              </a:cxn>
              <a:cxn ang="0">
                <a:pos x="0" y="17"/>
              </a:cxn>
              <a:cxn ang="0">
                <a:pos x="0" y="9"/>
              </a:cxn>
            </a:cxnLst>
            <a:rect l="0" t="0" r="r" b="b"/>
            <a:pathLst>
              <a:path w="13" h="36">
                <a:moveTo>
                  <a:pt x="0" y="9"/>
                </a:moveTo>
                <a:lnTo>
                  <a:pt x="3" y="9"/>
                </a:lnTo>
                <a:lnTo>
                  <a:pt x="3" y="8"/>
                </a:lnTo>
                <a:lnTo>
                  <a:pt x="3" y="8"/>
                </a:lnTo>
                <a:lnTo>
                  <a:pt x="3" y="7"/>
                </a:lnTo>
                <a:lnTo>
                  <a:pt x="3" y="5"/>
                </a:lnTo>
                <a:lnTo>
                  <a:pt x="3" y="4"/>
                </a:lnTo>
                <a:lnTo>
                  <a:pt x="4" y="4"/>
                </a:lnTo>
                <a:lnTo>
                  <a:pt x="4" y="3"/>
                </a:lnTo>
                <a:lnTo>
                  <a:pt x="5" y="3"/>
                </a:lnTo>
                <a:lnTo>
                  <a:pt x="5" y="3"/>
                </a:lnTo>
                <a:lnTo>
                  <a:pt x="5" y="3"/>
                </a:lnTo>
                <a:lnTo>
                  <a:pt x="5" y="3"/>
                </a:lnTo>
                <a:lnTo>
                  <a:pt x="5" y="3"/>
                </a:lnTo>
                <a:lnTo>
                  <a:pt x="5" y="2"/>
                </a:lnTo>
                <a:lnTo>
                  <a:pt x="5" y="0"/>
                </a:lnTo>
                <a:lnTo>
                  <a:pt x="5" y="0"/>
                </a:lnTo>
                <a:lnTo>
                  <a:pt x="6" y="0"/>
                </a:lnTo>
                <a:lnTo>
                  <a:pt x="6" y="0"/>
                </a:lnTo>
                <a:lnTo>
                  <a:pt x="8" y="0"/>
                </a:lnTo>
                <a:lnTo>
                  <a:pt x="8" y="0"/>
                </a:lnTo>
                <a:lnTo>
                  <a:pt x="9" y="0"/>
                </a:lnTo>
                <a:lnTo>
                  <a:pt x="9" y="0"/>
                </a:lnTo>
                <a:lnTo>
                  <a:pt x="10" y="0"/>
                </a:lnTo>
                <a:lnTo>
                  <a:pt x="10" y="0"/>
                </a:lnTo>
                <a:lnTo>
                  <a:pt x="10" y="0"/>
                </a:lnTo>
                <a:lnTo>
                  <a:pt x="11" y="0"/>
                </a:lnTo>
                <a:lnTo>
                  <a:pt x="11" y="0"/>
                </a:lnTo>
                <a:lnTo>
                  <a:pt x="11" y="0"/>
                </a:lnTo>
                <a:lnTo>
                  <a:pt x="13" y="0"/>
                </a:lnTo>
                <a:lnTo>
                  <a:pt x="13" y="0"/>
                </a:lnTo>
                <a:lnTo>
                  <a:pt x="13" y="0"/>
                </a:lnTo>
                <a:lnTo>
                  <a:pt x="13" y="0"/>
                </a:lnTo>
                <a:lnTo>
                  <a:pt x="13" y="7"/>
                </a:lnTo>
                <a:lnTo>
                  <a:pt x="13" y="7"/>
                </a:lnTo>
                <a:lnTo>
                  <a:pt x="13" y="7"/>
                </a:lnTo>
                <a:lnTo>
                  <a:pt x="13" y="7"/>
                </a:lnTo>
                <a:lnTo>
                  <a:pt x="13" y="7"/>
                </a:lnTo>
                <a:lnTo>
                  <a:pt x="13" y="7"/>
                </a:lnTo>
                <a:lnTo>
                  <a:pt x="13" y="7"/>
                </a:lnTo>
                <a:lnTo>
                  <a:pt x="11" y="7"/>
                </a:lnTo>
                <a:lnTo>
                  <a:pt x="10" y="7"/>
                </a:lnTo>
                <a:lnTo>
                  <a:pt x="10" y="7"/>
                </a:lnTo>
                <a:lnTo>
                  <a:pt x="9" y="7"/>
                </a:lnTo>
                <a:lnTo>
                  <a:pt x="9" y="7"/>
                </a:lnTo>
                <a:lnTo>
                  <a:pt x="8" y="7"/>
                </a:lnTo>
                <a:lnTo>
                  <a:pt x="8" y="7"/>
                </a:lnTo>
                <a:lnTo>
                  <a:pt x="8" y="8"/>
                </a:lnTo>
                <a:lnTo>
                  <a:pt x="8" y="9"/>
                </a:lnTo>
                <a:lnTo>
                  <a:pt x="8" y="9"/>
                </a:lnTo>
                <a:lnTo>
                  <a:pt x="13" y="9"/>
                </a:lnTo>
                <a:lnTo>
                  <a:pt x="13" y="17"/>
                </a:lnTo>
                <a:lnTo>
                  <a:pt x="8" y="17"/>
                </a:lnTo>
                <a:lnTo>
                  <a:pt x="8" y="36"/>
                </a:lnTo>
                <a:lnTo>
                  <a:pt x="3" y="36"/>
                </a:lnTo>
                <a:lnTo>
                  <a:pt x="3" y="17"/>
                </a:lnTo>
                <a:lnTo>
                  <a:pt x="0" y="17"/>
                </a:lnTo>
                <a:lnTo>
                  <a:pt x="0" y="9"/>
                </a:lnTo>
                <a:close/>
              </a:path>
            </a:pathLst>
          </a:custGeom>
          <a:solidFill>
            <a:srgbClr val="3A66AA"/>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288" name="Freeform 408"/>
          <p:cNvSpPr>
            <a:spLocks noEditPoints="1"/>
          </p:cNvSpPr>
          <p:nvPr/>
        </p:nvSpPr>
        <p:spPr bwMode="auto">
          <a:xfrm>
            <a:off x="6332538" y="4427538"/>
            <a:ext cx="3175" cy="17463"/>
          </a:xfrm>
          <a:custGeom>
            <a:avLst/>
            <a:gdLst/>
            <a:ahLst/>
            <a:cxnLst>
              <a:cxn ang="0">
                <a:pos x="5" y="0"/>
              </a:cxn>
              <a:cxn ang="0">
                <a:pos x="11" y="7"/>
              </a:cxn>
              <a:cxn ang="0">
                <a:pos x="11" y="9"/>
              </a:cxn>
              <a:cxn ang="0">
                <a:pos x="11" y="37"/>
              </a:cxn>
              <a:cxn ang="0">
                <a:pos x="11" y="39"/>
              </a:cxn>
              <a:cxn ang="0">
                <a:pos x="11" y="41"/>
              </a:cxn>
              <a:cxn ang="0">
                <a:pos x="11" y="42"/>
              </a:cxn>
              <a:cxn ang="0">
                <a:pos x="11" y="43"/>
              </a:cxn>
              <a:cxn ang="0">
                <a:pos x="11" y="45"/>
              </a:cxn>
              <a:cxn ang="0">
                <a:pos x="11" y="46"/>
              </a:cxn>
              <a:cxn ang="0">
                <a:pos x="9" y="46"/>
              </a:cxn>
              <a:cxn ang="0">
                <a:pos x="8" y="46"/>
              </a:cxn>
              <a:cxn ang="0">
                <a:pos x="8" y="46"/>
              </a:cxn>
              <a:cxn ang="0">
                <a:pos x="7" y="46"/>
              </a:cxn>
              <a:cxn ang="0">
                <a:pos x="5" y="46"/>
              </a:cxn>
              <a:cxn ang="0">
                <a:pos x="5" y="46"/>
              </a:cxn>
              <a:cxn ang="0">
                <a:pos x="5" y="46"/>
              </a:cxn>
              <a:cxn ang="0">
                <a:pos x="4" y="46"/>
              </a:cxn>
              <a:cxn ang="0">
                <a:pos x="3" y="46"/>
              </a:cxn>
              <a:cxn ang="0">
                <a:pos x="3" y="46"/>
              </a:cxn>
              <a:cxn ang="0">
                <a:pos x="3" y="46"/>
              </a:cxn>
              <a:cxn ang="0">
                <a:pos x="3" y="46"/>
              </a:cxn>
              <a:cxn ang="0">
                <a:pos x="2" y="46"/>
              </a:cxn>
              <a:cxn ang="0">
                <a:pos x="3" y="39"/>
              </a:cxn>
              <a:cxn ang="0">
                <a:pos x="3" y="39"/>
              </a:cxn>
              <a:cxn ang="0">
                <a:pos x="4" y="39"/>
              </a:cxn>
              <a:cxn ang="0">
                <a:pos x="5" y="39"/>
              </a:cxn>
              <a:cxn ang="0">
                <a:pos x="5" y="39"/>
              </a:cxn>
              <a:cxn ang="0">
                <a:pos x="5" y="39"/>
              </a:cxn>
              <a:cxn ang="0">
                <a:pos x="5" y="38"/>
              </a:cxn>
              <a:cxn ang="0">
                <a:pos x="5" y="37"/>
              </a:cxn>
              <a:cxn ang="0">
                <a:pos x="5" y="36"/>
              </a:cxn>
              <a:cxn ang="0">
                <a:pos x="11" y="9"/>
              </a:cxn>
            </a:cxnLst>
            <a:rect l="0" t="0" r="r" b="b"/>
            <a:pathLst>
              <a:path w="11" h="46">
                <a:moveTo>
                  <a:pt x="5" y="7"/>
                </a:moveTo>
                <a:lnTo>
                  <a:pt x="5" y="0"/>
                </a:lnTo>
                <a:lnTo>
                  <a:pt x="11" y="0"/>
                </a:lnTo>
                <a:lnTo>
                  <a:pt x="11" y="7"/>
                </a:lnTo>
                <a:lnTo>
                  <a:pt x="5" y="7"/>
                </a:lnTo>
                <a:close/>
                <a:moveTo>
                  <a:pt x="11" y="9"/>
                </a:moveTo>
                <a:lnTo>
                  <a:pt x="11" y="36"/>
                </a:lnTo>
                <a:lnTo>
                  <a:pt x="11" y="37"/>
                </a:lnTo>
                <a:lnTo>
                  <a:pt x="11" y="38"/>
                </a:lnTo>
                <a:lnTo>
                  <a:pt x="11" y="39"/>
                </a:lnTo>
                <a:lnTo>
                  <a:pt x="11" y="39"/>
                </a:lnTo>
                <a:lnTo>
                  <a:pt x="11" y="41"/>
                </a:lnTo>
                <a:lnTo>
                  <a:pt x="11" y="41"/>
                </a:lnTo>
                <a:lnTo>
                  <a:pt x="11" y="42"/>
                </a:lnTo>
                <a:lnTo>
                  <a:pt x="11" y="43"/>
                </a:lnTo>
                <a:lnTo>
                  <a:pt x="11" y="43"/>
                </a:lnTo>
                <a:lnTo>
                  <a:pt x="11" y="43"/>
                </a:lnTo>
                <a:lnTo>
                  <a:pt x="11" y="45"/>
                </a:lnTo>
                <a:lnTo>
                  <a:pt x="11" y="45"/>
                </a:lnTo>
                <a:lnTo>
                  <a:pt x="11" y="46"/>
                </a:lnTo>
                <a:lnTo>
                  <a:pt x="11" y="46"/>
                </a:lnTo>
                <a:lnTo>
                  <a:pt x="9" y="46"/>
                </a:lnTo>
                <a:lnTo>
                  <a:pt x="8" y="46"/>
                </a:lnTo>
                <a:lnTo>
                  <a:pt x="8" y="46"/>
                </a:lnTo>
                <a:lnTo>
                  <a:pt x="8" y="46"/>
                </a:lnTo>
                <a:lnTo>
                  <a:pt x="8" y="46"/>
                </a:lnTo>
                <a:lnTo>
                  <a:pt x="7" y="46"/>
                </a:lnTo>
                <a:lnTo>
                  <a:pt x="7" y="46"/>
                </a:lnTo>
                <a:lnTo>
                  <a:pt x="7" y="46"/>
                </a:lnTo>
                <a:lnTo>
                  <a:pt x="5" y="46"/>
                </a:lnTo>
                <a:lnTo>
                  <a:pt x="5" y="46"/>
                </a:lnTo>
                <a:lnTo>
                  <a:pt x="5" y="46"/>
                </a:lnTo>
                <a:lnTo>
                  <a:pt x="5" y="46"/>
                </a:lnTo>
                <a:lnTo>
                  <a:pt x="5" y="46"/>
                </a:lnTo>
                <a:lnTo>
                  <a:pt x="4" y="46"/>
                </a:lnTo>
                <a:lnTo>
                  <a:pt x="4" y="46"/>
                </a:lnTo>
                <a:lnTo>
                  <a:pt x="3" y="46"/>
                </a:lnTo>
                <a:lnTo>
                  <a:pt x="3" y="46"/>
                </a:lnTo>
                <a:lnTo>
                  <a:pt x="3" y="46"/>
                </a:lnTo>
                <a:lnTo>
                  <a:pt x="3" y="46"/>
                </a:lnTo>
                <a:lnTo>
                  <a:pt x="3" y="46"/>
                </a:lnTo>
                <a:lnTo>
                  <a:pt x="3" y="46"/>
                </a:lnTo>
                <a:lnTo>
                  <a:pt x="3" y="46"/>
                </a:lnTo>
                <a:lnTo>
                  <a:pt x="3" y="46"/>
                </a:lnTo>
                <a:lnTo>
                  <a:pt x="2" y="46"/>
                </a:lnTo>
                <a:lnTo>
                  <a:pt x="2" y="46"/>
                </a:lnTo>
                <a:lnTo>
                  <a:pt x="0" y="46"/>
                </a:lnTo>
                <a:lnTo>
                  <a:pt x="3" y="39"/>
                </a:lnTo>
                <a:lnTo>
                  <a:pt x="3" y="39"/>
                </a:lnTo>
                <a:lnTo>
                  <a:pt x="3" y="39"/>
                </a:lnTo>
                <a:lnTo>
                  <a:pt x="4" y="39"/>
                </a:lnTo>
                <a:lnTo>
                  <a:pt x="4" y="39"/>
                </a:lnTo>
                <a:lnTo>
                  <a:pt x="5" y="39"/>
                </a:lnTo>
                <a:lnTo>
                  <a:pt x="5" y="39"/>
                </a:lnTo>
                <a:lnTo>
                  <a:pt x="5" y="39"/>
                </a:lnTo>
                <a:lnTo>
                  <a:pt x="5" y="39"/>
                </a:lnTo>
                <a:lnTo>
                  <a:pt x="5" y="39"/>
                </a:lnTo>
                <a:lnTo>
                  <a:pt x="5" y="39"/>
                </a:lnTo>
                <a:lnTo>
                  <a:pt x="5" y="38"/>
                </a:lnTo>
                <a:lnTo>
                  <a:pt x="5" y="38"/>
                </a:lnTo>
                <a:lnTo>
                  <a:pt x="5" y="37"/>
                </a:lnTo>
                <a:lnTo>
                  <a:pt x="5" y="37"/>
                </a:lnTo>
                <a:lnTo>
                  <a:pt x="5" y="37"/>
                </a:lnTo>
                <a:lnTo>
                  <a:pt x="5" y="36"/>
                </a:lnTo>
                <a:lnTo>
                  <a:pt x="5" y="9"/>
                </a:lnTo>
                <a:lnTo>
                  <a:pt x="11" y="9"/>
                </a:lnTo>
                <a:close/>
              </a:path>
            </a:pathLst>
          </a:custGeom>
          <a:solidFill>
            <a:srgbClr val="3A66AA"/>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289" name="Freeform 409"/>
          <p:cNvSpPr/>
          <p:nvPr/>
        </p:nvSpPr>
        <p:spPr bwMode="auto">
          <a:xfrm>
            <a:off x="6338888" y="4427538"/>
            <a:ext cx="7938" cy="14288"/>
          </a:xfrm>
          <a:custGeom>
            <a:avLst/>
            <a:gdLst/>
            <a:ahLst/>
            <a:cxnLst>
              <a:cxn ang="0">
                <a:pos x="0" y="36"/>
              </a:cxn>
              <a:cxn ang="0">
                <a:pos x="0" y="0"/>
              </a:cxn>
              <a:cxn ang="0">
                <a:pos x="5" y="0"/>
              </a:cxn>
              <a:cxn ang="0">
                <a:pos x="5" y="19"/>
              </a:cxn>
              <a:cxn ang="0">
                <a:pos x="10" y="9"/>
              </a:cxn>
              <a:cxn ang="0">
                <a:pos x="19" y="9"/>
              </a:cxn>
              <a:cxn ang="0">
                <a:pos x="10" y="19"/>
              </a:cxn>
              <a:cxn ang="0">
                <a:pos x="19" y="36"/>
              </a:cxn>
              <a:cxn ang="0">
                <a:pos x="12" y="36"/>
              </a:cxn>
              <a:cxn ang="0">
                <a:pos x="7" y="27"/>
              </a:cxn>
              <a:cxn ang="0">
                <a:pos x="5" y="29"/>
              </a:cxn>
              <a:cxn ang="0">
                <a:pos x="5" y="36"/>
              </a:cxn>
              <a:cxn ang="0">
                <a:pos x="0" y="36"/>
              </a:cxn>
            </a:cxnLst>
            <a:rect l="0" t="0" r="r" b="b"/>
            <a:pathLst>
              <a:path w="19" h="36">
                <a:moveTo>
                  <a:pt x="0" y="36"/>
                </a:moveTo>
                <a:lnTo>
                  <a:pt x="0" y="0"/>
                </a:lnTo>
                <a:lnTo>
                  <a:pt x="5" y="0"/>
                </a:lnTo>
                <a:lnTo>
                  <a:pt x="5" y="19"/>
                </a:lnTo>
                <a:lnTo>
                  <a:pt x="10" y="9"/>
                </a:lnTo>
                <a:lnTo>
                  <a:pt x="19" y="9"/>
                </a:lnTo>
                <a:lnTo>
                  <a:pt x="10" y="19"/>
                </a:lnTo>
                <a:lnTo>
                  <a:pt x="19" y="36"/>
                </a:lnTo>
                <a:lnTo>
                  <a:pt x="12" y="36"/>
                </a:lnTo>
                <a:lnTo>
                  <a:pt x="7" y="27"/>
                </a:lnTo>
                <a:lnTo>
                  <a:pt x="5" y="29"/>
                </a:lnTo>
                <a:lnTo>
                  <a:pt x="5" y="36"/>
                </a:lnTo>
                <a:lnTo>
                  <a:pt x="0" y="36"/>
                </a:lnTo>
                <a:close/>
              </a:path>
            </a:pathLst>
          </a:custGeom>
          <a:solidFill>
            <a:srgbClr val="3A66AA"/>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290" name="Freeform 410"/>
          <p:cNvSpPr/>
          <p:nvPr/>
        </p:nvSpPr>
        <p:spPr bwMode="auto">
          <a:xfrm>
            <a:off x="6346825" y="4430713"/>
            <a:ext cx="7938" cy="11113"/>
          </a:xfrm>
          <a:custGeom>
            <a:avLst/>
            <a:gdLst/>
            <a:ahLst/>
            <a:cxnLst>
              <a:cxn ang="0">
                <a:pos x="6" y="18"/>
              </a:cxn>
              <a:cxn ang="0">
                <a:pos x="7" y="20"/>
              </a:cxn>
              <a:cxn ang="0">
                <a:pos x="7" y="20"/>
              </a:cxn>
              <a:cxn ang="0">
                <a:pos x="7" y="23"/>
              </a:cxn>
              <a:cxn ang="0">
                <a:pos x="10" y="24"/>
              </a:cxn>
              <a:cxn ang="0">
                <a:pos x="10" y="24"/>
              </a:cxn>
              <a:cxn ang="0">
                <a:pos x="12" y="24"/>
              </a:cxn>
              <a:cxn ang="0">
                <a:pos x="12" y="23"/>
              </a:cxn>
              <a:cxn ang="0">
                <a:pos x="12" y="20"/>
              </a:cxn>
              <a:cxn ang="0">
                <a:pos x="14" y="20"/>
              </a:cxn>
              <a:cxn ang="0">
                <a:pos x="15" y="20"/>
              </a:cxn>
              <a:cxn ang="0">
                <a:pos x="16" y="20"/>
              </a:cxn>
              <a:cxn ang="0">
                <a:pos x="15" y="20"/>
              </a:cxn>
              <a:cxn ang="0">
                <a:pos x="12" y="18"/>
              </a:cxn>
              <a:cxn ang="0">
                <a:pos x="7" y="17"/>
              </a:cxn>
              <a:cxn ang="0">
                <a:pos x="5" y="14"/>
              </a:cxn>
              <a:cxn ang="0">
                <a:pos x="4" y="14"/>
              </a:cxn>
              <a:cxn ang="0">
                <a:pos x="2" y="12"/>
              </a:cxn>
              <a:cxn ang="0">
                <a:pos x="2" y="9"/>
              </a:cxn>
              <a:cxn ang="0">
                <a:pos x="2" y="7"/>
              </a:cxn>
              <a:cxn ang="0">
                <a:pos x="2" y="5"/>
              </a:cxn>
              <a:cxn ang="0">
                <a:pos x="2" y="4"/>
              </a:cxn>
              <a:cxn ang="0">
                <a:pos x="5" y="2"/>
              </a:cxn>
              <a:cxn ang="0">
                <a:pos x="9" y="0"/>
              </a:cxn>
              <a:cxn ang="0">
                <a:pos x="11" y="0"/>
              </a:cxn>
              <a:cxn ang="0">
                <a:pos x="14" y="2"/>
              </a:cxn>
              <a:cxn ang="0">
                <a:pos x="15" y="3"/>
              </a:cxn>
              <a:cxn ang="0">
                <a:pos x="17" y="4"/>
              </a:cxn>
              <a:cxn ang="0">
                <a:pos x="19" y="5"/>
              </a:cxn>
              <a:cxn ang="0">
                <a:pos x="19" y="8"/>
              </a:cxn>
              <a:cxn ang="0">
                <a:pos x="12" y="8"/>
              </a:cxn>
              <a:cxn ang="0">
                <a:pos x="11" y="8"/>
              </a:cxn>
              <a:cxn ang="0">
                <a:pos x="10" y="8"/>
              </a:cxn>
              <a:cxn ang="0">
                <a:pos x="9" y="8"/>
              </a:cxn>
              <a:cxn ang="0">
                <a:pos x="7" y="8"/>
              </a:cxn>
              <a:cxn ang="0">
                <a:pos x="7" y="8"/>
              </a:cxn>
              <a:cxn ang="0">
                <a:pos x="7" y="8"/>
              </a:cxn>
              <a:cxn ang="0">
                <a:pos x="7" y="10"/>
              </a:cxn>
              <a:cxn ang="0">
                <a:pos x="9" y="10"/>
              </a:cxn>
              <a:cxn ang="0">
                <a:pos x="11" y="10"/>
              </a:cxn>
              <a:cxn ang="0">
                <a:pos x="14" y="10"/>
              </a:cxn>
              <a:cxn ang="0">
                <a:pos x="16" y="13"/>
              </a:cxn>
              <a:cxn ang="0">
                <a:pos x="19" y="14"/>
              </a:cxn>
              <a:cxn ang="0">
                <a:pos x="19" y="14"/>
              </a:cxn>
              <a:cxn ang="0">
                <a:pos x="20" y="17"/>
              </a:cxn>
              <a:cxn ang="0">
                <a:pos x="21" y="20"/>
              </a:cxn>
              <a:cxn ang="0">
                <a:pos x="20" y="22"/>
              </a:cxn>
              <a:cxn ang="0">
                <a:pos x="19" y="23"/>
              </a:cxn>
              <a:cxn ang="0">
                <a:pos x="17" y="25"/>
              </a:cxn>
              <a:cxn ang="0">
                <a:pos x="14" y="27"/>
              </a:cxn>
              <a:cxn ang="0">
                <a:pos x="11" y="27"/>
              </a:cxn>
              <a:cxn ang="0">
                <a:pos x="9" y="27"/>
              </a:cxn>
              <a:cxn ang="0">
                <a:pos x="6" y="27"/>
              </a:cxn>
              <a:cxn ang="0">
                <a:pos x="5" y="27"/>
              </a:cxn>
              <a:cxn ang="0">
                <a:pos x="2" y="24"/>
              </a:cxn>
              <a:cxn ang="0">
                <a:pos x="1" y="23"/>
              </a:cxn>
            </a:cxnLst>
            <a:rect l="0" t="0" r="r" b="b"/>
            <a:pathLst>
              <a:path w="21" h="27">
                <a:moveTo>
                  <a:pt x="0" y="20"/>
                </a:moveTo>
                <a:lnTo>
                  <a:pt x="5" y="18"/>
                </a:lnTo>
                <a:lnTo>
                  <a:pt x="6" y="18"/>
                </a:lnTo>
                <a:lnTo>
                  <a:pt x="6" y="19"/>
                </a:lnTo>
                <a:lnTo>
                  <a:pt x="7" y="20"/>
                </a:lnTo>
                <a:lnTo>
                  <a:pt x="7" y="20"/>
                </a:lnTo>
                <a:lnTo>
                  <a:pt x="7" y="20"/>
                </a:lnTo>
                <a:lnTo>
                  <a:pt x="7" y="20"/>
                </a:lnTo>
                <a:lnTo>
                  <a:pt x="7" y="20"/>
                </a:lnTo>
                <a:lnTo>
                  <a:pt x="7" y="20"/>
                </a:lnTo>
                <a:lnTo>
                  <a:pt x="7" y="22"/>
                </a:lnTo>
                <a:lnTo>
                  <a:pt x="7" y="23"/>
                </a:lnTo>
                <a:lnTo>
                  <a:pt x="9" y="23"/>
                </a:lnTo>
                <a:lnTo>
                  <a:pt x="9" y="24"/>
                </a:lnTo>
                <a:lnTo>
                  <a:pt x="10" y="24"/>
                </a:lnTo>
                <a:lnTo>
                  <a:pt x="10" y="24"/>
                </a:lnTo>
                <a:lnTo>
                  <a:pt x="10" y="24"/>
                </a:lnTo>
                <a:lnTo>
                  <a:pt x="10" y="24"/>
                </a:lnTo>
                <a:lnTo>
                  <a:pt x="11" y="24"/>
                </a:lnTo>
                <a:lnTo>
                  <a:pt x="11" y="24"/>
                </a:lnTo>
                <a:lnTo>
                  <a:pt x="12" y="24"/>
                </a:lnTo>
                <a:lnTo>
                  <a:pt x="12" y="24"/>
                </a:lnTo>
                <a:lnTo>
                  <a:pt x="12" y="23"/>
                </a:lnTo>
                <a:lnTo>
                  <a:pt x="12" y="23"/>
                </a:lnTo>
                <a:lnTo>
                  <a:pt x="12" y="22"/>
                </a:lnTo>
                <a:lnTo>
                  <a:pt x="12" y="20"/>
                </a:lnTo>
                <a:lnTo>
                  <a:pt x="12" y="20"/>
                </a:lnTo>
                <a:lnTo>
                  <a:pt x="14" y="20"/>
                </a:lnTo>
                <a:lnTo>
                  <a:pt x="14" y="20"/>
                </a:lnTo>
                <a:lnTo>
                  <a:pt x="14" y="20"/>
                </a:lnTo>
                <a:lnTo>
                  <a:pt x="15" y="20"/>
                </a:lnTo>
                <a:lnTo>
                  <a:pt x="15" y="20"/>
                </a:lnTo>
                <a:lnTo>
                  <a:pt x="15" y="20"/>
                </a:lnTo>
                <a:lnTo>
                  <a:pt x="16" y="20"/>
                </a:lnTo>
                <a:lnTo>
                  <a:pt x="16" y="20"/>
                </a:lnTo>
                <a:lnTo>
                  <a:pt x="16" y="20"/>
                </a:lnTo>
                <a:lnTo>
                  <a:pt x="15" y="20"/>
                </a:lnTo>
                <a:lnTo>
                  <a:pt x="15" y="20"/>
                </a:lnTo>
                <a:lnTo>
                  <a:pt x="15" y="20"/>
                </a:lnTo>
                <a:lnTo>
                  <a:pt x="15" y="19"/>
                </a:lnTo>
                <a:lnTo>
                  <a:pt x="14" y="18"/>
                </a:lnTo>
                <a:lnTo>
                  <a:pt x="12" y="18"/>
                </a:lnTo>
                <a:lnTo>
                  <a:pt x="11" y="17"/>
                </a:lnTo>
                <a:lnTo>
                  <a:pt x="10" y="17"/>
                </a:lnTo>
                <a:lnTo>
                  <a:pt x="7" y="17"/>
                </a:lnTo>
                <a:lnTo>
                  <a:pt x="7" y="15"/>
                </a:lnTo>
                <a:lnTo>
                  <a:pt x="6" y="15"/>
                </a:lnTo>
                <a:lnTo>
                  <a:pt x="5" y="14"/>
                </a:lnTo>
                <a:lnTo>
                  <a:pt x="5" y="14"/>
                </a:lnTo>
                <a:lnTo>
                  <a:pt x="5" y="14"/>
                </a:lnTo>
                <a:lnTo>
                  <a:pt x="4" y="14"/>
                </a:lnTo>
                <a:lnTo>
                  <a:pt x="4" y="14"/>
                </a:lnTo>
                <a:lnTo>
                  <a:pt x="2" y="13"/>
                </a:lnTo>
                <a:lnTo>
                  <a:pt x="2" y="12"/>
                </a:lnTo>
                <a:lnTo>
                  <a:pt x="2" y="12"/>
                </a:lnTo>
                <a:lnTo>
                  <a:pt x="2" y="10"/>
                </a:lnTo>
                <a:lnTo>
                  <a:pt x="2" y="9"/>
                </a:lnTo>
                <a:lnTo>
                  <a:pt x="2" y="8"/>
                </a:lnTo>
                <a:lnTo>
                  <a:pt x="2" y="8"/>
                </a:lnTo>
                <a:lnTo>
                  <a:pt x="2" y="7"/>
                </a:lnTo>
                <a:lnTo>
                  <a:pt x="2" y="7"/>
                </a:lnTo>
                <a:lnTo>
                  <a:pt x="2" y="5"/>
                </a:lnTo>
                <a:lnTo>
                  <a:pt x="2" y="5"/>
                </a:lnTo>
                <a:lnTo>
                  <a:pt x="2" y="4"/>
                </a:lnTo>
                <a:lnTo>
                  <a:pt x="2" y="4"/>
                </a:lnTo>
                <a:lnTo>
                  <a:pt x="2" y="4"/>
                </a:lnTo>
                <a:lnTo>
                  <a:pt x="4" y="3"/>
                </a:lnTo>
                <a:lnTo>
                  <a:pt x="4" y="3"/>
                </a:lnTo>
                <a:lnTo>
                  <a:pt x="5" y="2"/>
                </a:lnTo>
                <a:lnTo>
                  <a:pt x="6" y="2"/>
                </a:lnTo>
                <a:lnTo>
                  <a:pt x="7" y="2"/>
                </a:lnTo>
                <a:lnTo>
                  <a:pt x="9" y="0"/>
                </a:lnTo>
                <a:lnTo>
                  <a:pt x="9" y="0"/>
                </a:lnTo>
                <a:lnTo>
                  <a:pt x="10" y="0"/>
                </a:lnTo>
                <a:lnTo>
                  <a:pt x="11" y="0"/>
                </a:lnTo>
                <a:lnTo>
                  <a:pt x="12" y="0"/>
                </a:lnTo>
                <a:lnTo>
                  <a:pt x="14" y="2"/>
                </a:lnTo>
                <a:lnTo>
                  <a:pt x="14" y="2"/>
                </a:lnTo>
                <a:lnTo>
                  <a:pt x="15" y="2"/>
                </a:lnTo>
                <a:lnTo>
                  <a:pt x="15" y="3"/>
                </a:lnTo>
                <a:lnTo>
                  <a:pt x="15" y="3"/>
                </a:lnTo>
                <a:lnTo>
                  <a:pt x="16" y="4"/>
                </a:lnTo>
                <a:lnTo>
                  <a:pt x="16" y="4"/>
                </a:lnTo>
                <a:lnTo>
                  <a:pt x="17" y="4"/>
                </a:lnTo>
                <a:lnTo>
                  <a:pt x="17" y="4"/>
                </a:lnTo>
                <a:lnTo>
                  <a:pt x="17" y="4"/>
                </a:lnTo>
                <a:lnTo>
                  <a:pt x="19" y="5"/>
                </a:lnTo>
                <a:lnTo>
                  <a:pt x="19" y="5"/>
                </a:lnTo>
                <a:lnTo>
                  <a:pt x="19" y="7"/>
                </a:lnTo>
                <a:lnTo>
                  <a:pt x="19" y="8"/>
                </a:lnTo>
                <a:lnTo>
                  <a:pt x="12" y="8"/>
                </a:lnTo>
                <a:lnTo>
                  <a:pt x="12" y="8"/>
                </a:lnTo>
                <a:lnTo>
                  <a:pt x="12" y="8"/>
                </a:lnTo>
                <a:lnTo>
                  <a:pt x="12" y="8"/>
                </a:lnTo>
                <a:lnTo>
                  <a:pt x="11" y="8"/>
                </a:lnTo>
                <a:lnTo>
                  <a:pt x="11" y="8"/>
                </a:lnTo>
                <a:lnTo>
                  <a:pt x="11" y="8"/>
                </a:lnTo>
                <a:lnTo>
                  <a:pt x="10" y="8"/>
                </a:lnTo>
                <a:lnTo>
                  <a:pt x="10" y="8"/>
                </a:lnTo>
                <a:lnTo>
                  <a:pt x="10" y="8"/>
                </a:lnTo>
                <a:lnTo>
                  <a:pt x="9" y="8"/>
                </a:lnTo>
                <a:lnTo>
                  <a:pt x="9" y="8"/>
                </a:lnTo>
                <a:lnTo>
                  <a:pt x="7" y="8"/>
                </a:lnTo>
                <a:lnTo>
                  <a:pt x="7" y="8"/>
                </a:lnTo>
                <a:lnTo>
                  <a:pt x="7" y="8"/>
                </a:lnTo>
                <a:lnTo>
                  <a:pt x="7" y="8"/>
                </a:lnTo>
                <a:lnTo>
                  <a:pt x="7" y="8"/>
                </a:lnTo>
                <a:lnTo>
                  <a:pt x="7" y="8"/>
                </a:lnTo>
                <a:lnTo>
                  <a:pt x="7" y="8"/>
                </a:lnTo>
                <a:lnTo>
                  <a:pt x="7" y="8"/>
                </a:lnTo>
                <a:lnTo>
                  <a:pt x="7" y="8"/>
                </a:lnTo>
                <a:lnTo>
                  <a:pt x="7" y="9"/>
                </a:lnTo>
                <a:lnTo>
                  <a:pt x="7" y="9"/>
                </a:lnTo>
                <a:lnTo>
                  <a:pt x="7" y="10"/>
                </a:lnTo>
                <a:lnTo>
                  <a:pt x="7" y="10"/>
                </a:lnTo>
                <a:lnTo>
                  <a:pt x="7" y="10"/>
                </a:lnTo>
                <a:lnTo>
                  <a:pt x="9" y="10"/>
                </a:lnTo>
                <a:lnTo>
                  <a:pt x="9" y="10"/>
                </a:lnTo>
                <a:lnTo>
                  <a:pt x="10" y="10"/>
                </a:lnTo>
                <a:lnTo>
                  <a:pt x="11" y="10"/>
                </a:lnTo>
                <a:lnTo>
                  <a:pt x="12" y="10"/>
                </a:lnTo>
                <a:lnTo>
                  <a:pt x="12" y="10"/>
                </a:lnTo>
                <a:lnTo>
                  <a:pt x="14" y="10"/>
                </a:lnTo>
                <a:lnTo>
                  <a:pt x="15" y="12"/>
                </a:lnTo>
                <a:lnTo>
                  <a:pt x="16" y="12"/>
                </a:lnTo>
                <a:lnTo>
                  <a:pt x="16" y="13"/>
                </a:lnTo>
                <a:lnTo>
                  <a:pt x="17" y="13"/>
                </a:lnTo>
                <a:lnTo>
                  <a:pt x="17" y="14"/>
                </a:lnTo>
                <a:lnTo>
                  <a:pt x="19" y="14"/>
                </a:lnTo>
                <a:lnTo>
                  <a:pt x="19" y="14"/>
                </a:lnTo>
                <a:lnTo>
                  <a:pt x="19" y="14"/>
                </a:lnTo>
                <a:lnTo>
                  <a:pt x="19" y="14"/>
                </a:lnTo>
                <a:lnTo>
                  <a:pt x="19" y="15"/>
                </a:lnTo>
                <a:lnTo>
                  <a:pt x="20" y="17"/>
                </a:lnTo>
                <a:lnTo>
                  <a:pt x="20" y="17"/>
                </a:lnTo>
                <a:lnTo>
                  <a:pt x="20" y="18"/>
                </a:lnTo>
                <a:lnTo>
                  <a:pt x="21" y="19"/>
                </a:lnTo>
                <a:lnTo>
                  <a:pt x="21" y="20"/>
                </a:lnTo>
                <a:lnTo>
                  <a:pt x="21" y="20"/>
                </a:lnTo>
                <a:lnTo>
                  <a:pt x="20" y="22"/>
                </a:lnTo>
                <a:lnTo>
                  <a:pt x="20" y="22"/>
                </a:lnTo>
                <a:lnTo>
                  <a:pt x="20" y="23"/>
                </a:lnTo>
                <a:lnTo>
                  <a:pt x="19" y="23"/>
                </a:lnTo>
                <a:lnTo>
                  <a:pt x="19" y="23"/>
                </a:lnTo>
                <a:lnTo>
                  <a:pt x="19" y="24"/>
                </a:lnTo>
                <a:lnTo>
                  <a:pt x="19" y="24"/>
                </a:lnTo>
                <a:lnTo>
                  <a:pt x="17" y="25"/>
                </a:lnTo>
                <a:lnTo>
                  <a:pt x="16" y="25"/>
                </a:lnTo>
                <a:lnTo>
                  <a:pt x="15" y="27"/>
                </a:lnTo>
                <a:lnTo>
                  <a:pt x="14" y="27"/>
                </a:lnTo>
                <a:lnTo>
                  <a:pt x="14" y="27"/>
                </a:lnTo>
                <a:lnTo>
                  <a:pt x="12" y="27"/>
                </a:lnTo>
                <a:lnTo>
                  <a:pt x="11" y="27"/>
                </a:lnTo>
                <a:lnTo>
                  <a:pt x="10" y="27"/>
                </a:lnTo>
                <a:lnTo>
                  <a:pt x="9" y="27"/>
                </a:lnTo>
                <a:lnTo>
                  <a:pt x="9" y="27"/>
                </a:lnTo>
                <a:lnTo>
                  <a:pt x="7" y="27"/>
                </a:lnTo>
                <a:lnTo>
                  <a:pt x="6" y="27"/>
                </a:lnTo>
                <a:lnTo>
                  <a:pt x="6" y="27"/>
                </a:lnTo>
                <a:lnTo>
                  <a:pt x="5" y="27"/>
                </a:lnTo>
                <a:lnTo>
                  <a:pt x="5" y="27"/>
                </a:lnTo>
                <a:lnTo>
                  <a:pt x="5" y="27"/>
                </a:lnTo>
                <a:lnTo>
                  <a:pt x="4" y="27"/>
                </a:lnTo>
                <a:lnTo>
                  <a:pt x="4" y="25"/>
                </a:lnTo>
                <a:lnTo>
                  <a:pt x="2" y="24"/>
                </a:lnTo>
                <a:lnTo>
                  <a:pt x="2" y="24"/>
                </a:lnTo>
                <a:lnTo>
                  <a:pt x="1" y="23"/>
                </a:lnTo>
                <a:lnTo>
                  <a:pt x="1" y="23"/>
                </a:lnTo>
                <a:lnTo>
                  <a:pt x="0" y="22"/>
                </a:lnTo>
                <a:lnTo>
                  <a:pt x="0" y="20"/>
                </a:lnTo>
                <a:close/>
              </a:path>
            </a:pathLst>
          </a:custGeom>
          <a:solidFill>
            <a:srgbClr val="3A66AA"/>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291" name="Freeform 411"/>
          <p:cNvSpPr>
            <a:spLocks noEditPoints="1"/>
          </p:cNvSpPr>
          <p:nvPr/>
        </p:nvSpPr>
        <p:spPr bwMode="auto">
          <a:xfrm>
            <a:off x="6356350" y="4427538"/>
            <a:ext cx="6350" cy="14288"/>
          </a:xfrm>
          <a:custGeom>
            <a:avLst/>
            <a:gdLst/>
            <a:ahLst/>
            <a:cxnLst>
              <a:cxn ang="0">
                <a:pos x="14" y="36"/>
              </a:cxn>
              <a:cxn ang="0">
                <a:pos x="14" y="33"/>
              </a:cxn>
              <a:cxn ang="0">
                <a:pos x="14" y="34"/>
              </a:cxn>
              <a:cxn ang="0">
                <a:pos x="12" y="36"/>
              </a:cxn>
              <a:cxn ang="0">
                <a:pos x="11" y="36"/>
              </a:cxn>
              <a:cxn ang="0">
                <a:pos x="10" y="36"/>
              </a:cxn>
              <a:cxn ang="0">
                <a:pos x="10" y="36"/>
              </a:cxn>
              <a:cxn ang="0">
                <a:pos x="8" y="36"/>
              </a:cxn>
              <a:cxn ang="0">
                <a:pos x="7" y="36"/>
              </a:cxn>
              <a:cxn ang="0">
                <a:pos x="7" y="36"/>
              </a:cxn>
              <a:cxn ang="0">
                <a:pos x="5" y="36"/>
              </a:cxn>
              <a:cxn ang="0">
                <a:pos x="3" y="36"/>
              </a:cxn>
              <a:cxn ang="0">
                <a:pos x="2" y="34"/>
              </a:cxn>
              <a:cxn ang="0">
                <a:pos x="1" y="32"/>
              </a:cxn>
              <a:cxn ang="0">
                <a:pos x="0" y="29"/>
              </a:cxn>
              <a:cxn ang="0">
                <a:pos x="0" y="27"/>
              </a:cxn>
              <a:cxn ang="0">
                <a:pos x="0" y="24"/>
              </a:cxn>
              <a:cxn ang="0">
                <a:pos x="0" y="22"/>
              </a:cxn>
              <a:cxn ang="0">
                <a:pos x="0" y="19"/>
              </a:cxn>
              <a:cxn ang="0">
                <a:pos x="0" y="17"/>
              </a:cxn>
              <a:cxn ang="0">
                <a:pos x="1" y="14"/>
              </a:cxn>
              <a:cxn ang="0">
                <a:pos x="2" y="12"/>
              </a:cxn>
              <a:cxn ang="0">
                <a:pos x="3" y="11"/>
              </a:cxn>
              <a:cxn ang="0">
                <a:pos x="5" y="11"/>
              </a:cxn>
              <a:cxn ang="0">
                <a:pos x="7" y="9"/>
              </a:cxn>
              <a:cxn ang="0">
                <a:pos x="8" y="9"/>
              </a:cxn>
              <a:cxn ang="0">
                <a:pos x="11" y="11"/>
              </a:cxn>
              <a:cxn ang="0">
                <a:pos x="12" y="11"/>
              </a:cxn>
              <a:cxn ang="0">
                <a:pos x="14" y="12"/>
              </a:cxn>
              <a:cxn ang="0">
                <a:pos x="14" y="0"/>
              </a:cxn>
              <a:cxn ang="0">
                <a:pos x="19" y="36"/>
              </a:cxn>
              <a:cxn ang="0">
                <a:pos x="5" y="24"/>
              </a:cxn>
              <a:cxn ang="0">
                <a:pos x="5" y="26"/>
              </a:cxn>
              <a:cxn ang="0">
                <a:pos x="5" y="27"/>
              </a:cxn>
              <a:cxn ang="0">
                <a:pos x="5" y="28"/>
              </a:cxn>
              <a:cxn ang="0">
                <a:pos x="5" y="29"/>
              </a:cxn>
              <a:cxn ang="0">
                <a:pos x="6" y="31"/>
              </a:cxn>
              <a:cxn ang="0">
                <a:pos x="7" y="32"/>
              </a:cxn>
              <a:cxn ang="0">
                <a:pos x="7" y="33"/>
              </a:cxn>
              <a:cxn ang="0">
                <a:pos x="8" y="33"/>
              </a:cxn>
              <a:cxn ang="0">
                <a:pos x="10" y="32"/>
              </a:cxn>
              <a:cxn ang="0">
                <a:pos x="11" y="31"/>
              </a:cxn>
              <a:cxn ang="0">
                <a:pos x="12" y="29"/>
              </a:cxn>
              <a:cxn ang="0">
                <a:pos x="14" y="29"/>
              </a:cxn>
              <a:cxn ang="0">
                <a:pos x="14" y="28"/>
              </a:cxn>
              <a:cxn ang="0">
                <a:pos x="14" y="27"/>
              </a:cxn>
              <a:cxn ang="0">
                <a:pos x="14" y="24"/>
              </a:cxn>
              <a:cxn ang="0">
                <a:pos x="14" y="22"/>
              </a:cxn>
              <a:cxn ang="0">
                <a:pos x="14" y="21"/>
              </a:cxn>
              <a:cxn ang="0">
                <a:pos x="14" y="19"/>
              </a:cxn>
              <a:cxn ang="0">
                <a:pos x="14" y="18"/>
              </a:cxn>
              <a:cxn ang="0">
                <a:pos x="12" y="17"/>
              </a:cxn>
              <a:cxn ang="0">
                <a:pos x="11" y="17"/>
              </a:cxn>
              <a:cxn ang="0">
                <a:pos x="10" y="17"/>
              </a:cxn>
              <a:cxn ang="0">
                <a:pos x="8" y="17"/>
              </a:cxn>
              <a:cxn ang="0">
                <a:pos x="7" y="17"/>
              </a:cxn>
              <a:cxn ang="0">
                <a:pos x="7" y="17"/>
              </a:cxn>
              <a:cxn ang="0">
                <a:pos x="7" y="17"/>
              </a:cxn>
              <a:cxn ang="0">
                <a:pos x="6" y="17"/>
              </a:cxn>
              <a:cxn ang="0">
                <a:pos x="5" y="18"/>
              </a:cxn>
              <a:cxn ang="0">
                <a:pos x="5" y="19"/>
              </a:cxn>
              <a:cxn ang="0">
                <a:pos x="5" y="21"/>
              </a:cxn>
              <a:cxn ang="0">
                <a:pos x="5" y="22"/>
              </a:cxn>
            </a:cxnLst>
            <a:rect l="0" t="0" r="r" b="b"/>
            <a:pathLst>
              <a:path w="19" h="36">
                <a:moveTo>
                  <a:pt x="19" y="36"/>
                </a:moveTo>
                <a:lnTo>
                  <a:pt x="14" y="36"/>
                </a:lnTo>
                <a:lnTo>
                  <a:pt x="14" y="33"/>
                </a:lnTo>
                <a:lnTo>
                  <a:pt x="14" y="33"/>
                </a:lnTo>
                <a:lnTo>
                  <a:pt x="14" y="33"/>
                </a:lnTo>
                <a:lnTo>
                  <a:pt x="14" y="34"/>
                </a:lnTo>
                <a:lnTo>
                  <a:pt x="12" y="34"/>
                </a:lnTo>
                <a:lnTo>
                  <a:pt x="12" y="36"/>
                </a:lnTo>
                <a:lnTo>
                  <a:pt x="12" y="36"/>
                </a:lnTo>
                <a:lnTo>
                  <a:pt x="11" y="36"/>
                </a:lnTo>
                <a:lnTo>
                  <a:pt x="11" y="36"/>
                </a:lnTo>
                <a:lnTo>
                  <a:pt x="10" y="36"/>
                </a:lnTo>
                <a:lnTo>
                  <a:pt x="10" y="36"/>
                </a:lnTo>
                <a:lnTo>
                  <a:pt x="10" y="36"/>
                </a:lnTo>
                <a:lnTo>
                  <a:pt x="8" y="36"/>
                </a:lnTo>
                <a:lnTo>
                  <a:pt x="8" y="36"/>
                </a:lnTo>
                <a:lnTo>
                  <a:pt x="8" y="36"/>
                </a:lnTo>
                <a:lnTo>
                  <a:pt x="7" y="36"/>
                </a:lnTo>
                <a:lnTo>
                  <a:pt x="7" y="36"/>
                </a:lnTo>
                <a:lnTo>
                  <a:pt x="7" y="36"/>
                </a:lnTo>
                <a:lnTo>
                  <a:pt x="6" y="36"/>
                </a:lnTo>
                <a:lnTo>
                  <a:pt x="5" y="36"/>
                </a:lnTo>
                <a:lnTo>
                  <a:pt x="3" y="36"/>
                </a:lnTo>
                <a:lnTo>
                  <a:pt x="3" y="36"/>
                </a:lnTo>
                <a:lnTo>
                  <a:pt x="2" y="34"/>
                </a:lnTo>
                <a:lnTo>
                  <a:pt x="2" y="34"/>
                </a:lnTo>
                <a:lnTo>
                  <a:pt x="2" y="33"/>
                </a:lnTo>
                <a:lnTo>
                  <a:pt x="1" y="32"/>
                </a:lnTo>
                <a:lnTo>
                  <a:pt x="1" y="31"/>
                </a:lnTo>
                <a:lnTo>
                  <a:pt x="0" y="29"/>
                </a:lnTo>
                <a:lnTo>
                  <a:pt x="0" y="28"/>
                </a:lnTo>
                <a:lnTo>
                  <a:pt x="0" y="27"/>
                </a:lnTo>
                <a:lnTo>
                  <a:pt x="0" y="26"/>
                </a:lnTo>
                <a:lnTo>
                  <a:pt x="0" y="24"/>
                </a:lnTo>
                <a:lnTo>
                  <a:pt x="0" y="23"/>
                </a:lnTo>
                <a:lnTo>
                  <a:pt x="0" y="22"/>
                </a:lnTo>
                <a:lnTo>
                  <a:pt x="0" y="21"/>
                </a:lnTo>
                <a:lnTo>
                  <a:pt x="0" y="19"/>
                </a:lnTo>
                <a:lnTo>
                  <a:pt x="0" y="18"/>
                </a:lnTo>
                <a:lnTo>
                  <a:pt x="0" y="17"/>
                </a:lnTo>
                <a:lnTo>
                  <a:pt x="1" y="16"/>
                </a:lnTo>
                <a:lnTo>
                  <a:pt x="1" y="14"/>
                </a:lnTo>
                <a:lnTo>
                  <a:pt x="2" y="13"/>
                </a:lnTo>
                <a:lnTo>
                  <a:pt x="2" y="12"/>
                </a:lnTo>
                <a:lnTo>
                  <a:pt x="2" y="12"/>
                </a:lnTo>
                <a:lnTo>
                  <a:pt x="3" y="11"/>
                </a:lnTo>
                <a:lnTo>
                  <a:pt x="3" y="11"/>
                </a:lnTo>
                <a:lnTo>
                  <a:pt x="5" y="11"/>
                </a:lnTo>
                <a:lnTo>
                  <a:pt x="6" y="9"/>
                </a:lnTo>
                <a:lnTo>
                  <a:pt x="7" y="9"/>
                </a:lnTo>
                <a:lnTo>
                  <a:pt x="7" y="9"/>
                </a:lnTo>
                <a:lnTo>
                  <a:pt x="8" y="9"/>
                </a:lnTo>
                <a:lnTo>
                  <a:pt x="10" y="9"/>
                </a:lnTo>
                <a:lnTo>
                  <a:pt x="11" y="11"/>
                </a:lnTo>
                <a:lnTo>
                  <a:pt x="11" y="11"/>
                </a:lnTo>
                <a:lnTo>
                  <a:pt x="12" y="11"/>
                </a:lnTo>
                <a:lnTo>
                  <a:pt x="12" y="12"/>
                </a:lnTo>
                <a:lnTo>
                  <a:pt x="14" y="12"/>
                </a:lnTo>
                <a:lnTo>
                  <a:pt x="14" y="13"/>
                </a:lnTo>
                <a:lnTo>
                  <a:pt x="14" y="0"/>
                </a:lnTo>
                <a:lnTo>
                  <a:pt x="19" y="0"/>
                </a:lnTo>
                <a:lnTo>
                  <a:pt x="19" y="36"/>
                </a:lnTo>
                <a:close/>
                <a:moveTo>
                  <a:pt x="5" y="23"/>
                </a:moveTo>
                <a:lnTo>
                  <a:pt x="5" y="24"/>
                </a:lnTo>
                <a:lnTo>
                  <a:pt x="5" y="26"/>
                </a:lnTo>
                <a:lnTo>
                  <a:pt x="5" y="26"/>
                </a:lnTo>
                <a:lnTo>
                  <a:pt x="5" y="27"/>
                </a:lnTo>
                <a:lnTo>
                  <a:pt x="5" y="27"/>
                </a:lnTo>
                <a:lnTo>
                  <a:pt x="5" y="28"/>
                </a:lnTo>
                <a:lnTo>
                  <a:pt x="5" y="28"/>
                </a:lnTo>
                <a:lnTo>
                  <a:pt x="5" y="29"/>
                </a:lnTo>
                <a:lnTo>
                  <a:pt x="5" y="29"/>
                </a:lnTo>
                <a:lnTo>
                  <a:pt x="6" y="31"/>
                </a:lnTo>
                <a:lnTo>
                  <a:pt x="6" y="31"/>
                </a:lnTo>
                <a:lnTo>
                  <a:pt x="6" y="32"/>
                </a:lnTo>
                <a:lnTo>
                  <a:pt x="7" y="32"/>
                </a:lnTo>
                <a:lnTo>
                  <a:pt x="7" y="32"/>
                </a:lnTo>
                <a:lnTo>
                  <a:pt x="7" y="33"/>
                </a:lnTo>
                <a:lnTo>
                  <a:pt x="7" y="33"/>
                </a:lnTo>
                <a:lnTo>
                  <a:pt x="8" y="33"/>
                </a:lnTo>
                <a:lnTo>
                  <a:pt x="10" y="32"/>
                </a:lnTo>
                <a:lnTo>
                  <a:pt x="10" y="32"/>
                </a:lnTo>
                <a:lnTo>
                  <a:pt x="10" y="32"/>
                </a:lnTo>
                <a:lnTo>
                  <a:pt x="11" y="31"/>
                </a:lnTo>
                <a:lnTo>
                  <a:pt x="11" y="31"/>
                </a:lnTo>
                <a:lnTo>
                  <a:pt x="12" y="29"/>
                </a:lnTo>
                <a:lnTo>
                  <a:pt x="14" y="29"/>
                </a:lnTo>
                <a:lnTo>
                  <a:pt x="14" y="29"/>
                </a:lnTo>
                <a:lnTo>
                  <a:pt x="14" y="29"/>
                </a:lnTo>
                <a:lnTo>
                  <a:pt x="14" y="28"/>
                </a:lnTo>
                <a:lnTo>
                  <a:pt x="14" y="28"/>
                </a:lnTo>
                <a:lnTo>
                  <a:pt x="14" y="27"/>
                </a:lnTo>
                <a:lnTo>
                  <a:pt x="14" y="26"/>
                </a:lnTo>
                <a:lnTo>
                  <a:pt x="14" y="24"/>
                </a:lnTo>
                <a:lnTo>
                  <a:pt x="14" y="23"/>
                </a:lnTo>
                <a:lnTo>
                  <a:pt x="14" y="22"/>
                </a:lnTo>
                <a:lnTo>
                  <a:pt x="14" y="21"/>
                </a:lnTo>
                <a:lnTo>
                  <a:pt x="14" y="21"/>
                </a:lnTo>
                <a:lnTo>
                  <a:pt x="14" y="19"/>
                </a:lnTo>
                <a:lnTo>
                  <a:pt x="14" y="19"/>
                </a:lnTo>
                <a:lnTo>
                  <a:pt x="14" y="18"/>
                </a:lnTo>
                <a:lnTo>
                  <a:pt x="14" y="18"/>
                </a:lnTo>
                <a:lnTo>
                  <a:pt x="14" y="17"/>
                </a:lnTo>
                <a:lnTo>
                  <a:pt x="12" y="17"/>
                </a:lnTo>
                <a:lnTo>
                  <a:pt x="11" y="17"/>
                </a:lnTo>
                <a:lnTo>
                  <a:pt x="11" y="17"/>
                </a:lnTo>
                <a:lnTo>
                  <a:pt x="10" y="17"/>
                </a:lnTo>
                <a:lnTo>
                  <a:pt x="10" y="17"/>
                </a:lnTo>
                <a:lnTo>
                  <a:pt x="10" y="17"/>
                </a:lnTo>
                <a:lnTo>
                  <a:pt x="8" y="17"/>
                </a:lnTo>
                <a:lnTo>
                  <a:pt x="7" y="17"/>
                </a:lnTo>
                <a:lnTo>
                  <a:pt x="7" y="17"/>
                </a:lnTo>
                <a:lnTo>
                  <a:pt x="7" y="17"/>
                </a:lnTo>
                <a:lnTo>
                  <a:pt x="7" y="17"/>
                </a:lnTo>
                <a:lnTo>
                  <a:pt x="7" y="17"/>
                </a:lnTo>
                <a:lnTo>
                  <a:pt x="7" y="17"/>
                </a:lnTo>
                <a:lnTo>
                  <a:pt x="6" y="17"/>
                </a:lnTo>
                <a:lnTo>
                  <a:pt x="6" y="17"/>
                </a:lnTo>
                <a:lnTo>
                  <a:pt x="5" y="17"/>
                </a:lnTo>
                <a:lnTo>
                  <a:pt x="5" y="18"/>
                </a:lnTo>
                <a:lnTo>
                  <a:pt x="5" y="18"/>
                </a:lnTo>
                <a:lnTo>
                  <a:pt x="5" y="19"/>
                </a:lnTo>
                <a:lnTo>
                  <a:pt x="5" y="19"/>
                </a:lnTo>
                <a:lnTo>
                  <a:pt x="5" y="21"/>
                </a:lnTo>
                <a:lnTo>
                  <a:pt x="5" y="21"/>
                </a:lnTo>
                <a:lnTo>
                  <a:pt x="5" y="22"/>
                </a:lnTo>
                <a:lnTo>
                  <a:pt x="5" y="23"/>
                </a:lnTo>
                <a:close/>
              </a:path>
            </a:pathLst>
          </a:custGeom>
          <a:solidFill>
            <a:srgbClr val="3A66AA"/>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292" name="Freeform 412"/>
          <p:cNvSpPr/>
          <p:nvPr/>
        </p:nvSpPr>
        <p:spPr bwMode="auto">
          <a:xfrm>
            <a:off x="6365875" y="4427538"/>
            <a:ext cx="6350" cy="14288"/>
          </a:xfrm>
          <a:custGeom>
            <a:avLst/>
            <a:gdLst/>
            <a:ahLst/>
            <a:cxnLst>
              <a:cxn ang="0">
                <a:pos x="5" y="13"/>
              </a:cxn>
              <a:cxn ang="0">
                <a:pos x="7" y="12"/>
              </a:cxn>
              <a:cxn ang="0">
                <a:pos x="10" y="11"/>
              </a:cxn>
              <a:cxn ang="0">
                <a:pos x="11" y="9"/>
              </a:cxn>
              <a:cxn ang="0">
                <a:pos x="13" y="9"/>
              </a:cxn>
              <a:cxn ang="0">
                <a:pos x="13" y="9"/>
              </a:cxn>
              <a:cxn ang="0">
                <a:pos x="13" y="9"/>
              </a:cxn>
              <a:cxn ang="0">
                <a:pos x="15" y="9"/>
              </a:cxn>
              <a:cxn ang="0">
                <a:pos x="16" y="11"/>
              </a:cxn>
              <a:cxn ang="0">
                <a:pos x="16" y="11"/>
              </a:cxn>
              <a:cxn ang="0">
                <a:pos x="17" y="12"/>
              </a:cxn>
              <a:cxn ang="0">
                <a:pos x="17" y="13"/>
              </a:cxn>
              <a:cxn ang="0">
                <a:pos x="19" y="13"/>
              </a:cxn>
              <a:cxn ang="0">
                <a:pos x="19" y="14"/>
              </a:cxn>
              <a:cxn ang="0">
                <a:pos x="19" y="16"/>
              </a:cxn>
              <a:cxn ang="0">
                <a:pos x="19" y="17"/>
              </a:cxn>
              <a:cxn ang="0">
                <a:pos x="19" y="17"/>
              </a:cxn>
              <a:cxn ang="0">
                <a:pos x="19" y="18"/>
              </a:cxn>
              <a:cxn ang="0">
                <a:pos x="19" y="19"/>
              </a:cxn>
              <a:cxn ang="0">
                <a:pos x="19" y="19"/>
              </a:cxn>
              <a:cxn ang="0">
                <a:pos x="19" y="36"/>
              </a:cxn>
              <a:cxn ang="0">
                <a:pos x="13" y="23"/>
              </a:cxn>
              <a:cxn ang="0">
                <a:pos x="13" y="21"/>
              </a:cxn>
              <a:cxn ang="0">
                <a:pos x="13" y="19"/>
              </a:cxn>
              <a:cxn ang="0">
                <a:pos x="13" y="18"/>
              </a:cxn>
              <a:cxn ang="0">
                <a:pos x="13" y="17"/>
              </a:cxn>
              <a:cxn ang="0">
                <a:pos x="12" y="17"/>
              </a:cxn>
              <a:cxn ang="0">
                <a:pos x="11" y="17"/>
              </a:cxn>
              <a:cxn ang="0">
                <a:pos x="11" y="17"/>
              </a:cxn>
              <a:cxn ang="0">
                <a:pos x="10" y="17"/>
              </a:cxn>
              <a:cxn ang="0">
                <a:pos x="8" y="17"/>
              </a:cxn>
              <a:cxn ang="0">
                <a:pos x="8" y="17"/>
              </a:cxn>
              <a:cxn ang="0">
                <a:pos x="8" y="17"/>
              </a:cxn>
              <a:cxn ang="0">
                <a:pos x="7" y="17"/>
              </a:cxn>
              <a:cxn ang="0">
                <a:pos x="7" y="17"/>
              </a:cxn>
              <a:cxn ang="0">
                <a:pos x="6" y="18"/>
              </a:cxn>
              <a:cxn ang="0">
                <a:pos x="5" y="19"/>
              </a:cxn>
              <a:cxn ang="0">
                <a:pos x="5" y="19"/>
              </a:cxn>
              <a:cxn ang="0">
                <a:pos x="5" y="21"/>
              </a:cxn>
              <a:cxn ang="0">
                <a:pos x="5" y="21"/>
              </a:cxn>
              <a:cxn ang="0">
                <a:pos x="5" y="23"/>
              </a:cxn>
              <a:cxn ang="0">
                <a:pos x="0" y="36"/>
              </a:cxn>
              <a:cxn ang="0">
                <a:pos x="5" y="0"/>
              </a:cxn>
            </a:cxnLst>
            <a:rect l="0" t="0" r="r" b="b"/>
            <a:pathLst>
              <a:path w="19" h="36">
                <a:moveTo>
                  <a:pt x="5" y="0"/>
                </a:moveTo>
                <a:lnTo>
                  <a:pt x="5" y="13"/>
                </a:lnTo>
                <a:lnTo>
                  <a:pt x="6" y="12"/>
                </a:lnTo>
                <a:lnTo>
                  <a:pt x="7" y="12"/>
                </a:lnTo>
                <a:lnTo>
                  <a:pt x="8" y="11"/>
                </a:lnTo>
                <a:lnTo>
                  <a:pt x="10" y="11"/>
                </a:lnTo>
                <a:lnTo>
                  <a:pt x="10" y="11"/>
                </a:lnTo>
                <a:lnTo>
                  <a:pt x="11" y="9"/>
                </a:lnTo>
                <a:lnTo>
                  <a:pt x="12" y="9"/>
                </a:lnTo>
                <a:lnTo>
                  <a:pt x="13" y="9"/>
                </a:lnTo>
                <a:lnTo>
                  <a:pt x="13" y="9"/>
                </a:lnTo>
                <a:lnTo>
                  <a:pt x="13" y="9"/>
                </a:lnTo>
                <a:lnTo>
                  <a:pt x="13" y="9"/>
                </a:lnTo>
                <a:lnTo>
                  <a:pt x="13" y="9"/>
                </a:lnTo>
                <a:lnTo>
                  <a:pt x="15" y="9"/>
                </a:lnTo>
                <a:lnTo>
                  <a:pt x="15" y="9"/>
                </a:lnTo>
                <a:lnTo>
                  <a:pt x="16" y="9"/>
                </a:lnTo>
                <a:lnTo>
                  <a:pt x="16" y="11"/>
                </a:lnTo>
                <a:lnTo>
                  <a:pt x="16" y="11"/>
                </a:lnTo>
                <a:lnTo>
                  <a:pt x="16" y="11"/>
                </a:lnTo>
                <a:lnTo>
                  <a:pt x="16" y="12"/>
                </a:lnTo>
                <a:lnTo>
                  <a:pt x="17" y="12"/>
                </a:lnTo>
                <a:lnTo>
                  <a:pt x="17" y="13"/>
                </a:lnTo>
                <a:lnTo>
                  <a:pt x="17" y="13"/>
                </a:lnTo>
                <a:lnTo>
                  <a:pt x="19" y="13"/>
                </a:lnTo>
                <a:lnTo>
                  <a:pt x="19" y="13"/>
                </a:lnTo>
                <a:lnTo>
                  <a:pt x="19" y="13"/>
                </a:lnTo>
                <a:lnTo>
                  <a:pt x="19" y="14"/>
                </a:lnTo>
                <a:lnTo>
                  <a:pt x="19" y="14"/>
                </a:lnTo>
                <a:lnTo>
                  <a:pt x="19" y="16"/>
                </a:lnTo>
                <a:lnTo>
                  <a:pt x="19" y="16"/>
                </a:lnTo>
                <a:lnTo>
                  <a:pt x="19" y="17"/>
                </a:lnTo>
                <a:lnTo>
                  <a:pt x="19" y="17"/>
                </a:lnTo>
                <a:lnTo>
                  <a:pt x="19" y="17"/>
                </a:lnTo>
                <a:lnTo>
                  <a:pt x="19" y="17"/>
                </a:lnTo>
                <a:lnTo>
                  <a:pt x="19" y="18"/>
                </a:lnTo>
                <a:lnTo>
                  <a:pt x="19" y="18"/>
                </a:lnTo>
                <a:lnTo>
                  <a:pt x="19" y="19"/>
                </a:lnTo>
                <a:lnTo>
                  <a:pt x="19" y="19"/>
                </a:lnTo>
                <a:lnTo>
                  <a:pt x="19" y="19"/>
                </a:lnTo>
                <a:lnTo>
                  <a:pt x="19" y="19"/>
                </a:lnTo>
                <a:lnTo>
                  <a:pt x="19" y="36"/>
                </a:lnTo>
                <a:lnTo>
                  <a:pt x="13" y="36"/>
                </a:lnTo>
                <a:lnTo>
                  <a:pt x="13" y="23"/>
                </a:lnTo>
                <a:lnTo>
                  <a:pt x="13" y="22"/>
                </a:lnTo>
                <a:lnTo>
                  <a:pt x="13" y="21"/>
                </a:lnTo>
                <a:lnTo>
                  <a:pt x="13" y="21"/>
                </a:lnTo>
                <a:lnTo>
                  <a:pt x="13" y="19"/>
                </a:lnTo>
                <a:lnTo>
                  <a:pt x="13" y="19"/>
                </a:lnTo>
                <a:lnTo>
                  <a:pt x="13" y="18"/>
                </a:lnTo>
                <a:lnTo>
                  <a:pt x="13" y="18"/>
                </a:lnTo>
                <a:lnTo>
                  <a:pt x="13" y="17"/>
                </a:lnTo>
                <a:lnTo>
                  <a:pt x="12" y="17"/>
                </a:lnTo>
                <a:lnTo>
                  <a:pt x="12" y="17"/>
                </a:lnTo>
                <a:lnTo>
                  <a:pt x="11" y="17"/>
                </a:lnTo>
                <a:lnTo>
                  <a:pt x="11" y="17"/>
                </a:lnTo>
                <a:lnTo>
                  <a:pt x="11" y="17"/>
                </a:lnTo>
                <a:lnTo>
                  <a:pt x="11" y="17"/>
                </a:lnTo>
                <a:lnTo>
                  <a:pt x="11" y="17"/>
                </a:lnTo>
                <a:lnTo>
                  <a:pt x="10" y="17"/>
                </a:lnTo>
                <a:lnTo>
                  <a:pt x="10" y="17"/>
                </a:lnTo>
                <a:lnTo>
                  <a:pt x="8" y="17"/>
                </a:lnTo>
                <a:lnTo>
                  <a:pt x="8" y="17"/>
                </a:lnTo>
                <a:lnTo>
                  <a:pt x="8" y="17"/>
                </a:lnTo>
                <a:lnTo>
                  <a:pt x="8" y="17"/>
                </a:lnTo>
                <a:lnTo>
                  <a:pt x="8" y="17"/>
                </a:lnTo>
                <a:lnTo>
                  <a:pt x="8" y="17"/>
                </a:lnTo>
                <a:lnTo>
                  <a:pt x="7" y="17"/>
                </a:lnTo>
                <a:lnTo>
                  <a:pt x="7" y="17"/>
                </a:lnTo>
                <a:lnTo>
                  <a:pt x="7" y="17"/>
                </a:lnTo>
                <a:lnTo>
                  <a:pt x="6" y="17"/>
                </a:lnTo>
                <a:lnTo>
                  <a:pt x="6" y="18"/>
                </a:lnTo>
                <a:lnTo>
                  <a:pt x="6" y="18"/>
                </a:lnTo>
                <a:lnTo>
                  <a:pt x="5" y="19"/>
                </a:lnTo>
                <a:lnTo>
                  <a:pt x="5" y="19"/>
                </a:lnTo>
                <a:lnTo>
                  <a:pt x="5" y="19"/>
                </a:lnTo>
                <a:lnTo>
                  <a:pt x="5" y="19"/>
                </a:lnTo>
                <a:lnTo>
                  <a:pt x="5" y="21"/>
                </a:lnTo>
                <a:lnTo>
                  <a:pt x="5" y="21"/>
                </a:lnTo>
                <a:lnTo>
                  <a:pt x="5" y="21"/>
                </a:lnTo>
                <a:lnTo>
                  <a:pt x="5" y="22"/>
                </a:lnTo>
                <a:lnTo>
                  <a:pt x="5" y="23"/>
                </a:lnTo>
                <a:lnTo>
                  <a:pt x="5" y="36"/>
                </a:lnTo>
                <a:lnTo>
                  <a:pt x="0" y="36"/>
                </a:lnTo>
                <a:lnTo>
                  <a:pt x="0" y="0"/>
                </a:lnTo>
                <a:lnTo>
                  <a:pt x="5" y="0"/>
                </a:lnTo>
                <a:close/>
              </a:path>
            </a:pathLst>
          </a:custGeom>
          <a:solidFill>
            <a:srgbClr val="3A66AA"/>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293" name="Freeform 413"/>
          <p:cNvSpPr/>
          <p:nvPr/>
        </p:nvSpPr>
        <p:spPr bwMode="auto">
          <a:xfrm>
            <a:off x="6373813" y="4427538"/>
            <a:ext cx="4763" cy="14288"/>
          </a:xfrm>
          <a:custGeom>
            <a:avLst/>
            <a:gdLst/>
            <a:ahLst/>
            <a:cxnLst>
              <a:cxn ang="0">
                <a:pos x="0" y="9"/>
              </a:cxn>
              <a:cxn ang="0">
                <a:pos x="3" y="9"/>
              </a:cxn>
              <a:cxn ang="0">
                <a:pos x="3" y="8"/>
              </a:cxn>
              <a:cxn ang="0">
                <a:pos x="3" y="8"/>
              </a:cxn>
              <a:cxn ang="0">
                <a:pos x="4" y="7"/>
              </a:cxn>
              <a:cxn ang="0">
                <a:pos x="4" y="5"/>
              </a:cxn>
              <a:cxn ang="0">
                <a:pos x="4" y="4"/>
              </a:cxn>
              <a:cxn ang="0">
                <a:pos x="4" y="4"/>
              </a:cxn>
              <a:cxn ang="0">
                <a:pos x="5" y="3"/>
              </a:cxn>
              <a:cxn ang="0">
                <a:pos x="6" y="3"/>
              </a:cxn>
              <a:cxn ang="0">
                <a:pos x="6" y="3"/>
              </a:cxn>
              <a:cxn ang="0">
                <a:pos x="6" y="3"/>
              </a:cxn>
              <a:cxn ang="0">
                <a:pos x="6" y="3"/>
              </a:cxn>
              <a:cxn ang="0">
                <a:pos x="6" y="3"/>
              </a:cxn>
              <a:cxn ang="0">
                <a:pos x="6" y="2"/>
              </a:cxn>
              <a:cxn ang="0">
                <a:pos x="6" y="0"/>
              </a:cxn>
              <a:cxn ang="0">
                <a:pos x="6" y="0"/>
              </a:cxn>
              <a:cxn ang="0">
                <a:pos x="6" y="0"/>
              </a:cxn>
              <a:cxn ang="0">
                <a:pos x="8" y="0"/>
              </a:cxn>
              <a:cxn ang="0">
                <a:pos x="8" y="0"/>
              </a:cxn>
              <a:cxn ang="0">
                <a:pos x="9" y="0"/>
              </a:cxn>
              <a:cxn ang="0">
                <a:pos x="9" y="0"/>
              </a:cxn>
              <a:cxn ang="0">
                <a:pos x="10" y="0"/>
              </a:cxn>
              <a:cxn ang="0">
                <a:pos x="10" y="0"/>
              </a:cxn>
              <a:cxn ang="0">
                <a:pos x="11" y="0"/>
              </a:cxn>
              <a:cxn ang="0">
                <a:pos x="11" y="0"/>
              </a:cxn>
              <a:cxn ang="0">
                <a:pos x="11" y="0"/>
              </a:cxn>
              <a:cxn ang="0">
                <a:pos x="13" y="0"/>
              </a:cxn>
              <a:cxn ang="0">
                <a:pos x="13" y="0"/>
              </a:cxn>
              <a:cxn ang="0">
                <a:pos x="13" y="0"/>
              </a:cxn>
              <a:cxn ang="0">
                <a:pos x="14" y="0"/>
              </a:cxn>
              <a:cxn ang="0">
                <a:pos x="14" y="0"/>
              </a:cxn>
              <a:cxn ang="0">
                <a:pos x="14" y="0"/>
              </a:cxn>
              <a:cxn ang="0">
                <a:pos x="14" y="7"/>
              </a:cxn>
              <a:cxn ang="0">
                <a:pos x="14" y="7"/>
              </a:cxn>
              <a:cxn ang="0">
                <a:pos x="14" y="7"/>
              </a:cxn>
              <a:cxn ang="0">
                <a:pos x="14" y="7"/>
              </a:cxn>
              <a:cxn ang="0">
                <a:pos x="14" y="7"/>
              </a:cxn>
              <a:cxn ang="0">
                <a:pos x="13" y="7"/>
              </a:cxn>
              <a:cxn ang="0">
                <a:pos x="13" y="7"/>
              </a:cxn>
              <a:cxn ang="0">
                <a:pos x="13" y="7"/>
              </a:cxn>
              <a:cxn ang="0">
                <a:pos x="11" y="7"/>
              </a:cxn>
              <a:cxn ang="0">
                <a:pos x="10" y="7"/>
              </a:cxn>
              <a:cxn ang="0">
                <a:pos x="10" y="7"/>
              </a:cxn>
              <a:cxn ang="0">
                <a:pos x="9" y="7"/>
              </a:cxn>
              <a:cxn ang="0">
                <a:pos x="9" y="7"/>
              </a:cxn>
              <a:cxn ang="0">
                <a:pos x="9" y="7"/>
              </a:cxn>
              <a:cxn ang="0">
                <a:pos x="9" y="8"/>
              </a:cxn>
              <a:cxn ang="0">
                <a:pos x="9" y="9"/>
              </a:cxn>
              <a:cxn ang="0">
                <a:pos x="9" y="9"/>
              </a:cxn>
              <a:cxn ang="0">
                <a:pos x="14" y="9"/>
              </a:cxn>
              <a:cxn ang="0">
                <a:pos x="14" y="17"/>
              </a:cxn>
              <a:cxn ang="0">
                <a:pos x="9" y="17"/>
              </a:cxn>
              <a:cxn ang="0">
                <a:pos x="9" y="36"/>
              </a:cxn>
              <a:cxn ang="0">
                <a:pos x="3" y="36"/>
              </a:cxn>
              <a:cxn ang="0">
                <a:pos x="3" y="17"/>
              </a:cxn>
              <a:cxn ang="0">
                <a:pos x="0" y="17"/>
              </a:cxn>
              <a:cxn ang="0">
                <a:pos x="0" y="9"/>
              </a:cxn>
            </a:cxnLst>
            <a:rect l="0" t="0" r="r" b="b"/>
            <a:pathLst>
              <a:path w="14" h="36">
                <a:moveTo>
                  <a:pt x="0" y="9"/>
                </a:moveTo>
                <a:lnTo>
                  <a:pt x="3" y="9"/>
                </a:lnTo>
                <a:lnTo>
                  <a:pt x="3" y="8"/>
                </a:lnTo>
                <a:lnTo>
                  <a:pt x="3" y="8"/>
                </a:lnTo>
                <a:lnTo>
                  <a:pt x="4" y="7"/>
                </a:lnTo>
                <a:lnTo>
                  <a:pt x="4" y="5"/>
                </a:lnTo>
                <a:lnTo>
                  <a:pt x="4" y="4"/>
                </a:lnTo>
                <a:lnTo>
                  <a:pt x="4" y="4"/>
                </a:lnTo>
                <a:lnTo>
                  <a:pt x="5" y="3"/>
                </a:lnTo>
                <a:lnTo>
                  <a:pt x="6" y="3"/>
                </a:lnTo>
                <a:lnTo>
                  <a:pt x="6" y="3"/>
                </a:lnTo>
                <a:lnTo>
                  <a:pt x="6" y="3"/>
                </a:lnTo>
                <a:lnTo>
                  <a:pt x="6" y="3"/>
                </a:lnTo>
                <a:lnTo>
                  <a:pt x="6" y="3"/>
                </a:lnTo>
                <a:lnTo>
                  <a:pt x="6" y="2"/>
                </a:lnTo>
                <a:lnTo>
                  <a:pt x="6" y="0"/>
                </a:lnTo>
                <a:lnTo>
                  <a:pt x="6" y="0"/>
                </a:lnTo>
                <a:lnTo>
                  <a:pt x="6" y="0"/>
                </a:lnTo>
                <a:lnTo>
                  <a:pt x="8" y="0"/>
                </a:lnTo>
                <a:lnTo>
                  <a:pt x="8" y="0"/>
                </a:lnTo>
                <a:lnTo>
                  <a:pt x="9" y="0"/>
                </a:lnTo>
                <a:lnTo>
                  <a:pt x="9" y="0"/>
                </a:lnTo>
                <a:lnTo>
                  <a:pt x="10" y="0"/>
                </a:lnTo>
                <a:lnTo>
                  <a:pt x="10" y="0"/>
                </a:lnTo>
                <a:lnTo>
                  <a:pt x="11" y="0"/>
                </a:lnTo>
                <a:lnTo>
                  <a:pt x="11" y="0"/>
                </a:lnTo>
                <a:lnTo>
                  <a:pt x="11" y="0"/>
                </a:lnTo>
                <a:lnTo>
                  <a:pt x="13" y="0"/>
                </a:lnTo>
                <a:lnTo>
                  <a:pt x="13" y="0"/>
                </a:lnTo>
                <a:lnTo>
                  <a:pt x="13" y="0"/>
                </a:lnTo>
                <a:lnTo>
                  <a:pt x="14" y="0"/>
                </a:lnTo>
                <a:lnTo>
                  <a:pt x="14" y="0"/>
                </a:lnTo>
                <a:lnTo>
                  <a:pt x="14" y="0"/>
                </a:lnTo>
                <a:lnTo>
                  <a:pt x="14" y="7"/>
                </a:lnTo>
                <a:lnTo>
                  <a:pt x="14" y="7"/>
                </a:lnTo>
                <a:lnTo>
                  <a:pt x="14" y="7"/>
                </a:lnTo>
                <a:lnTo>
                  <a:pt x="14" y="7"/>
                </a:lnTo>
                <a:lnTo>
                  <a:pt x="14" y="7"/>
                </a:lnTo>
                <a:lnTo>
                  <a:pt x="13" y="7"/>
                </a:lnTo>
                <a:lnTo>
                  <a:pt x="13" y="7"/>
                </a:lnTo>
                <a:lnTo>
                  <a:pt x="13" y="7"/>
                </a:lnTo>
                <a:lnTo>
                  <a:pt x="11" y="7"/>
                </a:lnTo>
                <a:lnTo>
                  <a:pt x="10" y="7"/>
                </a:lnTo>
                <a:lnTo>
                  <a:pt x="10" y="7"/>
                </a:lnTo>
                <a:lnTo>
                  <a:pt x="9" y="7"/>
                </a:lnTo>
                <a:lnTo>
                  <a:pt x="9" y="7"/>
                </a:lnTo>
                <a:lnTo>
                  <a:pt x="9" y="7"/>
                </a:lnTo>
                <a:lnTo>
                  <a:pt x="9" y="8"/>
                </a:lnTo>
                <a:lnTo>
                  <a:pt x="9" y="9"/>
                </a:lnTo>
                <a:lnTo>
                  <a:pt x="9" y="9"/>
                </a:lnTo>
                <a:lnTo>
                  <a:pt x="14" y="9"/>
                </a:lnTo>
                <a:lnTo>
                  <a:pt x="14" y="17"/>
                </a:lnTo>
                <a:lnTo>
                  <a:pt x="9" y="17"/>
                </a:lnTo>
                <a:lnTo>
                  <a:pt x="9" y="36"/>
                </a:lnTo>
                <a:lnTo>
                  <a:pt x="3" y="36"/>
                </a:lnTo>
                <a:lnTo>
                  <a:pt x="3" y="17"/>
                </a:lnTo>
                <a:lnTo>
                  <a:pt x="0" y="17"/>
                </a:lnTo>
                <a:lnTo>
                  <a:pt x="0" y="9"/>
                </a:lnTo>
                <a:close/>
              </a:path>
            </a:pathLst>
          </a:custGeom>
          <a:solidFill>
            <a:srgbClr val="3A66AA"/>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294" name="Freeform 414"/>
          <p:cNvSpPr>
            <a:spLocks noEditPoints="1"/>
          </p:cNvSpPr>
          <p:nvPr/>
        </p:nvSpPr>
        <p:spPr bwMode="auto">
          <a:xfrm>
            <a:off x="6380163" y="4427538"/>
            <a:ext cx="7938" cy="14288"/>
          </a:xfrm>
          <a:custGeom>
            <a:avLst/>
            <a:gdLst/>
            <a:ahLst/>
            <a:cxnLst>
              <a:cxn ang="0">
                <a:pos x="14" y="36"/>
              </a:cxn>
              <a:cxn ang="0">
                <a:pos x="14" y="33"/>
              </a:cxn>
              <a:cxn ang="0">
                <a:pos x="14" y="34"/>
              </a:cxn>
              <a:cxn ang="0">
                <a:pos x="13" y="36"/>
              </a:cxn>
              <a:cxn ang="0">
                <a:pos x="12" y="36"/>
              </a:cxn>
              <a:cxn ang="0">
                <a:pos x="12" y="36"/>
              </a:cxn>
              <a:cxn ang="0">
                <a:pos x="10" y="36"/>
              </a:cxn>
              <a:cxn ang="0">
                <a:pos x="9" y="36"/>
              </a:cxn>
              <a:cxn ang="0">
                <a:pos x="9" y="36"/>
              </a:cxn>
              <a:cxn ang="0">
                <a:pos x="8" y="36"/>
              </a:cxn>
              <a:cxn ang="0">
                <a:pos x="5" y="36"/>
              </a:cxn>
              <a:cxn ang="0">
                <a:pos x="4" y="36"/>
              </a:cxn>
              <a:cxn ang="0">
                <a:pos x="3" y="34"/>
              </a:cxn>
              <a:cxn ang="0">
                <a:pos x="3" y="32"/>
              </a:cxn>
              <a:cxn ang="0">
                <a:pos x="2" y="29"/>
              </a:cxn>
              <a:cxn ang="0">
                <a:pos x="0" y="27"/>
              </a:cxn>
              <a:cxn ang="0">
                <a:pos x="0" y="24"/>
              </a:cxn>
              <a:cxn ang="0">
                <a:pos x="0" y="22"/>
              </a:cxn>
              <a:cxn ang="0">
                <a:pos x="0" y="19"/>
              </a:cxn>
              <a:cxn ang="0">
                <a:pos x="2" y="17"/>
              </a:cxn>
              <a:cxn ang="0">
                <a:pos x="3" y="14"/>
              </a:cxn>
              <a:cxn ang="0">
                <a:pos x="3" y="12"/>
              </a:cxn>
              <a:cxn ang="0">
                <a:pos x="4" y="11"/>
              </a:cxn>
              <a:cxn ang="0">
                <a:pos x="5" y="11"/>
              </a:cxn>
              <a:cxn ang="0">
                <a:pos x="8" y="9"/>
              </a:cxn>
              <a:cxn ang="0">
                <a:pos x="9" y="9"/>
              </a:cxn>
              <a:cxn ang="0">
                <a:pos x="12" y="11"/>
              </a:cxn>
              <a:cxn ang="0">
                <a:pos x="13" y="11"/>
              </a:cxn>
              <a:cxn ang="0">
                <a:pos x="14" y="12"/>
              </a:cxn>
              <a:cxn ang="0">
                <a:pos x="14" y="0"/>
              </a:cxn>
              <a:cxn ang="0">
                <a:pos x="19" y="36"/>
              </a:cxn>
              <a:cxn ang="0">
                <a:pos x="5" y="24"/>
              </a:cxn>
              <a:cxn ang="0">
                <a:pos x="5" y="26"/>
              </a:cxn>
              <a:cxn ang="0">
                <a:pos x="5" y="27"/>
              </a:cxn>
              <a:cxn ang="0">
                <a:pos x="5" y="28"/>
              </a:cxn>
              <a:cxn ang="0">
                <a:pos x="7" y="29"/>
              </a:cxn>
              <a:cxn ang="0">
                <a:pos x="7" y="31"/>
              </a:cxn>
              <a:cxn ang="0">
                <a:pos x="8" y="32"/>
              </a:cxn>
              <a:cxn ang="0">
                <a:pos x="8" y="33"/>
              </a:cxn>
              <a:cxn ang="0">
                <a:pos x="9" y="33"/>
              </a:cxn>
              <a:cxn ang="0">
                <a:pos x="10" y="32"/>
              </a:cxn>
              <a:cxn ang="0">
                <a:pos x="12" y="31"/>
              </a:cxn>
              <a:cxn ang="0">
                <a:pos x="13" y="29"/>
              </a:cxn>
              <a:cxn ang="0">
                <a:pos x="14" y="29"/>
              </a:cxn>
              <a:cxn ang="0">
                <a:pos x="14" y="28"/>
              </a:cxn>
              <a:cxn ang="0">
                <a:pos x="14" y="27"/>
              </a:cxn>
              <a:cxn ang="0">
                <a:pos x="14" y="24"/>
              </a:cxn>
              <a:cxn ang="0">
                <a:pos x="14" y="22"/>
              </a:cxn>
              <a:cxn ang="0">
                <a:pos x="14" y="21"/>
              </a:cxn>
              <a:cxn ang="0">
                <a:pos x="14" y="19"/>
              </a:cxn>
              <a:cxn ang="0">
                <a:pos x="14" y="18"/>
              </a:cxn>
              <a:cxn ang="0">
                <a:pos x="13" y="17"/>
              </a:cxn>
              <a:cxn ang="0">
                <a:pos x="12" y="17"/>
              </a:cxn>
              <a:cxn ang="0">
                <a:pos x="10" y="17"/>
              </a:cxn>
              <a:cxn ang="0">
                <a:pos x="9" y="17"/>
              </a:cxn>
              <a:cxn ang="0">
                <a:pos x="9" y="17"/>
              </a:cxn>
              <a:cxn ang="0">
                <a:pos x="8" y="17"/>
              </a:cxn>
              <a:cxn ang="0">
                <a:pos x="8" y="17"/>
              </a:cxn>
              <a:cxn ang="0">
                <a:pos x="7" y="17"/>
              </a:cxn>
              <a:cxn ang="0">
                <a:pos x="5" y="18"/>
              </a:cxn>
              <a:cxn ang="0">
                <a:pos x="5" y="19"/>
              </a:cxn>
              <a:cxn ang="0">
                <a:pos x="5" y="21"/>
              </a:cxn>
              <a:cxn ang="0">
                <a:pos x="5" y="22"/>
              </a:cxn>
            </a:cxnLst>
            <a:rect l="0" t="0" r="r" b="b"/>
            <a:pathLst>
              <a:path w="19" h="36">
                <a:moveTo>
                  <a:pt x="19" y="36"/>
                </a:moveTo>
                <a:lnTo>
                  <a:pt x="14" y="36"/>
                </a:lnTo>
                <a:lnTo>
                  <a:pt x="14" y="33"/>
                </a:lnTo>
                <a:lnTo>
                  <a:pt x="14" y="33"/>
                </a:lnTo>
                <a:lnTo>
                  <a:pt x="14" y="33"/>
                </a:lnTo>
                <a:lnTo>
                  <a:pt x="14" y="34"/>
                </a:lnTo>
                <a:lnTo>
                  <a:pt x="14" y="34"/>
                </a:lnTo>
                <a:lnTo>
                  <a:pt x="13" y="36"/>
                </a:lnTo>
                <a:lnTo>
                  <a:pt x="13" y="36"/>
                </a:lnTo>
                <a:lnTo>
                  <a:pt x="12" y="36"/>
                </a:lnTo>
                <a:lnTo>
                  <a:pt x="12" y="36"/>
                </a:lnTo>
                <a:lnTo>
                  <a:pt x="12" y="36"/>
                </a:lnTo>
                <a:lnTo>
                  <a:pt x="10" y="36"/>
                </a:lnTo>
                <a:lnTo>
                  <a:pt x="10" y="36"/>
                </a:lnTo>
                <a:lnTo>
                  <a:pt x="10" y="36"/>
                </a:lnTo>
                <a:lnTo>
                  <a:pt x="9" y="36"/>
                </a:lnTo>
                <a:lnTo>
                  <a:pt x="9" y="36"/>
                </a:lnTo>
                <a:lnTo>
                  <a:pt x="9" y="36"/>
                </a:lnTo>
                <a:lnTo>
                  <a:pt x="9" y="36"/>
                </a:lnTo>
                <a:lnTo>
                  <a:pt x="8" y="36"/>
                </a:lnTo>
                <a:lnTo>
                  <a:pt x="7" y="36"/>
                </a:lnTo>
                <a:lnTo>
                  <a:pt x="5" y="36"/>
                </a:lnTo>
                <a:lnTo>
                  <a:pt x="5" y="36"/>
                </a:lnTo>
                <a:lnTo>
                  <a:pt x="4" y="36"/>
                </a:lnTo>
                <a:lnTo>
                  <a:pt x="4" y="34"/>
                </a:lnTo>
                <a:lnTo>
                  <a:pt x="3" y="34"/>
                </a:lnTo>
                <a:lnTo>
                  <a:pt x="3" y="33"/>
                </a:lnTo>
                <a:lnTo>
                  <a:pt x="3" y="32"/>
                </a:lnTo>
                <a:lnTo>
                  <a:pt x="2" y="31"/>
                </a:lnTo>
                <a:lnTo>
                  <a:pt x="2" y="29"/>
                </a:lnTo>
                <a:lnTo>
                  <a:pt x="0" y="28"/>
                </a:lnTo>
                <a:lnTo>
                  <a:pt x="0" y="27"/>
                </a:lnTo>
                <a:lnTo>
                  <a:pt x="0" y="26"/>
                </a:lnTo>
                <a:lnTo>
                  <a:pt x="0" y="24"/>
                </a:lnTo>
                <a:lnTo>
                  <a:pt x="0" y="23"/>
                </a:lnTo>
                <a:lnTo>
                  <a:pt x="0" y="22"/>
                </a:lnTo>
                <a:lnTo>
                  <a:pt x="0" y="21"/>
                </a:lnTo>
                <a:lnTo>
                  <a:pt x="0" y="19"/>
                </a:lnTo>
                <a:lnTo>
                  <a:pt x="0" y="18"/>
                </a:lnTo>
                <a:lnTo>
                  <a:pt x="2" y="17"/>
                </a:lnTo>
                <a:lnTo>
                  <a:pt x="2" y="16"/>
                </a:lnTo>
                <a:lnTo>
                  <a:pt x="3" y="14"/>
                </a:lnTo>
                <a:lnTo>
                  <a:pt x="3" y="13"/>
                </a:lnTo>
                <a:lnTo>
                  <a:pt x="3" y="12"/>
                </a:lnTo>
                <a:lnTo>
                  <a:pt x="4" y="12"/>
                </a:lnTo>
                <a:lnTo>
                  <a:pt x="4" y="11"/>
                </a:lnTo>
                <a:lnTo>
                  <a:pt x="5" y="11"/>
                </a:lnTo>
                <a:lnTo>
                  <a:pt x="5" y="11"/>
                </a:lnTo>
                <a:lnTo>
                  <a:pt x="7" y="9"/>
                </a:lnTo>
                <a:lnTo>
                  <a:pt x="8" y="9"/>
                </a:lnTo>
                <a:lnTo>
                  <a:pt x="9" y="9"/>
                </a:lnTo>
                <a:lnTo>
                  <a:pt x="9" y="9"/>
                </a:lnTo>
                <a:lnTo>
                  <a:pt x="10" y="9"/>
                </a:lnTo>
                <a:lnTo>
                  <a:pt x="12" y="11"/>
                </a:lnTo>
                <a:lnTo>
                  <a:pt x="12" y="11"/>
                </a:lnTo>
                <a:lnTo>
                  <a:pt x="13" y="11"/>
                </a:lnTo>
                <a:lnTo>
                  <a:pt x="13" y="12"/>
                </a:lnTo>
                <a:lnTo>
                  <a:pt x="14" y="12"/>
                </a:lnTo>
                <a:lnTo>
                  <a:pt x="14" y="13"/>
                </a:lnTo>
                <a:lnTo>
                  <a:pt x="14" y="0"/>
                </a:lnTo>
                <a:lnTo>
                  <a:pt x="19" y="0"/>
                </a:lnTo>
                <a:lnTo>
                  <a:pt x="19" y="36"/>
                </a:lnTo>
                <a:close/>
                <a:moveTo>
                  <a:pt x="5" y="23"/>
                </a:moveTo>
                <a:lnTo>
                  <a:pt x="5" y="24"/>
                </a:lnTo>
                <a:lnTo>
                  <a:pt x="5" y="26"/>
                </a:lnTo>
                <a:lnTo>
                  <a:pt x="5" y="26"/>
                </a:lnTo>
                <a:lnTo>
                  <a:pt x="5" y="27"/>
                </a:lnTo>
                <a:lnTo>
                  <a:pt x="5" y="27"/>
                </a:lnTo>
                <a:lnTo>
                  <a:pt x="5" y="28"/>
                </a:lnTo>
                <a:lnTo>
                  <a:pt x="5" y="28"/>
                </a:lnTo>
                <a:lnTo>
                  <a:pt x="5" y="29"/>
                </a:lnTo>
                <a:lnTo>
                  <a:pt x="7" y="29"/>
                </a:lnTo>
                <a:lnTo>
                  <a:pt x="7" y="31"/>
                </a:lnTo>
                <a:lnTo>
                  <a:pt x="7" y="31"/>
                </a:lnTo>
                <a:lnTo>
                  <a:pt x="7" y="32"/>
                </a:lnTo>
                <a:lnTo>
                  <a:pt x="8" y="32"/>
                </a:lnTo>
                <a:lnTo>
                  <a:pt x="8" y="32"/>
                </a:lnTo>
                <a:lnTo>
                  <a:pt x="8" y="33"/>
                </a:lnTo>
                <a:lnTo>
                  <a:pt x="9" y="33"/>
                </a:lnTo>
                <a:lnTo>
                  <a:pt x="9" y="33"/>
                </a:lnTo>
                <a:lnTo>
                  <a:pt x="10" y="32"/>
                </a:lnTo>
                <a:lnTo>
                  <a:pt x="10" y="32"/>
                </a:lnTo>
                <a:lnTo>
                  <a:pt x="12" y="32"/>
                </a:lnTo>
                <a:lnTo>
                  <a:pt x="12" y="31"/>
                </a:lnTo>
                <a:lnTo>
                  <a:pt x="13" y="31"/>
                </a:lnTo>
                <a:lnTo>
                  <a:pt x="13" y="29"/>
                </a:lnTo>
                <a:lnTo>
                  <a:pt x="14" y="29"/>
                </a:lnTo>
                <a:lnTo>
                  <a:pt x="14" y="29"/>
                </a:lnTo>
                <a:lnTo>
                  <a:pt x="14" y="29"/>
                </a:lnTo>
                <a:lnTo>
                  <a:pt x="14" y="28"/>
                </a:lnTo>
                <a:lnTo>
                  <a:pt x="14" y="28"/>
                </a:lnTo>
                <a:lnTo>
                  <a:pt x="14" y="27"/>
                </a:lnTo>
                <a:lnTo>
                  <a:pt x="14" y="26"/>
                </a:lnTo>
                <a:lnTo>
                  <a:pt x="14" y="24"/>
                </a:lnTo>
                <a:lnTo>
                  <a:pt x="14" y="23"/>
                </a:lnTo>
                <a:lnTo>
                  <a:pt x="14" y="22"/>
                </a:lnTo>
                <a:lnTo>
                  <a:pt x="14" y="21"/>
                </a:lnTo>
                <a:lnTo>
                  <a:pt x="14" y="21"/>
                </a:lnTo>
                <a:lnTo>
                  <a:pt x="14" y="19"/>
                </a:lnTo>
                <a:lnTo>
                  <a:pt x="14" y="19"/>
                </a:lnTo>
                <a:lnTo>
                  <a:pt x="14" y="18"/>
                </a:lnTo>
                <a:lnTo>
                  <a:pt x="14" y="18"/>
                </a:lnTo>
                <a:lnTo>
                  <a:pt x="14" y="17"/>
                </a:lnTo>
                <a:lnTo>
                  <a:pt x="13" y="17"/>
                </a:lnTo>
                <a:lnTo>
                  <a:pt x="13" y="17"/>
                </a:lnTo>
                <a:lnTo>
                  <a:pt x="12" y="17"/>
                </a:lnTo>
                <a:lnTo>
                  <a:pt x="12" y="17"/>
                </a:lnTo>
                <a:lnTo>
                  <a:pt x="10" y="17"/>
                </a:lnTo>
                <a:lnTo>
                  <a:pt x="10" y="17"/>
                </a:lnTo>
                <a:lnTo>
                  <a:pt x="9" y="17"/>
                </a:lnTo>
                <a:lnTo>
                  <a:pt x="9" y="17"/>
                </a:lnTo>
                <a:lnTo>
                  <a:pt x="9" y="17"/>
                </a:lnTo>
                <a:lnTo>
                  <a:pt x="9" y="17"/>
                </a:lnTo>
                <a:lnTo>
                  <a:pt x="8" y="17"/>
                </a:lnTo>
                <a:lnTo>
                  <a:pt x="8" y="17"/>
                </a:lnTo>
                <a:lnTo>
                  <a:pt x="8" y="17"/>
                </a:lnTo>
                <a:lnTo>
                  <a:pt x="8" y="17"/>
                </a:lnTo>
                <a:lnTo>
                  <a:pt x="7" y="17"/>
                </a:lnTo>
                <a:lnTo>
                  <a:pt x="5" y="17"/>
                </a:lnTo>
                <a:lnTo>
                  <a:pt x="5" y="18"/>
                </a:lnTo>
                <a:lnTo>
                  <a:pt x="5" y="18"/>
                </a:lnTo>
                <a:lnTo>
                  <a:pt x="5" y="19"/>
                </a:lnTo>
                <a:lnTo>
                  <a:pt x="5" y="19"/>
                </a:lnTo>
                <a:lnTo>
                  <a:pt x="5" y="21"/>
                </a:lnTo>
                <a:lnTo>
                  <a:pt x="5" y="21"/>
                </a:lnTo>
                <a:lnTo>
                  <a:pt x="5" y="22"/>
                </a:lnTo>
                <a:lnTo>
                  <a:pt x="5" y="23"/>
                </a:lnTo>
                <a:close/>
              </a:path>
            </a:pathLst>
          </a:custGeom>
          <a:solidFill>
            <a:srgbClr val="3A66AA"/>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295" name="Freeform 415"/>
          <p:cNvSpPr/>
          <p:nvPr/>
        </p:nvSpPr>
        <p:spPr bwMode="auto">
          <a:xfrm>
            <a:off x="6269038" y="4456113"/>
            <a:ext cx="9525" cy="11113"/>
          </a:xfrm>
          <a:custGeom>
            <a:avLst/>
            <a:gdLst/>
            <a:ahLst/>
            <a:cxnLst>
              <a:cxn ang="0">
                <a:pos x="6" y="18"/>
              </a:cxn>
              <a:cxn ang="0">
                <a:pos x="7" y="20"/>
              </a:cxn>
              <a:cxn ang="0">
                <a:pos x="7" y="20"/>
              </a:cxn>
              <a:cxn ang="0">
                <a:pos x="7" y="23"/>
              </a:cxn>
              <a:cxn ang="0">
                <a:pos x="10" y="24"/>
              </a:cxn>
              <a:cxn ang="0">
                <a:pos x="10" y="24"/>
              </a:cxn>
              <a:cxn ang="0">
                <a:pos x="12" y="24"/>
              </a:cxn>
              <a:cxn ang="0">
                <a:pos x="12" y="23"/>
              </a:cxn>
              <a:cxn ang="0">
                <a:pos x="12" y="20"/>
              </a:cxn>
              <a:cxn ang="0">
                <a:pos x="14" y="20"/>
              </a:cxn>
              <a:cxn ang="0">
                <a:pos x="15" y="20"/>
              </a:cxn>
              <a:cxn ang="0">
                <a:pos x="16" y="20"/>
              </a:cxn>
              <a:cxn ang="0">
                <a:pos x="15" y="19"/>
              </a:cxn>
              <a:cxn ang="0">
                <a:pos x="12" y="17"/>
              </a:cxn>
              <a:cxn ang="0">
                <a:pos x="7" y="17"/>
              </a:cxn>
              <a:cxn ang="0">
                <a:pos x="5" y="14"/>
              </a:cxn>
              <a:cxn ang="0">
                <a:pos x="3" y="14"/>
              </a:cxn>
              <a:cxn ang="0">
                <a:pos x="2" y="12"/>
              </a:cxn>
              <a:cxn ang="0">
                <a:pos x="2" y="9"/>
              </a:cxn>
              <a:cxn ang="0">
                <a:pos x="2" y="7"/>
              </a:cxn>
              <a:cxn ang="0">
                <a:pos x="2" y="5"/>
              </a:cxn>
              <a:cxn ang="0">
                <a:pos x="2" y="4"/>
              </a:cxn>
              <a:cxn ang="0">
                <a:pos x="5" y="2"/>
              </a:cxn>
              <a:cxn ang="0">
                <a:pos x="9" y="0"/>
              </a:cxn>
              <a:cxn ang="0">
                <a:pos x="11" y="0"/>
              </a:cxn>
              <a:cxn ang="0">
                <a:pos x="14" y="2"/>
              </a:cxn>
              <a:cxn ang="0">
                <a:pos x="15" y="3"/>
              </a:cxn>
              <a:cxn ang="0">
                <a:pos x="17" y="4"/>
              </a:cxn>
              <a:cxn ang="0">
                <a:pos x="19" y="5"/>
              </a:cxn>
              <a:cxn ang="0">
                <a:pos x="19" y="8"/>
              </a:cxn>
              <a:cxn ang="0">
                <a:pos x="12" y="8"/>
              </a:cxn>
              <a:cxn ang="0">
                <a:pos x="11" y="8"/>
              </a:cxn>
              <a:cxn ang="0">
                <a:pos x="10" y="8"/>
              </a:cxn>
              <a:cxn ang="0">
                <a:pos x="9" y="8"/>
              </a:cxn>
              <a:cxn ang="0">
                <a:pos x="7" y="8"/>
              </a:cxn>
              <a:cxn ang="0">
                <a:pos x="7" y="8"/>
              </a:cxn>
              <a:cxn ang="0">
                <a:pos x="7" y="8"/>
              </a:cxn>
              <a:cxn ang="0">
                <a:pos x="7" y="10"/>
              </a:cxn>
              <a:cxn ang="0">
                <a:pos x="9" y="10"/>
              </a:cxn>
              <a:cxn ang="0">
                <a:pos x="11" y="10"/>
              </a:cxn>
              <a:cxn ang="0">
                <a:pos x="14" y="10"/>
              </a:cxn>
              <a:cxn ang="0">
                <a:pos x="16" y="13"/>
              </a:cxn>
              <a:cxn ang="0">
                <a:pos x="19" y="14"/>
              </a:cxn>
              <a:cxn ang="0">
                <a:pos x="19" y="14"/>
              </a:cxn>
              <a:cxn ang="0">
                <a:pos x="20" y="17"/>
              </a:cxn>
              <a:cxn ang="0">
                <a:pos x="21" y="20"/>
              </a:cxn>
              <a:cxn ang="0">
                <a:pos x="20" y="22"/>
              </a:cxn>
              <a:cxn ang="0">
                <a:pos x="19" y="23"/>
              </a:cxn>
              <a:cxn ang="0">
                <a:pos x="17" y="25"/>
              </a:cxn>
              <a:cxn ang="0">
                <a:pos x="14" y="27"/>
              </a:cxn>
              <a:cxn ang="0">
                <a:pos x="11" y="27"/>
              </a:cxn>
              <a:cxn ang="0">
                <a:pos x="9" y="27"/>
              </a:cxn>
              <a:cxn ang="0">
                <a:pos x="6" y="27"/>
              </a:cxn>
              <a:cxn ang="0">
                <a:pos x="5" y="27"/>
              </a:cxn>
              <a:cxn ang="0">
                <a:pos x="2" y="24"/>
              </a:cxn>
              <a:cxn ang="0">
                <a:pos x="1" y="23"/>
              </a:cxn>
            </a:cxnLst>
            <a:rect l="0" t="0" r="r" b="b"/>
            <a:pathLst>
              <a:path w="21" h="27">
                <a:moveTo>
                  <a:pt x="0" y="20"/>
                </a:moveTo>
                <a:lnTo>
                  <a:pt x="5" y="17"/>
                </a:lnTo>
                <a:lnTo>
                  <a:pt x="6" y="18"/>
                </a:lnTo>
                <a:lnTo>
                  <a:pt x="6" y="19"/>
                </a:lnTo>
                <a:lnTo>
                  <a:pt x="7" y="19"/>
                </a:lnTo>
                <a:lnTo>
                  <a:pt x="7" y="20"/>
                </a:lnTo>
                <a:lnTo>
                  <a:pt x="7" y="20"/>
                </a:lnTo>
                <a:lnTo>
                  <a:pt x="7" y="20"/>
                </a:lnTo>
                <a:lnTo>
                  <a:pt x="7" y="20"/>
                </a:lnTo>
                <a:lnTo>
                  <a:pt x="7" y="20"/>
                </a:lnTo>
                <a:lnTo>
                  <a:pt x="7" y="22"/>
                </a:lnTo>
                <a:lnTo>
                  <a:pt x="7" y="23"/>
                </a:lnTo>
                <a:lnTo>
                  <a:pt x="9" y="23"/>
                </a:lnTo>
                <a:lnTo>
                  <a:pt x="9" y="23"/>
                </a:lnTo>
                <a:lnTo>
                  <a:pt x="10" y="24"/>
                </a:lnTo>
                <a:lnTo>
                  <a:pt x="10" y="24"/>
                </a:lnTo>
                <a:lnTo>
                  <a:pt x="10" y="24"/>
                </a:lnTo>
                <a:lnTo>
                  <a:pt x="10" y="24"/>
                </a:lnTo>
                <a:lnTo>
                  <a:pt x="11" y="24"/>
                </a:lnTo>
                <a:lnTo>
                  <a:pt x="12" y="24"/>
                </a:lnTo>
                <a:lnTo>
                  <a:pt x="12" y="24"/>
                </a:lnTo>
                <a:lnTo>
                  <a:pt x="12" y="23"/>
                </a:lnTo>
                <a:lnTo>
                  <a:pt x="12" y="23"/>
                </a:lnTo>
                <a:lnTo>
                  <a:pt x="12" y="23"/>
                </a:lnTo>
                <a:lnTo>
                  <a:pt x="12" y="22"/>
                </a:lnTo>
                <a:lnTo>
                  <a:pt x="12" y="20"/>
                </a:lnTo>
                <a:lnTo>
                  <a:pt x="12" y="20"/>
                </a:lnTo>
                <a:lnTo>
                  <a:pt x="14" y="20"/>
                </a:lnTo>
                <a:lnTo>
                  <a:pt x="14" y="20"/>
                </a:lnTo>
                <a:lnTo>
                  <a:pt x="14" y="20"/>
                </a:lnTo>
                <a:lnTo>
                  <a:pt x="15" y="20"/>
                </a:lnTo>
                <a:lnTo>
                  <a:pt x="15" y="20"/>
                </a:lnTo>
                <a:lnTo>
                  <a:pt x="15" y="20"/>
                </a:lnTo>
                <a:lnTo>
                  <a:pt x="16" y="20"/>
                </a:lnTo>
                <a:lnTo>
                  <a:pt x="16" y="20"/>
                </a:lnTo>
                <a:lnTo>
                  <a:pt x="16" y="20"/>
                </a:lnTo>
                <a:lnTo>
                  <a:pt x="15" y="20"/>
                </a:lnTo>
                <a:lnTo>
                  <a:pt x="15" y="20"/>
                </a:lnTo>
                <a:lnTo>
                  <a:pt x="15" y="19"/>
                </a:lnTo>
                <a:lnTo>
                  <a:pt x="15" y="19"/>
                </a:lnTo>
                <a:lnTo>
                  <a:pt x="14" y="18"/>
                </a:lnTo>
                <a:lnTo>
                  <a:pt x="12" y="17"/>
                </a:lnTo>
                <a:lnTo>
                  <a:pt x="11" y="17"/>
                </a:lnTo>
                <a:lnTo>
                  <a:pt x="10" y="17"/>
                </a:lnTo>
                <a:lnTo>
                  <a:pt x="7" y="17"/>
                </a:lnTo>
                <a:lnTo>
                  <a:pt x="7" y="15"/>
                </a:lnTo>
                <a:lnTo>
                  <a:pt x="6" y="15"/>
                </a:lnTo>
                <a:lnTo>
                  <a:pt x="5" y="14"/>
                </a:lnTo>
                <a:lnTo>
                  <a:pt x="5" y="14"/>
                </a:lnTo>
                <a:lnTo>
                  <a:pt x="5" y="14"/>
                </a:lnTo>
                <a:lnTo>
                  <a:pt x="3" y="14"/>
                </a:lnTo>
                <a:lnTo>
                  <a:pt x="3" y="13"/>
                </a:lnTo>
                <a:lnTo>
                  <a:pt x="2" y="13"/>
                </a:lnTo>
                <a:lnTo>
                  <a:pt x="2" y="12"/>
                </a:lnTo>
                <a:lnTo>
                  <a:pt x="2" y="10"/>
                </a:lnTo>
                <a:lnTo>
                  <a:pt x="2" y="10"/>
                </a:lnTo>
                <a:lnTo>
                  <a:pt x="2" y="9"/>
                </a:lnTo>
                <a:lnTo>
                  <a:pt x="2" y="8"/>
                </a:lnTo>
                <a:lnTo>
                  <a:pt x="2" y="8"/>
                </a:lnTo>
                <a:lnTo>
                  <a:pt x="2" y="7"/>
                </a:lnTo>
                <a:lnTo>
                  <a:pt x="2" y="7"/>
                </a:lnTo>
                <a:lnTo>
                  <a:pt x="2" y="5"/>
                </a:lnTo>
                <a:lnTo>
                  <a:pt x="2" y="5"/>
                </a:lnTo>
                <a:lnTo>
                  <a:pt x="2" y="4"/>
                </a:lnTo>
                <a:lnTo>
                  <a:pt x="2" y="4"/>
                </a:lnTo>
                <a:lnTo>
                  <a:pt x="2" y="4"/>
                </a:lnTo>
                <a:lnTo>
                  <a:pt x="3" y="3"/>
                </a:lnTo>
                <a:lnTo>
                  <a:pt x="3" y="2"/>
                </a:lnTo>
                <a:lnTo>
                  <a:pt x="5" y="2"/>
                </a:lnTo>
                <a:lnTo>
                  <a:pt x="6" y="2"/>
                </a:lnTo>
                <a:lnTo>
                  <a:pt x="7" y="2"/>
                </a:lnTo>
                <a:lnTo>
                  <a:pt x="9" y="0"/>
                </a:lnTo>
                <a:lnTo>
                  <a:pt x="9" y="0"/>
                </a:lnTo>
                <a:lnTo>
                  <a:pt x="10" y="0"/>
                </a:lnTo>
                <a:lnTo>
                  <a:pt x="11" y="0"/>
                </a:lnTo>
                <a:lnTo>
                  <a:pt x="12" y="0"/>
                </a:lnTo>
                <a:lnTo>
                  <a:pt x="14" y="2"/>
                </a:lnTo>
                <a:lnTo>
                  <a:pt x="14" y="2"/>
                </a:lnTo>
                <a:lnTo>
                  <a:pt x="15" y="2"/>
                </a:lnTo>
                <a:lnTo>
                  <a:pt x="15" y="2"/>
                </a:lnTo>
                <a:lnTo>
                  <a:pt x="15" y="3"/>
                </a:lnTo>
                <a:lnTo>
                  <a:pt x="16" y="4"/>
                </a:lnTo>
                <a:lnTo>
                  <a:pt x="16" y="4"/>
                </a:lnTo>
                <a:lnTo>
                  <a:pt x="17" y="4"/>
                </a:lnTo>
                <a:lnTo>
                  <a:pt x="17" y="4"/>
                </a:lnTo>
                <a:lnTo>
                  <a:pt x="17" y="4"/>
                </a:lnTo>
                <a:lnTo>
                  <a:pt x="19" y="5"/>
                </a:lnTo>
                <a:lnTo>
                  <a:pt x="19" y="5"/>
                </a:lnTo>
                <a:lnTo>
                  <a:pt x="19" y="7"/>
                </a:lnTo>
                <a:lnTo>
                  <a:pt x="19" y="8"/>
                </a:lnTo>
                <a:lnTo>
                  <a:pt x="12" y="8"/>
                </a:lnTo>
                <a:lnTo>
                  <a:pt x="12" y="8"/>
                </a:lnTo>
                <a:lnTo>
                  <a:pt x="12" y="8"/>
                </a:lnTo>
                <a:lnTo>
                  <a:pt x="12" y="8"/>
                </a:lnTo>
                <a:lnTo>
                  <a:pt x="11" y="8"/>
                </a:lnTo>
                <a:lnTo>
                  <a:pt x="11" y="8"/>
                </a:lnTo>
                <a:lnTo>
                  <a:pt x="11" y="8"/>
                </a:lnTo>
                <a:lnTo>
                  <a:pt x="10" y="8"/>
                </a:lnTo>
                <a:lnTo>
                  <a:pt x="10" y="8"/>
                </a:lnTo>
                <a:lnTo>
                  <a:pt x="10" y="8"/>
                </a:lnTo>
                <a:lnTo>
                  <a:pt x="9" y="8"/>
                </a:lnTo>
                <a:lnTo>
                  <a:pt x="9" y="8"/>
                </a:lnTo>
                <a:lnTo>
                  <a:pt x="7" y="8"/>
                </a:lnTo>
                <a:lnTo>
                  <a:pt x="7" y="8"/>
                </a:lnTo>
                <a:lnTo>
                  <a:pt x="7" y="8"/>
                </a:lnTo>
                <a:lnTo>
                  <a:pt x="7" y="8"/>
                </a:lnTo>
                <a:lnTo>
                  <a:pt x="7" y="8"/>
                </a:lnTo>
                <a:lnTo>
                  <a:pt x="7" y="8"/>
                </a:lnTo>
                <a:lnTo>
                  <a:pt x="7" y="8"/>
                </a:lnTo>
                <a:lnTo>
                  <a:pt x="7" y="8"/>
                </a:lnTo>
                <a:lnTo>
                  <a:pt x="7" y="8"/>
                </a:lnTo>
                <a:lnTo>
                  <a:pt x="7" y="9"/>
                </a:lnTo>
                <a:lnTo>
                  <a:pt x="7" y="9"/>
                </a:lnTo>
                <a:lnTo>
                  <a:pt x="7" y="10"/>
                </a:lnTo>
                <a:lnTo>
                  <a:pt x="7" y="10"/>
                </a:lnTo>
                <a:lnTo>
                  <a:pt x="9" y="10"/>
                </a:lnTo>
                <a:lnTo>
                  <a:pt x="9" y="10"/>
                </a:lnTo>
                <a:lnTo>
                  <a:pt x="9" y="10"/>
                </a:lnTo>
                <a:lnTo>
                  <a:pt x="10" y="10"/>
                </a:lnTo>
                <a:lnTo>
                  <a:pt x="11" y="10"/>
                </a:lnTo>
                <a:lnTo>
                  <a:pt x="12" y="10"/>
                </a:lnTo>
                <a:lnTo>
                  <a:pt x="12" y="10"/>
                </a:lnTo>
                <a:lnTo>
                  <a:pt x="14" y="10"/>
                </a:lnTo>
                <a:lnTo>
                  <a:pt x="15" y="12"/>
                </a:lnTo>
                <a:lnTo>
                  <a:pt x="16" y="12"/>
                </a:lnTo>
                <a:lnTo>
                  <a:pt x="16" y="13"/>
                </a:lnTo>
                <a:lnTo>
                  <a:pt x="17" y="13"/>
                </a:lnTo>
                <a:lnTo>
                  <a:pt x="17" y="13"/>
                </a:lnTo>
                <a:lnTo>
                  <a:pt x="19" y="14"/>
                </a:lnTo>
                <a:lnTo>
                  <a:pt x="19" y="14"/>
                </a:lnTo>
                <a:lnTo>
                  <a:pt x="19" y="14"/>
                </a:lnTo>
                <a:lnTo>
                  <a:pt x="19" y="14"/>
                </a:lnTo>
                <a:lnTo>
                  <a:pt x="19" y="15"/>
                </a:lnTo>
                <a:lnTo>
                  <a:pt x="20" y="17"/>
                </a:lnTo>
                <a:lnTo>
                  <a:pt x="20" y="17"/>
                </a:lnTo>
                <a:lnTo>
                  <a:pt x="20" y="18"/>
                </a:lnTo>
                <a:lnTo>
                  <a:pt x="21" y="19"/>
                </a:lnTo>
                <a:lnTo>
                  <a:pt x="21" y="20"/>
                </a:lnTo>
                <a:lnTo>
                  <a:pt x="21" y="20"/>
                </a:lnTo>
                <a:lnTo>
                  <a:pt x="20" y="22"/>
                </a:lnTo>
                <a:lnTo>
                  <a:pt x="20" y="22"/>
                </a:lnTo>
                <a:lnTo>
                  <a:pt x="20" y="22"/>
                </a:lnTo>
                <a:lnTo>
                  <a:pt x="19" y="23"/>
                </a:lnTo>
                <a:lnTo>
                  <a:pt x="19" y="23"/>
                </a:lnTo>
                <a:lnTo>
                  <a:pt x="19" y="24"/>
                </a:lnTo>
                <a:lnTo>
                  <a:pt x="19" y="24"/>
                </a:lnTo>
                <a:lnTo>
                  <a:pt x="17" y="25"/>
                </a:lnTo>
                <a:lnTo>
                  <a:pt x="16" y="25"/>
                </a:lnTo>
                <a:lnTo>
                  <a:pt x="15" y="27"/>
                </a:lnTo>
                <a:lnTo>
                  <a:pt x="14" y="27"/>
                </a:lnTo>
                <a:lnTo>
                  <a:pt x="14" y="27"/>
                </a:lnTo>
                <a:lnTo>
                  <a:pt x="12" y="27"/>
                </a:lnTo>
                <a:lnTo>
                  <a:pt x="11" y="27"/>
                </a:lnTo>
                <a:lnTo>
                  <a:pt x="10" y="27"/>
                </a:lnTo>
                <a:lnTo>
                  <a:pt x="9" y="27"/>
                </a:lnTo>
                <a:lnTo>
                  <a:pt x="9" y="27"/>
                </a:lnTo>
                <a:lnTo>
                  <a:pt x="7" y="27"/>
                </a:lnTo>
                <a:lnTo>
                  <a:pt x="6" y="27"/>
                </a:lnTo>
                <a:lnTo>
                  <a:pt x="6" y="27"/>
                </a:lnTo>
                <a:lnTo>
                  <a:pt x="5" y="27"/>
                </a:lnTo>
                <a:lnTo>
                  <a:pt x="5" y="27"/>
                </a:lnTo>
                <a:lnTo>
                  <a:pt x="5" y="27"/>
                </a:lnTo>
                <a:lnTo>
                  <a:pt x="3" y="27"/>
                </a:lnTo>
                <a:lnTo>
                  <a:pt x="3" y="25"/>
                </a:lnTo>
                <a:lnTo>
                  <a:pt x="2" y="24"/>
                </a:lnTo>
                <a:lnTo>
                  <a:pt x="2" y="24"/>
                </a:lnTo>
                <a:lnTo>
                  <a:pt x="1" y="23"/>
                </a:lnTo>
                <a:lnTo>
                  <a:pt x="1" y="23"/>
                </a:lnTo>
                <a:lnTo>
                  <a:pt x="0" y="22"/>
                </a:lnTo>
                <a:lnTo>
                  <a:pt x="0" y="20"/>
                </a:lnTo>
                <a:close/>
              </a:path>
            </a:pathLst>
          </a:custGeom>
          <a:solidFill>
            <a:srgbClr val="3A66AA"/>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296" name="Freeform 416"/>
          <p:cNvSpPr>
            <a:spLocks noEditPoints="1"/>
          </p:cNvSpPr>
          <p:nvPr/>
        </p:nvSpPr>
        <p:spPr bwMode="auto">
          <a:xfrm>
            <a:off x="6278563" y="4452938"/>
            <a:ext cx="7938" cy="14288"/>
          </a:xfrm>
          <a:custGeom>
            <a:avLst/>
            <a:gdLst/>
            <a:ahLst/>
            <a:cxnLst>
              <a:cxn ang="0">
                <a:pos x="13" y="37"/>
              </a:cxn>
              <a:cxn ang="0">
                <a:pos x="13" y="34"/>
              </a:cxn>
              <a:cxn ang="0">
                <a:pos x="13" y="35"/>
              </a:cxn>
              <a:cxn ang="0">
                <a:pos x="12" y="37"/>
              </a:cxn>
              <a:cxn ang="0">
                <a:pos x="11" y="37"/>
              </a:cxn>
              <a:cxn ang="0">
                <a:pos x="10" y="37"/>
              </a:cxn>
              <a:cxn ang="0">
                <a:pos x="10" y="37"/>
              </a:cxn>
              <a:cxn ang="0">
                <a:pos x="8" y="37"/>
              </a:cxn>
              <a:cxn ang="0">
                <a:pos x="7" y="37"/>
              </a:cxn>
              <a:cxn ang="0">
                <a:pos x="7" y="37"/>
              </a:cxn>
              <a:cxn ang="0">
                <a:pos x="5" y="37"/>
              </a:cxn>
              <a:cxn ang="0">
                <a:pos x="3" y="37"/>
              </a:cxn>
              <a:cxn ang="0">
                <a:pos x="2" y="35"/>
              </a:cxn>
              <a:cxn ang="0">
                <a:pos x="1" y="33"/>
              </a:cxn>
              <a:cxn ang="0">
                <a:pos x="0" y="30"/>
              </a:cxn>
              <a:cxn ang="0">
                <a:pos x="0" y="28"/>
              </a:cxn>
              <a:cxn ang="0">
                <a:pos x="0" y="25"/>
              </a:cxn>
              <a:cxn ang="0">
                <a:pos x="0" y="23"/>
              </a:cxn>
              <a:cxn ang="0">
                <a:pos x="0" y="20"/>
              </a:cxn>
              <a:cxn ang="0">
                <a:pos x="0" y="18"/>
              </a:cxn>
              <a:cxn ang="0">
                <a:pos x="1" y="15"/>
              </a:cxn>
              <a:cxn ang="0">
                <a:pos x="2" y="13"/>
              </a:cxn>
              <a:cxn ang="0">
                <a:pos x="3" y="12"/>
              </a:cxn>
              <a:cxn ang="0">
                <a:pos x="5" y="12"/>
              </a:cxn>
              <a:cxn ang="0">
                <a:pos x="7" y="10"/>
              </a:cxn>
              <a:cxn ang="0">
                <a:pos x="8" y="10"/>
              </a:cxn>
              <a:cxn ang="0">
                <a:pos x="11" y="12"/>
              </a:cxn>
              <a:cxn ang="0">
                <a:pos x="12" y="12"/>
              </a:cxn>
              <a:cxn ang="0">
                <a:pos x="13" y="13"/>
              </a:cxn>
              <a:cxn ang="0">
                <a:pos x="13" y="0"/>
              </a:cxn>
              <a:cxn ang="0">
                <a:pos x="19" y="37"/>
              </a:cxn>
              <a:cxn ang="0">
                <a:pos x="5" y="25"/>
              </a:cxn>
              <a:cxn ang="0">
                <a:pos x="5" y="27"/>
              </a:cxn>
              <a:cxn ang="0">
                <a:pos x="5" y="28"/>
              </a:cxn>
              <a:cxn ang="0">
                <a:pos x="5" y="29"/>
              </a:cxn>
              <a:cxn ang="0">
                <a:pos x="5" y="30"/>
              </a:cxn>
              <a:cxn ang="0">
                <a:pos x="6" y="32"/>
              </a:cxn>
              <a:cxn ang="0">
                <a:pos x="7" y="33"/>
              </a:cxn>
              <a:cxn ang="0">
                <a:pos x="7" y="34"/>
              </a:cxn>
              <a:cxn ang="0">
                <a:pos x="8" y="34"/>
              </a:cxn>
              <a:cxn ang="0">
                <a:pos x="10" y="33"/>
              </a:cxn>
              <a:cxn ang="0">
                <a:pos x="11" y="32"/>
              </a:cxn>
              <a:cxn ang="0">
                <a:pos x="12" y="30"/>
              </a:cxn>
              <a:cxn ang="0">
                <a:pos x="13" y="30"/>
              </a:cxn>
              <a:cxn ang="0">
                <a:pos x="13" y="29"/>
              </a:cxn>
              <a:cxn ang="0">
                <a:pos x="13" y="28"/>
              </a:cxn>
              <a:cxn ang="0">
                <a:pos x="13" y="25"/>
              </a:cxn>
              <a:cxn ang="0">
                <a:pos x="13" y="23"/>
              </a:cxn>
              <a:cxn ang="0">
                <a:pos x="13" y="22"/>
              </a:cxn>
              <a:cxn ang="0">
                <a:pos x="13" y="20"/>
              </a:cxn>
              <a:cxn ang="0">
                <a:pos x="13" y="19"/>
              </a:cxn>
              <a:cxn ang="0">
                <a:pos x="12" y="18"/>
              </a:cxn>
              <a:cxn ang="0">
                <a:pos x="11" y="18"/>
              </a:cxn>
              <a:cxn ang="0">
                <a:pos x="10" y="18"/>
              </a:cxn>
              <a:cxn ang="0">
                <a:pos x="8" y="18"/>
              </a:cxn>
              <a:cxn ang="0">
                <a:pos x="7" y="18"/>
              </a:cxn>
              <a:cxn ang="0">
                <a:pos x="7" y="18"/>
              </a:cxn>
              <a:cxn ang="0">
                <a:pos x="7" y="18"/>
              </a:cxn>
              <a:cxn ang="0">
                <a:pos x="6" y="18"/>
              </a:cxn>
              <a:cxn ang="0">
                <a:pos x="5" y="19"/>
              </a:cxn>
              <a:cxn ang="0">
                <a:pos x="5" y="20"/>
              </a:cxn>
              <a:cxn ang="0">
                <a:pos x="5" y="22"/>
              </a:cxn>
              <a:cxn ang="0">
                <a:pos x="5" y="23"/>
              </a:cxn>
            </a:cxnLst>
            <a:rect l="0" t="0" r="r" b="b"/>
            <a:pathLst>
              <a:path w="19" h="37">
                <a:moveTo>
                  <a:pt x="19" y="37"/>
                </a:moveTo>
                <a:lnTo>
                  <a:pt x="13" y="37"/>
                </a:lnTo>
                <a:lnTo>
                  <a:pt x="13" y="34"/>
                </a:lnTo>
                <a:lnTo>
                  <a:pt x="13" y="34"/>
                </a:lnTo>
                <a:lnTo>
                  <a:pt x="13" y="34"/>
                </a:lnTo>
                <a:lnTo>
                  <a:pt x="13" y="35"/>
                </a:lnTo>
                <a:lnTo>
                  <a:pt x="12" y="35"/>
                </a:lnTo>
                <a:lnTo>
                  <a:pt x="12" y="37"/>
                </a:lnTo>
                <a:lnTo>
                  <a:pt x="12" y="37"/>
                </a:lnTo>
                <a:lnTo>
                  <a:pt x="11" y="37"/>
                </a:lnTo>
                <a:lnTo>
                  <a:pt x="11" y="37"/>
                </a:lnTo>
                <a:lnTo>
                  <a:pt x="10" y="37"/>
                </a:lnTo>
                <a:lnTo>
                  <a:pt x="10" y="37"/>
                </a:lnTo>
                <a:lnTo>
                  <a:pt x="10" y="37"/>
                </a:lnTo>
                <a:lnTo>
                  <a:pt x="8" y="37"/>
                </a:lnTo>
                <a:lnTo>
                  <a:pt x="8" y="37"/>
                </a:lnTo>
                <a:lnTo>
                  <a:pt x="8" y="37"/>
                </a:lnTo>
                <a:lnTo>
                  <a:pt x="7" y="37"/>
                </a:lnTo>
                <a:lnTo>
                  <a:pt x="7" y="37"/>
                </a:lnTo>
                <a:lnTo>
                  <a:pt x="7" y="37"/>
                </a:lnTo>
                <a:lnTo>
                  <a:pt x="6" y="37"/>
                </a:lnTo>
                <a:lnTo>
                  <a:pt x="5" y="37"/>
                </a:lnTo>
                <a:lnTo>
                  <a:pt x="3" y="37"/>
                </a:lnTo>
                <a:lnTo>
                  <a:pt x="3" y="37"/>
                </a:lnTo>
                <a:lnTo>
                  <a:pt x="2" y="35"/>
                </a:lnTo>
                <a:lnTo>
                  <a:pt x="2" y="35"/>
                </a:lnTo>
                <a:lnTo>
                  <a:pt x="2" y="34"/>
                </a:lnTo>
                <a:lnTo>
                  <a:pt x="1" y="33"/>
                </a:lnTo>
                <a:lnTo>
                  <a:pt x="1" y="32"/>
                </a:lnTo>
                <a:lnTo>
                  <a:pt x="0" y="30"/>
                </a:lnTo>
                <a:lnTo>
                  <a:pt x="0" y="29"/>
                </a:lnTo>
                <a:lnTo>
                  <a:pt x="0" y="28"/>
                </a:lnTo>
                <a:lnTo>
                  <a:pt x="0" y="27"/>
                </a:lnTo>
                <a:lnTo>
                  <a:pt x="0" y="25"/>
                </a:lnTo>
                <a:lnTo>
                  <a:pt x="0" y="24"/>
                </a:lnTo>
                <a:lnTo>
                  <a:pt x="0" y="23"/>
                </a:lnTo>
                <a:lnTo>
                  <a:pt x="0" y="22"/>
                </a:lnTo>
                <a:lnTo>
                  <a:pt x="0" y="20"/>
                </a:lnTo>
                <a:lnTo>
                  <a:pt x="0" y="19"/>
                </a:lnTo>
                <a:lnTo>
                  <a:pt x="0" y="18"/>
                </a:lnTo>
                <a:lnTo>
                  <a:pt x="1" y="17"/>
                </a:lnTo>
                <a:lnTo>
                  <a:pt x="1" y="15"/>
                </a:lnTo>
                <a:lnTo>
                  <a:pt x="2" y="14"/>
                </a:lnTo>
                <a:lnTo>
                  <a:pt x="2" y="13"/>
                </a:lnTo>
                <a:lnTo>
                  <a:pt x="2" y="12"/>
                </a:lnTo>
                <a:lnTo>
                  <a:pt x="3" y="12"/>
                </a:lnTo>
                <a:lnTo>
                  <a:pt x="3" y="12"/>
                </a:lnTo>
                <a:lnTo>
                  <a:pt x="5" y="12"/>
                </a:lnTo>
                <a:lnTo>
                  <a:pt x="6" y="10"/>
                </a:lnTo>
                <a:lnTo>
                  <a:pt x="7" y="10"/>
                </a:lnTo>
                <a:lnTo>
                  <a:pt x="7" y="10"/>
                </a:lnTo>
                <a:lnTo>
                  <a:pt x="8" y="10"/>
                </a:lnTo>
                <a:lnTo>
                  <a:pt x="10" y="10"/>
                </a:lnTo>
                <a:lnTo>
                  <a:pt x="11" y="12"/>
                </a:lnTo>
                <a:lnTo>
                  <a:pt x="11" y="12"/>
                </a:lnTo>
                <a:lnTo>
                  <a:pt x="12" y="12"/>
                </a:lnTo>
                <a:lnTo>
                  <a:pt x="12" y="12"/>
                </a:lnTo>
                <a:lnTo>
                  <a:pt x="13" y="13"/>
                </a:lnTo>
                <a:lnTo>
                  <a:pt x="13" y="14"/>
                </a:lnTo>
                <a:lnTo>
                  <a:pt x="13" y="0"/>
                </a:lnTo>
                <a:lnTo>
                  <a:pt x="19" y="0"/>
                </a:lnTo>
                <a:lnTo>
                  <a:pt x="19" y="37"/>
                </a:lnTo>
                <a:close/>
                <a:moveTo>
                  <a:pt x="5" y="24"/>
                </a:moveTo>
                <a:lnTo>
                  <a:pt x="5" y="25"/>
                </a:lnTo>
                <a:lnTo>
                  <a:pt x="5" y="25"/>
                </a:lnTo>
                <a:lnTo>
                  <a:pt x="5" y="27"/>
                </a:lnTo>
                <a:lnTo>
                  <a:pt x="5" y="28"/>
                </a:lnTo>
                <a:lnTo>
                  <a:pt x="5" y="28"/>
                </a:lnTo>
                <a:lnTo>
                  <a:pt x="5" y="29"/>
                </a:lnTo>
                <a:lnTo>
                  <a:pt x="5" y="29"/>
                </a:lnTo>
                <a:lnTo>
                  <a:pt x="5" y="30"/>
                </a:lnTo>
                <a:lnTo>
                  <a:pt x="5" y="30"/>
                </a:lnTo>
                <a:lnTo>
                  <a:pt x="6" y="32"/>
                </a:lnTo>
                <a:lnTo>
                  <a:pt x="6" y="32"/>
                </a:lnTo>
                <a:lnTo>
                  <a:pt x="6" y="32"/>
                </a:lnTo>
                <a:lnTo>
                  <a:pt x="7" y="33"/>
                </a:lnTo>
                <a:lnTo>
                  <a:pt x="7" y="33"/>
                </a:lnTo>
                <a:lnTo>
                  <a:pt x="7" y="34"/>
                </a:lnTo>
                <a:lnTo>
                  <a:pt x="7" y="34"/>
                </a:lnTo>
                <a:lnTo>
                  <a:pt x="8" y="34"/>
                </a:lnTo>
                <a:lnTo>
                  <a:pt x="10" y="33"/>
                </a:lnTo>
                <a:lnTo>
                  <a:pt x="10" y="33"/>
                </a:lnTo>
                <a:lnTo>
                  <a:pt x="11" y="32"/>
                </a:lnTo>
                <a:lnTo>
                  <a:pt x="11" y="32"/>
                </a:lnTo>
                <a:lnTo>
                  <a:pt x="11" y="32"/>
                </a:lnTo>
                <a:lnTo>
                  <a:pt x="12" y="30"/>
                </a:lnTo>
                <a:lnTo>
                  <a:pt x="13" y="30"/>
                </a:lnTo>
                <a:lnTo>
                  <a:pt x="13" y="30"/>
                </a:lnTo>
                <a:lnTo>
                  <a:pt x="13" y="30"/>
                </a:lnTo>
                <a:lnTo>
                  <a:pt x="13" y="29"/>
                </a:lnTo>
                <a:lnTo>
                  <a:pt x="13" y="28"/>
                </a:lnTo>
                <a:lnTo>
                  <a:pt x="13" y="28"/>
                </a:lnTo>
                <a:lnTo>
                  <a:pt x="13" y="27"/>
                </a:lnTo>
                <a:lnTo>
                  <a:pt x="13" y="25"/>
                </a:lnTo>
                <a:lnTo>
                  <a:pt x="13" y="24"/>
                </a:lnTo>
                <a:lnTo>
                  <a:pt x="13" y="23"/>
                </a:lnTo>
                <a:lnTo>
                  <a:pt x="13" y="22"/>
                </a:lnTo>
                <a:lnTo>
                  <a:pt x="13" y="22"/>
                </a:lnTo>
                <a:lnTo>
                  <a:pt x="13" y="20"/>
                </a:lnTo>
                <a:lnTo>
                  <a:pt x="13" y="20"/>
                </a:lnTo>
                <a:lnTo>
                  <a:pt x="13" y="19"/>
                </a:lnTo>
                <a:lnTo>
                  <a:pt x="13" y="19"/>
                </a:lnTo>
                <a:lnTo>
                  <a:pt x="13" y="18"/>
                </a:lnTo>
                <a:lnTo>
                  <a:pt x="12" y="18"/>
                </a:lnTo>
                <a:lnTo>
                  <a:pt x="11" y="18"/>
                </a:lnTo>
                <a:lnTo>
                  <a:pt x="11" y="18"/>
                </a:lnTo>
                <a:lnTo>
                  <a:pt x="11" y="18"/>
                </a:lnTo>
                <a:lnTo>
                  <a:pt x="10" y="18"/>
                </a:lnTo>
                <a:lnTo>
                  <a:pt x="10" y="18"/>
                </a:lnTo>
                <a:lnTo>
                  <a:pt x="8" y="18"/>
                </a:lnTo>
                <a:lnTo>
                  <a:pt x="7" y="18"/>
                </a:lnTo>
                <a:lnTo>
                  <a:pt x="7" y="18"/>
                </a:lnTo>
                <a:lnTo>
                  <a:pt x="7" y="18"/>
                </a:lnTo>
                <a:lnTo>
                  <a:pt x="7" y="18"/>
                </a:lnTo>
                <a:lnTo>
                  <a:pt x="7" y="18"/>
                </a:lnTo>
                <a:lnTo>
                  <a:pt x="7" y="18"/>
                </a:lnTo>
                <a:lnTo>
                  <a:pt x="6" y="18"/>
                </a:lnTo>
                <a:lnTo>
                  <a:pt x="6" y="18"/>
                </a:lnTo>
                <a:lnTo>
                  <a:pt x="5" y="18"/>
                </a:lnTo>
                <a:lnTo>
                  <a:pt x="5" y="19"/>
                </a:lnTo>
                <a:lnTo>
                  <a:pt x="5" y="19"/>
                </a:lnTo>
                <a:lnTo>
                  <a:pt x="5" y="20"/>
                </a:lnTo>
                <a:lnTo>
                  <a:pt x="5" y="20"/>
                </a:lnTo>
                <a:lnTo>
                  <a:pt x="5" y="22"/>
                </a:lnTo>
                <a:lnTo>
                  <a:pt x="5" y="22"/>
                </a:lnTo>
                <a:lnTo>
                  <a:pt x="5" y="23"/>
                </a:lnTo>
                <a:lnTo>
                  <a:pt x="5" y="24"/>
                </a:lnTo>
                <a:close/>
              </a:path>
            </a:pathLst>
          </a:custGeom>
          <a:solidFill>
            <a:srgbClr val="3A66AA"/>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297" name="Freeform 417"/>
          <p:cNvSpPr>
            <a:spLocks noEditPoints="1"/>
          </p:cNvSpPr>
          <p:nvPr/>
        </p:nvSpPr>
        <p:spPr bwMode="auto">
          <a:xfrm>
            <a:off x="6286500" y="4452938"/>
            <a:ext cx="3175" cy="17463"/>
          </a:xfrm>
          <a:custGeom>
            <a:avLst/>
            <a:gdLst/>
            <a:ahLst/>
            <a:cxnLst>
              <a:cxn ang="0">
                <a:pos x="5" y="0"/>
              </a:cxn>
              <a:cxn ang="0">
                <a:pos x="10" y="8"/>
              </a:cxn>
              <a:cxn ang="0">
                <a:pos x="10" y="10"/>
              </a:cxn>
              <a:cxn ang="0">
                <a:pos x="10" y="38"/>
              </a:cxn>
              <a:cxn ang="0">
                <a:pos x="10" y="40"/>
              </a:cxn>
              <a:cxn ang="0">
                <a:pos x="10" y="42"/>
              </a:cxn>
              <a:cxn ang="0">
                <a:pos x="10" y="43"/>
              </a:cxn>
              <a:cxn ang="0">
                <a:pos x="10" y="44"/>
              </a:cxn>
              <a:cxn ang="0">
                <a:pos x="10" y="44"/>
              </a:cxn>
              <a:cxn ang="0">
                <a:pos x="10" y="46"/>
              </a:cxn>
              <a:cxn ang="0">
                <a:pos x="8" y="47"/>
              </a:cxn>
              <a:cxn ang="0">
                <a:pos x="7" y="47"/>
              </a:cxn>
              <a:cxn ang="0">
                <a:pos x="7" y="47"/>
              </a:cxn>
              <a:cxn ang="0">
                <a:pos x="6" y="47"/>
              </a:cxn>
              <a:cxn ang="0">
                <a:pos x="5" y="47"/>
              </a:cxn>
              <a:cxn ang="0">
                <a:pos x="5" y="47"/>
              </a:cxn>
              <a:cxn ang="0">
                <a:pos x="5" y="47"/>
              </a:cxn>
              <a:cxn ang="0">
                <a:pos x="3" y="47"/>
              </a:cxn>
              <a:cxn ang="0">
                <a:pos x="2" y="47"/>
              </a:cxn>
              <a:cxn ang="0">
                <a:pos x="2" y="47"/>
              </a:cxn>
              <a:cxn ang="0">
                <a:pos x="2" y="47"/>
              </a:cxn>
              <a:cxn ang="0">
                <a:pos x="2" y="47"/>
              </a:cxn>
              <a:cxn ang="0">
                <a:pos x="1" y="47"/>
              </a:cxn>
              <a:cxn ang="0">
                <a:pos x="2" y="40"/>
              </a:cxn>
              <a:cxn ang="0">
                <a:pos x="2" y="40"/>
              </a:cxn>
              <a:cxn ang="0">
                <a:pos x="3" y="40"/>
              </a:cxn>
              <a:cxn ang="0">
                <a:pos x="5" y="40"/>
              </a:cxn>
              <a:cxn ang="0">
                <a:pos x="5" y="40"/>
              </a:cxn>
              <a:cxn ang="0">
                <a:pos x="5" y="40"/>
              </a:cxn>
              <a:cxn ang="0">
                <a:pos x="5" y="39"/>
              </a:cxn>
              <a:cxn ang="0">
                <a:pos x="5" y="38"/>
              </a:cxn>
              <a:cxn ang="0">
                <a:pos x="5" y="37"/>
              </a:cxn>
              <a:cxn ang="0">
                <a:pos x="10" y="10"/>
              </a:cxn>
            </a:cxnLst>
            <a:rect l="0" t="0" r="r" b="b"/>
            <a:pathLst>
              <a:path w="10" h="47">
                <a:moveTo>
                  <a:pt x="5" y="8"/>
                </a:moveTo>
                <a:lnTo>
                  <a:pt x="5" y="0"/>
                </a:lnTo>
                <a:lnTo>
                  <a:pt x="10" y="0"/>
                </a:lnTo>
                <a:lnTo>
                  <a:pt x="10" y="8"/>
                </a:lnTo>
                <a:lnTo>
                  <a:pt x="5" y="8"/>
                </a:lnTo>
                <a:close/>
                <a:moveTo>
                  <a:pt x="10" y="10"/>
                </a:moveTo>
                <a:lnTo>
                  <a:pt x="10" y="37"/>
                </a:lnTo>
                <a:lnTo>
                  <a:pt x="10" y="38"/>
                </a:lnTo>
                <a:lnTo>
                  <a:pt x="10" y="39"/>
                </a:lnTo>
                <a:lnTo>
                  <a:pt x="10" y="40"/>
                </a:lnTo>
                <a:lnTo>
                  <a:pt x="10" y="40"/>
                </a:lnTo>
                <a:lnTo>
                  <a:pt x="10" y="42"/>
                </a:lnTo>
                <a:lnTo>
                  <a:pt x="10" y="42"/>
                </a:lnTo>
                <a:lnTo>
                  <a:pt x="10" y="43"/>
                </a:lnTo>
                <a:lnTo>
                  <a:pt x="10" y="44"/>
                </a:lnTo>
                <a:lnTo>
                  <a:pt x="10" y="44"/>
                </a:lnTo>
                <a:lnTo>
                  <a:pt x="10" y="44"/>
                </a:lnTo>
                <a:lnTo>
                  <a:pt x="10" y="44"/>
                </a:lnTo>
                <a:lnTo>
                  <a:pt x="10" y="46"/>
                </a:lnTo>
                <a:lnTo>
                  <a:pt x="10" y="46"/>
                </a:lnTo>
                <a:lnTo>
                  <a:pt x="10" y="47"/>
                </a:lnTo>
                <a:lnTo>
                  <a:pt x="8" y="47"/>
                </a:lnTo>
                <a:lnTo>
                  <a:pt x="7" y="47"/>
                </a:lnTo>
                <a:lnTo>
                  <a:pt x="7" y="47"/>
                </a:lnTo>
                <a:lnTo>
                  <a:pt x="7" y="47"/>
                </a:lnTo>
                <a:lnTo>
                  <a:pt x="7" y="47"/>
                </a:lnTo>
                <a:lnTo>
                  <a:pt x="6" y="47"/>
                </a:lnTo>
                <a:lnTo>
                  <a:pt x="6" y="47"/>
                </a:lnTo>
                <a:lnTo>
                  <a:pt x="6" y="47"/>
                </a:lnTo>
                <a:lnTo>
                  <a:pt x="5" y="47"/>
                </a:lnTo>
                <a:lnTo>
                  <a:pt x="5" y="47"/>
                </a:lnTo>
                <a:lnTo>
                  <a:pt x="5" y="47"/>
                </a:lnTo>
                <a:lnTo>
                  <a:pt x="5" y="47"/>
                </a:lnTo>
                <a:lnTo>
                  <a:pt x="5" y="47"/>
                </a:lnTo>
                <a:lnTo>
                  <a:pt x="3" y="47"/>
                </a:lnTo>
                <a:lnTo>
                  <a:pt x="3" y="47"/>
                </a:lnTo>
                <a:lnTo>
                  <a:pt x="2" y="47"/>
                </a:lnTo>
                <a:lnTo>
                  <a:pt x="2" y="47"/>
                </a:lnTo>
                <a:lnTo>
                  <a:pt x="2" y="47"/>
                </a:lnTo>
                <a:lnTo>
                  <a:pt x="2" y="47"/>
                </a:lnTo>
                <a:lnTo>
                  <a:pt x="2" y="47"/>
                </a:lnTo>
                <a:lnTo>
                  <a:pt x="2" y="47"/>
                </a:lnTo>
                <a:lnTo>
                  <a:pt x="2" y="47"/>
                </a:lnTo>
                <a:lnTo>
                  <a:pt x="2" y="47"/>
                </a:lnTo>
                <a:lnTo>
                  <a:pt x="1" y="47"/>
                </a:lnTo>
                <a:lnTo>
                  <a:pt x="1" y="47"/>
                </a:lnTo>
                <a:lnTo>
                  <a:pt x="0" y="47"/>
                </a:lnTo>
                <a:lnTo>
                  <a:pt x="2" y="40"/>
                </a:lnTo>
                <a:lnTo>
                  <a:pt x="2" y="40"/>
                </a:lnTo>
                <a:lnTo>
                  <a:pt x="2" y="40"/>
                </a:lnTo>
                <a:lnTo>
                  <a:pt x="3" y="40"/>
                </a:lnTo>
                <a:lnTo>
                  <a:pt x="3" y="40"/>
                </a:lnTo>
                <a:lnTo>
                  <a:pt x="5" y="40"/>
                </a:lnTo>
                <a:lnTo>
                  <a:pt x="5" y="40"/>
                </a:lnTo>
                <a:lnTo>
                  <a:pt x="5" y="40"/>
                </a:lnTo>
                <a:lnTo>
                  <a:pt x="5" y="40"/>
                </a:lnTo>
                <a:lnTo>
                  <a:pt x="5" y="40"/>
                </a:lnTo>
                <a:lnTo>
                  <a:pt x="5" y="40"/>
                </a:lnTo>
                <a:lnTo>
                  <a:pt x="5" y="39"/>
                </a:lnTo>
                <a:lnTo>
                  <a:pt x="5" y="39"/>
                </a:lnTo>
                <a:lnTo>
                  <a:pt x="5" y="38"/>
                </a:lnTo>
                <a:lnTo>
                  <a:pt x="5" y="38"/>
                </a:lnTo>
                <a:lnTo>
                  <a:pt x="5" y="38"/>
                </a:lnTo>
                <a:lnTo>
                  <a:pt x="5" y="37"/>
                </a:lnTo>
                <a:lnTo>
                  <a:pt x="5" y="10"/>
                </a:lnTo>
                <a:lnTo>
                  <a:pt x="10" y="10"/>
                </a:lnTo>
                <a:close/>
              </a:path>
            </a:pathLst>
          </a:custGeom>
          <a:solidFill>
            <a:srgbClr val="3A66AA"/>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298" name="Rectangle 418"/>
          <p:cNvSpPr>
            <a:spLocks noChangeArrowheads="1"/>
          </p:cNvSpPr>
          <p:nvPr/>
        </p:nvSpPr>
        <p:spPr bwMode="auto">
          <a:xfrm>
            <a:off x="6292850" y="4452938"/>
            <a:ext cx="1588" cy="14288"/>
          </a:xfrm>
          <a:prstGeom prst="rect">
            <a:avLst/>
          </a:prstGeom>
          <a:solidFill>
            <a:srgbClr val="3A66AA"/>
          </a:solidFill>
          <a:ln w="9525">
            <a:noFill/>
            <a:miter lim="800000"/>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299" name="Freeform 419"/>
          <p:cNvSpPr/>
          <p:nvPr/>
        </p:nvSpPr>
        <p:spPr bwMode="auto">
          <a:xfrm>
            <a:off x="6296025" y="4452938"/>
            <a:ext cx="7938" cy="14288"/>
          </a:xfrm>
          <a:custGeom>
            <a:avLst/>
            <a:gdLst/>
            <a:ahLst/>
            <a:cxnLst>
              <a:cxn ang="0">
                <a:pos x="0" y="37"/>
              </a:cxn>
              <a:cxn ang="0">
                <a:pos x="0" y="0"/>
              </a:cxn>
              <a:cxn ang="0">
                <a:pos x="6" y="0"/>
              </a:cxn>
              <a:cxn ang="0">
                <a:pos x="6" y="20"/>
              </a:cxn>
              <a:cxn ang="0">
                <a:pos x="11" y="10"/>
              </a:cxn>
              <a:cxn ang="0">
                <a:pos x="19" y="10"/>
              </a:cxn>
              <a:cxn ang="0">
                <a:pos x="11" y="20"/>
              </a:cxn>
              <a:cxn ang="0">
                <a:pos x="19" y="37"/>
              </a:cxn>
              <a:cxn ang="0">
                <a:pos x="14" y="37"/>
              </a:cxn>
              <a:cxn ang="0">
                <a:pos x="9" y="27"/>
              </a:cxn>
              <a:cxn ang="0">
                <a:pos x="6" y="30"/>
              </a:cxn>
              <a:cxn ang="0">
                <a:pos x="6" y="37"/>
              </a:cxn>
              <a:cxn ang="0">
                <a:pos x="0" y="37"/>
              </a:cxn>
            </a:cxnLst>
            <a:rect l="0" t="0" r="r" b="b"/>
            <a:pathLst>
              <a:path w="19" h="37">
                <a:moveTo>
                  <a:pt x="0" y="37"/>
                </a:moveTo>
                <a:lnTo>
                  <a:pt x="0" y="0"/>
                </a:lnTo>
                <a:lnTo>
                  <a:pt x="6" y="0"/>
                </a:lnTo>
                <a:lnTo>
                  <a:pt x="6" y="20"/>
                </a:lnTo>
                <a:lnTo>
                  <a:pt x="11" y="10"/>
                </a:lnTo>
                <a:lnTo>
                  <a:pt x="19" y="10"/>
                </a:lnTo>
                <a:lnTo>
                  <a:pt x="11" y="20"/>
                </a:lnTo>
                <a:lnTo>
                  <a:pt x="19" y="37"/>
                </a:lnTo>
                <a:lnTo>
                  <a:pt x="14" y="37"/>
                </a:lnTo>
                <a:lnTo>
                  <a:pt x="9" y="27"/>
                </a:lnTo>
                <a:lnTo>
                  <a:pt x="6" y="30"/>
                </a:lnTo>
                <a:lnTo>
                  <a:pt x="6" y="37"/>
                </a:lnTo>
                <a:lnTo>
                  <a:pt x="0" y="37"/>
                </a:lnTo>
                <a:close/>
              </a:path>
            </a:pathLst>
          </a:custGeom>
          <a:solidFill>
            <a:srgbClr val="3A66AA"/>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300" name="Freeform 420"/>
          <p:cNvSpPr/>
          <p:nvPr/>
        </p:nvSpPr>
        <p:spPr bwMode="auto">
          <a:xfrm>
            <a:off x="6305550" y="4452938"/>
            <a:ext cx="7938" cy="14288"/>
          </a:xfrm>
          <a:custGeom>
            <a:avLst/>
            <a:gdLst/>
            <a:ahLst/>
            <a:cxnLst>
              <a:cxn ang="0">
                <a:pos x="7" y="14"/>
              </a:cxn>
              <a:cxn ang="0">
                <a:pos x="8" y="12"/>
              </a:cxn>
              <a:cxn ang="0">
                <a:pos x="10" y="12"/>
              </a:cxn>
              <a:cxn ang="0">
                <a:pos x="13" y="10"/>
              </a:cxn>
              <a:cxn ang="0">
                <a:pos x="14" y="10"/>
              </a:cxn>
              <a:cxn ang="0">
                <a:pos x="14" y="10"/>
              </a:cxn>
              <a:cxn ang="0">
                <a:pos x="16" y="10"/>
              </a:cxn>
              <a:cxn ang="0">
                <a:pos x="17" y="10"/>
              </a:cxn>
              <a:cxn ang="0">
                <a:pos x="17" y="10"/>
              </a:cxn>
              <a:cxn ang="0">
                <a:pos x="17" y="12"/>
              </a:cxn>
              <a:cxn ang="0">
                <a:pos x="18" y="13"/>
              </a:cxn>
              <a:cxn ang="0">
                <a:pos x="19" y="14"/>
              </a:cxn>
              <a:cxn ang="0">
                <a:pos x="19" y="14"/>
              </a:cxn>
              <a:cxn ang="0">
                <a:pos x="19" y="15"/>
              </a:cxn>
              <a:cxn ang="0">
                <a:pos x="19" y="17"/>
              </a:cxn>
              <a:cxn ang="0">
                <a:pos x="19" y="18"/>
              </a:cxn>
              <a:cxn ang="0">
                <a:pos x="19" y="18"/>
              </a:cxn>
              <a:cxn ang="0">
                <a:pos x="19" y="18"/>
              </a:cxn>
              <a:cxn ang="0">
                <a:pos x="19" y="19"/>
              </a:cxn>
              <a:cxn ang="0">
                <a:pos x="19" y="20"/>
              </a:cxn>
              <a:cxn ang="0">
                <a:pos x="19" y="37"/>
              </a:cxn>
              <a:cxn ang="0">
                <a:pos x="14" y="24"/>
              </a:cxn>
              <a:cxn ang="0">
                <a:pos x="14" y="22"/>
              </a:cxn>
              <a:cxn ang="0">
                <a:pos x="14" y="20"/>
              </a:cxn>
              <a:cxn ang="0">
                <a:pos x="14" y="19"/>
              </a:cxn>
              <a:cxn ang="0">
                <a:pos x="14" y="18"/>
              </a:cxn>
              <a:cxn ang="0">
                <a:pos x="13" y="18"/>
              </a:cxn>
              <a:cxn ang="0">
                <a:pos x="12" y="18"/>
              </a:cxn>
              <a:cxn ang="0">
                <a:pos x="12" y="18"/>
              </a:cxn>
              <a:cxn ang="0">
                <a:pos x="10" y="18"/>
              </a:cxn>
              <a:cxn ang="0">
                <a:pos x="9" y="18"/>
              </a:cxn>
              <a:cxn ang="0">
                <a:pos x="9" y="18"/>
              </a:cxn>
              <a:cxn ang="0">
                <a:pos x="9" y="18"/>
              </a:cxn>
              <a:cxn ang="0">
                <a:pos x="9" y="18"/>
              </a:cxn>
              <a:cxn ang="0">
                <a:pos x="8" y="18"/>
              </a:cxn>
              <a:cxn ang="0">
                <a:pos x="7" y="19"/>
              </a:cxn>
              <a:cxn ang="0">
                <a:pos x="7" y="20"/>
              </a:cxn>
              <a:cxn ang="0">
                <a:pos x="7" y="20"/>
              </a:cxn>
              <a:cxn ang="0">
                <a:pos x="7" y="22"/>
              </a:cxn>
              <a:cxn ang="0">
                <a:pos x="7" y="22"/>
              </a:cxn>
              <a:cxn ang="0">
                <a:pos x="7" y="24"/>
              </a:cxn>
              <a:cxn ang="0">
                <a:pos x="0" y="37"/>
              </a:cxn>
              <a:cxn ang="0">
                <a:pos x="7" y="0"/>
              </a:cxn>
            </a:cxnLst>
            <a:rect l="0" t="0" r="r" b="b"/>
            <a:pathLst>
              <a:path w="19" h="37">
                <a:moveTo>
                  <a:pt x="7" y="0"/>
                </a:moveTo>
                <a:lnTo>
                  <a:pt x="7" y="14"/>
                </a:lnTo>
                <a:lnTo>
                  <a:pt x="7" y="13"/>
                </a:lnTo>
                <a:lnTo>
                  <a:pt x="8" y="12"/>
                </a:lnTo>
                <a:lnTo>
                  <a:pt x="9" y="12"/>
                </a:lnTo>
                <a:lnTo>
                  <a:pt x="10" y="12"/>
                </a:lnTo>
                <a:lnTo>
                  <a:pt x="12" y="12"/>
                </a:lnTo>
                <a:lnTo>
                  <a:pt x="13" y="10"/>
                </a:lnTo>
                <a:lnTo>
                  <a:pt x="13" y="10"/>
                </a:lnTo>
                <a:lnTo>
                  <a:pt x="14" y="10"/>
                </a:lnTo>
                <a:lnTo>
                  <a:pt x="14" y="10"/>
                </a:lnTo>
                <a:lnTo>
                  <a:pt x="14" y="10"/>
                </a:lnTo>
                <a:lnTo>
                  <a:pt x="14" y="10"/>
                </a:lnTo>
                <a:lnTo>
                  <a:pt x="16" y="10"/>
                </a:lnTo>
                <a:lnTo>
                  <a:pt x="16" y="10"/>
                </a:lnTo>
                <a:lnTo>
                  <a:pt x="17" y="10"/>
                </a:lnTo>
                <a:lnTo>
                  <a:pt x="17" y="10"/>
                </a:lnTo>
                <a:lnTo>
                  <a:pt x="17" y="10"/>
                </a:lnTo>
                <a:lnTo>
                  <a:pt x="17" y="12"/>
                </a:lnTo>
                <a:lnTo>
                  <a:pt x="17" y="12"/>
                </a:lnTo>
                <a:lnTo>
                  <a:pt x="18" y="13"/>
                </a:lnTo>
                <a:lnTo>
                  <a:pt x="18" y="13"/>
                </a:lnTo>
                <a:lnTo>
                  <a:pt x="18" y="14"/>
                </a:lnTo>
                <a:lnTo>
                  <a:pt x="19" y="14"/>
                </a:lnTo>
                <a:lnTo>
                  <a:pt x="19" y="14"/>
                </a:lnTo>
                <a:lnTo>
                  <a:pt x="19" y="14"/>
                </a:lnTo>
                <a:lnTo>
                  <a:pt x="19" y="14"/>
                </a:lnTo>
                <a:lnTo>
                  <a:pt x="19" y="15"/>
                </a:lnTo>
                <a:lnTo>
                  <a:pt x="19" y="15"/>
                </a:lnTo>
                <a:lnTo>
                  <a:pt x="19" y="17"/>
                </a:lnTo>
                <a:lnTo>
                  <a:pt x="19" y="17"/>
                </a:lnTo>
                <a:lnTo>
                  <a:pt x="19" y="18"/>
                </a:lnTo>
                <a:lnTo>
                  <a:pt x="19" y="18"/>
                </a:lnTo>
                <a:lnTo>
                  <a:pt x="19" y="18"/>
                </a:lnTo>
                <a:lnTo>
                  <a:pt x="19" y="18"/>
                </a:lnTo>
                <a:lnTo>
                  <a:pt x="19" y="18"/>
                </a:lnTo>
                <a:lnTo>
                  <a:pt x="19" y="19"/>
                </a:lnTo>
                <a:lnTo>
                  <a:pt x="19" y="19"/>
                </a:lnTo>
                <a:lnTo>
                  <a:pt x="19" y="20"/>
                </a:lnTo>
                <a:lnTo>
                  <a:pt x="19" y="20"/>
                </a:lnTo>
                <a:lnTo>
                  <a:pt x="19" y="20"/>
                </a:lnTo>
                <a:lnTo>
                  <a:pt x="19" y="37"/>
                </a:lnTo>
                <a:lnTo>
                  <a:pt x="14" y="37"/>
                </a:lnTo>
                <a:lnTo>
                  <a:pt x="14" y="24"/>
                </a:lnTo>
                <a:lnTo>
                  <a:pt x="14" y="23"/>
                </a:lnTo>
                <a:lnTo>
                  <a:pt x="14" y="22"/>
                </a:lnTo>
                <a:lnTo>
                  <a:pt x="14" y="22"/>
                </a:lnTo>
                <a:lnTo>
                  <a:pt x="14" y="20"/>
                </a:lnTo>
                <a:lnTo>
                  <a:pt x="14" y="20"/>
                </a:lnTo>
                <a:lnTo>
                  <a:pt x="14" y="19"/>
                </a:lnTo>
                <a:lnTo>
                  <a:pt x="14" y="19"/>
                </a:lnTo>
                <a:lnTo>
                  <a:pt x="14" y="18"/>
                </a:lnTo>
                <a:lnTo>
                  <a:pt x="13" y="18"/>
                </a:lnTo>
                <a:lnTo>
                  <a:pt x="13" y="18"/>
                </a:lnTo>
                <a:lnTo>
                  <a:pt x="12" y="18"/>
                </a:lnTo>
                <a:lnTo>
                  <a:pt x="12" y="18"/>
                </a:lnTo>
                <a:lnTo>
                  <a:pt x="12" y="18"/>
                </a:lnTo>
                <a:lnTo>
                  <a:pt x="12" y="18"/>
                </a:lnTo>
                <a:lnTo>
                  <a:pt x="12" y="18"/>
                </a:lnTo>
                <a:lnTo>
                  <a:pt x="10" y="18"/>
                </a:lnTo>
                <a:lnTo>
                  <a:pt x="10" y="18"/>
                </a:lnTo>
                <a:lnTo>
                  <a:pt x="9" y="18"/>
                </a:lnTo>
                <a:lnTo>
                  <a:pt x="9" y="18"/>
                </a:lnTo>
                <a:lnTo>
                  <a:pt x="9" y="18"/>
                </a:lnTo>
                <a:lnTo>
                  <a:pt x="9" y="18"/>
                </a:lnTo>
                <a:lnTo>
                  <a:pt x="9" y="18"/>
                </a:lnTo>
                <a:lnTo>
                  <a:pt x="9" y="18"/>
                </a:lnTo>
                <a:lnTo>
                  <a:pt x="9" y="18"/>
                </a:lnTo>
                <a:lnTo>
                  <a:pt x="8" y="18"/>
                </a:lnTo>
                <a:lnTo>
                  <a:pt x="8" y="18"/>
                </a:lnTo>
                <a:lnTo>
                  <a:pt x="7" y="18"/>
                </a:lnTo>
                <a:lnTo>
                  <a:pt x="7" y="19"/>
                </a:lnTo>
                <a:lnTo>
                  <a:pt x="7" y="19"/>
                </a:lnTo>
                <a:lnTo>
                  <a:pt x="7" y="20"/>
                </a:lnTo>
                <a:lnTo>
                  <a:pt x="7" y="20"/>
                </a:lnTo>
                <a:lnTo>
                  <a:pt x="7" y="20"/>
                </a:lnTo>
                <a:lnTo>
                  <a:pt x="7" y="20"/>
                </a:lnTo>
                <a:lnTo>
                  <a:pt x="7" y="22"/>
                </a:lnTo>
                <a:lnTo>
                  <a:pt x="7" y="22"/>
                </a:lnTo>
                <a:lnTo>
                  <a:pt x="7" y="22"/>
                </a:lnTo>
                <a:lnTo>
                  <a:pt x="7" y="23"/>
                </a:lnTo>
                <a:lnTo>
                  <a:pt x="7" y="24"/>
                </a:lnTo>
                <a:lnTo>
                  <a:pt x="7" y="37"/>
                </a:lnTo>
                <a:lnTo>
                  <a:pt x="0" y="37"/>
                </a:lnTo>
                <a:lnTo>
                  <a:pt x="0" y="0"/>
                </a:lnTo>
                <a:lnTo>
                  <a:pt x="7" y="0"/>
                </a:lnTo>
                <a:close/>
              </a:path>
            </a:pathLst>
          </a:custGeom>
          <a:solidFill>
            <a:srgbClr val="3A66AA"/>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301" name="Freeform 421"/>
          <p:cNvSpPr/>
          <p:nvPr/>
        </p:nvSpPr>
        <p:spPr bwMode="auto">
          <a:xfrm>
            <a:off x="6315075" y="4452938"/>
            <a:ext cx="4763" cy="14288"/>
          </a:xfrm>
          <a:custGeom>
            <a:avLst/>
            <a:gdLst/>
            <a:ahLst/>
            <a:cxnLst>
              <a:cxn ang="0">
                <a:pos x="0" y="10"/>
              </a:cxn>
              <a:cxn ang="0">
                <a:pos x="3" y="10"/>
              </a:cxn>
              <a:cxn ang="0">
                <a:pos x="3" y="9"/>
              </a:cxn>
              <a:cxn ang="0">
                <a:pos x="3" y="8"/>
              </a:cxn>
              <a:cxn ang="0">
                <a:pos x="3" y="8"/>
              </a:cxn>
              <a:cxn ang="0">
                <a:pos x="3" y="6"/>
              </a:cxn>
              <a:cxn ang="0">
                <a:pos x="3" y="5"/>
              </a:cxn>
              <a:cxn ang="0">
                <a:pos x="4" y="5"/>
              </a:cxn>
              <a:cxn ang="0">
                <a:pos x="4" y="4"/>
              </a:cxn>
              <a:cxn ang="0">
                <a:pos x="5" y="4"/>
              </a:cxn>
              <a:cxn ang="0">
                <a:pos x="5" y="4"/>
              </a:cxn>
              <a:cxn ang="0">
                <a:pos x="5" y="4"/>
              </a:cxn>
              <a:cxn ang="0">
                <a:pos x="5" y="4"/>
              </a:cxn>
              <a:cxn ang="0">
                <a:pos x="5" y="3"/>
              </a:cxn>
              <a:cxn ang="0">
                <a:pos x="5" y="3"/>
              </a:cxn>
              <a:cxn ang="0">
                <a:pos x="5" y="1"/>
              </a:cxn>
              <a:cxn ang="0">
                <a:pos x="5" y="0"/>
              </a:cxn>
              <a:cxn ang="0">
                <a:pos x="6" y="0"/>
              </a:cxn>
              <a:cxn ang="0">
                <a:pos x="6" y="0"/>
              </a:cxn>
              <a:cxn ang="0">
                <a:pos x="8" y="0"/>
              </a:cxn>
              <a:cxn ang="0">
                <a:pos x="8" y="0"/>
              </a:cxn>
              <a:cxn ang="0">
                <a:pos x="8" y="0"/>
              </a:cxn>
              <a:cxn ang="0">
                <a:pos x="9" y="0"/>
              </a:cxn>
              <a:cxn ang="0">
                <a:pos x="9" y="0"/>
              </a:cxn>
              <a:cxn ang="0">
                <a:pos x="10" y="0"/>
              </a:cxn>
              <a:cxn ang="0">
                <a:pos x="10" y="0"/>
              </a:cxn>
              <a:cxn ang="0">
                <a:pos x="10" y="0"/>
              </a:cxn>
              <a:cxn ang="0">
                <a:pos x="11" y="0"/>
              </a:cxn>
              <a:cxn ang="0">
                <a:pos x="11" y="0"/>
              </a:cxn>
              <a:cxn ang="0">
                <a:pos x="13" y="0"/>
              </a:cxn>
              <a:cxn ang="0">
                <a:pos x="13" y="0"/>
              </a:cxn>
              <a:cxn ang="0">
                <a:pos x="13" y="0"/>
              </a:cxn>
              <a:cxn ang="0">
                <a:pos x="13" y="0"/>
              </a:cxn>
              <a:cxn ang="0">
                <a:pos x="13" y="8"/>
              </a:cxn>
              <a:cxn ang="0">
                <a:pos x="13" y="8"/>
              </a:cxn>
              <a:cxn ang="0">
                <a:pos x="13" y="8"/>
              </a:cxn>
              <a:cxn ang="0">
                <a:pos x="13" y="8"/>
              </a:cxn>
              <a:cxn ang="0">
                <a:pos x="13" y="8"/>
              </a:cxn>
              <a:cxn ang="0">
                <a:pos x="13" y="8"/>
              </a:cxn>
              <a:cxn ang="0">
                <a:pos x="11" y="8"/>
              </a:cxn>
              <a:cxn ang="0">
                <a:pos x="11" y="8"/>
              </a:cxn>
              <a:cxn ang="0">
                <a:pos x="10" y="8"/>
              </a:cxn>
              <a:cxn ang="0">
                <a:pos x="9" y="8"/>
              </a:cxn>
              <a:cxn ang="0">
                <a:pos x="9" y="8"/>
              </a:cxn>
              <a:cxn ang="0">
                <a:pos x="8" y="8"/>
              </a:cxn>
              <a:cxn ang="0">
                <a:pos x="8" y="8"/>
              </a:cxn>
              <a:cxn ang="0">
                <a:pos x="8" y="8"/>
              </a:cxn>
              <a:cxn ang="0">
                <a:pos x="8" y="9"/>
              </a:cxn>
              <a:cxn ang="0">
                <a:pos x="8" y="10"/>
              </a:cxn>
              <a:cxn ang="0">
                <a:pos x="8" y="10"/>
              </a:cxn>
              <a:cxn ang="0">
                <a:pos x="13" y="10"/>
              </a:cxn>
              <a:cxn ang="0">
                <a:pos x="13" y="18"/>
              </a:cxn>
              <a:cxn ang="0">
                <a:pos x="8" y="18"/>
              </a:cxn>
              <a:cxn ang="0">
                <a:pos x="8" y="37"/>
              </a:cxn>
              <a:cxn ang="0">
                <a:pos x="3" y="37"/>
              </a:cxn>
              <a:cxn ang="0">
                <a:pos x="3" y="18"/>
              </a:cxn>
              <a:cxn ang="0">
                <a:pos x="0" y="18"/>
              </a:cxn>
              <a:cxn ang="0">
                <a:pos x="0" y="10"/>
              </a:cxn>
            </a:cxnLst>
            <a:rect l="0" t="0" r="r" b="b"/>
            <a:pathLst>
              <a:path w="13" h="37">
                <a:moveTo>
                  <a:pt x="0" y="10"/>
                </a:moveTo>
                <a:lnTo>
                  <a:pt x="3" y="10"/>
                </a:lnTo>
                <a:lnTo>
                  <a:pt x="3" y="9"/>
                </a:lnTo>
                <a:lnTo>
                  <a:pt x="3" y="8"/>
                </a:lnTo>
                <a:lnTo>
                  <a:pt x="3" y="8"/>
                </a:lnTo>
                <a:lnTo>
                  <a:pt x="3" y="6"/>
                </a:lnTo>
                <a:lnTo>
                  <a:pt x="3" y="5"/>
                </a:lnTo>
                <a:lnTo>
                  <a:pt x="4" y="5"/>
                </a:lnTo>
                <a:lnTo>
                  <a:pt x="4" y="4"/>
                </a:lnTo>
                <a:lnTo>
                  <a:pt x="5" y="4"/>
                </a:lnTo>
                <a:lnTo>
                  <a:pt x="5" y="4"/>
                </a:lnTo>
                <a:lnTo>
                  <a:pt x="5" y="4"/>
                </a:lnTo>
                <a:lnTo>
                  <a:pt x="5" y="4"/>
                </a:lnTo>
                <a:lnTo>
                  <a:pt x="5" y="3"/>
                </a:lnTo>
                <a:lnTo>
                  <a:pt x="5" y="3"/>
                </a:lnTo>
                <a:lnTo>
                  <a:pt x="5" y="1"/>
                </a:lnTo>
                <a:lnTo>
                  <a:pt x="5" y="0"/>
                </a:lnTo>
                <a:lnTo>
                  <a:pt x="6" y="0"/>
                </a:lnTo>
                <a:lnTo>
                  <a:pt x="6" y="0"/>
                </a:lnTo>
                <a:lnTo>
                  <a:pt x="8" y="0"/>
                </a:lnTo>
                <a:lnTo>
                  <a:pt x="8" y="0"/>
                </a:lnTo>
                <a:lnTo>
                  <a:pt x="8" y="0"/>
                </a:lnTo>
                <a:lnTo>
                  <a:pt x="9" y="0"/>
                </a:lnTo>
                <a:lnTo>
                  <a:pt x="9" y="0"/>
                </a:lnTo>
                <a:lnTo>
                  <a:pt x="10" y="0"/>
                </a:lnTo>
                <a:lnTo>
                  <a:pt x="10" y="0"/>
                </a:lnTo>
                <a:lnTo>
                  <a:pt x="10" y="0"/>
                </a:lnTo>
                <a:lnTo>
                  <a:pt x="11" y="0"/>
                </a:lnTo>
                <a:lnTo>
                  <a:pt x="11" y="0"/>
                </a:lnTo>
                <a:lnTo>
                  <a:pt x="13" y="0"/>
                </a:lnTo>
                <a:lnTo>
                  <a:pt x="13" y="0"/>
                </a:lnTo>
                <a:lnTo>
                  <a:pt x="13" y="0"/>
                </a:lnTo>
                <a:lnTo>
                  <a:pt x="13" y="0"/>
                </a:lnTo>
                <a:lnTo>
                  <a:pt x="13" y="8"/>
                </a:lnTo>
                <a:lnTo>
                  <a:pt x="13" y="8"/>
                </a:lnTo>
                <a:lnTo>
                  <a:pt x="13" y="8"/>
                </a:lnTo>
                <a:lnTo>
                  <a:pt x="13" y="8"/>
                </a:lnTo>
                <a:lnTo>
                  <a:pt x="13" y="8"/>
                </a:lnTo>
                <a:lnTo>
                  <a:pt x="13" y="8"/>
                </a:lnTo>
                <a:lnTo>
                  <a:pt x="11" y="8"/>
                </a:lnTo>
                <a:lnTo>
                  <a:pt x="11" y="8"/>
                </a:lnTo>
                <a:lnTo>
                  <a:pt x="10" y="8"/>
                </a:lnTo>
                <a:lnTo>
                  <a:pt x="9" y="8"/>
                </a:lnTo>
                <a:lnTo>
                  <a:pt x="9" y="8"/>
                </a:lnTo>
                <a:lnTo>
                  <a:pt x="8" y="8"/>
                </a:lnTo>
                <a:lnTo>
                  <a:pt x="8" y="8"/>
                </a:lnTo>
                <a:lnTo>
                  <a:pt x="8" y="8"/>
                </a:lnTo>
                <a:lnTo>
                  <a:pt x="8" y="9"/>
                </a:lnTo>
                <a:lnTo>
                  <a:pt x="8" y="10"/>
                </a:lnTo>
                <a:lnTo>
                  <a:pt x="8" y="10"/>
                </a:lnTo>
                <a:lnTo>
                  <a:pt x="13" y="10"/>
                </a:lnTo>
                <a:lnTo>
                  <a:pt x="13" y="18"/>
                </a:lnTo>
                <a:lnTo>
                  <a:pt x="8" y="18"/>
                </a:lnTo>
                <a:lnTo>
                  <a:pt x="8" y="37"/>
                </a:lnTo>
                <a:lnTo>
                  <a:pt x="3" y="37"/>
                </a:lnTo>
                <a:lnTo>
                  <a:pt x="3" y="18"/>
                </a:lnTo>
                <a:lnTo>
                  <a:pt x="0" y="18"/>
                </a:lnTo>
                <a:lnTo>
                  <a:pt x="0" y="10"/>
                </a:lnTo>
                <a:close/>
              </a:path>
            </a:pathLst>
          </a:custGeom>
          <a:solidFill>
            <a:srgbClr val="3A66AA"/>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302" name="Rectangle 422"/>
          <p:cNvSpPr>
            <a:spLocks noChangeArrowheads="1"/>
          </p:cNvSpPr>
          <p:nvPr/>
        </p:nvSpPr>
        <p:spPr bwMode="auto">
          <a:xfrm>
            <a:off x="6324600" y="4452938"/>
            <a:ext cx="1588" cy="14288"/>
          </a:xfrm>
          <a:prstGeom prst="rect">
            <a:avLst/>
          </a:prstGeom>
          <a:solidFill>
            <a:srgbClr val="3A66AA"/>
          </a:solidFill>
          <a:ln w="9525">
            <a:noFill/>
            <a:miter lim="800000"/>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303" name="Freeform 423"/>
          <p:cNvSpPr/>
          <p:nvPr/>
        </p:nvSpPr>
        <p:spPr bwMode="auto">
          <a:xfrm>
            <a:off x="6329363" y="4452938"/>
            <a:ext cx="6350" cy="14288"/>
          </a:xfrm>
          <a:custGeom>
            <a:avLst/>
            <a:gdLst/>
            <a:ahLst/>
            <a:cxnLst>
              <a:cxn ang="0">
                <a:pos x="0" y="37"/>
              </a:cxn>
              <a:cxn ang="0">
                <a:pos x="0" y="0"/>
              </a:cxn>
              <a:cxn ang="0">
                <a:pos x="6" y="0"/>
              </a:cxn>
              <a:cxn ang="0">
                <a:pos x="6" y="20"/>
              </a:cxn>
              <a:cxn ang="0">
                <a:pos x="11" y="10"/>
              </a:cxn>
              <a:cxn ang="0">
                <a:pos x="19" y="10"/>
              </a:cxn>
              <a:cxn ang="0">
                <a:pos x="11" y="20"/>
              </a:cxn>
              <a:cxn ang="0">
                <a:pos x="19" y="37"/>
              </a:cxn>
              <a:cxn ang="0">
                <a:pos x="13" y="37"/>
              </a:cxn>
              <a:cxn ang="0">
                <a:pos x="8" y="27"/>
              </a:cxn>
              <a:cxn ang="0">
                <a:pos x="6" y="30"/>
              </a:cxn>
              <a:cxn ang="0">
                <a:pos x="6" y="37"/>
              </a:cxn>
              <a:cxn ang="0">
                <a:pos x="0" y="37"/>
              </a:cxn>
            </a:cxnLst>
            <a:rect l="0" t="0" r="r" b="b"/>
            <a:pathLst>
              <a:path w="19" h="37">
                <a:moveTo>
                  <a:pt x="0" y="37"/>
                </a:moveTo>
                <a:lnTo>
                  <a:pt x="0" y="0"/>
                </a:lnTo>
                <a:lnTo>
                  <a:pt x="6" y="0"/>
                </a:lnTo>
                <a:lnTo>
                  <a:pt x="6" y="20"/>
                </a:lnTo>
                <a:lnTo>
                  <a:pt x="11" y="10"/>
                </a:lnTo>
                <a:lnTo>
                  <a:pt x="19" y="10"/>
                </a:lnTo>
                <a:lnTo>
                  <a:pt x="11" y="20"/>
                </a:lnTo>
                <a:lnTo>
                  <a:pt x="19" y="37"/>
                </a:lnTo>
                <a:lnTo>
                  <a:pt x="13" y="37"/>
                </a:lnTo>
                <a:lnTo>
                  <a:pt x="8" y="27"/>
                </a:lnTo>
                <a:lnTo>
                  <a:pt x="6" y="30"/>
                </a:lnTo>
                <a:lnTo>
                  <a:pt x="6" y="37"/>
                </a:lnTo>
                <a:lnTo>
                  <a:pt x="0" y="37"/>
                </a:lnTo>
                <a:close/>
              </a:path>
            </a:pathLst>
          </a:custGeom>
          <a:solidFill>
            <a:srgbClr val="3A66AA"/>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304" name="Freeform 424"/>
          <p:cNvSpPr>
            <a:spLocks noEditPoints="1"/>
          </p:cNvSpPr>
          <p:nvPr/>
        </p:nvSpPr>
        <p:spPr bwMode="auto">
          <a:xfrm>
            <a:off x="6337300" y="4452938"/>
            <a:ext cx="7938" cy="14288"/>
          </a:xfrm>
          <a:custGeom>
            <a:avLst/>
            <a:gdLst/>
            <a:ahLst/>
            <a:cxnLst>
              <a:cxn ang="0">
                <a:pos x="13" y="37"/>
              </a:cxn>
              <a:cxn ang="0">
                <a:pos x="13" y="34"/>
              </a:cxn>
              <a:cxn ang="0">
                <a:pos x="13" y="35"/>
              </a:cxn>
              <a:cxn ang="0">
                <a:pos x="13" y="37"/>
              </a:cxn>
              <a:cxn ang="0">
                <a:pos x="12" y="37"/>
              </a:cxn>
              <a:cxn ang="0">
                <a:pos x="10" y="37"/>
              </a:cxn>
              <a:cxn ang="0">
                <a:pos x="9" y="37"/>
              </a:cxn>
              <a:cxn ang="0">
                <a:pos x="9" y="37"/>
              </a:cxn>
              <a:cxn ang="0">
                <a:pos x="8" y="37"/>
              </a:cxn>
              <a:cxn ang="0">
                <a:pos x="7" y="37"/>
              </a:cxn>
              <a:cxn ang="0">
                <a:pos x="5" y="37"/>
              </a:cxn>
              <a:cxn ang="0">
                <a:pos x="4" y="37"/>
              </a:cxn>
              <a:cxn ang="0">
                <a:pos x="3" y="35"/>
              </a:cxn>
              <a:cxn ang="0">
                <a:pos x="2" y="33"/>
              </a:cxn>
              <a:cxn ang="0">
                <a:pos x="0" y="30"/>
              </a:cxn>
              <a:cxn ang="0">
                <a:pos x="0" y="28"/>
              </a:cxn>
              <a:cxn ang="0">
                <a:pos x="0" y="25"/>
              </a:cxn>
              <a:cxn ang="0">
                <a:pos x="0" y="23"/>
              </a:cxn>
              <a:cxn ang="0">
                <a:pos x="0" y="20"/>
              </a:cxn>
              <a:cxn ang="0">
                <a:pos x="0" y="18"/>
              </a:cxn>
              <a:cxn ang="0">
                <a:pos x="2" y="15"/>
              </a:cxn>
              <a:cxn ang="0">
                <a:pos x="3" y="13"/>
              </a:cxn>
              <a:cxn ang="0">
                <a:pos x="4" y="12"/>
              </a:cxn>
              <a:cxn ang="0">
                <a:pos x="5" y="12"/>
              </a:cxn>
              <a:cxn ang="0">
                <a:pos x="7" y="10"/>
              </a:cxn>
              <a:cxn ang="0">
                <a:pos x="9" y="10"/>
              </a:cxn>
              <a:cxn ang="0">
                <a:pos x="10" y="12"/>
              </a:cxn>
              <a:cxn ang="0">
                <a:pos x="12" y="12"/>
              </a:cxn>
              <a:cxn ang="0">
                <a:pos x="13" y="13"/>
              </a:cxn>
              <a:cxn ang="0">
                <a:pos x="13" y="0"/>
              </a:cxn>
              <a:cxn ang="0">
                <a:pos x="19" y="37"/>
              </a:cxn>
              <a:cxn ang="0">
                <a:pos x="5" y="25"/>
              </a:cxn>
              <a:cxn ang="0">
                <a:pos x="5" y="27"/>
              </a:cxn>
              <a:cxn ang="0">
                <a:pos x="5" y="28"/>
              </a:cxn>
              <a:cxn ang="0">
                <a:pos x="5" y="29"/>
              </a:cxn>
              <a:cxn ang="0">
                <a:pos x="5" y="30"/>
              </a:cxn>
              <a:cxn ang="0">
                <a:pos x="7" y="32"/>
              </a:cxn>
              <a:cxn ang="0">
                <a:pos x="7" y="33"/>
              </a:cxn>
              <a:cxn ang="0">
                <a:pos x="8" y="34"/>
              </a:cxn>
              <a:cxn ang="0">
                <a:pos x="9" y="34"/>
              </a:cxn>
              <a:cxn ang="0">
                <a:pos x="10" y="33"/>
              </a:cxn>
              <a:cxn ang="0">
                <a:pos x="12" y="32"/>
              </a:cxn>
              <a:cxn ang="0">
                <a:pos x="13" y="30"/>
              </a:cxn>
              <a:cxn ang="0">
                <a:pos x="13" y="30"/>
              </a:cxn>
              <a:cxn ang="0">
                <a:pos x="13" y="29"/>
              </a:cxn>
              <a:cxn ang="0">
                <a:pos x="13" y="28"/>
              </a:cxn>
              <a:cxn ang="0">
                <a:pos x="13" y="25"/>
              </a:cxn>
              <a:cxn ang="0">
                <a:pos x="13" y="23"/>
              </a:cxn>
              <a:cxn ang="0">
                <a:pos x="13" y="22"/>
              </a:cxn>
              <a:cxn ang="0">
                <a:pos x="13" y="20"/>
              </a:cxn>
              <a:cxn ang="0">
                <a:pos x="13" y="19"/>
              </a:cxn>
              <a:cxn ang="0">
                <a:pos x="13" y="18"/>
              </a:cxn>
              <a:cxn ang="0">
                <a:pos x="12" y="18"/>
              </a:cxn>
              <a:cxn ang="0">
                <a:pos x="10" y="18"/>
              </a:cxn>
              <a:cxn ang="0">
                <a:pos x="9" y="18"/>
              </a:cxn>
              <a:cxn ang="0">
                <a:pos x="8" y="18"/>
              </a:cxn>
              <a:cxn ang="0">
                <a:pos x="8" y="18"/>
              </a:cxn>
              <a:cxn ang="0">
                <a:pos x="7" y="18"/>
              </a:cxn>
              <a:cxn ang="0">
                <a:pos x="7" y="18"/>
              </a:cxn>
              <a:cxn ang="0">
                <a:pos x="5" y="19"/>
              </a:cxn>
              <a:cxn ang="0">
                <a:pos x="5" y="20"/>
              </a:cxn>
              <a:cxn ang="0">
                <a:pos x="5" y="22"/>
              </a:cxn>
              <a:cxn ang="0">
                <a:pos x="5" y="23"/>
              </a:cxn>
            </a:cxnLst>
            <a:rect l="0" t="0" r="r" b="b"/>
            <a:pathLst>
              <a:path w="19" h="37">
                <a:moveTo>
                  <a:pt x="19" y="37"/>
                </a:moveTo>
                <a:lnTo>
                  <a:pt x="13" y="37"/>
                </a:lnTo>
                <a:lnTo>
                  <a:pt x="13" y="34"/>
                </a:lnTo>
                <a:lnTo>
                  <a:pt x="13" y="34"/>
                </a:lnTo>
                <a:lnTo>
                  <a:pt x="13" y="34"/>
                </a:lnTo>
                <a:lnTo>
                  <a:pt x="13" y="35"/>
                </a:lnTo>
                <a:lnTo>
                  <a:pt x="13" y="35"/>
                </a:lnTo>
                <a:lnTo>
                  <a:pt x="13" y="37"/>
                </a:lnTo>
                <a:lnTo>
                  <a:pt x="12" y="37"/>
                </a:lnTo>
                <a:lnTo>
                  <a:pt x="12" y="37"/>
                </a:lnTo>
                <a:lnTo>
                  <a:pt x="10" y="37"/>
                </a:lnTo>
                <a:lnTo>
                  <a:pt x="10" y="37"/>
                </a:lnTo>
                <a:lnTo>
                  <a:pt x="10" y="37"/>
                </a:lnTo>
                <a:lnTo>
                  <a:pt x="9" y="37"/>
                </a:lnTo>
                <a:lnTo>
                  <a:pt x="9" y="37"/>
                </a:lnTo>
                <a:lnTo>
                  <a:pt x="9" y="37"/>
                </a:lnTo>
                <a:lnTo>
                  <a:pt x="8" y="37"/>
                </a:lnTo>
                <a:lnTo>
                  <a:pt x="8" y="37"/>
                </a:lnTo>
                <a:lnTo>
                  <a:pt x="8" y="37"/>
                </a:lnTo>
                <a:lnTo>
                  <a:pt x="7" y="37"/>
                </a:lnTo>
                <a:lnTo>
                  <a:pt x="5" y="37"/>
                </a:lnTo>
                <a:lnTo>
                  <a:pt x="5" y="37"/>
                </a:lnTo>
                <a:lnTo>
                  <a:pt x="4" y="37"/>
                </a:lnTo>
                <a:lnTo>
                  <a:pt x="4" y="37"/>
                </a:lnTo>
                <a:lnTo>
                  <a:pt x="3" y="35"/>
                </a:lnTo>
                <a:lnTo>
                  <a:pt x="3" y="35"/>
                </a:lnTo>
                <a:lnTo>
                  <a:pt x="3" y="34"/>
                </a:lnTo>
                <a:lnTo>
                  <a:pt x="2" y="33"/>
                </a:lnTo>
                <a:lnTo>
                  <a:pt x="0" y="32"/>
                </a:lnTo>
                <a:lnTo>
                  <a:pt x="0" y="30"/>
                </a:lnTo>
                <a:lnTo>
                  <a:pt x="0" y="29"/>
                </a:lnTo>
                <a:lnTo>
                  <a:pt x="0" y="28"/>
                </a:lnTo>
                <a:lnTo>
                  <a:pt x="0" y="27"/>
                </a:lnTo>
                <a:lnTo>
                  <a:pt x="0" y="25"/>
                </a:lnTo>
                <a:lnTo>
                  <a:pt x="0" y="24"/>
                </a:lnTo>
                <a:lnTo>
                  <a:pt x="0" y="23"/>
                </a:lnTo>
                <a:lnTo>
                  <a:pt x="0" y="22"/>
                </a:lnTo>
                <a:lnTo>
                  <a:pt x="0" y="20"/>
                </a:lnTo>
                <a:lnTo>
                  <a:pt x="0" y="19"/>
                </a:lnTo>
                <a:lnTo>
                  <a:pt x="0" y="18"/>
                </a:lnTo>
                <a:lnTo>
                  <a:pt x="0" y="17"/>
                </a:lnTo>
                <a:lnTo>
                  <a:pt x="2" y="15"/>
                </a:lnTo>
                <a:lnTo>
                  <a:pt x="3" y="14"/>
                </a:lnTo>
                <a:lnTo>
                  <a:pt x="3" y="13"/>
                </a:lnTo>
                <a:lnTo>
                  <a:pt x="3" y="12"/>
                </a:lnTo>
                <a:lnTo>
                  <a:pt x="4" y="12"/>
                </a:lnTo>
                <a:lnTo>
                  <a:pt x="4" y="12"/>
                </a:lnTo>
                <a:lnTo>
                  <a:pt x="5" y="12"/>
                </a:lnTo>
                <a:lnTo>
                  <a:pt x="5" y="10"/>
                </a:lnTo>
                <a:lnTo>
                  <a:pt x="7" y="10"/>
                </a:lnTo>
                <a:lnTo>
                  <a:pt x="8" y="10"/>
                </a:lnTo>
                <a:lnTo>
                  <a:pt x="9" y="10"/>
                </a:lnTo>
                <a:lnTo>
                  <a:pt x="10" y="10"/>
                </a:lnTo>
                <a:lnTo>
                  <a:pt x="10" y="12"/>
                </a:lnTo>
                <a:lnTo>
                  <a:pt x="12" y="12"/>
                </a:lnTo>
                <a:lnTo>
                  <a:pt x="12" y="12"/>
                </a:lnTo>
                <a:lnTo>
                  <a:pt x="13" y="12"/>
                </a:lnTo>
                <a:lnTo>
                  <a:pt x="13" y="13"/>
                </a:lnTo>
                <a:lnTo>
                  <a:pt x="13" y="14"/>
                </a:lnTo>
                <a:lnTo>
                  <a:pt x="13" y="0"/>
                </a:lnTo>
                <a:lnTo>
                  <a:pt x="19" y="0"/>
                </a:lnTo>
                <a:lnTo>
                  <a:pt x="19" y="37"/>
                </a:lnTo>
                <a:close/>
                <a:moveTo>
                  <a:pt x="5" y="24"/>
                </a:moveTo>
                <a:lnTo>
                  <a:pt x="5" y="25"/>
                </a:lnTo>
                <a:lnTo>
                  <a:pt x="5" y="25"/>
                </a:lnTo>
                <a:lnTo>
                  <a:pt x="5" y="27"/>
                </a:lnTo>
                <a:lnTo>
                  <a:pt x="5" y="28"/>
                </a:lnTo>
                <a:lnTo>
                  <a:pt x="5" y="28"/>
                </a:lnTo>
                <a:lnTo>
                  <a:pt x="5" y="29"/>
                </a:lnTo>
                <a:lnTo>
                  <a:pt x="5" y="29"/>
                </a:lnTo>
                <a:lnTo>
                  <a:pt x="5" y="30"/>
                </a:lnTo>
                <a:lnTo>
                  <a:pt x="5" y="30"/>
                </a:lnTo>
                <a:lnTo>
                  <a:pt x="5" y="32"/>
                </a:lnTo>
                <a:lnTo>
                  <a:pt x="7" y="32"/>
                </a:lnTo>
                <a:lnTo>
                  <a:pt x="7" y="32"/>
                </a:lnTo>
                <a:lnTo>
                  <a:pt x="7" y="33"/>
                </a:lnTo>
                <a:lnTo>
                  <a:pt x="8" y="33"/>
                </a:lnTo>
                <a:lnTo>
                  <a:pt x="8" y="34"/>
                </a:lnTo>
                <a:lnTo>
                  <a:pt x="8" y="34"/>
                </a:lnTo>
                <a:lnTo>
                  <a:pt x="9" y="34"/>
                </a:lnTo>
                <a:lnTo>
                  <a:pt x="9" y="33"/>
                </a:lnTo>
                <a:lnTo>
                  <a:pt x="10" y="33"/>
                </a:lnTo>
                <a:lnTo>
                  <a:pt x="10" y="32"/>
                </a:lnTo>
                <a:lnTo>
                  <a:pt x="12" y="32"/>
                </a:lnTo>
                <a:lnTo>
                  <a:pt x="12" y="32"/>
                </a:lnTo>
                <a:lnTo>
                  <a:pt x="13" y="30"/>
                </a:lnTo>
                <a:lnTo>
                  <a:pt x="13" y="30"/>
                </a:lnTo>
                <a:lnTo>
                  <a:pt x="13" y="30"/>
                </a:lnTo>
                <a:lnTo>
                  <a:pt x="13" y="30"/>
                </a:lnTo>
                <a:lnTo>
                  <a:pt x="13" y="29"/>
                </a:lnTo>
                <a:lnTo>
                  <a:pt x="13" y="28"/>
                </a:lnTo>
                <a:lnTo>
                  <a:pt x="13" y="28"/>
                </a:lnTo>
                <a:lnTo>
                  <a:pt x="13" y="27"/>
                </a:lnTo>
                <a:lnTo>
                  <a:pt x="13" y="25"/>
                </a:lnTo>
                <a:lnTo>
                  <a:pt x="13" y="24"/>
                </a:lnTo>
                <a:lnTo>
                  <a:pt x="13" y="23"/>
                </a:lnTo>
                <a:lnTo>
                  <a:pt x="13" y="22"/>
                </a:lnTo>
                <a:lnTo>
                  <a:pt x="13" y="22"/>
                </a:lnTo>
                <a:lnTo>
                  <a:pt x="13" y="20"/>
                </a:lnTo>
                <a:lnTo>
                  <a:pt x="13" y="20"/>
                </a:lnTo>
                <a:lnTo>
                  <a:pt x="13" y="19"/>
                </a:lnTo>
                <a:lnTo>
                  <a:pt x="13" y="19"/>
                </a:lnTo>
                <a:lnTo>
                  <a:pt x="13" y="18"/>
                </a:lnTo>
                <a:lnTo>
                  <a:pt x="13" y="18"/>
                </a:lnTo>
                <a:lnTo>
                  <a:pt x="12" y="18"/>
                </a:lnTo>
                <a:lnTo>
                  <a:pt x="12" y="18"/>
                </a:lnTo>
                <a:lnTo>
                  <a:pt x="10" y="18"/>
                </a:lnTo>
                <a:lnTo>
                  <a:pt x="10" y="18"/>
                </a:lnTo>
                <a:lnTo>
                  <a:pt x="9" y="18"/>
                </a:lnTo>
                <a:lnTo>
                  <a:pt x="9" y="18"/>
                </a:lnTo>
                <a:lnTo>
                  <a:pt x="8" y="18"/>
                </a:lnTo>
                <a:lnTo>
                  <a:pt x="8" y="18"/>
                </a:lnTo>
                <a:lnTo>
                  <a:pt x="8" y="18"/>
                </a:lnTo>
                <a:lnTo>
                  <a:pt x="8" y="18"/>
                </a:lnTo>
                <a:lnTo>
                  <a:pt x="8" y="18"/>
                </a:lnTo>
                <a:lnTo>
                  <a:pt x="7" y="18"/>
                </a:lnTo>
                <a:lnTo>
                  <a:pt x="7" y="18"/>
                </a:lnTo>
                <a:lnTo>
                  <a:pt x="7" y="18"/>
                </a:lnTo>
                <a:lnTo>
                  <a:pt x="5" y="18"/>
                </a:lnTo>
                <a:lnTo>
                  <a:pt x="5" y="19"/>
                </a:lnTo>
                <a:lnTo>
                  <a:pt x="5" y="19"/>
                </a:lnTo>
                <a:lnTo>
                  <a:pt x="5" y="20"/>
                </a:lnTo>
                <a:lnTo>
                  <a:pt x="5" y="20"/>
                </a:lnTo>
                <a:lnTo>
                  <a:pt x="5" y="22"/>
                </a:lnTo>
                <a:lnTo>
                  <a:pt x="5" y="22"/>
                </a:lnTo>
                <a:lnTo>
                  <a:pt x="5" y="23"/>
                </a:lnTo>
                <a:lnTo>
                  <a:pt x="5" y="24"/>
                </a:lnTo>
                <a:close/>
              </a:path>
            </a:pathLst>
          </a:custGeom>
          <a:solidFill>
            <a:srgbClr val="3A66AA"/>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305" name="Freeform 425"/>
          <p:cNvSpPr>
            <a:spLocks noEditPoints="1"/>
          </p:cNvSpPr>
          <p:nvPr/>
        </p:nvSpPr>
        <p:spPr bwMode="auto">
          <a:xfrm>
            <a:off x="6345238" y="4452938"/>
            <a:ext cx="4763" cy="17463"/>
          </a:xfrm>
          <a:custGeom>
            <a:avLst/>
            <a:gdLst/>
            <a:ahLst/>
            <a:cxnLst>
              <a:cxn ang="0">
                <a:pos x="5" y="0"/>
              </a:cxn>
              <a:cxn ang="0">
                <a:pos x="10" y="8"/>
              </a:cxn>
              <a:cxn ang="0">
                <a:pos x="10" y="10"/>
              </a:cxn>
              <a:cxn ang="0">
                <a:pos x="10" y="38"/>
              </a:cxn>
              <a:cxn ang="0">
                <a:pos x="10" y="40"/>
              </a:cxn>
              <a:cxn ang="0">
                <a:pos x="10" y="42"/>
              </a:cxn>
              <a:cxn ang="0">
                <a:pos x="10" y="43"/>
              </a:cxn>
              <a:cxn ang="0">
                <a:pos x="10" y="44"/>
              </a:cxn>
              <a:cxn ang="0">
                <a:pos x="10" y="44"/>
              </a:cxn>
              <a:cxn ang="0">
                <a:pos x="10" y="46"/>
              </a:cxn>
              <a:cxn ang="0">
                <a:pos x="9" y="47"/>
              </a:cxn>
              <a:cxn ang="0">
                <a:pos x="8" y="47"/>
              </a:cxn>
              <a:cxn ang="0">
                <a:pos x="7" y="47"/>
              </a:cxn>
              <a:cxn ang="0">
                <a:pos x="7" y="47"/>
              </a:cxn>
              <a:cxn ang="0">
                <a:pos x="5" y="47"/>
              </a:cxn>
              <a:cxn ang="0">
                <a:pos x="5" y="47"/>
              </a:cxn>
              <a:cxn ang="0">
                <a:pos x="4" y="47"/>
              </a:cxn>
              <a:cxn ang="0">
                <a:pos x="3" y="47"/>
              </a:cxn>
              <a:cxn ang="0">
                <a:pos x="3" y="47"/>
              </a:cxn>
              <a:cxn ang="0">
                <a:pos x="3" y="47"/>
              </a:cxn>
              <a:cxn ang="0">
                <a:pos x="3" y="47"/>
              </a:cxn>
              <a:cxn ang="0">
                <a:pos x="1" y="47"/>
              </a:cxn>
              <a:cxn ang="0">
                <a:pos x="0" y="47"/>
              </a:cxn>
              <a:cxn ang="0">
                <a:pos x="3" y="40"/>
              </a:cxn>
              <a:cxn ang="0">
                <a:pos x="3" y="40"/>
              </a:cxn>
              <a:cxn ang="0">
                <a:pos x="4" y="40"/>
              </a:cxn>
              <a:cxn ang="0">
                <a:pos x="5" y="40"/>
              </a:cxn>
              <a:cxn ang="0">
                <a:pos x="5" y="40"/>
              </a:cxn>
              <a:cxn ang="0">
                <a:pos x="5" y="40"/>
              </a:cxn>
              <a:cxn ang="0">
                <a:pos x="5" y="39"/>
              </a:cxn>
              <a:cxn ang="0">
                <a:pos x="5" y="38"/>
              </a:cxn>
              <a:cxn ang="0">
                <a:pos x="5" y="37"/>
              </a:cxn>
              <a:cxn ang="0">
                <a:pos x="10" y="10"/>
              </a:cxn>
            </a:cxnLst>
            <a:rect l="0" t="0" r="r" b="b"/>
            <a:pathLst>
              <a:path w="10" h="47">
                <a:moveTo>
                  <a:pt x="5" y="8"/>
                </a:moveTo>
                <a:lnTo>
                  <a:pt x="5" y="0"/>
                </a:lnTo>
                <a:lnTo>
                  <a:pt x="10" y="0"/>
                </a:lnTo>
                <a:lnTo>
                  <a:pt x="10" y="8"/>
                </a:lnTo>
                <a:lnTo>
                  <a:pt x="5" y="8"/>
                </a:lnTo>
                <a:close/>
                <a:moveTo>
                  <a:pt x="10" y="10"/>
                </a:moveTo>
                <a:lnTo>
                  <a:pt x="10" y="37"/>
                </a:lnTo>
                <a:lnTo>
                  <a:pt x="10" y="38"/>
                </a:lnTo>
                <a:lnTo>
                  <a:pt x="10" y="39"/>
                </a:lnTo>
                <a:lnTo>
                  <a:pt x="10" y="40"/>
                </a:lnTo>
                <a:lnTo>
                  <a:pt x="10" y="40"/>
                </a:lnTo>
                <a:lnTo>
                  <a:pt x="10" y="42"/>
                </a:lnTo>
                <a:lnTo>
                  <a:pt x="10" y="42"/>
                </a:lnTo>
                <a:lnTo>
                  <a:pt x="10" y="43"/>
                </a:lnTo>
                <a:lnTo>
                  <a:pt x="10" y="44"/>
                </a:lnTo>
                <a:lnTo>
                  <a:pt x="10" y="44"/>
                </a:lnTo>
                <a:lnTo>
                  <a:pt x="10" y="44"/>
                </a:lnTo>
                <a:lnTo>
                  <a:pt x="10" y="44"/>
                </a:lnTo>
                <a:lnTo>
                  <a:pt x="10" y="46"/>
                </a:lnTo>
                <a:lnTo>
                  <a:pt x="10" y="46"/>
                </a:lnTo>
                <a:lnTo>
                  <a:pt x="9" y="47"/>
                </a:lnTo>
                <a:lnTo>
                  <a:pt x="9" y="47"/>
                </a:lnTo>
                <a:lnTo>
                  <a:pt x="8" y="47"/>
                </a:lnTo>
                <a:lnTo>
                  <a:pt x="8" y="47"/>
                </a:lnTo>
                <a:lnTo>
                  <a:pt x="8" y="47"/>
                </a:lnTo>
                <a:lnTo>
                  <a:pt x="7" y="47"/>
                </a:lnTo>
                <a:lnTo>
                  <a:pt x="7" y="47"/>
                </a:lnTo>
                <a:lnTo>
                  <a:pt x="7" y="47"/>
                </a:lnTo>
                <a:lnTo>
                  <a:pt x="5" y="47"/>
                </a:lnTo>
                <a:lnTo>
                  <a:pt x="5" y="47"/>
                </a:lnTo>
                <a:lnTo>
                  <a:pt x="5" y="47"/>
                </a:lnTo>
                <a:lnTo>
                  <a:pt x="5" y="47"/>
                </a:lnTo>
                <a:lnTo>
                  <a:pt x="5" y="47"/>
                </a:lnTo>
                <a:lnTo>
                  <a:pt x="4" y="47"/>
                </a:lnTo>
                <a:lnTo>
                  <a:pt x="4" y="47"/>
                </a:lnTo>
                <a:lnTo>
                  <a:pt x="3" y="47"/>
                </a:lnTo>
                <a:lnTo>
                  <a:pt x="3" y="47"/>
                </a:lnTo>
                <a:lnTo>
                  <a:pt x="3" y="47"/>
                </a:lnTo>
                <a:lnTo>
                  <a:pt x="3" y="47"/>
                </a:lnTo>
                <a:lnTo>
                  <a:pt x="3" y="47"/>
                </a:lnTo>
                <a:lnTo>
                  <a:pt x="3" y="47"/>
                </a:lnTo>
                <a:lnTo>
                  <a:pt x="3" y="47"/>
                </a:lnTo>
                <a:lnTo>
                  <a:pt x="1" y="47"/>
                </a:lnTo>
                <a:lnTo>
                  <a:pt x="1" y="47"/>
                </a:lnTo>
                <a:lnTo>
                  <a:pt x="1" y="47"/>
                </a:lnTo>
                <a:lnTo>
                  <a:pt x="0" y="47"/>
                </a:lnTo>
                <a:lnTo>
                  <a:pt x="0" y="47"/>
                </a:lnTo>
                <a:lnTo>
                  <a:pt x="3" y="40"/>
                </a:lnTo>
                <a:lnTo>
                  <a:pt x="3" y="40"/>
                </a:lnTo>
                <a:lnTo>
                  <a:pt x="3" y="40"/>
                </a:lnTo>
                <a:lnTo>
                  <a:pt x="3" y="40"/>
                </a:lnTo>
                <a:lnTo>
                  <a:pt x="4" y="40"/>
                </a:lnTo>
                <a:lnTo>
                  <a:pt x="4" y="40"/>
                </a:lnTo>
                <a:lnTo>
                  <a:pt x="5" y="40"/>
                </a:lnTo>
                <a:lnTo>
                  <a:pt x="5" y="40"/>
                </a:lnTo>
                <a:lnTo>
                  <a:pt x="5" y="40"/>
                </a:lnTo>
                <a:lnTo>
                  <a:pt x="5" y="40"/>
                </a:lnTo>
                <a:lnTo>
                  <a:pt x="5" y="40"/>
                </a:lnTo>
                <a:lnTo>
                  <a:pt x="5" y="39"/>
                </a:lnTo>
                <a:lnTo>
                  <a:pt x="5" y="39"/>
                </a:lnTo>
                <a:lnTo>
                  <a:pt x="5" y="38"/>
                </a:lnTo>
                <a:lnTo>
                  <a:pt x="5" y="38"/>
                </a:lnTo>
                <a:lnTo>
                  <a:pt x="5" y="38"/>
                </a:lnTo>
                <a:lnTo>
                  <a:pt x="5" y="37"/>
                </a:lnTo>
                <a:lnTo>
                  <a:pt x="5" y="10"/>
                </a:lnTo>
                <a:lnTo>
                  <a:pt x="10" y="10"/>
                </a:lnTo>
                <a:close/>
              </a:path>
            </a:pathLst>
          </a:custGeom>
          <a:solidFill>
            <a:srgbClr val="3A66AA"/>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306" name="Freeform 426"/>
          <p:cNvSpPr/>
          <p:nvPr/>
        </p:nvSpPr>
        <p:spPr bwMode="auto">
          <a:xfrm>
            <a:off x="6351588" y="4452938"/>
            <a:ext cx="7938" cy="14288"/>
          </a:xfrm>
          <a:custGeom>
            <a:avLst/>
            <a:gdLst/>
            <a:ahLst/>
            <a:cxnLst>
              <a:cxn ang="0">
                <a:pos x="7" y="14"/>
              </a:cxn>
              <a:cxn ang="0">
                <a:pos x="8" y="12"/>
              </a:cxn>
              <a:cxn ang="0">
                <a:pos x="10" y="12"/>
              </a:cxn>
              <a:cxn ang="0">
                <a:pos x="12" y="10"/>
              </a:cxn>
              <a:cxn ang="0">
                <a:pos x="14" y="10"/>
              </a:cxn>
              <a:cxn ang="0">
                <a:pos x="14" y="10"/>
              </a:cxn>
              <a:cxn ang="0">
                <a:pos x="15" y="10"/>
              </a:cxn>
              <a:cxn ang="0">
                <a:pos x="17" y="10"/>
              </a:cxn>
              <a:cxn ang="0">
                <a:pos x="17" y="10"/>
              </a:cxn>
              <a:cxn ang="0">
                <a:pos x="17" y="12"/>
              </a:cxn>
              <a:cxn ang="0">
                <a:pos x="18" y="13"/>
              </a:cxn>
              <a:cxn ang="0">
                <a:pos x="19" y="14"/>
              </a:cxn>
              <a:cxn ang="0">
                <a:pos x="19" y="14"/>
              </a:cxn>
              <a:cxn ang="0">
                <a:pos x="19" y="15"/>
              </a:cxn>
              <a:cxn ang="0">
                <a:pos x="19" y="17"/>
              </a:cxn>
              <a:cxn ang="0">
                <a:pos x="19" y="18"/>
              </a:cxn>
              <a:cxn ang="0">
                <a:pos x="19" y="18"/>
              </a:cxn>
              <a:cxn ang="0">
                <a:pos x="19" y="18"/>
              </a:cxn>
              <a:cxn ang="0">
                <a:pos x="19" y="19"/>
              </a:cxn>
              <a:cxn ang="0">
                <a:pos x="19" y="20"/>
              </a:cxn>
              <a:cxn ang="0">
                <a:pos x="19" y="37"/>
              </a:cxn>
              <a:cxn ang="0">
                <a:pos x="14" y="24"/>
              </a:cxn>
              <a:cxn ang="0">
                <a:pos x="14" y="22"/>
              </a:cxn>
              <a:cxn ang="0">
                <a:pos x="14" y="20"/>
              </a:cxn>
              <a:cxn ang="0">
                <a:pos x="14" y="19"/>
              </a:cxn>
              <a:cxn ang="0">
                <a:pos x="14" y="18"/>
              </a:cxn>
              <a:cxn ang="0">
                <a:pos x="13" y="18"/>
              </a:cxn>
              <a:cxn ang="0">
                <a:pos x="12" y="18"/>
              </a:cxn>
              <a:cxn ang="0">
                <a:pos x="12" y="18"/>
              </a:cxn>
              <a:cxn ang="0">
                <a:pos x="10" y="18"/>
              </a:cxn>
              <a:cxn ang="0">
                <a:pos x="9" y="18"/>
              </a:cxn>
              <a:cxn ang="0">
                <a:pos x="9" y="18"/>
              </a:cxn>
              <a:cxn ang="0">
                <a:pos x="9" y="18"/>
              </a:cxn>
              <a:cxn ang="0">
                <a:pos x="8" y="18"/>
              </a:cxn>
              <a:cxn ang="0">
                <a:pos x="8" y="18"/>
              </a:cxn>
              <a:cxn ang="0">
                <a:pos x="7" y="19"/>
              </a:cxn>
              <a:cxn ang="0">
                <a:pos x="7" y="20"/>
              </a:cxn>
              <a:cxn ang="0">
                <a:pos x="7" y="20"/>
              </a:cxn>
              <a:cxn ang="0">
                <a:pos x="7" y="22"/>
              </a:cxn>
              <a:cxn ang="0">
                <a:pos x="7" y="22"/>
              </a:cxn>
              <a:cxn ang="0">
                <a:pos x="7" y="24"/>
              </a:cxn>
              <a:cxn ang="0">
                <a:pos x="0" y="37"/>
              </a:cxn>
              <a:cxn ang="0">
                <a:pos x="7" y="0"/>
              </a:cxn>
            </a:cxnLst>
            <a:rect l="0" t="0" r="r" b="b"/>
            <a:pathLst>
              <a:path w="19" h="37">
                <a:moveTo>
                  <a:pt x="7" y="0"/>
                </a:moveTo>
                <a:lnTo>
                  <a:pt x="7" y="14"/>
                </a:lnTo>
                <a:lnTo>
                  <a:pt x="7" y="13"/>
                </a:lnTo>
                <a:lnTo>
                  <a:pt x="8" y="12"/>
                </a:lnTo>
                <a:lnTo>
                  <a:pt x="9" y="12"/>
                </a:lnTo>
                <a:lnTo>
                  <a:pt x="10" y="12"/>
                </a:lnTo>
                <a:lnTo>
                  <a:pt x="12" y="12"/>
                </a:lnTo>
                <a:lnTo>
                  <a:pt x="12" y="10"/>
                </a:lnTo>
                <a:lnTo>
                  <a:pt x="13" y="10"/>
                </a:lnTo>
                <a:lnTo>
                  <a:pt x="14" y="10"/>
                </a:lnTo>
                <a:lnTo>
                  <a:pt x="14" y="10"/>
                </a:lnTo>
                <a:lnTo>
                  <a:pt x="14" y="10"/>
                </a:lnTo>
                <a:lnTo>
                  <a:pt x="14" y="10"/>
                </a:lnTo>
                <a:lnTo>
                  <a:pt x="15" y="10"/>
                </a:lnTo>
                <a:lnTo>
                  <a:pt x="15" y="10"/>
                </a:lnTo>
                <a:lnTo>
                  <a:pt x="17" y="10"/>
                </a:lnTo>
                <a:lnTo>
                  <a:pt x="17" y="10"/>
                </a:lnTo>
                <a:lnTo>
                  <a:pt x="17" y="10"/>
                </a:lnTo>
                <a:lnTo>
                  <a:pt x="17" y="12"/>
                </a:lnTo>
                <a:lnTo>
                  <a:pt x="17" y="12"/>
                </a:lnTo>
                <a:lnTo>
                  <a:pt x="17" y="13"/>
                </a:lnTo>
                <a:lnTo>
                  <a:pt x="18" y="13"/>
                </a:lnTo>
                <a:lnTo>
                  <a:pt x="18" y="14"/>
                </a:lnTo>
                <a:lnTo>
                  <a:pt x="19" y="14"/>
                </a:lnTo>
                <a:lnTo>
                  <a:pt x="19" y="14"/>
                </a:lnTo>
                <a:lnTo>
                  <a:pt x="19" y="14"/>
                </a:lnTo>
                <a:lnTo>
                  <a:pt x="19" y="14"/>
                </a:lnTo>
                <a:lnTo>
                  <a:pt x="19" y="15"/>
                </a:lnTo>
                <a:lnTo>
                  <a:pt x="19" y="15"/>
                </a:lnTo>
                <a:lnTo>
                  <a:pt x="19" y="17"/>
                </a:lnTo>
                <a:lnTo>
                  <a:pt x="19" y="17"/>
                </a:lnTo>
                <a:lnTo>
                  <a:pt x="19" y="18"/>
                </a:lnTo>
                <a:lnTo>
                  <a:pt x="19" y="18"/>
                </a:lnTo>
                <a:lnTo>
                  <a:pt x="19" y="18"/>
                </a:lnTo>
                <a:lnTo>
                  <a:pt x="19" y="18"/>
                </a:lnTo>
                <a:lnTo>
                  <a:pt x="19" y="18"/>
                </a:lnTo>
                <a:lnTo>
                  <a:pt x="19" y="19"/>
                </a:lnTo>
                <a:lnTo>
                  <a:pt x="19" y="19"/>
                </a:lnTo>
                <a:lnTo>
                  <a:pt x="19" y="20"/>
                </a:lnTo>
                <a:lnTo>
                  <a:pt x="19" y="20"/>
                </a:lnTo>
                <a:lnTo>
                  <a:pt x="19" y="20"/>
                </a:lnTo>
                <a:lnTo>
                  <a:pt x="19" y="37"/>
                </a:lnTo>
                <a:lnTo>
                  <a:pt x="14" y="37"/>
                </a:lnTo>
                <a:lnTo>
                  <a:pt x="14" y="24"/>
                </a:lnTo>
                <a:lnTo>
                  <a:pt x="14" y="23"/>
                </a:lnTo>
                <a:lnTo>
                  <a:pt x="14" y="22"/>
                </a:lnTo>
                <a:lnTo>
                  <a:pt x="14" y="22"/>
                </a:lnTo>
                <a:lnTo>
                  <a:pt x="14" y="20"/>
                </a:lnTo>
                <a:lnTo>
                  <a:pt x="14" y="20"/>
                </a:lnTo>
                <a:lnTo>
                  <a:pt x="14" y="19"/>
                </a:lnTo>
                <a:lnTo>
                  <a:pt x="14" y="19"/>
                </a:lnTo>
                <a:lnTo>
                  <a:pt x="14" y="18"/>
                </a:lnTo>
                <a:lnTo>
                  <a:pt x="13" y="18"/>
                </a:lnTo>
                <a:lnTo>
                  <a:pt x="13" y="18"/>
                </a:lnTo>
                <a:lnTo>
                  <a:pt x="12" y="18"/>
                </a:lnTo>
                <a:lnTo>
                  <a:pt x="12" y="18"/>
                </a:lnTo>
                <a:lnTo>
                  <a:pt x="12" y="18"/>
                </a:lnTo>
                <a:lnTo>
                  <a:pt x="12" y="18"/>
                </a:lnTo>
                <a:lnTo>
                  <a:pt x="12" y="18"/>
                </a:lnTo>
                <a:lnTo>
                  <a:pt x="10" y="18"/>
                </a:lnTo>
                <a:lnTo>
                  <a:pt x="10" y="18"/>
                </a:lnTo>
                <a:lnTo>
                  <a:pt x="9" y="18"/>
                </a:lnTo>
                <a:lnTo>
                  <a:pt x="9" y="18"/>
                </a:lnTo>
                <a:lnTo>
                  <a:pt x="9" y="18"/>
                </a:lnTo>
                <a:lnTo>
                  <a:pt x="9" y="18"/>
                </a:lnTo>
                <a:lnTo>
                  <a:pt x="9" y="18"/>
                </a:lnTo>
                <a:lnTo>
                  <a:pt x="9" y="18"/>
                </a:lnTo>
                <a:lnTo>
                  <a:pt x="8" y="18"/>
                </a:lnTo>
                <a:lnTo>
                  <a:pt x="8" y="18"/>
                </a:lnTo>
                <a:lnTo>
                  <a:pt x="8" y="18"/>
                </a:lnTo>
                <a:lnTo>
                  <a:pt x="7" y="18"/>
                </a:lnTo>
                <a:lnTo>
                  <a:pt x="7" y="19"/>
                </a:lnTo>
                <a:lnTo>
                  <a:pt x="7" y="19"/>
                </a:lnTo>
                <a:lnTo>
                  <a:pt x="7" y="20"/>
                </a:lnTo>
                <a:lnTo>
                  <a:pt x="7" y="20"/>
                </a:lnTo>
                <a:lnTo>
                  <a:pt x="7" y="20"/>
                </a:lnTo>
                <a:lnTo>
                  <a:pt x="7" y="20"/>
                </a:lnTo>
                <a:lnTo>
                  <a:pt x="7" y="22"/>
                </a:lnTo>
                <a:lnTo>
                  <a:pt x="7" y="22"/>
                </a:lnTo>
                <a:lnTo>
                  <a:pt x="7" y="22"/>
                </a:lnTo>
                <a:lnTo>
                  <a:pt x="7" y="23"/>
                </a:lnTo>
                <a:lnTo>
                  <a:pt x="7" y="24"/>
                </a:lnTo>
                <a:lnTo>
                  <a:pt x="7" y="37"/>
                </a:lnTo>
                <a:lnTo>
                  <a:pt x="0" y="37"/>
                </a:lnTo>
                <a:lnTo>
                  <a:pt x="0" y="0"/>
                </a:lnTo>
                <a:lnTo>
                  <a:pt x="7" y="0"/>
                </a:lnTo>
                <a:close/>
              </a:path>
            </a:pathLst>
          </a:custGeom>
          <a:solidFill>
            <a:srgbClr val="3A66AA"/>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307" name="Freeform 427"/>
          <p:cNvSpPr/>
          <p:nvPr/>
        </p:nvSpPr>
        <p:spPr bwMode="auto">
          <a:xfrm>
            <a:off x="6361113" y="4452938"/>
            <a:ext cx="4763" cy="14288"/>
          </a:xfrm>
          <a:custGeom>
            <a:avLst/>
            <a:gdLst/>
            <a:ahLst/>
            <a:cxnLst>
              <a:cxn ang="0">
                <a:pos x="0" y="10"/>
              </a:cxn>
              <a:cxn ang="0">
                <a:pos x="3" y="10"/>
              </a:cxn>
              <a:cxn ang="0">
                <a:pos x="3" y="9"/>
              </a:cxn>
              <a:cxn ang="0">
                <a:pos x="3" y="8"/>
              </a:cxn>
              <a:cxn ang="0">
                <a:pos x="3" y="8"/>
              </a:cxn>
              <a:cxn ang="0">
                <a:pos x="3" y="6"/>
              </a:cxn>
              <a:cxn ang="0">
                <a:pos x="3" y="5"/>
              </a:cxn>
              <a:cxn ang="0">
                <a:pos x="4" y="5"/>
              </a:cxn>
              <a:cxn ang="0">
                <a:pos x="4" y="4"/>
              </a:cxn>
              <a:cxn ang="0">
                <a:pos x="5" y="4"/>
              </a:cxn>
              <a:cxn ang="0">
                <a:pos x="5" y="4"/>
              </a:cxn>
              <a:cxn ang="0">
                <a:pos x="5" y="4"/>
              </a:cxn>
              <a:cxn ang="0">
                <a:pos x="5" y="4"/>
              </a:cxn>
              <a:cxn ang="0">
                <a:pos x="5" y="3"/>
              </a:cxn>
              <a:cxn ang="0">
                <a:pos x="5" y="3"/>
              </a:cxn>
              <a:cxn ang="0">
                <a:pos x="5" y="1"/>
              </a:cxn>
              <a:cxn ang="0">
                <a:pos x="5" y="0"/>
              </a:cxn>
              <a:cxn ang="0">
                <a:pos x="5" y="0"/>
              </a:cxn>
              <a:cxn ang="0">
                <a:pos x="6" y="0"/>
              </a:cxn>
              <a:cxn ang="0">
                <a:pos x="8" y="0"/>
              </a:cxn>
              <a:cxn ang="0">
                <a:pos x="8" y="0"/>
              </a:cxn>
              <a:cxn ang="0">
                <a:pos x="8" y="0"/>
              </a:cxn>
              <a:cxn ang="0">
                <a:pos x="9" y="0"/>
              </a:cxn>
              <a:cxn ang="0">
                <a:pos x="9" y="0"/>
              </a:cxn>
              <a:cxn ang="0">
                <a:pos x="10" y="0"/>
              </a:cxn>
              <a:cxn ang="0">
                <a:pos x="10" y="0"/>
              </a:cxn>
              <a:cxn ang="0">
                <a:pos x="10" y="0"/>
              </a:cxn>
              <a:cxn ang="0">
                <a:pos x="11" y="0"/>
              </a:cxn>
              <a:cxn ang="0">
                <a:pos x="11" y="0"/>
              </a:cxn>
              <a:cxn ang="0">
                <a:pos x="13" y="0"/>
              </a:cxn>
              <a:cxn ang="0">
                <a:pos x="13" y="0"/>
              </a:cxn>
              <a:cxn ang="0">
                <a:pos x="13" y="0"/>
              </a:cxn>
              <a:cxn ang="0">
                <a:pos x="13" y="0"/>
              </a:cxn>
              <a:cxn ang="0">
                <a:pos x="13" y="8"/>
              </a:cxn>
              <a:cxn ang="0">
                <a:pos x="13" y="8"/>
              </a:cxn>
              <a:cxn ang="0">
                <a:pos x="13" y="8"/>
              </a:cxn>
              <a:cxn ang="0">
                <a:pos x="13" y="8"/>
              </a:cxn>
              <a:cxn ang="0">
                <a:pos x="13" y="8"/>
              </a:cxn>
              <a:cxn ang="0">
                <a:pos x="13" y="8"/>
              </a:cxn>
              <a:cxn ang="0">
                <a:pos x="11" y="8"/>
              </a:cxn>
              <a:cxn ang="0">
                <a:pos x="11" y="8"/>
              </a:cxn>
              <a:cxn ang="0">
                <a:pos x="10" y="8"/>
              </a:cxn>
              <a:cxn ang="0">
                <a:pos x="9" y="8"/>
              </a:cxn>
              <a:cxn ang="0">
                <a:pos x="9" y="8"/>
              </a:cxn>
              <a:cxn ang="0">
                <a:pos x="8" y="8"/>
              </a:cxn>
              <a:cxn ang="0">
                <a:pos x="8" y="8"/>
              </a:cxn>
              <a:cxn ang="0">
                <a:pos x="8" y="8"/>
              </a:cxn>
              <a:cxn ang="0">
                <a:pos x="8" y="9"/>
              </a:cxn>
              <a:cxn ang="0">
                <a:pos x="8" y="10"/>
              </a:cxn>
              <a:cxn ang="0">
                <a:pos x="8" y="10"/>
              </a:cxn>
              <a:cxn ang="0">
                <a:pos x="13" y="10"/>
              </a:cxn>
              <a:cxn ang="0">
                <a:pos x="13" y="18"/>
              </a:cxn>
              <a:cxn ang="0">
                <a:pos x="8" y="18"/>
              </a:cxn>
              <a:cxn ang="0">
                <a:pos x="8" y="37"/>
              </a:cxn>
              <a:cxn ang="0">
                <a:pos x="3" y="37"/>
              </a:cxn>
              <a:cxn ang="0">
                <a:pos x="3" y="18"/>
              </a:cxn>
              <a:cxn ang="0">
                <a:pos x="0" y="18"/>
              </a:cxn>
              <a:cxn ang="0">
                <a:pos x="0" y="10"/>
              </a:cxn>
            </a:cxnLst>
            <a:rect l="0" t="0" r="r" b="b"/>
            <a:pathLst>
              <a:path w="13" h="37">
                <a:moveTo>
                  <a:pt x="0" y="10"/>
                </a:moveTo>
                <a:lnTo>
                  <a:pt x="3" y="10"/>
                </a:lnTo>
                <a:lnTo>
                  <a:pt x="3" y="9"/>
                </a:lnTo>
                <a:lnTo>
                  <a:pt x="3" y="8"/>
                </a:lnTo>
                <a:lnTo>
                  <a:pt x="3" y="8"/>
                </a:lnTo>
                <a:lnTo>
                  <a:pt x="3" y="6"/>
                </a:lnTo>
                <a:lnTo>
                  <a:pt x="3" y="5"/>
                </a:lnTo>
                <a:lnTo>
                  <a:pt x="4" y="5"/>
                </a:lnTo>
                <a:lnTo>
                  <a:pt x="4" y="4"/>
                </a:lnTo>
                <a:lnTo>
                  <a:pt x="5" y="4"/>
                </a:lnTo>
                <a:lnTo>
                  <a:pt x="5" y="4"/>
                </a:lnTo>
                <a:lnTo>
                  <a:pt x="5" y="4"/>
                </a:lnTo>
                <a:lnTo>
                  <a:pt x="5" y="4"/>
                </a:lnTo>
                <a:lnTo>
                  <a:pt x="5" y="3"/>
                </a:lnTo>
                <a:lnTo>
                  <a:pt x="5" y="3"/>
                </a:lnTo>
                <a:lnTo>
                  <a:pt x="5" y="1"/>
                </a:lnTo>
                <a:lnTo>
                  <a:pt x="5" y="0"/>
                </a:lnTo>
                <a:lnTo>
                  <a:pt x="5" y="0"/>
                </a:lnTo>
                <a:lnTo>
                  <a:pt x="6" y="0"/>
                </a:lnTo>
                <a:lnTo>
                  <a:pt x="8" y="0"/>
                </a:lnTo>
                <a:lnTo>
                  <a:pt x="8" y="0"/>
                </a:lnTo>
                <a:lnTo>
                  <a:pt x="8" y="0"/>
                </a:lnTo>
                <a:lnTo>
                  <a:pt x="9" y="0"/>
                </a:lnTo>
                <a:lnTo>
                  <a:pt x="9" y="0"/>
                </a:lnTo>
                <a:lnTo>
                  <a:pt x="10" y="0"/>
                </a:lnTo>
                <a:lnTo>
                  <a:pt x="10" y="0"/>
                </a:lnTo>
                <a:lnTo>
                  <a:pt x="10" y="0"/>
                </a:lnTo>
                <a:lnTo>
                  <a:pt x="11" y="0"/>
                </a:lnTo>
                <a:lnTo>
                  <a:pt x="11" y="0"/>
                </a:lnTo>
                <a:lnTo>
                  <a:pt x="13" y="0"/>
                </a:lnTo>
                <a:lnTo>
                  <a:pt x="13" y="0"/>
                </a:lnTo>
                <a:lnTo>
                  <a:pt x="13" y="0"/>
                </a:lnTo>
                <a:lnTo>
                  <a:pt x="13" y="0"/>
                </a:lnTo>
                <a:lnTo>
                  <a:pt x="13" y="8"/>
                </a:lnTo>
                <a:lnTo>
                  <a:pt x="13" y="8"/>
                </a:lnTo>
                <a:lnTo>
                  <a:pt x="13" y="8"/>
                </a:lnTo>
                <a:lnTo>
                  <a:pt x="13" y="8"/>
                </a:lnTo>
                <a:lnTo>
                  <a:pt x="13" y="8"/>
                </a:lnTo>
                <a:lnTo>
                  <a:pt x="13" y="8"/>
                </a:lnTo>
                <a:lnTo>
                  <a:pt x="11" y="8"/>
                </a:lnTo>
                <a:lnTo>
                  <a:pt x="11" y="8"/>
                </a:lnTo>
                <a:lnTo>
                  <a:pt x="10" y="8"/>
                </a:lnTo>
                <a:lnTo>
                  <a:pt x="9" y="8"/>
                </a:lnTo>
                <a:lnTo>
                  <a:pt x="9" y="8"/>
                </a:lnTo>
                <a:lnTo>
                  <a:pt x="8" y="8"/>
                </a:lnTo>
                <a:lnTo>
                  <a:pt x="8" y="8"/>
                </a:lnTo>
                <a:lnTo>
                  <a:pt x="8" y="8"/>
                </a:lnTo>
                <a:lnTo>
                  <a:pt x="8" y="9"/>
                </a:lnTo>
                <a:lnTo>
                  <a:pt x="8" y="10"/>
                </a:lnTo>
                <a:lnTo>
                  <a:pt x="8" y="10"/>
                </a:lnTo>
                <a:lnTo>
                  <a:pt x="13" y="10"/>
                </a:lnTo>
                <a:lnTo>
                  <a:pt x="13" y="18"/>
                </a:lnTo>
                <a:lnTo>
                  <a:pt x="8" y="18"/>
                </a:lnTo>
                <a:lnTo>
                  <a:pt x="8" y="37"/>
                </a:lnTo>
                <a:lnTo>
                  <a:pt x="3" y="37"/>
                </a:lnTo>
                <a:lnTo>
                  <a:pt x="3" y="18"/>
                </a:lnTo>
                <a:lnTo>
                  <a:pt x="0" y="18"/>
                </a:lnTo>
                <a:lnTo>
                  <a:pt x="0" y="10"/>
                </a:lnTo>
                <a:close/>
              </a:path>
            </a:pathLst>
          </a:custGeom>
          <a:solidFill>
            <a:srgbClr val="3A66AA"/>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308" name="Freeform 428"/>
          <p:cNvSpPr/>
          <p:nvPr/>
        </p:nvSpPr>
        <p:spPr bwMode="auto">
          <a:xfrm>
            <a:off x="6365875" y="4456113"/>
            <a:ext cx="7938" cy="11113"/>
          </a:xfrm>
          <a:custGeom>
            <a:avLst/>
            <a:gdLst/>
            <a:ahLst/>
            <a:cxnLst>
              <a:cxn ang="0">
                <a:pos x="6" y="18"/>
              </a:cxn>
              <a:cxn ang="0">
                <a:pos x="7" y="20"/>
              </a:cxn>
              <a:cxn ang="0">
                <a:pos x="8" y="20"/>
              </a:cxn>
              <a:cxn ang="0">
                <a:pos x="8" y="23"/>
              </a:cxn>
              <a:cxn ang="0">
                <a:pos x="10" y="24"/>
              </a:cxn>
              <a:cxn ang="0">
                <a:pos x="11" y="24"/>
              </a:cxn>
              <a:cxn ang="0">
                <a:pos x="12" y="24"/>
              </a:cxn>
              <a:cxn ang="0">
                <a:pos x="13" y="23"/>
              </a:cxn>
              <a:cxn ang="0">
                <a:pos x="13" y="20"/>
              </a:cxn>
              <a:cxn ang="0">
                <a:pos x="15" y="20"/>
              </a:cxn>
              <a:cxn ang="0">
                <a:pos x="16" y="20"/>
              </a:cxn>
              <a:cxn ang="0">
                <a:pos x="16" y="20"/>
              </a:cxn>
              <a:cxn ang="0">
                <a:pos x="15" y="19"/>
              </a:cxn>
              <a:cxn ang="0">
                <a:pos x="13" y="17"/>
              </a:cxn>
              <a:cxn ang="0">
                <a:pos x="8" y="17"/>
              </a:cxn>
              <a:cxn ang="0">
                <a:pos x="6" y="14"/>
              </a:cxn>
              <a:cxn ang="0">
                <a:pos x="5" y="14"/>
              </a:cxn>
              <a:cxn ang="0">
                <a:pos x="3" y="12"/>
              </a:cxn>
              <a:cxn ang="0">
                <a:pos x="2" y="9"/>
              </a:cxn>
              <a:cxn ang="0">
                <a:pos x="2" y="7"/>
              </a:cxn>
              <a:cxn ang="0">
                <a:pos x="2" y="5"/>
              </a:cxn>
              <a:cxn ang="0">
                <a:pos x="2" y="4"/>
              </a:cxn>
              <a:cxn ang="0">
                <a:pos x="6" y="2"/>
              </a:cxn>
              <a:cxn ang="0">
                <a:pos x="8" y="0"/>
              </a:cxn>
              <a:cxn ang="0">
                <a:pos x="12" y="0"/>
              </a:cxn>
              <a:cxn ang="0">
                <a:pos x="15" y="2"/>
              </a:cxn>
              <a:cxn ang="0">
                <a:pos x="16" y="3"/>
              </a:cxn>
              <a:cxn ang="0">
                <a:pos x="17" y="4"/>
              </a:cxn>
              <a:cxn ang="0">
                <a:pos x="19" y="5"/>
              </a:cxn>
              <a:cxn ang="0">
                <a:pos x="19" y="8"/>
              </a:cxn>
              <a:cxn ang="0">
                <a:pos x="13" y="8"/>
              </a:cxn>
              <a:cxn ang="0">
                <a:pos x="11" y="8"/>
              </a:cxn>
              <a:cxn ang="0">
                <a:pos x="11" y="8"/>
              </a:cxn>
              <a:cxn ang="0">
                <a:pos x="8" y="8"/>
              </a:cxn>
              <a:cxn ang="0">
                <a:pos x="8" y="8"/>
              </a:cxn>
              <a:cxn ang="0">
                <a:pos x="8" y="8"/>
              </a:cxn>
              <a:cxn ang="0">
                <a:pos x="8" y="8"/>
              </a:cxn>
              <a:cxn ang="0">
                <a:pos x="8" y="10"/>
              </a:cxn>
              <a:cxn ang="0">
                <a:pos x="8" y="10"/>
              </a:cxn>
              <a:cxn ang="0">
                <a:pos x="11" y="10"/>
              </a:cxn>
              <a:cxn ang="0">
                <a:pos x="15" y="10"/>
              </a:cxn>
              <a:cxn ang="0">
                <a:pos x="17" y="13"/>
              </a:cxn>
              <a:cxn ang="0">
                <a:pos x="19" y="14"/>
              </a:cxn>
              <a:cxn ang="0">
                <a:pos x="19" y="14"/>
              </a:cxn>
              <a:cxn ang="0">
                <a:pos x="21" y="17"/>
              </a:cxn>
              <a:cxn ang="0">
                <a:pos x="21" y="20"/>
              </a:cxn>
              <a:cxn ang="0">
                <a:pos x="21" y="22"/>
              </a:cxn>
              <a:cxn ang="0">
                <a:pos x="19" y="23"/>
              </a:cxn>
              <a:cxn ang="0">
                <a:pos x="17" y="25"/>
              </a:cxn>
              <a:cxn ang="0">
                <a:pos x="15" y="27"/>
              </a:cxn>
              <a:cxn ang="0">
                <a:pos x="12" y="27"/>
              </a:cxn>
              <a:cxn ang="0">
                <a:pos x="8" y="27"/>
              </a:cxn>
              <a:cxn ang="0">
                <a:pos x="6" y="27"/>
              </a:cxn>
              <a:cxn ang="0">
                <a:pos x="5" y="27"/>
              </a:cxn>
              <a:cxn ang="0">
                <a:pos x="3" y="24"/>
              </a:cxn>
              <a:cxn ang="0">
                <a:pos x="1" y="23"/>
              </a:cxn>
            </a:cxnLst>
            <a:rect l="0" t="0" r="r" b="b"/>
            <a:pathLst>
              <a:path w="21" h="27">
                <a:moveTo>
                  <a:pt x="0" y="20"/>
                </a:moveTo>
                <a:lnTo>
                  <a:pt x="5" y="17"/>
                </a:lnTo>
                <a:lnTo>
                  <a:pt x="6" y="18"/>
                </a:lnTo>
                <a:lnTo>
                  <a:pt x="7" y="19"/>
                </a:lnTo>
                <a:lnTo>
                  <a:pt x="7" y="19"/>
                </a:lnTo>
                <a:lnTo>
                  <a:pt x="7" y="20"/>
                </a:lnTo>
                <a:lnTo>
                  <a:pt x="7" y="20"/>
                </a:lnTo>
                <a:lnTo>
                  <a:pt x="8" y="20"/>
                </a:lnTo>
                <a:lnTo>
                  <a:pt x="8" y="20"/>
                </a:lnTo>
                <a:lnTo>
                  <a:pt x="8" y="20"/>
                </a:lnTo>
                <a:lnTo>
                  <a:pt x="8" y="22"/>
                </a:lnTo>
                <a:lnTo>
                  <a:pt x="8" y="23"/>
                </a:lnTo>
                <a:lnTo>
                  <a:pt x="8" y="23"/>
                </a:lnTo>
                <a:lnTo>
                  <a:pt x="10" y="23"/>
                </a:lnTo>
                <a:lnTo>
                  <a:pt x="10" y="24"/>
                </a:lnTo>
                <a:lnTo>
                  <a:pt x="10" y="24"/>
                </a:lnTo>
                <a:lnTo>
                  <a:pt x="11" y="24"/>
                </a:lnTo>
                <a:lnTo>
                  <a:pt x="11" y="24"/>
                </a:lnTo>
                <a:lnTo>
                  <a:pt x="11" y="24"/>
                </a:lnTo>
                <a:lnTo>
                  <a:pt x="12" y="24"/>
                </a:lnTo>
                <a:lnTo>
                  <a:pt x="12" y="24"/>
                </a:lnTo>
                <a:lnTo>
                  <a:pt x="13" y="23"/>
                </a:lnTo>
                <a:lnTo>
                  <a:pt x="13" y="23"/>
                </a:lnTo>
                <a:lnTo>
                  <a:pt x="13" y="23"/>
                </a:lnTo>
                <a:lnTo>
                  <a:pt x="13" y="22"/>
                </a:lnTo>
                <a:lnTo>
                  <a:pt x="13" y="20"/>
                </a:lnTo>
                <a:lnTo>
                  <a:pt x="13" y="20"/>
                </a:lnTo>
                <a:lnTo>
                  <a:pt x="13" y="20"/>
                </a:lnTo>
                <a:lnTo>
                  <a:pt x="15" y="20"/>
                </a:lnTo>
                <a:lnTo>
                  <a:pt x="15" y="20"/>
                </a:lnTo>
                <a:lnTo>
                  <a:pt x="15" y="20"/>
                </a:lnTo>
                <a:lnTo>
                  <a:pt x="16" y="20"/>
                </a:lnTo>
                <a:lnTo>
                  <a:pt x="16" y="20"/>
                </a:lnTo>
                <a:lnTo>
                  <a:pt x="16" y="20"/>
                </a:lnTo>
                <a:lnTo>
                  <a:pt x="16" y="20"/>
                </a:lnTo>
                <a:lnTo>
                  <a:pt x="16" y="20"/>
                </a:lnTo>
                <a:lnTo>
                  <a:pt x="16" y="20"/>
                </a:lnTo>
                <a:lnTo>
                  <a:pt x="16" y="20"/>
                </a:lnTo>
                <a:lnTo>
                  <a:pt x="15" y="19"/>
                </a:lnTo>
                <a:lnTo>
                  <a:pt x="15" y="19"/>
                </a:lnTo>
                <a:lnTo>
                  <a:pt x="15" y="18"/>
                </a:lnTo>
                <a:lnTo>
                  <a:pt x="13" y="17"/>
                </a:lnTo>
                <a:lnTo>
                  <a:pt x="11" y="17"/>
                </a:lnTo>
                <a:lnTo>
                  <a:pt x="10" y="17"/>
                </a:lnTo>
                <a:lnTo>
                  <a:pt x="8" y="17"/>
                </a:lnTo>
                <a:lnTo>
                  <a:pt x="7" y="15"/>
                </a:lnTo>
                <a:lnTo>
                  <a:pt x="6" y="15"/>
                </a:lnTo>
                <a:lnTo>
                  <a:pt x="6" y="14"/>
                </a:lnTo>
                <a:lnTo>
                  <a:pt x="6" y="14"/>
                </a:lnTo>
                <a:lnTo>
                  <a:pt x="5" y="14"/>
                </a:lnTo>
                <a:lnTo>
                  <a:pt x="5" y="14"/>
                </a:lnTo>
                <a:lnTo>
                  <a:pt x="3" y="13"/>
                </a:lnTo>
                <a:lnTo>
                  <a:pt x="3" y="13"/>
                </a:lnTo>
                <a:lnTo>
                  <a:pt x="3" y="12"/>
                </a:lnTo>
                <a:lnTo>
                  <a:pt x="2" y="10"/>
                </a:lnTo>
                <a:lnTo>
                  <a:pt x="2" y="10"/>
                </a:lnTo>
                <a:lnTo>
                  <a:pt x="2" y="9"/>
                </a:lnTo>
                <a:lnTo>
                  <a:pt x="2" y="8"/>
                </a:lnTo>
                <a:lnTo>
                  <a:pt x="2" y="8"/>
                </a:lnTo>
                <a:lnTo>
                  <a:pt x="2" y="7"/>
                </a:lnTo>
                <a:lnTo>
                  <a:pt x="2" y="7"/>
                </a:lnTo>
                <a:lnTo>
                  <a:pt x="2" y="5"/>
                </a:lnTo>
                <a:lnTo>
                  <a:pt x="2" y="5"/>
                </a:lnTo>
                <a:lnTo>
                  <a:pt x="2" y="4"/>
                </a:lnTo>
                <a:lnTo>
                  <a:pt x="2" y="4"/>
                </a:lnTo>
                <a:lnTo>
                  <a:pt x="2" y="4"/>
                </a:lnTo>
                <a:lnTo>
                  <a:pt x="3" y="3"/>
                </a:lnTo>
                <a:lnTo>
                  <a:pt x="5" y="2"/>
                </a:lnTo>
                <a:lnTo>
                  <a:pt x="6" y="2"/>
                </a:lnTo>
                <a:lnTo>
                  <a:pt x="7" y="2"/>
                </a:lnTo>
                <a:lnTo>
                  <a:pt x="7" y="2"/>
                </a:lnTo>
                <a:lnTo>
                  <a:pt x="8" y="0"/>
                </a:lnTo>
                <a:lnTo>
                  <a:pt x="10" y="0"/>
                </a:lnTo>
                <a:lnTo>
                  <a:pt x="11" y="0"/>
                </a:lnTo>
                <a:lnTo>
                  <a:pt x="12" y="0"/>
                </a:lnTo>
                <a:lnTo>
                  <a:pt x="12" y="0"/>
                </a:lnTo>
                <a:lnTo>
                  <a:pt x="13" y="2"/>
                </a:lnTo>
                <a:lnTo>
                  <a:pt x="15" y="2"/>
                </a:lnTo>
                <a:lnTo>
                  <a:pt x="15" y="2"/>
                </a:lnTo>
                <a:lnTo>
                  <a:pt x="16" y="2"/>
                </a:lnTo>
                <a:lnTo>
                  <a:pt x="16" y="3"/>
                </a:lnTo>
                <a:lnTo>
                  <a:pt x="16" y="4"/>
                </a:lnTo>
                <a:lnTo>
                  <a:pt x="17" y="4"/>
                </a:lnTo>
                <a:lnTo>
                  <a:pt x="17" y="4"/>
                </a:lnTo>
                <a:lnTo>
                  <a:pt x="19" y="4"/>
                </a:lnTo>
                <a:lnTo>
                  <a:pt x="19" y="4"/>
                </a:lnTo>
                <a:lnTo>
                  <a:pt x="19" y="5"/>
                </a:lnTo>
                <a:lnTo>
                  <a:pt x="19" y="5"/>
                </a:lnTo>
                <a:lnTo>
                  <a:pt x="19" y="7"/>
                </a:lnTo>
                <a:lnTo>
                  <a:pt x="19" y="8"/>
                </a:lnTo>
                <a:lnTo>
                  <a:pt x="13" y="8"/>
                </a:lnTo>
                <a:lnTo>
                  <a:pt x="13" y="8"/>
                </a:lnTo>
                <a:lnTo>
                  <a:pt x="13" y="8"/>
                </a:lnTo>
                <a:lnTo>
                  <a:pt x="12" y="8"/>
                </a:lnTo>
                <a:lnTo>
                  <a:pt x="12" y="8"/>
                </a:lnTo>
                <a:lnTo>
                  <a:pt x="11" y="8"/>
                </a:lnTo>
                <a:lnTo>
                  <a:pt x="11" y="8"/>
                </a:lnTo>
                <a:lnTo>
                  <a:pt x="11" y="8"/>
                </a:lnTo>
                <a:lnTo>
                  <a:pt x="11" y="8"/>
                </a:lnTo>
                <a:lnTo>
                  <a:pt x="10" y="8"/>
                </a:lnTo>
                <a:lnTo>
                  <a:pt x="10" y="8"/>
                </a:lnTo>
                <a:lnTo>
                  <a:pt x="8" y="8"/>
                </a:lnTo>
                <a:lnTo>
                  <a:pt x="8" y="8"/>
                </a:lnTo>
                <a:lnTo>
                  <a:pt x="8" y="8"/>
                </a:lnTo>
                <a:lnTo>
                  <a:pt x="8" y="8"/>
                </a:lnTo>
                <a:lnTo>
                  <a:pt x="8" y="8"/>
                </a:lnTo>
                <a:lnTo>
                  <a:pt x="8" y="8"/>
                </a:lnTo>
                <a:lnTo>
                  <a:pt x="8" y="8"/>
                </a:lnTo>
                <a:lnTo>
                  <a:pt x="8" y="8"/>
                </a:lnTo>
                <a:lnTo>
                  <a:pt x="8" y="8"/>
                </a:lnTo>
                <a:lnTo>
                  <a:pt x="8" y="8"/>
                </a:lnTo>
                <a:lnTo>
                  <a:pt x="8" y="9"/>
                </a:lnTo>
                <a:lnTo>
                  <a:pt x="8" y="9"/>
                </a:lnTo>
                <a:lnTo>
                  <a:pt x="8" y="10"/>
                </a:lnTo>
                <a:lnTo>
                  <a:pt x="8" y="10"/>
                </a:lnTo>
                <a:lnTo>
                  <a:pt x="8" y="10"/>
                </a:lnTo>
                <a:lnTo>
                  <a:pt x="8" y="10"/>
                </a:lnTo>
                <a:lnTo>
                  <a:pt x="10" y="10"/>
                </a:lnTo>
                <a:lnTo>
                  <a:pt x="11" y="10"/>
                </a:lnTo>
                <a:lnTo>
                  <a:pt x="11" y="10"/>
                </a:lnTo>
                <a:lnTo>
                  <a:pt x="12" y="10"/>
                </a:lnTo>
                <a:lnTo>
                  <a:pt x="13" y="10"/>
                </a:lnTo>
                <a:lnTo>
                  <a:pt x="15" y="10"/>
                </a:lnTo>
                <a:lnTo>
                  <a:pt x="15" y="12"/>
                </a:lnTo>
                <a:lnTo>
                  <a:pt x="16" y="12"/>
                </a:lnTo>
                <a:lnTo>
                  <a:pt x="17" y="13"/>
                </a:lnTo>
                <a:lnTo>
                  <a:pt x="17" y="13"/>
                </a:lnTo>
                <a:lnTo>
                  <a:pt x="19" y="13"/>
                </a:lnTo>
                <a:lnTo>
                  <a:pt x="19" y="14"/>
                </a:lnTo>
                <a:lnTo>
                  <a:pt x="19" y="14"/>
                </a:lnTo>
                <a:lnTo>
                  <a:pt x="19" y="14"/>
                </a:lnTo>
                <a:lnTo>
                  <a:pt x="19" y="14"/>
                </a:lnTo>
                <a:lnTo>
                  <a:pt x="20" y="15"/>
                </a:lnTo>
                <a:lnTo>
                  <a:pt x="20" y="17"/>
                </a:lnTo>
                <a:lnTo>
                  <a:pt x="21" y="17"/>
                </a:lnTo>
                <a:lnTo>
                  <a:pt x="21" y="18"/>
                </a:lnTo>
                <a:lnTo>
                  <a:pt x="21" y="19"/>
                </a:lnTo>
                <a:lnTo>
                  <a:pt x="21" y="20"/>
                </a:lnTo>
                <a:lnTo>
                  <a:pt x="21" y="20"/>
                </a:lnTo>
                <a:lnTo>
                  <a:pt x="21" y="22"/>
                </a:lnTo>
                <a:lnTo>
                  <a:pt x="21" y="22"/>
                </a:lnTo>
                <a:lnTo>
                  <a:pt x="20" y="22"/>
                </a:lnTo>
                <a:lnTo>
                  <a:pt x="20" y="23"/>
                </a:lnTo>
                <a:lnTo>
                  <a:pt x="19" y="23"/>
                </a:lnTo>
                <a:lnTo>
                  <a:pt x="19" y="24"/>
                </a:lnTo>
                <a:lnTo>
                  <a:pt x="19" y="24"/>
                </a:lnTo>
                <a:lnTo>
                  <a:pt x="17" y="25"/>
                </a:lnTo>
                <a:lnTo>
                  <a:pt x="17" y="25"/>
                </a:lnTo>
                <a:lnTo>
                  <a:pt x="16" y="27"/>
                </a:lnTo>
                <a:lnTo>
                  <a:pt x="15" y="27"/>
                </a:lnTo>
                <a:lnTo>
                  <a:pt x="13" y="27"/>
                </a:lnTo>
                <a:lnTo>
                  <a:pt x="12" y="27"/>
                </a:lnTo>
                <a:lnTo>
                  <a:pt x="12" y="27"/>
                </a:lnTo>
                <a:lnTo>
                  <a:pt x="11" y="27"/>
                </a:lnTo>
                <a:lnTo>
                  <a:pt x="10" y="27"/>
                </a:lnTo>
                <a:lnTo>
                  <a:pt x="8" y="27"/>
                </a:lnTo>
                <a:lnTo>
                  <a:pt x="7" y="27"/>
                </a:lnTo>
                <a:lnTo>
                  <a:pt x="7" y="27"/>
                </a:lnTo>
                <a:lnTo>
                  <a:pt x="6" y="27"/>
                </a:lnTo>
                <a:lnTo>
                  <a:pt x="6" y="27"/>
                </a:lnTo>
                <a:lnTo>
                  <a:pt x="6" y="27"/>
                </a:lnTo>
                <a:lnTo>
                  <a:pt x="5" y="27"/>
                </a:lnTo>
                <a:lnTo>
                  <a:pt x="5" y="27"/>
                </a:lnTo>
                <a:lnTo>
                  <a:pt x="3" y="25"/>
                </a:lnTo>
                <a:lnTo>
                  <a:pt x="3" y="24"/>
                </a:lnTo>
                <a:lnTo>
                  <a:pt x="2" y="24"/>
                </a:lnTo>
                <a:lnTo>
                  <a:pt x="2" y="23"/>
                </a:lnTo>
                <a:lnTo>
                  <a:pt x="1" y="23"/>
                </a:lnTo>
                <a:lnTo>
                  <a:pt x="1" y="22"/>
                </a:lnTo>
                <a:lnTo>
                  <a:pt x="0" y="20"/>
                </a:lnTo>
                <a:close/>
              </a:path>
            </a:pathLst>
          </a:custGeom>
          <a:solidFill>
            <a:srgbClr val="3A66AA"/>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309" name="Freeform 429"/>
          <p:cNvSpPr/>
          <p:nvPr/>
        </p:nvSpPr>
        <p:spPr bwMode="auto">
          <a:xfrm>
            <a:off x="6375400" y="4452938"/>
            <a:ext cx="6350" cy="14288"/>
          </a:xfrm>
          <a:custGeom>
            <a:avLst/>
            <a:gdLst/>
            <a:ahLst/>
            <a:cxnLst>
              <a:cxn ang="0">
                <a:pos x="0" y="37"/>
              </a:cxn>
              <a:cxn ang="0">
                <a:pos x="0" y="0"/>
              </a:cxn>
              <a:cxn ang="0">
                <a:pos x="6" y="0"/>
              </a:cxn>
              <a:cxn ang="0">
                <a:pos x="6" y="20"/>
              </a:cxn>
              <a:cxn ang="0">
                <a:pos x="11" y="10"/>
              </a:cxn>
              <a:cxn ang="0">
                <a:pos x="18" y="10"/>
              </a:cxn>
              <a:cxn ang="0">
                <a:pos x="11" y="20"/>
              </a:cxn>
              <a:cxn ang="0">
                <a:pos x="18" y="37"/>
              </a:cxn>
              <a:cxn ang="0">
                <a:pos x="13" y="37"/>
              </a:cxn>
              <a:cxn ang="0">
                <a:pos x="8" y="27"/>
              </a:cxn>
              <a:cxn ang="0">
                <a:pos x="6" y="30"/>
              </a:cxn>
              <a:cxn ang="0">
                <a:pos x="6" y="37"/>
              </a:cxn>
              <a:cxn ang="0">
                <a:pos x="0" y="37"/>
              </a:cxn>
            </a:cxnLst>
            <a:rect l="0" t="0" r="r" b="b"/>
            <a:pathLst>
              <a:path w="18" h="37">
                <a:moveTo>
                  <a:pt x="0" y="37"/>
                </a:moveTo>
                <a:lnTo>
                  <a:pt x="0" y="0"/>
                </a:lnTo>
                <a:lnTo>
                  <a:pt x="6" y="0"/>
                </a:lnTo>
                <a:lnTo>
                  <a:pt x="6" y="20"/>
                </a:lnTo>
                <a:lnTo>
                  <a:pt x="11" y="10"/>
                </a:lnTo>
                <a:lnTo>
                  <a:pt x="18" y="10"/>
                </a:lnTo>
                <a:lnTo>
                  <a:pt x="11" y="20"/>
                </a:lnTo>
                <a:lnTo>
                  <a:pt x="18" y="37"/>
                </a:lnTo>
                <a:lnTo>
                  <a:pt x="13" y="37"/>
                </a:lnTo>
                <a:lnTo>
                  <a:pt x="8" y="27"/>
                </a:lnTo>
                <a:lnTo>
                  <a:pt x="6" y="30"/>
                </a:lnTo>
                <a:lnTo>
                  <a:pt x="6" y="37"/>
                </a:lnTo>
                <a:lnTo>
                  <a:pt x="0" y="37"/>
                </a:lnTo>
                <a:close/>
              </a:path>
            </a:pathLst>
          </a:custGeom>
          <a:solidFill>
            <a:srgbClr val="3A66AA"/>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310" name="Freeform 430"/>
          <p:cNvSpPr>
            <a:spLocks noEditPoints="1"/>
          </p:cNvSpPr>
          <p:nvPr/>
        </p:nvSpPr>
        <p:spPr bwMode="auto">
          <a:xfrm>
            <a:off x="6383338" y="4452938"/>
            <a:ext cx="7938" cy="14288"/>
          </a:xfrm>
          <a:custGeom>
            <a:avLst/>
            <a:gdLst/>
            <a:ahLst/>
            <a:cxnLst>
              <a:cxn ang="0">
                <a:pos x="13" y="37"/>
              </a:cxn>
              <a:cxn ang="0">
                <a:pos x="13" y="34"/>
              </a:cxn>
              <a:cxn ang="0">
                <a:pos x="13" y="35"/>
              </a:cxn>
              <a:cxn ang="0">
                <a:pos x="13" y="37"/>
              </a:cxn>
              <a:cxn ang="0">
                <a:pos x="12" y="37"/>
              </a:cxn>
              <a:cxn ang="0">
                <a:pos x="10" y="37"/>
              </a:cxn>
              <a:cxn ang="0">
                <a:pos x="9" y="37"/>
              </a:cxn>
              <a:cxn ang="0">
                <a:pos x="9" y="37"/>
              </a:cxn>
              <a:cxn ang="0">
                <a:pos x="8" y="37"/>
              </a:cxn>
              <a:cxn ang="0">
                <a:pos x="7" y="37"/>
              </a:cxn>
              <a:cxn ang="0">
                <a:pos x="5" y="37"/>
              </a:cxn>
              <a:cxn ang="0">
                <a:pos x="3" y="37"/>
              </a:cxn>
              <a:cxn ang="0">
                <a:pos x="3" y="35"/>
              </a:cxn>
              <a:cxn ang="0">
                <a:pos x="1" y="33"/>
              </a:cxn>
              <a:cxn ang="0">
                <a:pos x="0" y="30"/>
              </a:cxn>
              <a:cxn ang="0">
                <a:pos x="0" y="28"/>
              </a:cxn>
              <a:cxn ang="0">
                <a:pos x="0" y="25"/>
              </a:cxn>
              <a:cxn ang="0">
                <a:pos x="0" y="23"/>
              </a:cxn>
              <a:cxn ang="0">
                <a:pos x="0" y="20"/>
              </a:cxn>
              <a:cxn ang="0">
                <a:pos x="0" y="18"/>
              </a:cxn>
              <a:cxn ang="0">
                <a:pos x="1" y="15"/>
              </a:cxn>
              <a:cxn ang="0">
                <a:pos x="3" y="13"/>
              </a:cxn>
              <a:cxn ang="0">
                <a:pos x="3" y="12"/>
              </a:cxn>
              <a:cxn ang="0">
                <a:pos x="5" y="12"/>
              </a:cxn>
              <a:cxn ang="0">
                <a:pos x="7" y="10"/>
              </a:cxn>
              <a:cxn ang="0">
                <a:pos x="9" y="10"/>
              </a:cxn>
              <a:cxn ang="0">
                <a:pos x="10" y="12"/>
              </a:cxn>
              <a:cxn ang="0">
                <a:pos x="12" y="12"/>
              </a:cxn>
              <a:cxn ang="0">
                <a:pos x="13" y="13"/>
              </a:cxn>
              <a:cxn ang="0">
                <a:pos x="13" y="0"/>
              </a:cxn>
              <a:cxn ang="0">
                <a:pos x="19" y="37"/>
              </a:cxn>
              <a:cxn ang="0">
                <a:pos x="5" y="25"/>
              </a:cxn>
              <a:cxn ang="0">
                <a:pos x="5" y="27"/>
              </a:cxn>
              <a:cxn ang="0">
                <a:pos x="5" y="28"/>
              </a:cxn>
              <a:cxn ang="0">
                <a:pos x="5" y="29"/>
              </a:cxn>
              <a:cxn ang="0">
                <a:pos x="5" y="30"/>
              </a:cxn>
              <a:cxn ang="0">
                <a:pos x="7" y="32"/>
              </a:cxn>
              <a:cxn ang="0">
                <a:pos x="7" y="33"/>
              </a:cxn>
              <a:cxn ang="0">
                <a:pos x="8" y="34"/>
              </a:cxn>
              <a:cxn ang="0">
                <a:pos x="9" y="34"/>
              </a:cxn>
              <a:cxn ang="0">
                <a:pos x="10" y="33"/>
              </a:cxn>
              <a:cxn ang="0">
                <a:pos x="12" y="32"/>
              </a:cxn>
              <a:cxn ang="0">
                <a:pos x="13" y="30"/>
              </a:cxn>
              <a:cxn ang="0">
                <a:pos x="13" y="30"/>
              </a:cxn>
              <a:cxn ang="0">
                <a:pos x="13" y="29"/>
              </a:cxn>
              <a:cxn ang="0">
                <a:pos x="13" y="28"/>
              </a:cxn>
              <a:cxn ang="0">
                <a:pos x="13" y="25"/>
              </a:cxn>
              <a:cxn ang="0">
                <a:pos x="13" y="23"/>
              </a:cxn>
              <a:cxn ang="0">
                <a:pos x="13" y="22"/>
              </a:cxn>
              <a:cxn ang="0">
                <a:pos x="13" y="20"/>
              </a:cxn>
              <a:cxn ang="0">
                <a:pos x="13" y="19"/>
              </a:cxn>
              <a:cxn ang="0">
                <a:pos x="13" y="18"/>
              </a:cxn>
              <a:cxn ang="0">
                <a:pos x="12" y="18"/>
              </a:cxn>
              <a:cxn ang="0">
                <a:pos x="10" y="18"/>
              </a:cxn>
              <a:cxn ang="0">
                <a:pos x="9" y="18"/>
              </a:cxn>
              <a:cxn ang="0">
                <a:pos x="8" y="18"/>
              </a:cxn>
              <a:cxn ang="0">
                <a:pos x="8" y="18"/>
              </a:cxn>
              <a:cxn ang="0">
                <a:pos x="7" y="18"/>
              </a:cxn>
              <a:cxn ang="0">
                <a:pos x="7" y="18"/>
              </a:cxn>
              <a:cxn ang="0">
                <a:pos x="5" y="19"/>
              </a:cxn>
              <a:cxn ang="0">
                <a:pos x="5" y="20"/>
              </a:cxn>
              <a:cxn ang="0">
                <a:pos x="5" y="22"/>
              </a:cxn>
              <a:cxn ang="0">
                <a:pos x="5" y="23"/>
              </a:cxn>
            </a:cxnLst>
            <a:rect l="0" t="0" r="r" b="b"/>
            <a:pathLst>
              <a:path w="19" h="37">
                <a:moveTo>
                  <a:pt x="19" y="37"/>
                </a:moveTo>
                <a:lnTo>
                  <a:pt x="13" y="37"/>
                </a:lnTo>
                <a:lnTo>
                  <a:pt x="13" y="34"/>
                </a:lnTo>
                <a:lnTo>
                  <a:pt x="13" y="34"/>
                </a:lnTo>
                <a:lnTo>
                  <a:pt x="13" y="34"/>
                </a:lnTo>
                <a:lnTo>
                  <a:pt x="13" y="35"/>
                </a:lnTo>
                <a:lnTo>
                  <a:pt x="13" y="35"/>
                </a:lnTo>
                <a:lnTo>
                  <a:pt x="13" y="37"/>
                </a:lnTo>
                <a:lnTo>
                  <a:pt x="12" y="37"/>
                </a:lnTo>
                <a:lnTo>
                  <a:pt x="12" y="37"/>
                </a:lnTo>
                <a:lnTo>
                  <a:pt x="10" y="37"/>
                </a:lnTo>
                <a:lnTo>
                  <a:pt x="10" y="37"/>
                </a:lnTo>
                <a:lnTo>
                  <a:pt x="10" y="37"/>
                </a:lnTo>
                <a:lnTo>
                  <a:pt x="9" y="37"/>
                </a:lnTo>
                <a:lnTo>
                  <a:pt x="9" y="37"/>
                </a:lnTo>
                <a:lnTo>
                  <a:pt x="9" y="37"/>
                </a:lnTo>
                <a:lnTo>
                  <a:pt x="8" y="37"/>
                </a:lnTo>
                <a:lnTo>
                  <a:pt x="8" y="37"/>
                </a:lnTo>
                <a:lnTo>
                  <a:pt x="8" y="37"/>
                </a:lnTo>
                <a:lnTo>
                  <a:pt x="7" y="37"/>
                </a:lnTo>
                <a:lnTo>
                  <a:pt x="5" y="37"/>
                </a:lnTo>
                <a:lnTo>
                  <a:pt x="5" y="37"/>
                </a:lnTo>
                <a:lnTo>
                  <a:pt x="4" y="37"/>
                </a:lnTo>
                <a:lnTo>
                  <a:pt x="3" y="37"/>
                </a:lnTo>
                <a:lnTo>
                  <a:pt x="3" y="35"/>
                </a:lnTo>
                <a:lnTo>
                  <a:pt x="3" y="35"/>
                </a:lnTo>
                <a:lnTo>
                  <a:pt x="3" y="34"/>
                </a:lnTo>
                <a:lnTo>
                  <a:pt x="1" y="33"/>
                </a:lnTo>
                <a:lnTo>
                  <a:pt x="0" y="32"/>
                </a:lnTo>
                <a:lnTo>
                  <a:pt x="0" y="30"/>
                </a:lnTo>
                <a:lnTo>
                  <a:pt x="0" y="29"/>
                </a:lnTo>
                <a:lnTo>
                  <a:pt x="0" y="28"/>
                </a:lnTo>
                <a:lnTo>
                  <a:pt x="0" y="27"/>
                </a:lnTo>
                <a:lnTo>
                  <a:pt x="0" y="25"/>
                </a:lnTo>
                <a:lnTo>
                  <a:pt x="0" y="24"/>
                </a:lnTo>
                <a:lnTo>
                  <a:pt x="0" y="23"/>
                </a:lnTo>
                <a:lnTo>
                  <a:pt x="0" y="22"/>
                </a:lnTo>
                <a:lnTo>
                  <a:pt x="0" y="20"/>
                </a:lnTo>
                <a:lnTo>
                  <a:pt x="0" y="19"/>
                </a:lnTo>
                <a:lnTo>
                  <a:pt x="0" y="18"/>
                </a:lnTo>
                <a:lnTo>
                  <a:pt x="0" y="17"/>
                </a:lnTo>
                <a:lnTo>
                  <a:pt x="1" y="15"/>
                </a:lnTo>
                <a:lnTo>
                  <a:pt x="3" y="14"/>
                </a:lnTo>
                <a:lnTo>
                  <a:pt x="3" y="13"/>
                </a:lnTo>
                <a:lnTo>
                  <a:pt x="3" y="12"/>
                </a:lnTo>
                <a:lnTo>
                  <a:pt x="3" y="12"/>
                </a:lnTo>
                <a:lnTo>
                  <a:pt x="4" y="12"/>
                </a:lnTo>
                <a:lnTo>
                  <a:pt x="5" y="12"/>
                </a:lnTo>
                <a:lnTo>
                  <a:pt x="5" y="10"/>
                </a:lnTo>
                <a:lnTo>
                  <a:pt x="7" y="10"/>
                </a:lnTo>
                <a:lnTo>
                  <a:pt x="8" y="10"/>
                </a:lnTo>
                <a:lnTo>
                  <a:pt x="9" y="10"/>
                </a:lnTo>
                <a:lnTo>
                  <a:pt x="10" y="10"/>
                </a:lnTo>
                <a:lnTo>
                  <a:pt x="10" y="12"/>
                </a:lnTo>
                <a:lnTo>
                  <a:pt x="12" y="12"/>
                </a:lnTo>
                <a:lnTo>
                  <a:pt x="12" y="12"/>
                </a:lnTo>
                <a:lnTo>
                  <a:pt x="13" y="12"/>
                </a:lnTo>
                <a:lnTo>
                  <a:pt x="13" y="13"/>
                </a:lnTo>
                <a:lnTo>
                  <a:pt x="13" y="14"/>
                </a:lnTo>
                <a:lnTo>
                  <a:pt x="13" y="0"/>
                </a:lnTo>
                <a:lnTo>
                  <a:pt x="19" y="0"/>
                </a:lnTo>
                <a:lnTo>
                  <a:pt x="19" y="37"/>
                </a:lnTo>
                <a:close/>
                <a:moveTo>
                  <a:pt x="5" y="24"/>
                </a:moveTo>
                <a:lnTo>
                  <a:pt x="5" y="25"/>
                </a:lnTo>
                <a:lnTo>
                  <a:pt x="5" y="25"/>
                </a:lnTo>
                <a:lnTo>
                  <a:pt x="5" y="27"/>
                </a:lnTo>
                <a:lnTo>
                  <a:pt x="5" y="28"/>
                </a:lnTo>
                <a:lnTo>
                  <a:pt x="5" y="28"/>
                </a:lnTo>
                <a:lnTo>
                  <a:pt x="5" y="29"/>
                </a:lnTo>
                <a:lnTo>
                  <a:pt x="5" y="29"/>
                </a:lnTo>
                <a:lnTo>
                  <a:pt x="5" y="30"/>
                </a:lnTo>
                <a:lnTo>
                  <a:pt x="5" y="30"/>
                </a:lnTo>
                <a:lnTo>
                  <a:pt x="5" y="32"/>
                </a:lnTo>
                <a:lnTo>
                  <a:pt x="7" y="32"/>
                </a:lnTo>
                <a:lnTo>
                  <a:pt x="7" y="32"/>
                </a:lnTo>
                <a:lnTo>
                  <a:pt x="7" y="33"/>
                </a:lnTo>
                <a:lnTo>
                  <a:pt x="8" y="33"/>
                </a:lnTo>
                <a:lnTo>
                  <a:pt x="8" y="34"/>
                </a:lnTo>
                <a:lnTo>
                  <a:pt x="8" y="34"/>
                </a:lnTo>
                <a:lnTo>
                  <a:pt x="9" y="34"/>
                </a:lnTo>
                <a:lnTo>
                  <a:pt x="9" y="33"/>
                </a:lnTo>
                <a:lnTo>
                  <a:pt x="10" y="33"/>
                </a:lnTo>
                <a:lnTo>
                  <a:pt x="10" y="32"/>
                </a:lnTo>
                <a:lnTo>
                  <a:pt x="12" y="32"/>
                </a:lnTo>
                <a:lnTo>
                  <a:pt x="12" y="32"/>
                </a:lnTo>
                <a:lnTo>
                  <a:pt x="13" y="30"/>
                </a:lnTo>
                <a:lnTo>
                  <a:pt x="13" y="30"/>
                </a:lnTo>
                <a:lnTo>
                  <a:pt x="13" y="30"/>
                </a:lnTo>
                <a:lnTo>
                  <a:pt x="13" y="30"/>
                </a:lnTo>
                <a:lnTo>
                  <a:pt x="13" y="29"/>
                </a:lnTo>
                <a:lnTo>
                  <a:pt x="13" y="28"/>
                </a:lnTo>
                <a:lnTo>
                  <a:pt x="13" y="28"/>
                </a:lnTo>
                <a:lnTo>
                  <a:pt x="13" y="27"/>
                </a:lnTo>
                <a:lnTo>
                  <a:pt x="13" y="25"/>
                </a:lnTo>
                <a:lnTo>
                  <a:pt x="13" y="24"/>
                </a:lnTo>
                <a:lnTo>
                  <a:pt x="13" y="23"/>
                </a:lnTo>
                <a:lnTo>
                  <a:pt x="13" y="22"/>
                </a:lnTo>
                <a:lnTo>
                  <a:pt x="13" y="22"/>
                </a:lnTo>
                <a:lnTo>
                  <a:pt x="13" y="20"/>
                </a:lnTo>
                <a:lnTo>
                  <a:pt x="13" y="20"/>
                </a:lnTo>
                <a:lnTo>
                  <a:pt x="13" y="19"/>
                </a:lnTo>
                <a:lnTo>
                  <a:pt x="13" y="19"/>
                </a:lnTo>
                <a:lnTo>
                  <a:pt x="13" y="18"/>
                </a:lnTo>
                <a:lnTo>
                  <a:pt x="13" y="18"/>
                </a:lnTo>
                <a:lnTo>
                  <a:pt x="12" y="18"/>
                </a:lnTo>
                <a:lnTo>
                  <a:pt x="12" y="18"/>
                </a:lnTo>
                <a:lnTo>
                  <a:pt x="10" y="18"/>
                </a:lnTo>
                <a:lnTo>
                  <a:pt x="10" y="18"/>
                </a:lnTo>
                <a:lnTo>
                  <a:pt x="9" y="18"/>
                </a:lnTo>
                <a:lnTo>
                  <a:pt x="9" y="18"/>
                </a:lnTo>
                <a:lnTo>
                  <a:pt x="8" y="18"/>
                </a:lnTo>
                <a:lnTo>
                  <a:pt x="8" y="18"/>
                </a:lnTo>
                <a:lnTo>
                  <a:pt x="8" y="18"/>
                </a:lnTo>
                <a:lnTo>
                  <a:pt x="8" y="18"/>
                </a:lnTo>
                <a:lnTo>
                  <a:pt x="8" y="18"/>
                </a:lnTo>
                <a:lnTo>
                  <a:pt x="7" y="18"/>
                </a:lnTo>
                <a:lnTo>
                  <a:pt x="7" y="18"/>
                </a:lnTo>
                <a:lnTo>
                  <a:pt x="7" y="18"/>
                </a:lnTo>
                <a:lnTo>
                  <a:pt x="5" y="18"/>
                </a:lnTo>
                <a:lnTo>
                  <a:pt x="5" y="19"/>
                </a:lnTo>
                <a:lnTo>
                  <a:pt x="5" y="19"/>
                </a:lnTo>
                <a:lnTo>
                  <a:pt x="5" y="20"/>
                </a:lnTo>
                <a:lnTo>
                  <a:pt x="5" y="20"/>
                </a:lnTo>
                <a:lnTo>
                  <a:pt x="5" y="22"/>
                </a:lnTo>
                <a:lnTo>
                  <a:pt x="5" y="22"/>
                </a:lnTo>
                <a:lnTo>
                  <a:pt x="5" y="23"/>
                </a:lnTo>
                <a:lnTo>
                  <a:pt x="5" y="24"/>
                </a:lnTo>
                <a:close/>
              </a:path>
            </a:pathLst>
          </a:custGeom>
          <a:solidFill>
            <a:srgbClr val="3A66AA"/>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311" name="Freeform 431"/>
          <p:cNvSpPr>
            <a:spLocks noEditPoints="1"/>
          </p:cNvSpPr>
          <p:nvPr/>
        </p:nvSpPr>
        <p:spPr bwMode="auto">
          <a:xfrm>
            <a:off x="6391275" y="4452938"/>
            <a:ext cx="4763" cy="17463"/>
          </a:xfrm>
          <a:custGeom>
            <a:avLst/>
            <a:gdLst/>
            <a:ahLst/>
            <a:cxnLst>
              <a:cxn ang="0">
                <a:pos x="5" y="0"/>
              </a:cxn>
              <a:cxn ang="0">
                <a:pos x="10" y="8"/>
              </a:cxn>
              <a:cxn ang="0">
                <a:pos x="10" y="10"/>
              </a:cxn>
              <a:cxn ang="0">
                <a:pos x="10" y="38"/>
              </a:cxn>
              <a:cxn ang="0">
                <a:pos x="10" y="40"/>
              </a:cxn>
              <a:cxn ang="0">
                <a:pos x="10" y="42"/>
              </a:cxn>
              <a:cxn ang="0">
                <a:pos x="10" y="43"/>
              </a:cxn>
              <a:cxn ang="0">
                <a:pos x="10" y="44"/>
              </a:cxn>
              <a:cxn ang="0">
                <a:pos x="10" y="44"/>
              </a:cxn>
              <a:cxn ang="0">
                <a:pos x="10" y="46"/>
              </a:cxn>
              <a:cxn ang="0">
                <a:pos x="9" y="47"/>
              </a:cxn>
              <a:cxn ang="0">
                <a:pos x="8" y="47"/>
              </a:cxn>
              <a:cxn ang="0">
                <a:pos x="6" y="47"/>
              </a:cxn>
              <a:cxn ang="0">
                <a:pos x="5" y="47"/>
              </a:cxn>
              <a:cxn ang="0">
                <a:pos x="5" y="47"/>
              </a:cxn>
              <a:cxn ang="0">
                <a:pos x="5" y="47"/>
              </a:cxn>
              <a:cxn ang="0">
                <a:pos x="4" y="47"/>
              </a:cxn>
              <a:cxn ang="0">
                <a:pos x="3" y="47"/>
              </a:cxn>
              <a:cxn ang="0">
                <a:pos x="3" y="47"/>
              </a:cxn>
              <a:cxn ang="0">
                <a:pos x="3" y="47"/>
              </a:cxn>
              <a:cxn ang="0">
                <a:pos x="3" y="47"/>
              </a:cxn>
              <a:cxn ang="0">
                <a:pos x="1" y="47"/>
              </a:cxn>
              <a:cxn ang="0">
                <a:pos x="0" y="47"/>
              </a:cxn>
              <a:cxn ang="0">
                <a:pos x="3" y="40"/>
              </a:cxn>
              <a:cxn ang="0">
                <a:pos x="3" y="40"/>
              </a:cxn>
              <a:cxn ang="0">
                <a:pos x="4" y="40"/>
              </a:cxn>
              <a:cxn ang="0">
                <a:pos x="4" y="40"/>
              </a:cxn>
              <a:cxn ang="0">
                <a:pos x="5" y="40"/>
              </a:cxn>
              <a:cxn ang="0">
                <a:pos x="5" y="40"/>
              </a:cxn>
              <a:cxn ang="0">
                <a:pos x="5" y="39"/>
              </a:cxn>
              <a:cxn ang="0">
                <a:pos x="5" y="38"/>
              </a:cxn>
              <a:cxn ang="0">
                <a:pos x="5" y="37"/>
              </a:cxn>
              <a:cxn ang="0">
                <a:pos x="10" y="10"/>
              </a:cxn>
            </a:cxnLst>
            <a:rect l="0" t="0" r="r" b="b"/>
            <a:pathLst>
              <a:path w="10" h="47">
                <a:moveTo>
                  <a:pt x="5" y="8"/>
                </a:moveTo>
                <a:lnTo>
                  <a:pt x="5" y="0"/>
                </a:lnTo>
                <a:lnTo>
                  <a:pt x="10" y="0"/>
                </a:lnTo>
                <a:lnTo>
                  <a:pt x="10" y="8"/>
                </a:lnTo>
                <a:lnTo>
                  <a:pt x="5" y="8"/>
                </a:lnTo>
                <a:close/>
                <a:moveTo>
                  <a:pt x="10" y="10"/>
                </a:moveTo>
                <a:lnTo>
                  <a:pt x="10" y="37"/>
                </a:lnTo>
                <a:lnTo>
                  <a:pt x="10" y="38"/>
                </a:lnTo>
                <a:lnTo>
                  <a:pt x="10" y="39"/>
                </a:lnTo>
                <a:lnTo>
                  <a:pt x="10" y="40"/>
                </a:lnTo>
                <a:lnTo>
                  <a:pt x="10" y="40"/>
                </a:lnTo>
                <a:lnTo>
                  <a:pt x="10" y="42"/>
                </a:lnTo>
                <a:lnTo>
                  <a:pt x="10" y="42"/>
                </a:lnTo>
                <a:lnTo>
                  <a:pt x="10" y="43"/>
                </a:lnTo>
                <a:lnTo>
                  <a:pt x="10" y="44"/>
                </a:lnTo>
                <a:lnTo>
                  <a:pt x="10" y="44"/>
                </a:lnTo>
                <a:lnTo>
                  <a:pt x="10" y="44"/>
                </a:lnTo>
                <a:lnTo>
                  <a:pt x="10" y="44"/>
                </a:lnTo>
                <a:lnTo>
                  <a:pt x="10" y="46"/>
                </a:lnTo>
                <a:lnTo>
                  <a:pt x="10" y="46"/>
                </a:lnTo>
                <a:lnTo>
                  <a:pt x="9" y="47"/>
                </a:lnTo>
                <a:lnTo>
                  <a:pt x="9" y="47"/>
                </a:lnTo>
                <a:lnTo>
                  <a:pt x="8" y="47"/>
                </a:lnTo>
                <a:lnTo>
                  <a:pt x="8" y="47"/>
                </a:lnTo>
                <a:lnTo>
                  <a:pt x="8" y="47"/>
                </a:lnTo>
                <a:lnTo>
                  <a:pt x="6" y="47"/>
                </a:lnTo>
                <a:lnTo>
                  <a:pt x="6" y="47"/>
                </a:lnTo>
                <a:lnTo>
                  <a:pt x="5" y="47"/>
                </a:lnTo>
                <a:lnTo>
                  <a:pt x="5" y="47"/>
                </a:lnTo>
                <a:lnTo>
                  <a:pt x="5" y="47"/>
                </a:lnTo>
                <a:lnTo>
                  <a:pt x="5" y="47"/>
                </a:lnTo>
                <a:lnTo>
                  <a:pt x="5" y="47"/>
                </a:lnTo>
                <a:lnTo>
                  <a:pt x="4" y="47"/>
                </a:lnTo>
                <a:lnTo>
                  <a:pt x="4" y="47"/>
                </a:lnTo>
                <a:lnTo>
                  <a:pt x="4" y="47"/>
                </a:lnTo>
                <a:lnTo>
                  <a:pt x="3" y="47"/>
                </a:lnTo>
                <a:lnTo>
                  <a:pt x="3" y="47"/>
                </a:lnTo>
                <a:lnTo>
                  <a:pt x="3" y="47"/>
                </a:lnTo>
                <a:lnTo>
                  <a:pt x="3" y="47"/>
                </a:lnTo>
                <a:lnTo>
                  <a:pt x="3" y="47"/>
                </a:lnTo>
                <a:lnTo>
                  <a:pt x="3" y="47"/>
                </a:lnTo>
                <a:lnTo>
                  <a:pt x="3" y="47"/>
                </a:lnTo>
                <a:lnTo>
                  <a:pt x="1" y="47"/>
                </a:lnTo>
                <a:lnTo>
                  <a:pt x="1" y="47"/>
                </a:lnTo>
                <a:lnTo>
                  <a:pt x="1" y="47"/>
                </a:lnTo>
                <a:lnTo>
                  <a:pt x="0" y="47"/>
                </a:lnTo>
                <a:lnTo>
                  <a:pt x="0" y="47"/>
                </a:lnTo>
                <a:lnTo>
                  <a:pt x="3" y="40"/>
                </a:lnTo>
                <a:lnTo>
                  <a:pt x="3" y="40"/>
                </a:lnTo>
                <a:lnTo>
                  <a:pt x="3" y="40"/>
                </a:lnTo>
                <a:lnTo>
                  <a:pt x="3" y="40"/>
                </a:lnTo>
                <a:lnTo>
                  <a:pt x="4" y="40"/>
                </a:lnTo>
                <a:lnTo>
                  <a:pt x="4" y="40"/>
                </a:lnTo>
                <a:lnTo>
                  <a:pt x="4" y="40"/>
                </a:lnTo>
                <a:lnTo>
                  <a:pt x="5" y="40"/>
                </a:lnTo>
                <a:lnTo>
                  <a:pt x="5" y="40"/>
                </a:lnTo>
                <a:lnTo>
                  <a:pt x="5" y="40"/>
                </a:lnTo>
                <a:lnTo>
                  <a:pt x="5" y="40"/>
                </a:lnTo>
                <a:lnTo>
                  <a:pt x="5" y="39"/>
                </a:lnTo>
                <a:lnTo>
                  <a:pt x="5" y="39"/>
                </a:lnTo>
                <a:lnTo>
                  <a:pt x="5" y="38"/>
                </a:lnTo>
                <a:lnTo>
                  <a:pt x="5" y="38"/>
                </a:lnTo>
                <a:lnTo>
                  <a:pt x="5" y="38"/>
                </a:lnTo>
                <a:lnTo>
                  <a:pt x="5" y="37"/>
                </a:lnTo>
                <a:lnTo>
                  <a:pt x="5" y="10"/>
                </a:lnTo>
                <a:lnTo>
                  <a:pt x="10" y="10"/>
                </a:lnTo>
                <a:close/>
              </a:path>
            </a:pathLst>
          </a:custGeom>
          <a:solidFill>
            <a:srgbClr val="3A66AA"/>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312" name="Freeform 432"/>
          <p:cNvSpPr/>
          <p:nvPr/>
        </p:nvSpPr>
        <p:spPr bwMode="auto">
          <a:xfrm>
            <a:off x="6396038" y="4452938"/>
            <a:ext cx="6350" cy="14288"/>
          </a:xfrm>
          <a:custGeom>
            <a:avLst/>
            <a:gdLst/>
            <a:ahLst/>
            <a:cxnLst>
              <a:cxn ang="0">
                <a:pos x="0" y="10"/>
              </a:cxn>
              <a:cxn ang="0">
                <a:pos x="2" y="10"/>
              </a:cxn>
              <a:cxn ang="0">
                <a:pos x="2" y="9"/>
              </a:cxn>
              <a:cxn ang="0">
                <a:pos x="2" y="8"/>
              </a:cxn>
              <a:cxn ang="0">
                <a:pos x="2" y="8"/>
              </a:cxn>
              <a:cxn ang="0">
                <a:pos x="4" y="6"/>
              </a:cxn>
              <a:cxn ang="0">
                <a:pos x="4" y="5"/>
              </a:cxn>
              <a:cxn ang="0">
                <a:pos x="4" y="5"/>
              </a:cxn>
              <a:cxn ang="0">
                <a:pos x="5" y="4"/>
              </a:cxn>
              <a:cxn ang="0">
                <a:pos x="6" y="4"/>
              </a:cxn>
              <a:cxn ang="0">
                <a:pos x="6" y="4"/>
              </a:cxn>
              <a:cxn ang="0">
                <a:pos x="6" y="4"/>
              </a:cxn>
              <a:cxn ang="0">
                <a:pos x="6" y="4"/>
              </a:cxn>
              <a:cxn ang="0">
                <a:pos x="6" y="3"/>
              </a:cxn>
              <a:cxn ang="0">
                <a:pos x="6" y="3"/>
              </a:cxn>
              <a:cxn ang="0">
                <a:pos x="6" y="1"/>
              </a:cxn>
              <a:cxn ang="0">
                <a:pos x="6" y="0"/>
              </a:cxn>
              <a:cxn ang="0">
                <a:pos x="6" y="0"/>
              </a:cxn>
              <a:cxn ang="0">
                <a:pos x="7" y="0"/>
              </a:cxn>
              <a:cxn ang="0">
                <a:pos x="7" y="0"/>
              </a:cxn>
              <a:cxn ang="0">
                <a:pos x="9" y="0"/>
              </a:cxn>
              <a:cxn ang="0">
                <a:pos x="9" y="0"/>
              </a:cxn>
              <a:cxn ang="0">
                <a:pos x="10" y="0"/>
              </a:cxn>
              <a:cxn ang="0">
                <a:pos x="10" y="0"/>
              </a:cxn>
              <a:cxn ang="0">
                <a:pos x="11" y="0"/>
              </a:cxn>
              <a:cxn ang="0">
                <a:pos x="11" y="0"/>
              </a:cxn>
              <a:cxn ang="0">
                <a:pos x="11" y="0"/>
              </a:cxn>
              <a:cxn ang="0">
                <a:pos x="11" y="0"/>
              </a:cxn>
              <a:cxn ang="0">
                <a:pos x="12" y="0"/>
              </a:cxn>
              <a:cxn ang="0">
                <a:pos x="12" y="0"/>
              </a:cxn>
              <a:cxn ang="0">
                <a:pos x="14" y="0"/>
              </a:cxn>
              <a:cxn ang="0">
                <a:pos x="14" y="0"/>
              </a:cxn>
              <a:cxn ang="0">
                <a:pos x="14" y="0"/>
              </a:cxn>
              <a:cxn ang="0">
                <a:pos x="14" y="8"/>
              </a:cxn>
              <a:cxn ang="0">
                <a:pos x="14" y="8"/>
              </a:cxn>
              <a:cxn ang="0">
                <a:pos x="14" y="8"/>
              </a:cxn>
              <a:cxn ang="0">
                <a:pos x="14" y="8"/>
              </a:cxn>
              <a:cxn ang="0">
                <a:pos x="14" y="8"/>
              </a:cxn>
              <a:cxn ang="0">
                <a:pos x="12" y="8"/>
              </a:cxn>
              <a:cxn ang="0">
                <a:pos x="12" y="8"/>
              </a:cxn>
              <a:cxn ang="0">
                <a:pos x="11" y="8"/>
              </a:cxn>
              <a:cxn ang="0">
                <a:pos x="11" y="8"/>
              </a:cxn>
              <a:cxn ang="0">
                <a:pos x="10" y="8"/>
              </a:cxn>
              <a:cxn ang="0">
                <a:pos x="10" y="8"/>
              </a:cxn>
              <a:cxn ang="0">
                <a:pos x="9" y="8"/>
              </a:cxn>
              <a:cxn ang="0">
                <a:pos x="9" y="8"/>
              </a:cxn>
              <a:cxn ang="0">
                <a:pos x="9" y="8"/>
              </a:cxn>
              <a:cxn ang="0">
                <a:pos x="9" y="9"/>
              </a:cxn>
              <a:cxn ang="0">
                <a:pos x="9" y="10"/>
              </a:cxn>
              <a:cxn ang="0">
                <a:pos x="9" y="10"/>
              </a:cxn>
              <a:cxn ang="0">
                <a:pos x="14" y="10"/>
              </a:cxn>
              <a:cxn ang="0">
                <a:pos x="14" y="18"/>
              </a:cxn>
              <a:cxn ang="0">
                <a:pos x="9" y="18"/>
              </a:cxn>
              <a:cxn ang="0">
                <a:pos x="9" y="37"/>
              </a:cxn>
              <a:cxn ang="0">
                <a:pos x="2" y="37"/>
              </a:cxn>
              <a:cxn ang="0">
                <a:pos x="2" y="18"/>
              </a:cxn>
              <a:cxn ang="0">
                <a:pos x="0" y="18"/>
              </a:cxn>
              <a:cxn ang="0">
                <a:pos x="0" y="10"/>
              </a:cxn>
            </a:cxnLst>
            <a:rect l="0" t="0" r="r" b="b"/>
            <a:pathLst>
              <a:path w="14" h="37">
                <a:moveTo>
                  <a:pt x="0" y="10"/>
                </a:moveTo>
                <a:lnTo>
                  <a:pt x="2" y="10"/>
                </a:lnTo>
                <a:lnTo>
                  <a:pt x="2" y="9"/>
                </a:lnTo>
                <a:lnTo>
                  <a:pt x="2" y="8"/>
                </a:lnTo>
                <a:lnTo>
                  <a:pt x="2" y="8"/>
                </a:lnTo>
                <a:lnTo>
                  <a:pt x="4" y="6"/>
                </a:lnTo>
                <a:lnTo>
                  <a:pt x="4" y="5"/>
                </a:lnTo>
                <a:lnTo>
                  <a:pt x="4" y="5"/>
                </a:lnTo>
                <a:lnTo>
                  <a:pt x="5" y="4"/>
                </a:lnTo>
                <a:lnTo>
                  <a:pt x="6" y="4"/>
                </a:lnTo>
                <a:lnTo>
                  <a:pt x="6" y="4"/>
                </a:lnTo>
                <a:lnTo>
                  <a:pt x="6" y="4"/>
                </a:lnTo>
                <a:lnTo>
                  <a:pt x="6" y="4"/>
                </a:lnTo>
                <a:lnTo>
                  <a:pt x="6" y="3"/>
                </a:lnTo>
                <a:lnTo>
                  <a:pt x="6" y="3"/>
                </a:lnTo>
                <a:lnTo>
                  <a:pt x="6" y="1"/>
                </a:lnTo>
                <a:lnTo>
                  <a:pt x="6" y="0"/>
                </a:lnTo>
                <a:lnTo>
                  <a:pt x="6" y="0"/>
                </a:lnTo>
                <a:lnTo>
                  <a:pt x="7" y="0"/>
                </a:lnTo>
                <a:lnTo>
                  <a:pt x="7" y="0"/>
                </a:lnTo>
                <a:lnTo>
                  <a:pt x="9" y="0"/>
                </a:lnTo>
                <a:lnTo>
                  <a:pt x="9" y="0"/>
                </a:lnTo>
                <a:lnTo>
                  <a:pt x="10" y="0"/>
                </a:lnTo>
                <a:lnTo>
                  <a:pt x="10" y="0"/>
                </a:lnTo>
                <a:lnTo>
                  <a:pt x="11" y="0"/>
                </a:lnTo>
                <a:lnTo>
                  <a:pt x="11" y="0"/>
                </a:lnTo>
                <a:lnTo>
                  <a:pt x="11" y="0"/>
                </a:lnTo>
                <a:lnTo>
                  <a:pt x="11" y="0"/>
                </a:lnTo>
                <a:lnTo>
                  <a:pt x="12" y="0"/>
                </a:lnTo>
                <a:lnTo>
                  <a:pt x="12" y="0"/>
                </a:lnTo>
                <a:lnTo>
                  <a:pt x="14" y="0"/>
                </a:lnTo>
                <a:lnTo>
                  <a:pt x="14" y="0"/>
                </a:lnTo>
                <a:lnTo>
                  <a:pt x="14" y="0"/>
                </a:lnTo>
                <a:lnTo>
                  <a:pt x="14" y="8"/>
                </a:lnTo>
                <a:lnTo>
                  <a:pt x="14" y="8"/>
                </a:lnTo>
                <a:lnTo>
                  <a:pt x="14" y="8"/>
                </a:lnTo>
                <a:lnTo>
                  <a:pt x="14" y="8"/>
                </a:lnTo>
                <a:lnTo>
                  <a:pt x="14" y="8"/>
                </a:lnTo>
                <a:lnTo>
                  <a:pt x="12" y="8"/>
                </a:lnTo>
                <a:lnTo>
                  <a:pt x="12" y="8"/>
                </a:lnTo>
                <a:lnTo>
                  <a:pt x="11" y="8"/>
                </a:lnTo>
                <a:lnTo>
                  <a:pt x="11" y="8"/>
                </a:lnTo>
                <a:lnTo>
                  <a:pt x="10" y="8"/>
                </a:lnTo>
                <a:lnTo>
                  <a:pt x="10" y="8"/>
                </a:lnTo>
                <a:lnTo>
                  <a:pt x="9" y="8"/>
                </a:lnTo>
                <a:lnTo>
                  <a:pt x="9" y="8"/>
                </a:lnTo>
                <a:lnTo>
                  <a:pt x="9" y="8"/>
                </a:lnTo>
                <a:lnTo>
                  <a:pt x="9" y="9"/>
                </a:lnTo>
                <a:lnTo>
                  <a:pt x="9" y="10"/>
                </a:lnTo>
                <a:lnTo>
                  <a:pt x="9" y="10"/>
                </a:lnTo>
                <a:lnTo>
                  <a:pt x="14" y="10"/>
                </a:lnTo>
                <a:lnTo>
                  <a:pt x="14" y="18"/>
                </a:lnTo>
                <a:lnTo>
                  <a:pt x="9" y="18"/>
                </a:lnTo>
                <a:lnTo>
                  <a:pt x="9" y="37"/>
                </a:lnTo>
                <a:lnTo>
                  <a:pt x="2" y="37"/>
                </a:lnTo>
                <a:lnTo>
                  <a:pt x="2" y="18"/>
                </a:lnTo>
                <a:lnTo>
                  <a:pt x="0" y="18"/>
                </a:lnTo>
                <a:lnTo>
                  <a:pt x="0" y="10"/>
                </a:lnTo>
                <a:close/>
              </a:path>
            </a:pathLst>
          </a:custGeom>
          <a:solidFill>
            <a:srgbClr val="3A66AA"/>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313" name="Freeform 433"/>
          <p:cNvSpPr/>
          <p:nvPr/>
        </p:nvSpPr>
        <p:spPr bwMode="auto">
          <a:xfrm>
            <a:off x="6402388" y="4452938"/>
            <a:ext cx="7938" cy="14288"/>
          </a:xfrm>
          <a:custGeom>
            <a:avLst/>
            <a:gdLst/>
            <a:ahLst/>
            <a:cxnLst>
              <a:cxn ang="0">
                <a:pos x="5" y="14"/>
              </a:cxn>
              <a:cxn ang="0">
                <a:pos x="8" y="12"/>
              </a:cxn>
              <a:cxn ang="0">
                <a:pos x="10" y="12"/>
              </a:cxn>
              <a:cxn ang="0">
                <a:pos x="11" y="10"/>
              </a:cxn>
              <a:cxn ang="0">
                <a:pos x="14" y="10"/>
              </a:cxn>
              <a:cxn ang="0">
                <a:pos x="14" y="10"/>
              </a:cxn>
              <a:cxn ang="0">
                <a:pos x="14" y="10"/>
              </a:cxn>
              <a:cxn ang="0">
                <a:pos x="15" y="10"/>
              </a:cxn>
              <a:cxn ang="0">
                <a:pos x="16" y="10"/>
              </a:cxn>
              <a:cxn ang="0">
                <a:pos x="16" y="12"/>
              </a:cxn>
              <a:cxn ang="0">
                <a:pos x="16" y="13"/>
              </a:cxn>
              <a:cxn ang="0">
                <a:pos x="18" y="14"/>
              </a:cxn>
              <a:cxn ang="0">
                <a:pos x="19" y="14"/>
              </a:cxn>
              <a:cxn ang="0">
                <a:pos x="19" y="15"/>
              </a:cxn>
              <a:cxn ang="0">
                <a:pos x="19" y="17"/>
              </a:cxn>
              <a:cxn ang="0">
                <a:pos x="19" y="18"/>
              </a:cxn>
              <a:cxn ang="0">
                <a:pos x="19" y="18"/>
              </a:cxn>
              <a:cxn ang="0">
                <a:pos x="19" y="18"/>
              </a:cxn>
              <a:cxn ang="0">
                <a:pos x="19" y="19"/>
              </a:cxn>
              <a:cxn ang="0">
                <a:pos x="19" y="20"/>
              </a:cxn>
              <a:cxn ang="0">
                <a:pos x="19" y="37"/>
              </a:cxn>
              <a:cxn ang="0">
                <a:pos x="14" y="24"/>
              </a:cxn>
              <a:cxn ang="0">
                <a:pos x="14" y="22"/>
              </a:cxn>
              <a:cxn ang="0">
                <a:pos x="14" y="20"/>
              </a:cxn>
              <a:cxn ang="0">
                <a:pos x="14" y="19"/>
              </a:cxn>
              <a:cxn ang="0">
                <a:pos x="14" y="18"/>
              </a:cxn>
              <a:cxn ang="0">
                <a:pos x="13" y="18"/>
              </a:cxn>
              <a:cxn ang="0">
                <a:pos x="11" y="18"/>
              </a:cxn>
              <a:cxn ang="0">
                <a:pos x="11" y="18"/>
              </a:cxn>
              <a:cxn ang="0">
                <a:pos x="10" y="18"/>
              </a:cxn>
              <a:cxn ang="0">
                <a:pos x="9" y="18"/>
              </a:cxn>
              <a:cxn ang="0">
                <a:pos x="9" y="18"/>
              </a:cxn>
              <a:cxn ang="0">
                <a:pos x="8" y="18"/>
              </a:cxn>
              <a:cxn ang="0">
                <a:pos x="8" y="18"/>
              </a:cxn>
              <a:cxn ang="0">
                <a:pos x="6" y="18"/>
              </a:cxn>
              <a:cxn ang="0">
                <a:pos x="6" y="19"/>
              </a:cxn>
              <a:cxn ang="0">
                <a:pos x="5" y="20"/>
              </a:cxn>
              <a:cxn ang="0">
                <a:pos x="5" y="20"/>
              </a:cxn>
              <a:cxn ang="0">
                <a:pos x="5" y="22"/>
              </a:cxn>
              <a:cxn ang="0">
                <a:pos x="5" y="22"/>
              </a:cxn>
              <a:cxn ang="0">
                <a:pos x="5" y="24"/>
              </a:cxn>
              <a:cxn ang="0">
                <a:pos x="0" y="37"/>
              </a:cxn>
              <a:cxn ang="0">
                <a:pos x="5" y="0"/>
              </a:cxn>
            </a:cxnLst>
            <a:rect l="0" t="0" r="r" b="b"/>
            <a:pathLst>
              <a:path w="19" h="37">
                <a:moveTo>
                  <a:pt x="5" y="0"/>
                </a:moveTo>
                <a:lnTo>
                  <a:pt x="5" y="14"/>
                </a:lnTo>
                <a:lnTo>
                  <a:pt x="6" y="13"/>
                </a:lnTo>
                <a:lnTo>
                  <a:pt x="8" y="12"/>
                </a:lnTo>
                <a:lnTo>
                  <a:pt x="9" y="12"/>
                </a:lnTo>
                <a:lnTo>
                  <a:pt x="10" y="12"/>
                </a:lnTo>
                <a:lnTo>
                  <a:pt x="10" y="12"/>
                </a:lnTo>
                <a:lnTo>
                  <a:pt x="11" y="10"/>
                </a:lnTo>
                <a:lnTo>
                  <a:pt x="13" y="10"/>
                </a:lnTo>
                <a:lnTo>
                  <a:pt x="14" y="10"/>
                </a:lnTo>
                <a:lnTo>
                  <a:pt x="14" y="10"/>
                </a:lnTo>
                <a:lnTo>
                  <a:pt x="14" y="10"/>
                </a:lnTo>
                <a:lnTo>
                  <a:pt x="14" y="10"/>
                </a:lnTo>
                <a:lnTo>
                  <a:pt x="14" y="10"/>
                </a:lnTo>
                <a:lnTo>
                  <a:pt x="15" y="10"/>
                </a:lnTo>
                <a:lnTo>
                  <a:pt x="15" y="10"/>
                </a:lnTo>
                <a:lnTo>
                  <a:pt x="16" y="10"/>
                </a:lnTo>
                <a:lnTo>
                  <a:pt x="16" y="10"/>
                </a:lnTo>
                <a:lnTo>
                  <a:pt x="16" y="12"/>
                </a:lnTo>
                <a:lnTo>
                  <a:pt x="16" y="12"/>
                </a:lnTo>
                <a:lnTo>
                  <a:pt x="16" y="13"/>
                </a:lnTo>
                <a:lnTo>
                  <a:pt x="16" y="13"/>
                </a:lnTo>
                <a:lnTo>
                  <a:pt x="18" y="14"/>
                </a:lnTo>
                <a:lnTo>
                  <a:pt x="18" y="14"/>
                </a:lnTo>
                <a:lnTo>
                  <a:pt x="19" y="14"/>
                </a:lnTo>
                <a:lnTo>
                  <a:pt x="19" y="14"/>
                </a:lnTo>
                <a:lnTo>
                  <a:pt x="19" y="14"/>
                </a:lnTo>
                <a:lnTo>
                  <a:pt x="19" y="15"/>
                </a:lnTo>
                <a:lnTo>
                  <a:pt x="19" y="15"/>
                </a:lnTo>
                <a:lnTo>
                  <a:pt x="19" y="17"/>
                </a:lnTo>
                <a:lnTo>
                  <a:pt x="19" y="17"/>
                </a:lnTo>
                <a:lnTo>
                  <a:pt x="19" y="18"/>
                </a:lnTo>
                <a:lnTo>
                  <a:pt x="19" y="18"/>
                </a:lnTo>
                <a:lnTo>
                  <a:pt x="19" y="18"/>
                </a:lnTo>
                <a:lnTo>
                  <a:pt x="19" y="18"/>
                </a:lnTo>
                <a:lnTo>
                  <a:pt x="19" y="18"/>
                </a:lnTo>
                <a:lnTo>
                  <a:pt x="19" y="19"/>
                </a:lnTo>
                <a:lnTo>
                  <a:pt x="19" y="19"/>
                </a:lnTo>
                <a:lnTo>
                  <a:pt x="19" y="20"/>
                </a:lnTo>
                <a:lnTo>
                  <a:pt x="19" y="20"/>
                </a:lnTo>
                <a:lnTo>
                  <a:pt x="19" y="20"/>
                </a:lnTo>
                <a:lnTo>
                  <a:pt x="19" y="37"/>
                </a:lnTo>
                <a:lnTo>
                  <a:pt x="14" y="37"/>
                </a:lnTo>
                <a:lnTo>
                  <a:pt x="14" y="24"/>
                </a:lnTo>
                <a:lnTo>
                  <a:pt x="14" y="23"/>
                </a:lnTo>
                <a:lnTo>
                  <a:pt x="14" y="22"/>
                </a:lnTo>
                <a:lnTo>
                  <a:pt x="14" y="22"/>
                </a:lnTo>
                <a:lnTo>
                  <a:pt x="14" y="20"/>
                </a:lnTo>
                <a:lnTo>
                  <a:pt x="14" y="20"/>
                </a:lnTo>
                <a:lnTo>
                  <a:pt x="14" y="19"/>
                </a:lnTo>
                <a:lnTo>
                  <a:pt x="14" y="19"/>
                </a:lnTo>
                <a:lnTo>
                  <a:pt x="14" y="18"/>
                </a:lnTo>
                <a:lnTo>
                  <a:pt x="13" y="18"/>
                </a:lnTo>
                <a:lnTo>
                  <a:pt x="13" y="18"/>
                </a:lnTo>
                <a:lnTo>
                  <a:pt x="11" y="18"/>
                </a:lnTo>
                <a:lnTo>
                  <a:pt x="11" y="18"/>
                </a:lnTo>
                <a:lnTo>
                  <a:pt x="11" y="18"/>
                </a:lnTo>
                <a:lnTo>
                  <a:pt x="11" y="18"/>
                </a:lnTo>
                <a:lnTo>
                  <a:pt x="11" y="18"/>
                </a:lnTo>
                <a:lnTo>
                  <a:pt x="10" y="18"/>
                </a:lnTo>
                <a:lnTo>
                  <a:pt x="9" y="18"/>
                </a:lnTo>
                <a:lnTo>
                  <a:pt x="9" y="18"/>
                </a:lnTo>
                <a:lnTo>
                  <a:pt x="9" y="18"/>
                </a:lnTo>
                <a:lnTo>
                  <a:pt x="9" y="18"/>
                </a:lnTo>
                <a:lnTo>
                  <a:pt x="8" y="18"/>
                </a:lnTo>
                <a:lnTo>
                  <a:pt x="8" y="18"/>
                </a:lnTo>
                <a:lnTo>
                  <a:pt x="8" y="18"/>
                </a:lnTo>
                <a:lnTo>
                  <a:pt x="8" y="18"/>
                </a:lnTo>
                <a:lnTo>
                  <a:pt x="8" y="18"/>
                </a:lnTo>
                <a:lnTo>
                  <a:pt x="6" y="18"/>
                </a:lnTo>
                <a:lnTo>
                  <a:pt x="6" y="18"/>
                </a:lnTo>
                <a:lnTo>
                  <a:pt x="6" y="19"/>
                </a:lnTo>
                <a:lnTo>
                  <a:pt x="5" y="19"/>
                </a:lnTo>
                <a:lnTo>
                  <a:pt x="5" y="20"/>
                </a:lnTo>
                <a:lnTo>
                  <a:pt x="5" y="20"/>
                </a:lnTo>
                <a:lnTo>
                  <a:pt x="5" y="20"/>
                </a:lnTo>
                <a:lnTo>
                  <a:pt x="5" y="20"/>
                </a:lnTo>
                <a:lnTo>
                  <a:pt x="5" y="22"/>
                </a:lnTo>
                <a:lnTo>
                  <a:pt x="5" y="22"/>
                </a:lnTo>
                <a:lnTo>
                  <a:pt x="5" y="22"/>
                </a:lnTo>
                <a:lnTo>
                  <a:pt x="5" y="23"/>
                </a:lnTo>
                <a:lnTo>
                  <a:pt x="5" y="24"/>
                </a:lnTo>
                <a:lnTo>
                  <a:pt x="5" y="37"/>
                </a:lnTo>
                <a:lnTo>
                  <a:pt x="0" y="37"/>
                </a:lnTo>
                <a:lnTo>
                  <a:pt x="0" y="0"/>
                </a:lnTo>
                <a:lnTo>
                  <a:pt x="5" y="0"/>
                </a:lnTo>
                <a:close/>
              </a:path>
            </a:pathLst>
          </a:custGeom>
          <a:solidFill>
            <a:srgbClr val="3A66AA"/>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314" name="Freeform 434"/>
          <p:cNvSpPr/>
          <p:nvPr/>
        </p:nvSpPr>
        <p:spPr bwMode="auto">
          <a:xfrm>
            <a:off x="6257925" y="4476750"/>
            <a:ext cx="7938" cy="14288"/>
          </a:xfrm>
          <a:custGeom>
            <a:avLst/>
            <a:gdLst/>
            <a:ahLst/>
            <a:cxnLst>
              <a:cxn ang="0">
                <a:pos x="0" y="37"/>
              </a:cxn>
              <a:cxn ang="0">
                <a:pos x="0" y="0"/>
              </a:cxn>
              <a:cxn ang="0">
                <a:pos x="6" y="0"/>
              </a:cxn>
              <a:cxn ang="0">
                <a:pos x="6" y="20"/>
              </a:cxn>
              <a:cxn ang="0">
                <a:pos x="11" y="10"/>
              </a:cxn>
              <a:cxn ang="0">
                <a:pos x="19" y="10"/>
              </a:cxn>
              <a:cxn ang="0">
                <a:pos x="11" y="20"/>
              </a:cxn>
              <a:cxn ang="0">
                <a:pos x="19" y="37"/>
              </a:cxn>
              <a:cxn ang="0">
                <a:pos x="14" y="37"/>
              </a:cxn>
              <a:cxn ang="0">
                <a:pos x="9" y="27"/>
              </a:cxn>
              <a:cxn ang="0">
                <a:pos x="6" y="30"/>
              </a:cxn>
              <a:cxn ang="0">
                <a:pos x="6" y="37"/>
              </a:cxn>
              <a:cxn ang="0">
                <a:pos x="0" y="37"/>
              </a:cxn>
            </a:cxnLst>
            <a:rect l="0" t="0" r="r" b="b"/>
            <a:pathLst>
              <a:path w="19" h="37">
                <a:moveTo>
                  <a:pt x="0" y="37"/>
                </a:moveTo>
                <a:lnTo>
                  <a:pt x="0" y="0"/>
                </a:lnTo>
                <a:lnTo>
                  <a:pt x="6" y="0"/>
                </a:lnTo>
                <a:lnTo>
                  <a:pt x="6" y="20"/>
                </a:lnTo>
                <a:lnTo>
                  <a:pt x="11" y="10"/>
                </a:lnTo>
                <a:lnTo>
                  <a:pt x="19" y="10"/>
                </a:lnTo>
                <a:lnTo>
                  <a:pt x="11" y="20"/>
                </a:lnTo>
                <a:lnTo>
                  <a:pt x="19" y="37"/>
                </a:lnTo>
                <a:lnTo>
                  <a:pt x="14" y="37"/>
                </a:lnTo>
                <a:lnTo>
                  <a:pt x="9" y="27"/>
                </a:lnTo>
                <a:lnTo>
                  <a:pt x="6" y="30"/>
                </a:lnTo>
                <a:lnTo>
                  <a:pt x="6" y="37"/>
                </a:lnTo>
                <a:lnTo>
                  <a:pt x="0" y="37"/>
                </a:lnTo>
                <a:close/>
              </a:path>
            </a:pathLst>
          </a:custGeom>
          <a:solidFill>
            <a:srgbClr val="3A66AA"/>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315" name="Freeform 435"/>
          <p:cNvSpPr/>
          <p:nvPr/>
        </p:nvSpPr>
        <p:spPr bwMode="auto">
          <a:xfrm>
            <a:off x="6265863" y="4481513"/>
            <a:ext cx="7938" cy="9525"/>
          </a:xfrm>
          <a:custGeom>
            <a:avLst/>
            <a:gdLst/>
            <a:ahLst/>
            <a:cxnLst>
              <a:cxn ang="0">
                <a:pos x="6" y="18"/>
              </a:cxn>
              <a:cxn ang="0">
                <a:pos x="7" y="20"/>
              </a:cxn>
              <a:cxn ang="0">
                <a:pos x="9" y="20"/>
              </a:cxn>
              <a:cxn ang="0">
                <a:pos x="9" y="23"/>
              </a:cxn>
              <a:cxn ang="0">
                <a:pos x="10" y="24"/>
              </a:cxn>
              <a:cxn ang="0">
                <a:pos x="11" y="24"/>
              </a:cxn>
              <a:cxn ang="0">
                <a:pos x="12" y="24"/>
              </a:cxn>
              <a:cxn ang="0">
                <a:pos x="14" y="23"/>
              </a:cxn>
              <a:cxn ang="0">
                <a:pos x="14" y="20"/>
              </a:cxn>
              <a:cxn ang="0">
                <a:pos x="15" y="20"/>
              </a:cxn>
              <a:cxn ang="0">
                <a:pos x="16" y="20"/>
              </a:cxn>
              <a:cxn ang="0">
                <a:pos x="16" y="20"/>
              </a:cxn>
              <a:cxn ang="0">
                <a:pos x="16" y="19"/>
              </a:cxn>
              <a:cxn ang="0">
                <a:pos x="14" y="17"/>
              </a:cxn>
              <a:cxn ang="0">
                <a:pos x="9" y="17"/>
              </a:cxn>
              <a:cxn ang="0">
                <a:pos x="6" y="14"/>
              </a:cxn>
              <a:cxn ang="0">
                <a:pos x="5" y="14"/>
              </a:cxn>
              <a:cxn ang="0">
                <a:pos x="4" y="12"/>
              </a:cxn>
              <a:cxn ang="0">
                <a:pos x="2" y="9"/>
              </a:cxn>
              <a:cxn ang="0">
                <a:pos x="2" y="7"/>
              </a:cxn>
              <a:cxn ang="0">
                <a:pos x="2" y="5"/>
              </a:cxn>
              <a:cxn ang="0">
                <a:pos x="2" y="4"/>
              </a:cxn>
              <a:cxn ang="0">
                <a:pos x="6" y="1"/>
              </a:cxn>
              <a:cxn ang="0">
                <a:pos x="9" y="0"/>
              </a:cxn>
              <a:cxn ang="0">
                <a:pos x="12" y="0"/>
              </a:cxn>
              <a:cxn ang="0">
                <a:pos x="15" y="1"/>
              </a:cxn>
              <a:cxn ang="0">
                <a:pos x="16" y="3"/>
              </a:cxn>
              <a:cxn ang="0">
                <a:pos x="18" y="4"/>
              </a:cxn>
              <a:cxn ang="0">
                <a:pos x="19" y="5"/>
              </a:cxn>
              <a:cxn ang="0">
                <a:pos x="19" y="8"/>
              </a:cxn>
              <a:cxn ang="0">
                <a:pos x="14" y="8"/>
              </a:cxn>
              <a:cxn ang="0">
                <a:pos x="12" y="8"/>
              </a:cxn>
              <a:cxn ang="0">
                <a:pos x="11" y="8"/>
              </a:cxn>
              <a:cxn ang="0">
                <a:pos x="9" y="8"/>
              </a:cxn>
              <a:cxn ang="0">
                <a:pos x="9" y="8"/>
              </a:cxn>
              <a:cxn ang="0">
                <a:pos x="9" y="8"/>
              </a:cxn>
              <a:cxn ang="0">
                <a:pos x="9" y="8"/>
              </a:cxn>
              <a:cxn ang="0">
                <a:pos x="9" y="10"/>
              </a:cxn>
              <a:cxn ang="0">
                <a:pos x="9" y="10"/>
              </a:cxn>
              <a:cxn ang="0">
                <a:pos x="11" y="10"/>
              </a:cxn>
              <a:cxn ang="0">
                <a:pos x="15" y="10"/>
              </a:cxn>
              <a:cxn ang="0">
                <a:pos x="18" y="12"/>
              </a:cxn>
              <a:cxn ang="0">
                <a:pos x="19" y="14"/>
              </a:cxn>
              <a:cxn ang="0">
                <a:pos x="20" y="14"/>
              </a:cxn>
              <a:cxn ang="0">
                <a:pos x="21" y="17"/>
              </a:cxn>
              <a:cxn ang="0">
                <a:pos x="21" y="20"/>
              </a:cxn>
              <a:cxn ang="0">
                <a:pos x="21" y="22"/>
              </a:cxn>
              <a:cxn ang="0">
                <a:pos x="20" y="23"/>
              </a:cxn>
              <a:cxn ang="0">
                <a:pos x="18" y="25"/>
              </a:cxn>
              <a:cxn ang="0">
                <a:pos x="15" y="27"/>
              </a:cxn>
              <a:cxn ang="0">
                <a:pos x="12" y="27"/>
              </a:cxn>
              <a:cxn ang="0">
                <a:pos x="9" y="27"/>
              </a:cxn>
              <a:cxn ang="0">
                <a:pos x="6" y="27"/>
              </a:cxn>
              <a:cxn ang="0">
                <a:pos x="6" y="27"/>
              </a:cxn>
              <a:cxn ang="0">
                <a:pos x="4" y="24"/>
              </a:cxn>
              <a:cxn ang="0">
                <a:pos x="2" y="23"/>
              </a:cxn>
            </a:cxnLst>
            <a:rect l="0" t="0" r="r" b="b"/>
            <a:pathLst>
              <a:path w="21" h="27">
                <a:moveTo>
                  <a:pt x="0" y="20"/>
                </a:moveTo>
                <a:lnTo>
                  <a:pt x="6" y="17"/>
                </a:lnTo>
                <a:lnTo>
                  <a:pt x="6" y="18"/>
                </a:lnTo>
                <a:lnTo>
                  <a:pt x="7" y="19"/>
                </a:lnTo>
                <a:lnTo>
                  <a:pt x="7" y="19"/>
                </a:lnTo>
                <a:lnTo>
                  <a:pt x="7" y="20"/>
                </a:lnTo>
                <a:lnTo>
                  <a:pt x="9" y="20"/>
                </a:lnTo>
                <a:lnTo>
                  <a:pt x="9" y="20"/>
                </a:lnTo>
                <a:lnTo>
                  <a:pt x="9" y="20"/>
                </a:lnTo>
                <a:lnTo>
                  <a:pt x="9" y="20"/>
                </a:lnTo>
                <a:lnTo>
                  <a:pt x="9" y="22"/>
                </a:lnTo>
                <a:lnTo>
                  <a:pt x="9" y="23"/>
                </a:lnTo>
                <a:lnTo>
                  <a:pt x="9" y="23"/>
                </a:lnTo>
                <a:lnTo>
                  <a:pt x="10" y="23"/>
                </a:lnTo>
                <a:lnTo>
                  <a:pt x="10" y="24"/>
                </a:lnTo>
                <a:lnTo>
                  <a:pt x="11" y="24"/>
                </a:lnTo>
                <a:lnTo>
                  <a:pt x="11" y="24"/>
                </a:lnTo>
                <a:lnTo>
                  <a:pt x="11" y="24"/>
                </a:lnTo>
                <a:lnTo>
                  <a:pt x="12" y="24"/>
                </a:lnTo>
                <a:lnTo>
                  <a:pt x="12" y="24"/>
                </a:lnTo>
                <a:lnTo>
                  <a:pt x="12" y="24"/>
                </a:lnTo>
                <a:lnTo>
                  <a:pt x="14" y="23"/>
                </a:lnTo>
                <a:lnTo>
                  <a:pt x="14" y="23"/>
                </a:lnTo>
                <a:lnTo>
                  <a:pt x="14" y="23"/>
                </a:lnTo>
                <a:lnTo>
                  <a:pt x="14" y="22"/>
                </a:lnTo>
                <a:lnTo>
                  <a:pt x="14" y="20"/>
                </a:lnTo>
                <a:lnTo>
                  <a:pt x="14" y="20"/>
                </a:lnTo>
                <a:lnTo>
                  <a:pt x="14" y="20"/>
                </a:lnTo>
                <a:lnTo>
                  <a:pt x="15" y="20"/>
                </a:lnTo>
                <a:lnTo>
                  <a:pt x="15" y="20"/>
                </a:lnTo>
                <a:lnTo>
                  <a:pt x="15" y="20"/>
                </a:lnTo>
                <a:lnTo>
                  <a:pt x="16" y="20"/>
                </a:lnTo>
                <a:lnTo>
                  <a:pt x="16" y="20"/>
                </a:lnTo>
                <a:lnTo>
                  <a:pt x="16" y="20"/>
                </a:lnTo>
                <a:lnTo>
                  <a:pt x="16" y="20"/>
                </a:lnTo>
                <a:lnTo>
                  <a:pt x="16" y="20"/>
                </a:lnTo>
                <a:lnTo>
                  <a:pt x="16" y="20"/>
                </a:lnTo>
                <a:lnTo>
                  <a:pt x="16" y="20"/>
                </a:lnTo>
                <a:lnTo>
                  <a:pt x="16" y="19"/>
                </a:lnTo>
                <a:lnTo>
                  <a:pt x="15" y="19"/>
                </a:lnTo>
                <a:lnTo>
                  <a:pt x="15" y="18"/>
                </a:lnTo>
                <a:lnTo>
                  <a:pt x="14" y="17"/>
                </a:lnTo>
                <a:lnTo>
                  <a:pt x="11" y="17"/>
                </a:lnTo>
                <a:lnTo>
                  <a:pt x="10" y="17"/>
                </a:lnTo>
                <a:lnTo>
                  <a:pt x="9" y="17"/>
                </a:lnTo>
                <a:lnTo>
                  <a:pt x="7" y="15"/>
                </a:lnTo>
                <a:lnTo>
                  <a:pt x="6" y="15"/>
                </a:lnTo>
                <a:lnTo>
                  <a:pt x="6" y="14"/>
                </a:lnTo>
                <a:lnTo>
                  <a:pt x="6" y="14"/>
                </a:lnTo>
                <a:lnTo>
                  <a:pt x="6" y="14"/>
                </a:lnTo>
                <a:lnTo>
                  <a:pt x="5" y="14"/>
                </a:lnTo>
                <a:lnTo>
                  <a:pt x="4" y="13"/>
                </a:lnTo>
                <a:lnTo>
                  <a:pt x="4" y="13"/>
                </a:lnTo>
                <a:lnTo>
                  <a:pt x="4" y="12"/>
                </a:lnTo>
                <a:lnTo>
                  <a:pt x="4" y="10"/>
                </a:lnTo>
                <a:lnTo>
                  <a:pt x="2" y="9"/>
                </a:lnTo>
                <a:lnTo>
                  <a:pt x="2" y="9"/>
                </a:lnTo>
                <a:lnTo>
                  <a:pt x="2" y="8"/>
                </a:lnTo>
                <a:lnTo>
                  <a:pt x="2" y="7"/>
                </a:lnTo>
                <a:lnTo>
                  <a:pt x="2" y="7"/>
                </a:lnTo>
                <a:lnTo>
                  <a:pt x="2" y="7"/>
                </a:lnTo>
                <a:lnTo>
                  <a:pt x="2" y="5"/>
                </a:lnTo>
                <a:lnTo>
                  <a:pt x="2" y="5"/>
                </a:lnTo>
                <a:lnTo>
                  <a:pt x="2" y="4"/>
                </a:lnTo>
                <a:lnTo>
                  <a:pt x="2" y="4"/>
                </a:lnTo>
                <a:lnTo>
                  <a:pt x="2" y="4"/>
                </a:lnTo>
                <a:lnTo>
                  <a:pt x="4" y="3"/>
                </a:lnTo>
                <a:lnTo>
                  <a:pt x="5" y="1"/>
                </a:lnTo>
                <a:lnTo>
                  <a:pt x="6" y="1"/>
                </a:lnTo>
                <a:lnTo>
                  <a:pt x="7" y="1"/>
                </a:lnTo>
                <a:lnTo>
                  <a:pt x="7" y="0"/>
                </a:lnTo>
                <a:lnTo>
                  <a:pt x="9" y="0"/>
                </a:lnTo>
                <a:lnTo>
                  <a:pt x="10" y="0"/>
                </a:lnTo>
                <a:lnTo>
                  <a:pt x="11" y="0"/>
                </a:lnTo>
                <a:lnTo>
                  <a:pt x="12" y="0"/>
                </a:lnTo>
                <a:lnTo>
                  <a:pt x="12" y="0"/>
                </a:lnTo>
                <a:lnTo>
                  <a:pt x="14" y="0"/>
                </a:lnTo>
                <a:lnTo>
                  <a:pt x="15" y="1"/>
                </a:lnTo>
                <a:lnTo>
                  <a:pt x="15" y="1"/>
                </a:lnTo>
                <a:lnTo>
                  <a:pt x="16" y="1"/>
                </a:lnTo>
                <a:lnTo>
                  <a:pt x="16" y="3"/>
                </a:lnTo>
                <a:lnTo>
                  <a:pt x="16" y="4"/>
                </a:lnTo>
                <a:lnTo>
                  <a:pt x="18" y="4"/>
                </a:lnTo>
                <a:lnTo>
                  <a:pt x="18" y="4"/>
                </a:lnTo>
                <a:lnTo>
                  <a:pt x="19" y="4"/>
                </a:lnTo>
                <a:lnTo>
                  <a:pt x="19" y="4"/>
                </a:lnTo>
                <a:lnTo>
                  <a:pt x="19" y="5"/>
                </a:lnTo>
                <a:lnTo>
                  <a:pt x="19" y="5"/>
                </a:lnTo>
                <a:lnTo>
                  <a:pt x="19" y="7"/>
                </a:lnTo>
                <a:lnTo>
                  <a:pt x="19" y="8"/>
                </a:lnTo>
                <a:lnTo>
                  <a:pt x="14" y="8"/>
                </a:lnTo>
                <a:lnTo>
                  <a:pt x="14" y="8"/>
                </a:lnTo>
                <a:lnTo>
                  <a:pt x="14" y="8"/>
                </a:lnTo>
                <a:lnTo>
                  <a:pt x="12" y="8"/>
                </a:lnTo>
                <a:lnTo>
                  <a:pt x="12" y="8"/>
                </a:lnTo>
                <a:lnTo>
                  <a:pt x="12" y="8"/>
                </a:lnTo>
                <a:lnTo>
                  <a:pt x="11" y="8"/>
                </a:lnTo>
                <a:lnTo>
                  <a:pt x="11" y="8"/>
                </a:lnTo>
                <a:lnTo>
                  <a:pt x="11" y="8"/>
                </a:lnTo>
                <a:lnTo>
                  <a:pt x="10" y="8"/>
                </a:lnTo>
                <a:lnTo>
                  <a:pt x="10" y="8"/>
                </a:lnTo>
                <a:lnTo>
                  <a:pt x="9" y="8"/>
                </a:lnTo>
                <a:lnTo>
                  <a:pt x="9" y="8"/>
                </a:lnTo>
                <a:lnTo>
                  <a:pt x="9" y="8"/>
                </a:lnTo>
                <a:lnTo>
                  <a:pt x="9" y="8"/>
                </a:lnTo>
                <a:lnTo>
                  <a:pt x="9" y="8"/>
                </a:lnTo>
                <a:lnTo>
                  <a:pt x="9" y="8"/>
                </a:lnTo>
                <a:lnTo>
                  <a:pt x="9" y="8"/>
                </a:lnTo>
                <a:lnTo>
                  <a:pt x="9" y="8"/>
                </a:lnTo>
                <a:lnTo>
                  <a:pt x="9" y="8"/>
                </a:lnTo>
                <a:lnTo>
                  <a:pt x="9" y="8"/>
                </a:lnTo>
                <a:lnTo>
                  <a:pt x="9" y="9"/>
                </a:lnTo>
                <a:lnTo>
                  <a:pt x="9" y="9"/>
                </a:lnTo>
                <a:lnTo>
                  <a:pt x="9" y="10"/>
                </a:lnTo>
                <a:lnTo>
                  <a:pt x="9" y="10"/>
                </a:lnTo>
                <a:lnTo>
                  <a:pt x="9" y="10"/>
                </a:lnTo>
                <a:lnTo>
                  <a:pt x="9" y="10"/>
                </a:lnTo>
                <a:lnTo>
                  <a:pt x="10" y="10"/>
                </a:lnTo>
                <a:lnTo>
                  <a:pt x="11" y="10"/>
                </a:lnTo>
                <a:lnTo>
                  <a:pt x="11" y="10"/>
                </a:lnTo>
                <a:lnTo>
                  <a:pt x="12" y="10"/>
                </a:lnTo>
                <a:lnTo>
                  <a:pt x="14" y="10"/>
                </a:lnTo>
                <a:lnTo>
                  <a:pt x="15" y="10"/>
                </a:lnTo>
                <a:lnTo>
                  <a:pt x="16" y="12"/>
                </a:lnTo>
                <a:lnTo>
                  <a:pt x="16" y="12"/>
                </a:lnTo>
                <a:lnTo>
                  <a:pt x="18" y="12"/>
                </a:lnTo>
                <a:lnTo>
                  <a:pt x="18" y="13"/>
                </a:lnTo>
                <a:lnTo>
                  <a:pt x="19" y="13"/>
                </a:lnTo>
                <a:lnTo>
                  <a:pt x="19" y="14"/>
                </a:lnTo>
                <a:lnTo>
                  <a:pt x="19" y="14"/>
                </a:lnTo>
                <a:lnTo>
                  <a:pt x="19" y="14"/>
                </a:lnTo>
                <a:lnTo>
                  <a:pt x="20" y="14"/>
                </a:lnTo>
                <a:lnTo>
                  <a:pt x="20" y="15"/>
                </a:lnTo>
                <a:lnTo>
                  <a:pt x="20" y="15"/>
                </a:lnTo>
                <a:lnTo>
                  <a:pt x="21" y="17"/>
                </a:lnTo>
                <a:lnTo>
                  <a:pt x="21" y="18"/>
                </a:lnTo>
                <a:lnTo>
                  <a:pt x="21" y="19"/>
                </a:lnTo>
                <a:lnTo>
                  <a:pt x="21" y="20"/>
                </a:lnTo>
                <a:lnTo>
                  <a:pt x="21" y="20"/>
                </a:lnTo>
                <a:lnTo>
                  <a:pt x="21" y="20"/>
                </a:lnTo>
                <a:lnTo>
                  <a:pt x="21" y="22"/>
                </a:lnTo>
                <a:lnTo>
                  <a:pt x="20" y="22"/>
                </a:lnTo>
                <a:lnTo>
                  <a:pt x="20" y="23"/>
                </a:lnTo>
                <a:lnTo>
                  <a:pt x="20" y="23"/>
                </a:lnTo>
                <a:lnTo>
                  <a:pt x="19" y="24"/>
                </a:lnTo>
                <a:lnTo>
                  <a:pt x="19" y="24"/>
                </a:lnTo>
                <a:lnTo>
                  <a:pt x="18" y="25"/>
                </a:lnTo>
                <a:lnTo>
                  <a:pt x="18" y="25"/>
                </a:lnTo>
                <a:lnTo>
                  <a:pt x="16" y="27"/>
                </a:lnTo>
                <a:lnTo>
                  <a:pt x="15" y="27"/>
                </a:lnTo>
                <a:lnTo>
                  <a:pt x="14" y="27"/>
                </a:lnTo>
                <a:lnTo>
                  <a:pt x="12" y="27"/>
                </a:lnTo>
                <a:lnTo>
                  <a:pt x="12" y="27"/>
                </a:lnTo>
                <a:lnTo>
                  <a:pt x="11" y="27"/>
                </a:lnTo>
                <a:lnTo>
                  <a:pt x="10" y="27"/>
                </a:lnTo>
                <a:lnTo>
                  <a:pt x="9" y="27"/>
                </a:lnTo>
                <a:lnTo>
                  <a:pt x="9" y="27"/>
                </a:lnTo>
                <a:lnTo>
                  <a:pt x="7" y="27"/>
                </a:lnTo>
                <a:lnTo>
                  <a:pt x="6" y="27"/>
                </a:lnTo>
                <a:lnTo>
                  <a:pt x="6" y="27"/>
                </a:lnTo>
                <a:lnTo>
                  <a:pt x="6" y="27"/>
                </a:lnTo>
                <a:lnTo>
                  <a:pt x="6" y="27"/>
                </a:lnTo>
                <a:lnTo>
                  <a:pt x="5" y="25"/>
                </a:lnTo>
                <a:lnTo>
                  <a:pt x="4" y="25"/>
                </a:lnTo>
                <a:lnTo>
                  <a:pt x="4" y="24"/>
                </a:lnTo>
                <a:lnTo>
                  <a:pt x="2" y="24"/>
                </a:lnTo>
                <a:lnTo>
                  <a:pt x="2" y="23"/>
                </a:lnTo>
                <a:lnTo>
                  <a:pt x="2" y="23"/>
                </a:lnTo>
                <a:lnTo>
                  <a:pt x="1" y="22"/>
                </a:lnTo>
                <a:lnTo>
                  <a:pt x="0" y="20"/>
                </a:lnTo>
                <a:close/>
              </a:path>
            </a:pathLst>
          </a:custGeom>
          <a:solidFill>
            <a:srgbClr val="3A66AA"/>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316" name="Freeform 436"/>
          <p:cNvSpPr>
            <a:spLocks noEditPoints="1"/>
          </p:cNvSpPr>
          <p:nvPr/>
        </p:nvSpPr>
        <p:spPr bwMode="auto">
          <a:xfrm>
            <a:off x="6273800" y="4476750"/>
            <a:ext cx="4763" cy="19050"/>
          </a:xfrm>
          <a:custGeom>
            <a:avLst/>
            <a:gdLst/>
            <a:ahLst/>
            <a:cxnLst>
              <a:cxn ang="0">
                <a:pos x="6" y="0"/>
              </a:cxn>
              <a:cxn ang="0">
                <a:pos x="11" y="8"/>
              </a:cxn>
              <a:cxn ang="0">
                <a:pos x="11" y="10"/>
              </a:cxn>
              <a:cxn ang="0">
                <a:pos x="11" y="38"/>
              </a:cxn>
              <a:cxn ang="0">
                <a:pos x="11" y="39"/>
              </a:cxn>
              <a:cxn ang="0">
                <a:pos x="11" y="40"/>
              </a:cxn>
              <a:cxn ang="0">
                <a:pos x="11" y="43"/>
              </a:cxn>
              <a:cxn ang="0">
                <a:pos x="11" y="44"/>
              </a:cxn>
              <a:cxn ang="0">
                <a:pos x="11" y="44"/>
              </a:cxn>
              <a:cxn ang="0">
                <a:pos x="10" y="46"/>
              </a:cxn>
              <a:cxn ang="0">
                <a:pos x="9" y="47"/>
              </a:cxn>
              <a:cxn ang="0">
                <a:pos x="9" y="47"/>
              </a:cxn>
              <a:cxn ang="0">
                <a:pos x="7" y="47"/>
              </a:cxn>
              <a:cxn ang="0">
                <a:pos x="6" y="47"/>
              </a:cxn>
              <a:cxn ang="0">
                <a:pos x="6" y="47"/>
              </a:cxn>
              <a:cxn ang="0">
                <a:pos x="5" y="47"/>
              </a:cxn>
              <a:cxn ang="0">
                <a:pos x="5" y="47"/>
              </a:cxn>
              <a:cxn ang="0">
                <a:pos x="4" y="47"/>
              </a:cxn>
              <a:cxn ang="0">
                <a:pos x="2" y="47"/>
              </a:cxn>
              <a:cxn ang="0">
                <a:pos x="2" y="47"/>
              </a:cxn>
              <a:cxn ang="0">
                <a:pos x="2" y="47"/>
              </a:cxn>
              <a:cxn ang="0">
                <a:pos x="2" y="47"/>
              </a:cxn>
              <a:cxn ang="0">
                <a:pos x="1" y="47"/>
              </a:cxn>
              <a:cxn ang="0">
                <a:pos x="2" y="40"/>
              </a:cxn>
              <a:cxn ang="0">
                <a:pos x="4" y="40"/>
              </a:cxn>
              <a:cxn ang="0">
                <a:pos x="4" y="40"/>
              </a:cxn>
              <a:cxn ang="0">
                <a:pos x="5" y="40"/>
              </a:cxn>
              <a:cxn ang="0">
                <a:pos x="6" y="40"/>
              </a:cxn>
              <a:cxn ang="0">
                <a:pos x="6" y="40"/>
              </a:cxn>
              <a:cxn ang="0">
                <a:pos x="6" y="39"/>
              </a:cxn>
              <a:cxn ang="0">
                <a:pos x="6" y="38"/>
              </a:cxn>
              <a:cxn ang="0">
                <a:pos x="6" y="37"/>
              </a:cxn>
              <a:cxn ang="0">
                <a:pos x="11" y="10"/>
              </a:cxn>
            </a:cxnLst>
            <a:rect l="0" t="0" r="r" b="b"/>
            <a:pathLst>
              <a:path w="11" h="47">
                <a:moveTo>
                  <a:pt x="6" y="8"/>
                </a:moveTo>
                <a:lnTo>
                  <a:pt x="6" y="0"/>
                </a:lnTo>
                <a:lnTo>
                  <a:pt x="11" y="0"/>
                </a:lnTo>
                <a:lnTo>
                  <a:pt x="11" y="8"/>
                </a:lnTo>
                <a:lnTo>
                  <a:pt x="6" y="8"/>
                </a:lnTo>
                <a:close/>
                <a:moveTo>
                  <a:pt x="11" y="10"/>
                </a:moveTo>
                <a:lnTo>
                  <a:pt x="11" y="37"/>
                </a:lnTo>
                <a:lnTo>
                  <a:pt x="11" y="38"/>
                </a:lnTo>
                <a:lnTo>
                  <a:pt x="11" y="39"/>
                </a:lnTo>
                <a:lnTo>
                  <a:pt x="11" y="39"/>
                </a:lnTo>
                <a:lnTo>
                  <a:pt x="11" y="40"/>
                </a:lnTo>
                <a:lnTo>
                  <a:pt x="11" y="40"/>
                </a:lnTo>
                <a:lnTo>
                  <a:pt x="11" y="42"/>
                </a:lnTo>
                <a:lnTo>
                  <a:pt x="11" y="43"/>
                </a:lnTo>
                <a:lnTo>
                  <a:pt x="11" y="44"/>
                </a:lnTo>
                <a:lnTo>
                  <a:pt x="11" y="44"/>
                </a:lnTo>
                <a:lnTo>
                  <a:pt x="11" y="44"/>
                </a:lnTo>
                <a:lnTo>
                  <a:pt x="11" y="44"/>
                </a:lnTo>
                <a:lnTo>
                  <a:pt x="11" y="46"/>
                </a:lnTo>
                <a:lnTo>
                  <a:pt x="10" y="46"/>
                </a:lnTo>
                <a:lnTo>
                  <a:pt x="10" y="47"/>
                </a:lnTo>
                <a:lnTo>
                  <a:pt x="9" y="47"/>
                </a:lnTo>
                <a:lnTo>
                  <a:pt x="9" y="47"/>
                </a:lnTo>
                <a:lnTo>
                  <a:pt x="9" y="47"/>
                </a:lnTo>
                <a:lnTo>
                  <a:pt x="7" y="47"/>
                </a:lnTo>
                <a:lnTo>
                  <a:pt x="7" y="47"/>
                </a:lnTo>
                <a:lnTo>
                  <a:pt x="7" y="47"/>
                </a:lnTo>
                <a:lnTo>
                  <a:pt x="6" y="47"/>
                </a:lnTo>
                <a:lnTo>
                  <a:pt x="6" y="47"/>
                </a:lnTo>
                <a:lnTo>
                  <a:pt x="6" y="47"/>
                </a:lnTo>
                <a:lnTo>
                  <a:pt x="6" y="47"/>
                </a:lnTo>
                <a:lnTo>
                  <a:pt x="5" y="47"/>
                </a:lnTo>
                <a:lnTo>
                  <a:pt x="5" y="47"/>
                </a:lnTo>
                <a:lnTo>
                  <a:pt x="5" y="47"/>
                </a:lnTo>
                <a:lnTo>
                  <a:pt x="4" y="47"/>
                </a:lnTo>
                <a:lnTo>
                  <a:pt x="4" y="47"/>
                </a:lnTo>
                <a:lnTo>
                  <a:pt x="4" y="47"/>
                </a:lnTo>
                <a:lnTo>
                  <a:pt x="2" y="47"/>
                </a:lnTo>
                <a:lnTo>
                  <a:pt x="2" y="47"/>
                </a:lnTo>
                <a:lnTo>
                  <a:pt x="2" y="47"/>
                </a:lnTo>
                <a:lnTo>
                  <a:pt x="2" y="47"/>
                </a:lnTo>
                <a:lnTo>
                  <a:pt x="2" y="47"/>
                </a:lnTo>
                <a:lnTo>
                  <a:pt x="2" y="47"/>
                </a:lnTo>
                <a:lnTo>
                  <a:pt x="2" y="47"/>
                </a:lnTo>
                <a:lnTo>
                  <a:pt x="2" y="47"/>
                </a:lnTo>
                <a:lnTo>
                  <a:pt x="1" y="47"/>
                </a:lnTo>
                <a:lnTo>
                  <a:pt x="0" y="47"/>
                </a:lnTo>
                <a:lnTo>
                  <a:pt x="2" y="40"/>
                </a:lnTo>
                <a:lnTo>
                  <a:pt x="2" y="40"/>
                </a:lnTo>
                <a:lnTo>
                  <a:pt x="4" y="40"/>
                </a:lnTo>
                <a:lnTo>
                  <a:pt x="4" y="40"/>
                </a:lnTo>
                <a:lnTo>
                  <a:pt x="4" y="40"/>
                </a:lnTo>
                <a:lnTo>
                  <a:pt x="5" y="40"/>
                </a:lnTo>
                <a:lnTo>
                  <a:pt x="5" y="40"/>
                </a:lnTo>
                <a:lnTo>
                  <a:pt x="5" y="40"/>
                </a:lnTo>
                <a:lnTo>
                  <a:pt x="6" y="40"/>
                </a:lnTo>
                <a:lnTo>
                  <a:pt x="6" y="40"/>
                </a:lnTo>
                <a:lnTo>
                  <a:pt x="6" y="40"/>
                </a:lnTo>
                <a:lnTo>
                  <a:pt x="6" y="39"/>
                </a:lnTo>
                <a:lnTo>
                  <a:pt x="6" y="39"/>
                </a:lnTo>
                <a:lnTo>
                  <a:pt x="6" y="38"/>
                </a:lnTo>
                <a:lnTo>
                  <a:pt x="6" y="38"/>
                </a:lnTo>
                <a:lnTo>
                  <a:pt x="6" y="37"/>
                </a:lnTo>
                <a:lnTo>
                  <a:pt x="6" y="37"/>
                </a:lnTo>
                <a:lnTo>
                  <a:pt x="6" y="10"/>
                </a:lnTo>
                <a:lnTo>
                  <a:pt x="11" y="10"/>
                </a:lnTo>
                <a:close/>
              </a:path>
            </a:pathLst>
          </a:custGeom>
          <a:solidFill>
            <a:srgbClr val="3A66AA"/>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317" name="Freeform 437"/>
          <p:cNvSpPr/>
          <p:nvPr/>
        </p:nvSpPr>
        <p:spPr bwMode="auto">
          <a:xfrm>
            <a:off x="6278563" y="4476750"/>
            <a:ext cx="6350" cy="14288"/>
          </a:xfrm>
          <a:custGeom>
            <a:avLst/>
            <a:gdLst/>
            <a:ahLst/>
            <a:cxnLst>
              <a:cxn ang="0">
                <a:pos x="0" y="10"/>
              </a:cxn>
              <a:cxn ang="0">
                <a:pos x="2" y="10"/>
              </a:cxn>
              <a:cxn ang="0">
                <a:pos x="2" y="9"/>
              </a:cxn>
              <a:cxn ang="0">
                <a:pos x="2" y="8"/>
              </a:cxn>
              <a:cxn ang="0">
                <a:pos x="2" y="6"/>
              </a:cxn>
              <a:cxn ang="0">
                <a:pos x="2" y="6"/>
              </a:cxn>
              <a:cxn ang="0">
                <a:pos x="3" y="5"/>
              </a:cxn>
              <a:cxn ang="0">
                <a:pos x="3" y="4"/>
              </a:cxn>
              <a:cxn ang="0">
                <a:pos x="5" y="4"/>
              </a:cxn>
              <a:cxn ang="0">
                <a:pos x="5" y="4"/>
              </a:cxn>
              <a:cxn ang="0">
                <a:pos x="5" y="4"/>
              </a:cxn>
              <a:cxn ang="0">
                <a:pos x="5" y="4"/>
              </a:cxn>
              <a:cxn ang="0">
                <a:pos x="5" y="4"/>
              </a:cxn>
              <a:cxn ang="0">
                <a:pos x="5" y="3"/>
              </a:cxn>
              <a:cxn ang="0">
                <a:pos x="5" y="3"/>
              </a:cxn>
              <a:cxn ang="0">
                <a:pos x="5" y="1"/>
              </a:cxn>
              <a:cxn ang="0">
                <a:pos x="5" y="0"/>
              </a:cxn>
              <a:cxn ang="0">
                <a:pos x="6" y="0"/>
              </a:cxn>
              <a:cxn ang="0">
                <a:pos x="7" y="0"/>
              </a:cxn>
              <a:cxn ang="0">
                <a:pos x="7" y="0"/>
              </a:cxn>
              <a:cxn ang="0">
                <a:pos x="7" y="0"/>
              </a:cxn>
              <a:cxn ang="0">
                <a:pos x="8" y="0"/>
              </a:cxn>
              <a:cxn ang="0">
                <a:pos x="8" y="0"/>
              </a:cxn>
              <a:cxn ang="0">
                <a:pos x="10" y="0"/>
              </a:cxn>
              <a:cxn ang="0">
                <a:pos x="11" y="0"/>
              </a:cxn>
              <a:cxn ang="0">
                <a:pos x="11" y="0"/>
              </a:cxn>
              <a:cxn ang="0">
                <a:pos x="11" y="0"/>
              </a:cxn>
              <a:cxn ang="0">
                <a:pos x="11" y="0"/>
              </a:cxn>
              <a:cxn ang="0">
                <a:pos x="12" y="0"/>
              </a:cxn>
              <a:cxn ang="0">
                <a:pos x="12" y="0"/>
              </a:cxn>
              <a:cxn ang="0">
                <a:pos x="12" y="0"/>
              </a:cxn>
              <a:cxn ang="0">
                <a:pos x="13" y="0"/>
              </a:cxn>
              <a:cxn ang="0">
                <a:pos x="13" y="0"/>
              </a:cxn>
              <a:cxn ang="0">
                <a:pos x="13" y="8"/>
              </a:cxn>
              <a:cxn ang="0">
                <a:pos x="13" y="8"/>
              </a:cxn>
              <a:cxn ang="0">
                <a:pos x="13" y="8"/>
              </a:cxn>
              <a:cxn ang="0">
                <a:pos x="13" y="8"/>
              </a:cxn>
              <a:cxn ang="0">
                <a:pos x="12" y="8"/>
              </a:cxn>
              <a:cxn ang="0">
                <a:pos x="12" y="8"/>
              </a:cxn>
              <a:cxn ang="0">
                <a:pos x="12" y="8"/>
              </a:cxn>
              <a:cxn ang="0">
                <a:pos x="11" y="8"/>
              </a:cxn>
              <a:cxn ang="0">
                <a:pos x="11" y="8"/>
              </a:cxn>
              <a:cxn ang="0">
                <a:pos x="10" y="8"/>
              </a:cxn>
              <a:cxn ang="0">
                <a:pos x="8" y="8"/>
              </a:cxn>
              <a:cxn ang="0">
                <a:pos x="8" y="8"/>
              </a:cxn>
              <a:cxn ang="0">
                <a:pos x="8" y="8"/>
              </a:cxn>
              <a:cxn ang="0">
                <a:pos x="7" y="8"/>
              </a:cxn>
              <a:cxn ang="0">
                <a:pos x="7" y="9"/>
              </a:cxn>
              <a:cxn ang="0">
                <a:pos x="7" y="9"/>
              </a:cxn>
              <a:cxn ang="0">
                <a:pos x="7" y="10"/>
              </a:cxn>
              <a:cxn ang="0">
                <a:pos x="13" y="10"/>
              </a:cxn>
              <a:cxn ang="0">
                <a:pos x="13" y="18"/>
              </a:cxn>
              <a:cxn ang="0">
                <a:pos x="7" y="18"/>
              </a:cxn>
              <a:cxn ang="0">
                <a:pos x="7" y="37"/>
              </a:cxn>
              <a:cxn ang="0">
                <a:pos x="2" y="37"/>
              </a:cxn>
              <a:cxn ang="0">
                <a:pos x="2" y="18"/>
              </a:cxn>
              <a:cxn ang="0">
                <a:pos x="0" y="18"/>
              </a:cxn>
              <a:cxn ang="0">
                <a:pos x="0" y="10"/>
              </a:cxn>
            </a:cxnLst>
            <a:rect l="0" t="0" r="r" b="b"/>
            <a:pathLst>
              <a:path w="13" h="37">
                <a:moveTo>
                  <a:pt x="0" y="10"/>
                </a:moveTo>
                <a:lnTo>
                  <a:pt x="2" y="10"/>
                </a:lnTo>
                <a:lnTo>
                  <a:pt x="2" y="9"/>
                </a:lnTo>
                <a:lnTo>
                  <a:pt x="2" y="8"/>
                </a:lnTo>
                <a:lnTo>
                  <a:pt x="2" y="6"/>
                </a:lnTo>
                <a:lnTo>
                  <a:pt x="2" y="6"/>
                </a:lnTo>
                <a:lnTo>
                  <a:pt x="3" y="5"/>
                </a:lnTo>
                <a:lnTo>
                  <a:pt x="3" y="4"/>
                </a:lnTo>
                <a:lnTo>
                  <a:pt x="5" y="4"/>
                </a:lnTo>
                <a:lnTo>
                  <a:pt x="5" y="4"/>
                </a:lnTo>
                <a:lnTo>
                  <a:pt x="5" y="4"/>
                </a:lnTo>
                <a:lnTo>
                  <a:pt x="5" y="4"/>
                </a:lnTo>
                <a:lnTo>
                  <a:pt x="5" y="4"/>
                </a:lnTo>
                <a:lnTo>
                  <a:pt x="5" y="3"/>
                </a:lnTo>
                <a:lnTo>
                  <a:pt x="5" y="3"/>
                </a:lnTo>
                <a:lnTo>
                  <a:pt x="5" y="1"/>
                </a:lnTo>
                <a:lnTo>
                  <a:pt x="5" y="0"/>
                </a:lnTo>
                <a:lnTo>
                  <a:pt x="6" y="0"/>
                </a:lnTo>
                <a:lnTo>
                  <a:pt x="7" y="0"/>
                </a:lnTo>
                <a:lnTo>
                  <a:pt x="7" y="0"/>
                </a:lnTo>
                <a:lnTo>
                  <a:pt x="7" y="0"/>
                </a:lnTo>
                <a:lnTo>
                  <a:pt x="8" y="0"/>
                </a:lnTo>
                <a:lnTo>
                  <a:pt x="8" y="0"/>
                </a:lnTo>
                <a:lnTo>
                  <a:pt x="10" y="0"/>
                </a:lnTo>
                <a:lnTo>
                  <a:pt x="11" y="0"/>
                </a:lnTo>
                <a:lnTo>
                  <a:pt x="11" y="0"/>
                </a:lnTo>
                <a:lnTo>
                  <a:pt x="11" y="0"/>
                </a:lnTo>
                <a:lnTo>
                  <a:pt x="11" y="0"/>
                </a:lnTo>
                <a:lnTo>
                  <a:pt x="12" y="0"/>
                </a:lnTo>
                <a:lnTo>
                  <a:pt x="12" y="0"/>
                </a:lnTo>
                <a:lnTo>
                  <a:pt x="12" y="0"/>
                </a:lnTo>
                <a:lnTo>
                  <a:pt x="13" y="0"/>
                </a:lnTo>
                <a:lnTo>
                  <a:pt x="13" y="0"/>
                </a:lnTo>
                <a:lnTo>
                  <a:pt x="13" y="8"/>
                </a:lnTo>
                <a:lnTo>
                  <a:pt x="13" y="8"/>
                </a:lnTo>
                <a:lnTo>
                  <a:pt x="13" y="8"/>
                </a:lnTo>
                <a:lnTo>
                  <a:pt x="13" y="8"/>
                </a:lnTo>
                <a:lnTo>
                  <a:pt x="12" y="8"/>
                </a:lnTo>
                <a:lnTo>
                  <a:pt x="12" y="8"/>
                </a:lnTo>
                <a:lnTo>
                  <a:pt x="12" y="8"/>
                </a:lnTo>
                <a:lnTo>
                  <a:pt x="11" y="8"/>
                </a:lnTo>
                <a:lnTo>
                  <a:pt x="11" y="8"/>
                </a:lnTo>
                <a:lnTo>
                  <a:pt x="10" y="8"/>
                </a:lnTo>
                <a:lnTo>
                  <a:pt x="8" y="8"/>
                </a:lnTo>
                <a:lnTo>
                  <a:pt x="8" y="8"/>
                </a:lnTo>
                <a:lnTo>
                  <a:pt x="8" y="8"/>
                </a:lnTo>
                <a:lnTo>
                  <a:pt x="7" y="8"/>
                </a:lnTo>
                <a:lnTo>
                  <a:pt x="7" y="9"/>
                </a:lnTo>
                <a:lnTo>
                  <a:pt x="7" y="9"/>
                </a:lnTo>
                <a:lnTo>
                  <a:pt x="7" y="10"/>
                </a:lnTo>
                <a:lnTo>
                  <a:pt x="13" y="10"/>
                </a:lnTo>
                <a:lnTo>
                  <a:pt x="13" y="18"/>
                </a:lnTo>
                <a:lnTo>
                  <a:pt x="7" y="18"/>
                </a:lnTo>
                <a:lnTo>
                  <a:pt x="7" y="37"/>
                </a:lnTo>
                <a:lnTo>
                  <a:pt x="2" y="37"/>
                </a:lnTo>
                <a:lnTo>
                  <a:pt x="2" y="18"/>
                </a:lnTo>
                <a:lnTo>
                  <a:pt x="0" y="18"/>
                </a:lnTo>
                <a:lnTo>
                  <a:pt x="0" y="10"/>
                </a:lnTo>
                <a:close/>
              </a:path>
            </a:pathLst>
          </a:custGeom>
          <a:solidFill>
            <a:srgbClr val="3A66AA"/>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318" name="Freeform 438"/>
          <p:cNvSpPr/>
          <p:nvPr/>
        </p:nvSpPr>
        <p:spPr bwMode="auto">
          <a:xfrm>
            <a:off x="6288088" y="4481513"/>
            <a:ext cx="7938" cy="9525"/>
          </a:xfrm>
          <a:custGeom>
            <a:avLst/>
            <a:gdLst/>
            <a:ahLst/>
            <a:cxnLst>
              <a:cxn ang="0">
                <a:pos x="6" y="18"/>
              </a:cxn>
              <a:cxn ang="0">
                <a:pos x="7" y="20"/>
              </a:cxn>
              <a:cxn ang="0">
                <a:pos x="8" y="20"/>
              </a:cxn>
              <a:cxn ang="0">
                <a:pos x="8" y="23"/>
              </a:cxn>
              <a:cxn ang="0">
                <a:pos x="10" y="24"/>
              </a:cxn>
              <a:cxn ang="0">
                <a:pos x="11" y="24"/>
              </a:cxn>
              <a:cxn ang="0">
                <a:pos x="12" y="24"/>
              </a:cxn>
              <a:cxn ang="0">
                <a:pos x="13" y="23"/>
              </a:cxn>
              <a:cxn ang="0">
                <a:pos x="13" y="20"/>
              </a:cxn>
              <a:cxn ang="0">
                <a:pos x="15" y="20"/>
              </a:cxn>
              <a:cxn ang="0">
                <a:pos x="16" y="20"/>
              </a:cxn>
              <a:cxn ang="0">
                <a:pos x="16" y="20"/>
              </a:cxn>
              <a:cxn ang="0">
                <a:pos x="16" y="19"/>
              </a:cxn>
              <a:cxn ang="0">
                <a:pos x="13" y="17"/>
              </a:cxn>
              <a:cxn ang="0">
                <a:pos x="8" y="17"/>
              </a:cxn>
              <a:cxn ang="0">
                <a:pos x="6" y="14"/>
              </a:cxn>
              <a:cxn ang="0">
                <a:pos x="5" y="14"/>
              </a:cxn>
              <a:cxn ang="0">
                <a:pos x="3" y="12"/>
              </a:cxn>
              <a:cxn ang="0">
                <a:pos x="2" y="9"/>
              </a:cxn>
              <a:cxn ang="0">
                <a:pos x="2" y="7"/>
              </a:cxn>
              <a:cxn ang="0">
                <a:pos x="2" y="5"/>
              </a:cxn>
              <a:cxn ang="0">
                <a:pos x="2" y="4"/>
              </a:cxn>
              <a:cxn ang="0">
                <a:pos x="6" y="1"/>
              </a:cxn>
              <a:cxn ang="0">
                <a:pos x="8" y="0"/>
              </a:cxn>
              <a:cxn ang="0">
                <a:pos x="12" y="0"/>
              </a:cxn>
              <a:cxn ang="0">
                <a:pos x="15" y="1"/>
              </a:cxn>
              <a:cxn ang="0">
                <a:pos x="16" y="3"/>
              </a:cxn>
              <a:cxn ang="0">
                <a:pos x="17" y="4"/>
              </a:cxn>
              <a:cxn ang="0">
                <a:pos x="18" y="5"/>
              </a:cxn>
              <a:cxn ang="0">
                <a:pos x="18" y="8"/>
              </a:cxn>
              <a:cxn ang="0">
                <a:pos x="13" y="8"/>
              </a:cxn>
              <a:cxn ang="0">
                <a:pos x="11" y="8"/>
              </a:cxn>
              <a:cxn ang="0">
                <a:pos x="11" y="8"/>
              </a:cxn>
              <a:cxn ang="0">
                <a:pos x="8" y="8"/>
              </a:cxn>
              <a:cxn ang="0">
                <a:pos x="8" y="8"/>
              </a:cxn>
              <a:cxn ang="0">
                <a:pos x="8" y="8"/>
              </a:cxn>
              <a:cxn ang="0">
                <a:pos x="8" y="8"/>
              </a:cxn>
              <a:cxn ang="0">
                <a:pos x="8" y="10"/>
              </a:cxn>
              <a:cxn ang="0">
                <a:pos x="8" y="10"/>
              </a:cxn>
              <a:cxn ang="0">
                <a:pos x="11" y="10"/>
              </a:cxn>
              <a:cxn ang="0">
                <a:pos x="15" y="10"/>
              </a:cxn>
              <a:cxn ang="0">
                <a:pos x="17" y="12"/>
              </a:cxn>
              <a:cxn ang="0">
                <a:pos x="18" y="14"/>
              </a:cxn>
              <a:cxn ang="0">
                <a:pos x="20" y="14"/>
              </a:cxn>
              <a:cxn ang="0">
                <a:pos x="21" y="17"/>
              </a:cxn>
              <a:cxn ang="0">
                <a:pos x="21" y="20"/>
              </a:cxn>
              <a:cxn ang="0">
                <a:pos x="21" y="22"/>
              </a:cxn>
              <a:cxn ang="0">
                <a:pos x="20" y="23"/>
              </a:cxn>
              <a:cxn ang="0">
                <a:pos x="17" y="25"/>
              </a:cxn>
              <a:cxn ang="0">
                <a:pos x="15" y="27"/>
              </a:cxn>
              <a:cxn ang="0">
                <a:pos x="12" y="27"/>
              </a:cxn>
              <a:cxn ang="0">
                <a:pos x="8" y="27"/>
              </a:cxn>
              <a:cxn ang="0">
                <a:pos x="6" y="27"/>
              </a:cxn>
              <a:cxn ang="0">
                <a:pos x="5" y="27"/>
              </a:cxn>
              <a:cxn ang="0">
                <a:pos x="3" y="24"/>
              </a:cxn>
              <a:cxn ang="0">
                <a:pos x="1" y="23"/>
              </a:cxn>
            </a:cxnLst>
            <a:rect l="0" t="0" r="r" b="b"/>
            <a:pathLst>
              <a:path w="21" h="27">
                <a:moveTo>
                  <a:pt x="0" y="20"/>
                </a:moveTo>
                <a:lnTo>
                  <a:pt x="5" y="17"/>
                </a:lnTo>
                <a:lnTo>
                  <a:pt x="6" y="18"/>
                </a:lnTo>
                <a:lnTo>
                  <a:pt x="7" y="19"/>
                </a:lnTo>
                <a:lnTo>
                  <a:pt x="7" y="19"/>
                </a:lnTo>
                <a:lnTo>
                  <a:pt x="7" y="20"/>
                </a:lnTo>
                <a:lnTo>
                  <a:pt x="8" y="20"/>
                </a:lnTo>
                <a:lnTo>
                  <a:pt x="8" y="20"/>
                </a:lnTo>
                <a:lnTo>
                  <a:pt x="8" y="20"/>
                </a:lnTo>
                <a:lnTo>
                  <a:pt x="8" y="20"/>
                </a:lnTo>
                <a:lnTo>
                  <a:pt x="8" y="22"/>
                </a:lnTo>
                <a:lnTo>
                  <a:pt x="8" y="23"/>
                </a:lnTo>
                <a:lnTo>
                  <a:pt x="8" y="23"/>
                </a:lnTo>
                <a:lnTo>
                  <a:pt x="10" y="23"/>
                </a:lnTo>
                <a:lnTo>
                  <a:pt x="10" y="24"/>
                </a:lnTo>
                <a:lnTo>
                  <a:pt x="10" y="24"/>
                </a:lnTo>
                <a:lnTo>
                  <a:pt x="11" y="24"/>
                </a:lnTo>
                <a:lnTo>
                  <a:pt x="11" y="24"/>
                </a:lnTo>
                <a:lnTo>
                  <a:pt x="11" y="24"/>
                </a:lnTo>
                <a:lnTo>
                  <a:pt x="12" y="24"/>
                </a:lnTo>
                <a:lnTo>
                  <a:pt x="12" y="24"/>
                </a:lnTo>
                <a:lnTo>
                  <a:pt x="13" y="23"/>
                </a:lnTo>
                <a:lnTo>
                  <a:pt x="13" y="23"/>
                </a:lnTo>
                <a:lnTo>
                  <a:pt x="13" y="23"/>
                </a:lnTo>
                <a:lnTo>
                  <a:pt x="13" y="22"/>
                </a:lnTo>
                <a:lnTo>
                  <a:pt x="13" y="20"/>
                </a:lnTo>
                <a:lnTo>
                  <a:pt x="13" y="20"/>
                </a:lnTo>
                <a:lnTo>
                  <a:pt x="13" y="20"/>
                </a:lnTo>
                <a:lnTo>
                  <a:pt x="15" y="20"/>
                </a:lnTo>
                <a:lnTo>
                  <a:pt x="15" y="20"/>
                </a:lnTo>
                <a:lnTo>
                  <a:pt x="15" y="20"/>
                </a:lnTo>
                <a:lnTo>
                  <a:pt x="16" y="20"/>
                </a:lnTo>
                <a:lnTo>
                  <a:pt x="16" y="20"/>
                </a:lnTo>
                <a:lnTo>
                  <a:pt x="16" y="20"/>
                </a:lnTo>
                <a:lnTo>
                  <a:pt x="16" y="20"/>
                </a:lnTo>
                <a:lnTo>
                  <a:pt x="16" y="20"/>
                </a:lnTo>
                <a:lnTo>
                  <a:pt x="16" y="20"/>
                </a:lnTo>
                <a:lnTo>
                  <a:pt x="16" y="20"/>
                </a:lnTo>
                <a:lnTo>
                  <a:pt x="16" y="19"/>
                </a:lnTo>
                <a:lnTo>
                  <a:pt x="15" y="19"/>
                </a:lnTo>
                <a:lnTo>
                  <a:pt x="15" y="18"/>
                </a:lnTo>
                <a:lnTo>
                  <a:pt x="13" y="17"/>
                </a:lnTo>
                <a:lnTo>
                  <a:pt x="11" y="17"/>
                </a:lnTo>
                <a:lnTo>
                  <a:pt x="10" y="17"/>
                </a:lnTo>
                <a:lnTo>
                  <a:pt x="8" y="17"/>
                </a:lnTo>
                <a:lnTo>
                  <a:pt x="7" y="15"/>
                </a:lnTo>
                <a:lnTo>
                  <a:pt x="6" y="15"/>
                </a:lnTo>
                <a:lnTo>
                  <a:pt x="6" y="14"/>
                </a:lnTo>
                <a:lnTo>
                  <a:pt x="6" y="14"/>
                </a:lnTo>
                <a:lnTo>
                  <a:pt x="5" y="14"/>
                </a:lnTo>
                <a:lnTo>
                  <a:pt x="5" y="14"/>
                </a:lnTo>
                <a:lnTo>
                  <a:pt x="3" y="13"/>
                </a:lnTo>
                <a:lnTo>
                  <a:pt x="3" y="13"/>
                </a:lnTo>
                <a:lnTo>
                  <a:pt x="3" y="12"/>
                </a:lnTo>
                <a:lnTo>
                  <a:pt x="2" y="10"/>
                </a:lnTo>
                <a:lnTo>
                  <a:pt x="2" y="9"/>
                </a:lnTo>
                <a:lnTo>
                  <a:pt x="2" y="9"/>
                </a:lnTo>
                <a:lnTo>
                  <a:pt x="2" y="8"/>
                </a:lnTo>
                <a:lnTo>
                  <a:pt x="2" y="7"/>
                </a:lnTo>
                <a:lnTo>
                  <a:pt x="2" y="7"/>
                </a:lnTo>
                <a:lnTo>
                  <a:pt x="2" y="7"/>
                </a:lnTo>
                <a:lnTo>
                  <a:pt x="2" y="5"/>
                </a:lnTo>
                <a:lnTo>
                  <a:pt x="2" y="5"/>
                </a:lnTo>
                <a:lnTo>
                  <a:pt x="2" y="4"/>
                </a:lnTo>
                <a:lnTo>
                  <a:pt x="2" y="4"/>
                </a:lnTo>
                <a:lnTo>
                  <a:pt x="2" y="4"/>
                </a:lnTo>
                <a:lnTo>
                  <a:pt x="3" y="3"/>
                </a:lnTo>
                <a:lnTo>
                  <a:pt x="5" y="1"/>
                </a:lnTo>
                <a:lnTo>
                  <a:pt x="6" y="1"/>
                </a:lnTo>
                <a:lnTo>
                  <a:pt x="7" y="1"/>
                </a:lnTo>
                <a:lnTo>
                  <a:pt x="7" y="0"/>
                </a:lnTo>
                <a:lnTo>
                  <a:pt x="8" y="0"/>
                </a:lnTo>
                <a:lnTo>
                  <a:pt x="10" y="0"/>
                </a:lnTo>
                <a:lnTo>
                  <a:pt x="11" y="0"/>
                </a:lnTo>
                <a:lnTo>
                  <a:pt x="12" y="0"/>
                </a:lnTo>
                <a:lnTo>
                  <a:pt x="12" y="0"/>
                </a:lnTo>
                <a:lnTo>
                  <a:pt x="13" y="0"/>
                </a:lnTo>
                <a:lnTo>
                  <a:pt x="15" y="1"/>
                </a:lnTo>
                <a:lnTo>
                  <a:pt x="15" y="1"/>
                </a:lnTo>
                <a:lnTo>
                  <a:pt x="16" y="1"/>
                </a:lnTo>
                <a:lnTo>
                  <a:pt x="16" y="3"/>
                </a:lnTo>
                <a:lnTo>
                  <a:pt x="16" y="4"/>
                </a:lnTo>
                <a:lnTo>
                  <a:pt x="17" y="4"/>
                </a:lnTo>
                <a:lnTo>
                  <a:pt x="17" y="4"/>
                </a:lnTo>
                <a:lnTo>
                  <a:pt x="18" y="4"/>
                </a:lnTo>
                <a:lnTo>
                  <a:pt x="18" y="4"/>
                </a:lnTo>
                <a:lnTo>
                  <a:pt x="18" y="5"/>
                </a:lnTo>
                <a:lnTo>
                  <a:pt x="18" y="5"/>
                </a:lnTo>
                <a:lnTo>
                  <a:pt x="18" y="7"/>
                </a:lnTo>
                <a:lnTo>
                  <a:pt x="18" y="8"/>
                </a:lnTo>
                <a:lnTo>
                  <a:pt x="13" y="8"/>
                </a:lnTo>
                <a:lnTo>
                  <a:pt x="13" y="8"/>
                </a:lnTo>
                <a:lnTo>
                  <a:pt x="13" y="8"/>
                </a:lnTo>
                <a:lnTo>
                  <a:pt x="12" y="8"/>
                </a:lnTo>
                <a:lnTo>
                  <a:pt x="12" y="8"/>
                </a:lnTo>
                <a:lnTo>
                  <a:pt x="11" y="8"/>
                </a:lnTo>
                <a:lnTo>
                  <a:pt x="11" y="8"/>
                </a:lnTo>
                <a:lnTo>
                  <a:pt x="11" y="8"/>
                </a:lnTo>
                <a:lnTo>
                  <a:pt x="11" y="8"/>
                </a:lnTo>
                <a:lnTo>
                  <a:pt x="10" y="8"/>
                </a:lnTo>
                <a:lnTo>
                  <a:pt x="10" y="8"/>
                </a:lnTo>
                <a:lnTo>
                  <a:pt x="8" y="8"/>
                </a:lnTo>
                <a:lnTo>
                  <a:pt x="8" y="8"/>
                </a:lnTo>
                <a:lnTo>
                  <a:pt x="8" y="8"/>
                </a:lnTo>
                <a:lnTo>
                  <a:pt x="8" y="8"/>
                </a:lnTo>
                <a:lnTo>
                  <a:pt x="8" y="8"/>
                </a:lnTo>
                <a:lnTo>
                  <a:pt x="8" y="8"/>
                </a:lnTo>
                <a:lnTo>
                  <a:pt x="8" y="8"/>
                </a:lnTo>
                <a:lnTo>
                  <a:pt x="8" y="8"/>
                </a:lnTo>
                <a:lnTo>
                  <a:pt x="8" y="8"/>
                </a:lnTo>
                <a:lnTo>
                  <a:pt x="8" y="8"/>
                </a:lnTo>
                <a:lnTo>
                  <a:pt x="8" y="9"/>
                </a:lnTo>
                <a:lnTo>
                  <a:pt x="8" y="9"/>
                </a:lnTo>
                <a:lnTo>
                  <a:pt x="8" y="10"/>
                </a:lnTo>
                <a:lnTo>
                  <a:pt x="8" y="10"/>
                </a:lnTo>
                <a:lnTo>
                  <a:pt x="8" y="10"/>
                </a:lnTo>
                <a:lnTo>
                  <a:pt x="8" y="10"/>
                </a:lnTo>
                <a:lnTo>
                  <a:pt x="10" y="10"/>
                </a:lnTo>
                <a:lnTo>
                  <a:pt x="11" y="10"/>
                </a:lnTo>
                <a:lnTo>
                  <a:pt x="11" y="10"/>
                </a:lnTo>
                <a:lnTo>
                  <a:pt x="12" y="10"/>
                </a:lnTo>
                <a:lnTo>
                  <a:pt x="13" y="10"/>
                </a:lnTo>
                <a:lnTo>
                  <a:pt x="15" y="10"/>
                </a:lnTo>
                <a:lnTo>
                  <a:pt x="15" y="12"/>
                </a:lnTo>
                <a:lnTo>
                  <a:pt x="16" y="12"/>
                </a:lnTo>
                <a:lnTo>
                  <a:pt x="17" y="12"/>
                </a:lnTo>
                <a:lnTo>
                  <a:pt x="17" y="13"/>
                </a:lnTo>
                <a:lnTo>
                  <a:pt x="18" y="13"/>
                </a:lnTo>
                <a:lnTo>
                  <a:pt x="18" y="14"/>
                </a:lnTo>
                <a:lnTo>
                  <a:pt x="18" y="14"/>
                </a:lnTo>
                <a:lnTo>
                  <a:pt x="18" y="14"/>
                </a:lnTo>
                <a:lnTo>
                  <a:pt x="20" y="14"/>
                </a:lnTo>
                <a:lnTo>
                  <a:pt x="20" y="15"/>
                </a:lnTo>
                <a:lnTo>
                  <a:pt x="20" y="15"/>
                </a:lnTo>
                <a:lnTo>
                  <a:pt x="21" y="17"/>
                </a:lnTo>
                <a:lnTo>
                  <a:pt x="21" y="18"/>
                </a:lnTo>
                <a:lnTo>
                  <a:pt x="21" y="19"/>
                </a:lnTo>
                <a:lnTo>
                  <a:pt x="21" y="20"/>
                </a:lnTo>
                <a:lnTo>
                  <a:pt x="21" y="20"/>
                </a:lnTo>
                <a:lnTo>
                  <a:pt x="21" y="20"/>
                </a:lnTo>
                <a:lnTo>
                  <a:pt x="21" y="22"/>
                </a:lnTo>
                <a:lnTo>
                  <a:pt x="20" y="22"/>
                </a:lnTo>
                <a:lnTo>
                  <a:pt x="20" y="23"/>
                </a:lnTo>
                <a:lnTo>
                  <a:pt x="20" y="23"/>
                </a:lnTo>
                <a:lnTo>
                  <a:pt x="18" y="24"/>
                </a:lnTo>
                <a:lnTo>
                  <a:pt x="18" y="24"/>
                </a:lnTo>
                <a:lnTo>
                  <a:pt x="17" y="25"/>
                </a:lnTo>
                <a:lnTo>
                  <a:pt x="17" y="25"/>
                </a:lnTo>
                <a:lnTo>
                  <a:pt x="16" y="27"/>
                </a:lnTo>
                <a:lnTo>
                  <a:pt x="15" y="27"/>
                </a:lnTo>
                <a:lnTo>
                  <a:pt x="13" y="27"/>
                </a:lnTo>
                <a:lnTo>
                  <a:pt x="12" y="27"/>
                </a:lnTo>
                <a:lnTo>
                  <a:pt x="12" y="27"/>
                </a:lnTo>
                <a:lnTo>
                  <a:pt x="11" y="27"/>
                </a:lnTo>
                <a:lnTo>
                  <a:pt x="10" y="27"/>
                </a:lnTo>
                <a:lnTo>
                  <a:pt x="8" y="27"/>
                </a:lnTo>
                <a:lnTo>
                  <a:pt x="7" y="27"/>
                </a:lnTo>
                <a:lnTo>
                  <a:pt x="7" y="27"/>
                </a:lnTo>
                <a:lnTo>
                  <a:pt x="6" y="27"/>
                </a:lnTo>
                <a:lnTo>
                  <a:pt x="6" y="27"/>
                </a:lnTo>
                <a:lnTo>
                  <a:pt x="6" y="27"/>
                </a:lnTo>
                <a:lnTo>
                  <a:pt x="5" y="27"/>
                </a:lnTo>
                <a:lnTo>
                  <a:pt x="5" y="25"/>
                </a:lnTo>
                <a:lnTo>
                  <a:pt x="3" y="25"/>
                </a:lnTo>
                <a:lnTo>
                  <a:pt x="3" y="24"/>
                </a:lnTo>
                <a:lnTo>
                  <a:pt x="2" y="24"/>
                </a:lnTo>
                <a:lnTo>
                  <a:pt x="2" y="23"/>
                </a:lnTo>
                <a:lnTo>
                  <a:pt x="1" y="23"/>
                </a:lnTo>
                <a:lnTo>
                  <a:pt x="1" y="22"/>
                </a:lnTo>
                <a:lnTo>
                  <a:pt x="0" y="20"/>
                </a:lnTo>
                <a:close/>
              </a:path>
            </a:pathLst>
          </a:custGeom>
          <a:solidFill>
            <a:srgbClr val="3A66AA"/>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319" name="Rectangle 439"/>
          <p:cNvSpPr>
            <a:spLocks noChangeArrowheads="1"/>
          </p:cNvSpPr>
          <p:nvPr/>
        </p:nvSpPr>
        <p:spPr bwMode="auto">
          <a:xfrm>
            <a:off x="6297613" y="4476750"/>
            <a:ext cx="3175" cy="14288"/>
          </a:xfrm>
          <a:prstGeom prst="rect">
            <a:avLst/>
          </a:prstGeom>
          <a:solidFill>
            <a:srgbClr val="3A66AA"/>
          </a:solidFill>
          <a:ln w="9525">
            <a:noFill/>
            <a:miter lim="800000"/>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320" name="Freeform 440"/>
          <p:cNvSpPr/>
          <p:nvPr/>
        </p:nvSpPr>
        <p:spPr bwMode="auto">
          <a:xfrm>
            <a:off x="6302375" y="4476750"/>
            <a:ext cx="7938" cy="14288"/>
          </a:xfrm>
          <a:custGeom>
            <a:avLst/>
            <a:gdLst/>
            <a:ahLst/>
            <a:cxnLst>
              <a:cxn ang="0">
                <a:pos x="0" y="37"/>
              </a:cxn>
              <a:cxn ang="0">
                <a:pos x="0" y="0"/>
              </a:cxn>
              <a:cxn ang="0">
                <a:pos x="5" y="0"/>
              </a:cxn>
              <a:cxn ang="0">
                <a:pos x="5" y="20"/>
              </a:cxn>
              <a:cxn ang="0">
                <a:pos x="11" y="10"/>
              </a:cxn>
              <a:cxn ang="0">
                <a:pos x="19" y="10"/>
              </a:cxn>
              <a:cxn ang="0">
                <a:pos x="11" y="20"/>
              </a:cxn>
              <a:cxn ang="0">
                <a:pos x="19" y="37"/>
              </a:cxn>
              <a:cxn ang="0">
                <a:pos x="14" y="37"/>
              </a:cxn>
              <a:cxn ang="0">
                <a:pos x="7" y="27"/>
              </a:cxn>
              <a:cxn ang="0">
                <a:pos x="5" y="30"/>
              </a:cxn>
              <a:cxn ang="0">
                <a:pos x="5" y="37"/>
              </a:cxn>
              <a:cxn ang="0">
                <a:pos x="0" y="37"/>
              </a:cxn>
            </a:cxnLst>
            <a:rect l="0" t="0" r="r" b="b"/>
            <a:pathLst>
              <a:path w="19" h="37">
                <a:moveTo>
                  <a:pt x="0" y="37"/>
                </a:moveTo>
                <a:lnTo>
                  <a:pt x="0" y="0"/>
                </a:lnTo>
                <a:lnTo>
                  <a:pt x="5" y="0"/>
                </a:lnTo>
                <a:lnTo>
                  <a:pt x="5" y="20"/>
                </a:lnTo>
                <a:lnTo>
                  <a:pt x="11" y="10"/>
                </a:lnTo>
                <a:lnTo>
                  <a:pt x="19" y="10"/>
                </a:lnTo>
                <a:lnTo>
                  <a:pt x="11" y="20"/>
                </a:lnTo>
                <a:lnTo>
                  <a:pt x="19" y="37"/>
                </a:lnTo>
                <a:lnTo>
                  <a:pt x="14" y="37"/>
                </a:lnTo>
                <a:lnTo>
                  <a:pt x="7" y="27"/>
                </a:lnTo>
                <a:lnTo>
                  <a:pt x="5" y="30"/>
                </a:lnTo>
                <a:lnTo>
                  <a:pt x="5" y="37"/>
                </a:lnTo>
                <a:lnTo>
                  <a:pt x="0" y="37"/>
                </a:lnTo>
                <a:close/>
              </a:path>
            </a:pathLst>
          </a:custGeom>
          <a:solidFill>
            <a:srgbClr val="3A66AA"/>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321" name="Freeform 441"/>
          <p:cNvSpPr>
            <a:spLocks noEditPoints="1"/>
          </p:cNvSpPr>
          <p:nvPr/>
        </p:nvSpPr>
        <p:spPr bwMode="auto">
          <a:xfrm>
            <a:off x="6310313" y="4476750"/>
            <a:ext cx="7938" cy="14288"/>
          </a:xfrm>
          <a:custGeom>
            <a:avLst/>
            <a:gdLst/>
            <a:ahLst/>
            <a:cxnLst>
              <a:cxn ang="0">
                <a:pos x="14" y="37"/>
              </a:cxn>
              <a:cxn ang="0">
                <a:pos x="14" y="34"/>
              </a:cxn>
              <a:cxn ang="0">
                <a:pos x="14" y="35"/>
              </a:cxn>
              <a:cxn ang="0">
                <a:pos x="13" y="35"/>
              </a:cxn>
              <a:cxn ang="0">
                <a:pos x="12" y="37"/>
              </a:cxn>
              <a:cxn ang="0">
                <a:pos x="12" y="37"/>
              </a:cxn>
              <a:cxn ang="0">
                <a:pos x="10" y="37"/>
              </a:cxn>
              <a:cxn ang="0">
                <a:pos x="9" y="37"/>
              </a:cxn>
              <a:cxn ang="0">
                <a:pos x="9" y="37"/>
              </a:cxn>
              <a:cxn ang="0">
                <a:pos x="8" y="37"/>
              </a:cxn>
              <a:cxn ang="0">
                <a:pos x="5" y="37"/>
              </a:cxn>
              <a:cxn ang="0">
                <a:pos x="4" y="37"/>
              </a:cxn>
              <a:cxn ang="0">
                <a:pos x="3" y="35"/>
              </a:cxn>
              <a:cxn ang="0">
                <a:pos x="3" y="33"/>
              </a:cxn>
              <a:cxn ang="0">
                <a:pos x="2" y="30"/>
              </a:cxn>
              <a:cxn ang="0">
                <a:pos x="0" y="28"/>
              </a:cxn>
              <a:cxn ang="0">
                <a:pos x="0" y="25"/>
              </a:cxn>
              <a:cxn ang="0">
                <a:pos x="0" y="23"/>
              </a:cxn>
              <a:cxn ang="0">
                <a:pos x="0" y="20"/>
              </a:cxn>
              <a:cxn ang="0">
                <a:pos x="2" y="18"/>
              </a:cxn>
              <a:cxn ang="0">
                <a:pos x="3" y="15"/>
              </a:cxn>
              <a:cxn ang="0">
                <a:pos x="3" y="13"/>
              </a:cxn>
              <a:cxn ang="0">
                <a:pos x="4" y="11"/>
              </a:cxn>
              <a:cxn ang="0">
                <a:pos x="5" y="10"/>
              </a:cxn>
              <a:cxn ang="0">
                <a:pos x="8" y="10"/>
              </a:cxn>
              <a:cxn ang="0">
                <a:pos x="9" y="10"/>
              </a:cxn>
              <a:cxn ang="0">
                <a:pos x="12" y="10"/>
              </a:cxn>
              <a:cxn ang="0">
                <a:pos x="13" y="11"/>
              </a:cxn>
              <a:cxn ang="0">
                <a:pos x="14" y="13"/>
              </a:cxn>
              <a:cxn ang="0">
                <a:pos x="14" y="0"/>
              </a:cxn>
              <a:cxn ang="0">
                <a:pos x="19" y="37"/>
              </a:cxn>
              <a:cxn ang="0">
                <a:pos x="5" y="25"/>
              </a:cxn>
              <a:cxn ang="0">
                <a:pos x="5" y="27"/>
              </a:cxn>
              <a:cxn ang="0">
                <a:pos x="5" y="28"/>
              </a:cxn>
              <a:cxn ang="0">
                <a:pos x="5" y="29"/>
              </a:cxn>
              <a:cxn ang="0">
                <a:pos x="5" y="30"/>
              </a:cxn>
              <a:cxn ang="0">
                <a:pos x="7" y="32"/>
              </a:cxn>
              <a:cxn ang="0">
                <a:pos x="8" y="33"/>
              </a:cxn>
              <a:cxn ang="0">
                <a:pos x="8" y="34"/>
              </a:cxn>
              <a:cxn ang="0">
                <a:pos x="9" y="34"/>
              </a:cxn>
              <a:cxn ang="0">
                <a:pos x="10" y="33"/>
              </a:cxn>
              <a:cxn ang="0">
                <a:pos x="12" y="32"/>
              </a:cxn>
              <a:cxn ang="0">
                <a:pos x="13" y="30"/>
              </a:cxn>
              <a:cxn ang="0">
                <a:pos x="14" y="30"/>
              </a:cxn>
              <a:cxn ang="0">
                <a:pos x="14" y="29"/>
              </a:cxn>
              <a:cxn ang="0">
                <a:pos x="14" y="28"/>
              </a:cxn>
              <a:cxn ang="0">
                <a:pos x="14" y="25"/>
              </a:cxn>
              <a:cxn ang="0">
                <a:pos x="14" y="23"/>
              </a:cxn>
              <a:cxn ang="0">
                <a:pos x="14" y="22"/>
              </a:cxn>
              <a:cxn ang="0">
                <a:pos x="14" y="20"/>
              </a:cxn>
              <a:cxn ang="0">
                <a:pos x="14" y="18"/>
              </a:cxn>
              <a:cxn ang="0">
                <a:pos x="13" y="18"/>
              </a:cxn>
              <a:cxn ang="0">
                <a:pos x="12" y="18"/>
              </a:cxn>
              <a:cxn ang="0">
                <a:pos x="10" y="18"/>
              </a:cxn>
              <a:cxn ang="0">
                <a:pos x="9" y="18"/>
              </a:cxn>
              <a:cxn ang="0">
                <a:pos x="9" y="18"/>
              </a:cxn>
              <a:cxn ang="0">
                <a:pos x="8" y="18"/>
              </a:cxn>
              <a:cxn ang="0">
                <a:pos x="8" y="18"/>
              </a:cxn>
              <a:cxn ang="0">
                <a:pos x="7" y="18"/>
              </a:cxn>
              <a:cxn ang="0">
                <a:pos x="5" y="18"/>
              </a:cxn>
              <a:cxn ang="0">
                <a:pos x="5" y="20"/>
              </a:cxn>
              <a:cxn ang="0">
                <a:pos x="5" y="22"/>
              </a:cxn>
              <a:cxn ang="0">
                <a:pos x="5" y="23"/>
              </a:cxn>
            </a:cxnLst>
            <a:rect l="0" t="0" r="r" b="b"/>
            <a:pathLst>
              <a:path w="19" h="37">
                <a:moveTo>
                  <a:pt x="19" y="37"/>
                </a:moveTo>
                <a:lnTo>
                  <a:pt x="14" y="37"/>
                </a:lnTo>
                <a:lnTo>
                  <a:pt x="14" y="34"/>
                </a:lnTo>
                <a:lnTo>
                  <a:pt x="14" y="34"/>
                </a:lnTo>
                <a:lnTo>
                  <a:pt x="14" y="34"/>
                </a:lnTo>
                <a:lnTo>
                  <a:pt x="14" y="35"/>
                </a:lnTo>
                <a:lnTo>
                  <a:pt x="14" y="35"/>
                </a:lnTo>
                <a:lnTo>
                  <a:pt x="13" y="35"/>
                </a:lnTo>
                <a:lnTo>
                  <a:pt x="13" y="37"/>
                </a:lnTo>
                <a:lnTo>
                  <a:pt x="12" y="37"/>
                </a:lnTo>
                <a:lnTo>
                  <a:pt x="12" y="37"/>
                </a:lnTo>
                <a:lnTo>
                  <a:pt x="12" y="37"/>
                </a:lnTo>
                <a:lnTo>
                  <a:pt x="10" y="37"/>
                </a:lnTo>
                <a:lnTo>
                  <a:pt x="10" y="37"/>
                </a:lnTo>
                <a:lnTo>
                  <a:pt x="10" y="37"/>
                </a:lnTo>
                <a:lnTo>
                  <a:pt x="9" y="37"/>
                </a:lnTo>
                <a:lnTo>
                  <a:pt x="9" y="37"/>
                </a:lnTo>
                <a:lnTo>
                  <a:pt x="9" y="37"/>
                </a:lnTo>
                <a:lnTo>
                  <a:pt x="9" y="37"/>
                </a:lnTo>
                <a:lnTo>
                  <a:pt x="8" y="37"/>
                </a:lnTo>
                <a:lnTo>
                  <a:pt x="7" y="37"/>
                </a:lnTo>
                <a:lnTo>
                  <a:pt x="5" y="37"/>
                </a:lnTo>
                <a:lnTo>
                  <a:pt x="5" y="37"/>
                </a:lnTo>
                <a:lnTo>
                  <a:pt x="4" y="37"/>
                </a:lnTo>
                <a:lnTo>
                  <a:pt x="4" y="35"/>
                </a:lnTo>
                <a:lnTo>
                  <a:pt x="3" y="35"/>
                </a:lnTo>
                <a:lnTo>
                  <a:pt x="3" y="34"/>
                </a:lnTo>
                <a:lnTo>
                  <a:pt x="3" y="33"/>
                </a:lnTo>
                <a:lnTo>
                  <a:pt x="2" y="32"/>
                </a:lnTo>
                <a:lnTo>
                  <a:pt x="2" y="30"/>
                </a:lnTo>
                <a:lnTo>
                  <a:pt x="0" y="29"/>
                </a:lnTo>
                <a:lnTo>
                  <a:pt x="0" y="28"/>
                </a:lnTo>
                <a:lnTo>
                  <a:pt x="0" y="27"/>
                </a:lnTo>
                <a:lnTo>
                  <a:pt x="0" y="25"/>
                </a:lnTo>
                <a:lnTo>
                  <a:pt x="0" y="24"/>
                </a:lnTo>
                <a:lnTo>
                  <a:pt x="0" y="23"/>
                </a:lnTo>
                <a:lnTo>
                  <a:pt x="0" y="22"/>
                </a:lnTo>
                <a:lnTo>
                  <a:pt x="0" y="20"/>
                </a:lnTo>
                <a:lnTo>
                  <a:pt x="0" y="19"/>
                </a:lnTo>
                <a:lnTo>
                  <a:pt x="2" y="18"/>
                </a:lnTo>
                <a:lnTo>
                  <a:pt x="2" y="17"/>
                </a:lnTo>
                <a:lnTo>
                  <a:pt x="3" y="15"/>
                </a:lnTo>
                <a:lnTo>
                  <a:pt x="3" y="14"/>
                </a:lnTo>
                <a:lnTo>
                  <a:pt x="3" y="13"/>
                </a:lnTo>
                <a:lnTo>
                  <a:pt x="4" y="11"/>
                </a:lnTo>
                <a:lnTo>
                  <a:pt x="4" y="11"/>
                </a:lnTo>
                <a:lnTo>
                  <a:pt x="5" y="11"/>
                </a:lnTo>
                <a:lnTo>
                  <a:pt x="5" y="10"/>
                </a:lnTo>
                <a:lnTo>
                  <a:pt x="7" y="10"/>
                </a:lnTo>
                <a:lnTo>
                  <a:pt x="8" y="10"/>
                </a:lnTo>
                <a:lnTo>
                  <a:pt x="9" y="10"/>
                </a:lnTo>
                <a:lnTo>
                  <a:pt x="9" y="10"/>
                </a:lnTo>
                <a:lnTo>
                  <a:pt x="10" y="10"/>
                </a:lnTo>
                <a:lnTo>
                  <a:pt x="12" y="10"/>
                </a:lnTo>
                <a:lnTo>
                  <a:pt x="12" y="11"/>
                </a:lnTo>
                <a:lnTo>
                  <a:pt x="13" y="11"/>
                </a:lnTo>
                <a:lnTo>
                  <a:pt x="13" y="11"/>
                </a:lnTo>
                <a:lnTo>
                  <a:pt x="14" y="13"/>
                </a:lnTo>
                <a:lnTo>
                  <a:pt x="14" y="14"/>
                </a:lnTo>
                <a:lnTo>
                  <a:pt x="14" y="0"/>
                </a:lnTo>
                <a:lnTo>
                  <a:pt x="19" y="0"/>
                </a:lnTo>
                <a:lnTo>
                  <a:pt x="19" y="37"/>
                </a:lnTo>
                <a:close/>
                <a:moveTo>
                  <a:pt x="5" y="24"/>
                </a:moveTo>
                <a:lnTo>
                  <a:pt x="5" y="25"/>
                </a:lnTo>
                <a:lnTo>
                  <a:pt x="5" y="25"/>
                </a:lnTo>
                <a:lnTo>
                  <a:pt x="5" y="27"/>
                </a:lnTo>
                <a:lnTo>
                  <a:pt x="5" y="27"/>
                </a:lnTo>
                <a:lnTo>
                  <a:pt x="5" y="28"/>
                </a:lnTo>
                <a:lnTo>
                  <a:pt x="5" y="28"/>
                </a:lnTo>
                <a:lnTo>
                  <a:pt x="5" y="29"/>
                </a:lnTo>
                <a:lnTo>
                  <a:pt x="5" y="30"/>
                </a:lnTo>
                <a:lnTo>
                  <a:pt x="5" y="30"/>
                </a:lnTo>
                <a:lnTo>
                  <a:pt x="7" y="30"/>
                </a:lnTo>
                <a:lnTo>
                  <a:pt x="7" y="32"/>
                </a:lnTo>
                <a:lnTo>
                  <a:pt x="7" y="32"/>
                </a:lnTo>
                <a:lnTo>
                  <a:pt x="8" y="33"/>
                </a:lnTo>
                <a:lnTo>
                  <a:pt x="8" y="33"/>
                </a:lnTo>
                <a:lnTo>
                  <a:pt x="8" y="34"/>
                </a:lnTo>
                <a:lnTo>
                  <a:pt x="9" y="34"/>
                </a:lnTo>
                <a:lnTo>
                  <a:pt x="9" y="34"/>
                </a:lnTo>
                <a:lnTo>
                  <a:pt x="10" y="33"/>
                </a:lnTo>
                <a:lnTo>
                  <a:pt x="10" y="33"/>
                </a:lnTo>
                <a:lnTo>
                  <a:pt x="12" y="32"/>
                </a:lnTo>
                <a:lnTo>
                  <a:pt x="12" y="32"/>
                </a:lnTo>
                <a:lnTo>
                  <a:pt x="13" y="30"/>
                </a:lnTo>
                <a:lnTo>
                  <a:pt x="13" y="30"/>
                </a:lnTo>
                <a:lnTo>
                  <a:pt x="14" y="30"/>
                </a:lnTo>
                <a:lnTo>
                  <a:pt x="14" y="30"/>
                </a:lnTo>
                <a:lnTo>
                  <a:pt x="14" y="30"/>
                </a:lnTo>
                <a:lnTo>
                  <a:pt x="14" y="29"/>
                </a:lnTo>
                <a:lnTo>
                  <a:pt x="14" y="28"/>
                </a:lnTo>
                <a:lnTo>
                  <a:pt x="14" y="28"/>
                </a:lnTo>
                <a:lnTo>
                  <a:pt x="14" y="27"/>
                </a:lnTo>
                <a:lnTo>
                  <a:pt x="14" y="25"/>
                </a:lnTo>
                <a:lnTo>
                  <a:pt x="14" y="24"/>
                </a:lnTo>
                <a:lnTo>
                  <a:pt x="14" y="23"/>
                </a:lnTo>
                <a:lnTo>
                  <a:pt x="14" y="22"/>
                </a:lnTo>
                <a:lnTo>
                  <a:pt x="14" y="22"/>
                </a:lnTo>
                <a:lnTo>
                  <a:pt x="14" y="20"/>
                </a:lnTo>
                <a:lnTo>
                  <a:pt x="14" y="20"/>
                </a:lnTo>
                <a:lnTo>
                  <a:pt x="14" y="19"/>
                </a:lnTo>
                <a:lnTo>
                  <a:pt x="14" y="18"/>
                </a:lnTo>
                <a:lnTo>
                  <a:pt x="14" y="18"/>
                </a:lnTo>
                <a:lnTo>
                  <a:pt x="13" y="18"/>
                </a:lnTo>
                <a:lnTo>
                  <a:pt x="13" y="18"/>
                </a:lnTo>
                <a:lnTo>
                  <a:pt x="12" y="18"/>
                </a:lnTo>
                <a:lnTo>
                  <a:pt x="12" y="18"/>
                </a:lnTo>
                <a:lnTo>
                  <a:pt x="10" y="18"/>
                </a:lnTo>
                <a:lnTo>
                  <a:pt x="10" y="18"/>
                </a:lnTo>
                <a:lnTo>
                  <a:pt x="9" y="18"/>
                </a:lnTo>
                <a:lnTo>
                  <a:pt x="9" y="18"/>
                </a:lnTo>
                <a:lnTo>
                  <a:pt x="9" y="18"/>
                </a:lnTo>
                <a:lnTo>
                  <a:pt x="9" y="18"/>
                </a:lnTo>
                <a:lnTo>
                  <a:pt x="8" y="18"/>
                </a:lnTo>
                <a:lnTo>
                  <a:pt x="8" y="18"/>
                </a:lnTo>
                <a:lnTo>
                  <a:pt x="8" y="18"/>
                </a:lnTo>
                <a:lnTo>
                  <a:pt x="8" y="18"/>
                </a:lnTo>
                <a:lnTo>
                  <a:pt x="7" y="18"/>
                </a:lnTo>
                <a:lnTo>
                  <a:pt x="5" y="18"/>
                </a:lnTo>
                <a:lnTo>
                  <a:pt x="5" y="18"/>
                </a:lnTo>
                <a:lnTo>
                  <a:pt x="5" y="19"/>
                </a:lnTo>
                <a:lnTo>
                  <a:pt x="5" y="20"/>
                </a:lnTo>
                <a:lnTo>
                  <a:pt x="5" y="20"/>
                </a:lnTo>
                <a:lnTo>
                  <a:pt x="5" y="22"/>
                </a:lnTo>
                <a:lnTo>
                  <a:pt x="5" y="22"/>
                </a:lnTo>
                <a:lnTo>
                  <a:pt x="5" y="23"/>
                </a:lnTo>
                <a:lnTo>
                  <a:pt x="5" y="24"/>
                </a:lnTo>
                <a:close/>
              </a:path>
            </a:pathLst>
          </a:custGeom>
          <a:solidFill>
            <a:srgbClr val="3A66AA"/>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322" name="Freeform 442"/>
          <p:cNvSpPr>
            <a:spLocks noEditPoints="1"/>
          </p:cNvSpPr>
          <p:nvPr/>
        </p:nvSpPr>
        <p:spPr bwMode="auto">
          <a:xfrm>
            <a:off x="6318250" y="4476750"/>
            <a:ext cx="4763" cy="19050"/>
          </a:xfrm>
          <a:custGeom>
            <a:avLst/>
            <a:gdLst/>
            <a:ahLst/>
            <a:cxnLst>
              <a:cxn ang="0">
                <a:pos x="5" y="0"/>
              </a:cxn>
              <a:cxn ang="0">
                <a:pos x="12" y="8"/>
              </a:cxn>
              <a:cxn ang="0">
                <a:pos x="12" y="10"/>
              </a:cxn>
              <a:cxn ang="0">
                <a:pos x="12" y="38"/>
              </a:cxn>
              <a:cxn ang="0">
                <a:pos x="12" y="39"/>
              </a:cxn>
              <a:cxn ang="0">
                <a:pos x="12" y="40"/>
              </a:cxn>
              <a:cxn ang="0">
                <a:pos x="12" y="43"/>
              </a:cxn>
              <a:cxn ang="0">
                <a:pos x="12" y="44"/>
              </a:cxn>
              <a:cxn ang="0">
                <a:pos x="12" y="44"/>
              </a:cxn>
              <a:cxn ang="0">
                <a:pos x="10" y="46"/>
              </a:cxn>
              <a:cxn ang="0">
                <a:pos x="9" y="47"/>
              </a:cxn>
              <a:cxn ang="0">
                <a:pos x="8" y="47"/>
              </a:cxn>
              <a:cxn ang="0">
                <a:pos x="8" y="47"/>
              </a:cxn>
              <a:cxn ang="0">
                <a:pos x="6" y="47"/>
              </a:cxn>
              <a:cxn ang="0">
                <a:pos x="5" y="47"/>
              </a:cxn>
              <a:cxn ang="0">
                <a:pos x="5" y="47"/>
              </a:cxn>
              <a:cxn ang="0">
                <a:pos x="5" y="47"/>
              </a:cxn>
              <a:cxn ang="0">
                <a:pos x="4" y="47"/>
              </a:cxn>
              <a:cxn ang="0">
                <a:pos x="3" y="47"/>
              </a:cxn>
              <a:cxn ang="0">
                <a:pos x="3" y="47"/>
              </a:cxn>
              <a:cxn ang="0">
                <a:pos x="3" y="47"/>
              </a:cxn>
              <a:cxn ang="0">
                <a:pos x="3" y="47"/>
              </a:cxn>
              <a:cxn ang="0">
                <a:pos x="1" y="47"/>
              </a:cxn>
              <a:cxn ang="0">
                <a:pos x="3" y="40"/>
              </a:cxn>
              <a:cxn ang="0">
                <a:pos x="4" y="40"/>
              </a:cxn>
              <a:cxn ang="0">
                <a:pos x="4" y="40"/>
              </a:cxn>
              <a:cxn ang="0">
                <a:pos x="5" y="40"/>
              </a:cxn>
              <a:cxn ang="0">
                <a:pos x="5" y="40"/>
              </a:cxn>
              <a:cxn ang="0">
                <a:pos x="5" y="40"/>
              </a:cxn>
              <a:cxn ang="0">
                <a:pos x="5" y="39"/>
              </a:cxn>
              <a:cxn ang="0">
                <a:pos x="5" y="38"/>
              </a:cxn>
              <a:cxn ang="0">
                <a:pos x="5" y="37"/>
              </a:cxn>
              <a:cxn ang="0">
                <a:pos x="12" y="10"/>
              </a:cxn>
            </a:cxnLst>
            <a:rect l="0" t="0" r="r" b="b"/>
            <a:pathLst>
              <a:path w="12" h="47">
                <a:moveTo>
                  <a:pt x="5" y="8"/>
                </a:moveTo>
                <a:lnTo>
                  <a:pt x="5" y="0"/>
                </a:lnTo>
                <a:lnTo>
                  <a:pt x="12" y="0"/>
                </a:lnTo>
                <a:lnTo>
                  <a:pt x="12" y="8"/>
                </a:lnTo>
                <a:lnTo>
                  <a:pt x="5" y="8"/>
                </a:lnTo>
                <a:close/>
                <a:moveTo>
                  <a:pt x="12" y="10"/>
                </a:moveTo>
                <a:lnTo>
                  <a:pt x="12" y="37"/>
                </a:lnTo>
                <a:lnTo>
                  <a:pt x="12" y="38"/>
                </a:lnTo>
                <a:lnTo>
                  <a:pt x="12" y="39"/>
                </a:lnTo>
                <a:lnTo>
                  <a:pt x="12" y="39"/>
                </a:lnTo>
                <a:lnTo>
                  <a:pt x="12" y="40"/>
                </a:lnTo>
                <a:lnTo>
                  <a:pt x="12" y="40"/>
                </a:lnTo>
                <a:lnTo>
                  <a:pt x="12" y="42"/>
                </a:lnTo>
                <a:lnTo>
                  <a:pt x="12" y="43"/>
                </a:lnTo>
                <a:lnTo>
                  <a:pt x="12" y="44"/>
                </a:lnTo>
                <a:lnTo>
                  <a:pt x="12" y="44"/>
                </a:lnTo>
                <a:lnTo>
                  <a:pt x="12" y="44"/>
                </a:lnTo>
                <a:lnTo>
                  <a:pt x="12" y="44"/>
                </a:lnTo>
                <a:lnTo>
                  <a:pt x="10" y="46"/>
                </a:lnTo>
                <a:lnTo>
                  <a:pt x="10" y="46"/>
                </a:lnTo>
                <a:lnTo>
                  <a:pt x="10" y="47"/>
                </a:lnTo>
                <a:lnTo>
                  <a:pt x="9" y="47"/>
                </a:lnTo>
                <a:lnTo>
                  <a:pt x="9" y="47"/>
                </a:lnTo>
                <a:lnTo>
                  <a:pt x="8" y="47"/>
                </a:lnTo>
                <a:lnTo>
                  <a:pt x="8" y="47"/>
                </a:lnTo>
                <a:lnTo>
                  <a:pt x="8" y="47"/>
                </a:lnTo>
                <a:lnTo>
                  <a:pt x="6" y="47"/>
                </a:lnTo>
                <a:lnTo>
                  <a:pt x="6" y="47"/>
                </a:lnTo>
                <a:lnTo>
                  <a:pt x="6" y="47"/>
                </a:lnTo>
                <a:lnTo>
                  <a:pt x="5" y="47"/>
                </a:lnTo>
                <a:lnTo>
                  <a:pt x="5" y="47"/>
                </a:lnTo>
                <a:lnTo>
                  <a:pt x="5" y="47"/>
                </a:lnTo>
                <a:lnTo>
                  <a:pt x="5" y="47"/>
                </a:lnTo>
                <a:lnTo>
                  <a:pt x="5" y="47"/>
                </a:lnTo>
                <a:lnTo>
                  <a:pt x="4" y="47"/>
                </a:lnTo>
                <a:lnTo>
                  <a:pt x="4" y="47"/>
                </a:lnTo>
                <a:lnTo>
                  <a:pt x="4" y="47"/>
                </a:lnTo>
                <a:lnTo>
                  <a:pt x="3" y="47"/>
                </a:lnTo>
                <a:lnTo>
                  <a:pt x="3" y="47"/>
                </a:lnTo>
                <a:lnTo>
                  <a:pt x="3" y="47"/>
                </a:lnTo>
                <a:lnTo>
                  <a:pt x="3" y="47"/>
                </a:lnTo>
                <a:lnTo>
                  <a:pt x="3" y="47"/>
                </a:lnTo>
                <a:lnTo>
                  <a:pt x="3" y="47"/>
                </a:lnTo>
                <a:lnTo>
                  <a:pt x="3" y="47"/>
                </a:lnTo>
                <a:lnTo>
                  <a:pt x="1" y="47"/>
                </a:lnTo>
                <a:lnTo>
                  <a:pt x="1" y="47"/>
                </a:lnTo>
                <a:lnTo>
                  <a:pt x="0" y="47"/>
                </a:lnTo>
                <a:lnTo>
                  <a:pt x="3" y="40"/>
                </a:lnTo>
                <a:lnTo>
                  <a:pt x="3" y="40"/>
                </a:lnTo>
                <a:lnTo>
                  <a:pt x="4" y="40"/>
                </a:lnTo>
                <a:lnTo>
                  <a:pt x="4" y="40"/>
                </a:lnTo>
                <a:lnTo>
                  <a:pt x="4" y="40"/>
                </a:lnTo>
                <a:lnTo>
                  <a:pt x="5" y="40"/>
                </a:lnTo>
                <a:lnTo>
                  <a:pt x="5" y="40"/>
                </a:lnTo>
                <a:lnTo>
                  <a:pt x="5" y="40"/>
                </a:lnTo>
                <a:lnTo>
                  <a:pt x="5" y="40"/>
                </a:lnTo>
                <a:lnTo>
                  <a:pt x="5" y="40"/>
                </a:lnTo>
                <a:lnTo>
                  <a:pt x="5" y="40"/>
                </a:lnTo>
                <a:lnTo>
                  <a:pt x="5" y="39"/>
                </a:lnTo>
                <a:lnTo>
                  <a:pt x="5" y="39"/>
                </a:lnTo>
                <a:lnTo>
                  <a:pt x="5" y="38"/>
                </a:lnTo>
                <a:lnTo>
                  <a:pt x="5" y="38"/>
                </a:lnTo>
                <a:lnTo>
                  <a:pt x="5" y="37"/>
                </a:lnTo>
                <a:lnTo>
                  <a:pt x="5" y="37"/>
                </a:lnTo>
                <a:lnTo>
                  <a:pt x="5" y="10"/>
                </a:lnTo>
                <a:lnTo>
                  <a:pt x="12" y="10"/>
                </a:lnTo>
                <a:close/>
              </a:path>
            </a:pathLst>
          </a:custGeom>
          <a:solidFill>
            <a:srgbClr val="3A66AA"/>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323" name="Freeform 443"/>
          <p:cNvSpPr/>
          <p:nvPr/>
        </p:nvSpPr>
        <p:spPr bwMode="auto">
          <a:xfrm>
            <a:off x="6324600" y="4476750"/>
            <a:ext cx="7938" cy="14288"/>
          </a:xfrm>
          <a:custGeom>
            <a:avLst/>
            <a:gdLst/>
            <a:ahLst/>
            <a:cxnLst>
              <a:cxn ang="0">
                <a:pos x="5" y="14"/>
              </a:cxn>
              <a:cxn ang="0">
                <a:pos x="7" y="11"/>
              </a:cxn>
              <a:cxn ang="0">
                <a:pos x="8" y="11"/>
              </a:cxn>
              <a:cxn ang="0">
                <a:pos x="11" y="10"/>
              </a:cxn>
              <a:cxn ang="0">
                <a:pos x="13" y="10"/>
              </a:cxn>
              <a:cxn ang="0">
                <a:pos x="13" y="10"/>
              </a:cxn>
              <a:cxn ang="0">
                <a:pos x="13" y="10"/>
              </a:cxn>
              <a:cxn ang="0">
                <a:pos x="15" y="10"/>
              </a:cxn>
              <a:cxn ang="0">
                <a:pos x="16" y="10"/>
              </a:cxn>
              <a:cxn ang="0">
                <a:pos x="16" y="11"/>
              </a:cxn>
              <a:cxn ang="0">
                <a:pos x="16" y="13"/>
              </a:cxn>
              <a:cxn ang="0">
                <a:pos x="17" y="14"/>
              </a:cxn>
              <a:cxn ang="0">
                <a:pos x="18" y="14"/>
              </a:cxn>
              <a:cxn ang="0">
                <a:pos x="18" y="15"/>
              </a:cxn>
              <a:cxn ang="0">
                <a:pos x="18" y="17"/>
              </a:cxn>
              <a:cxn ang="0">
                <a:pos x="18" y="17"/>
              </a:cxn>
              <a:cxn ang="0">
                <a:pos x="18" y="18"/>
              </a:cxn>
              <a:cxn ang="0">
                <a:pos x="18" y="18"/>
              </a:cxn>
              <a:cxn ang="0">
                <a:pos x="18" y="19"/>
              </a:cxn>
              <a:cxn ang="0">
                <a:pos x="18" y="20"/>
              </a:cxn>
              <a:cxn ang="0">
                <a:pos x="18" y="37"/>
              </a:cxn>
              <a:cxn ang="0">
                <a:pos x="13" y="24"/>
              </a:cxn>
              <a:cxn ang="0">
                <a:pos x="13" y="22"/>
              </a:cxn>
              <a:cxn ang="0">
                <a:pos x="13" y="20"/>
              </a:cxn>
              <a:cxn ang="0">
                <a:pos x="13" y="19"/>
              </a:cxn>
              <a:cxn ang="0">
                <a:pos x="13" y="18"/>
              </a:cxn>
              <a:cxn ang="0">
                <a:pos x="11" y="18"/>
              </a:cxn>
              <a:cxn ang="0">
                <a:pos x="11" y="18"/>
              </a:cxn>
              <a:cxn ang="0">
                <a:pos x="11" y="18"/>
              </a:cxn>
              <a:cxn ang="0">
                <a:pos x="10" y="18"/>
              </a:cxn>
              <a:cxn ang="0">
                <a:pos x="8" y="18"/>
              </a:cxn>
              <a:cxn ang="0">
                <a:pos x="7" y="18"/>
              </a:cxn>
              <a:cxn ang="0">
                <a:pos x="7" y="18"/>
              </a:cxn>
              <a:cxn ang="0">
                <a:pos x="7" y="18"/>
              </a:cxn>
              <a:cxn ang="0">
                <a:pos x="6" y="18"/>
              </a:cxn>
              <a:cxn ang="0">
                <a:pos x="6" y="19"/>
              </a:cxn>
              <a:cxn ang="0">
                <a:pos x="5" y="20"/>
              </a:cxn>
              <a:cxn ang="0">
                <a:pos x="5" y="20"/>
              </a:cxn>
              <a:cxn ang="0">
                <a:pos x="5" y="20"/>
              </a:cxn>
              <a:cxn ang="0">
                <a:pos x="5" y="22"/>
              </a:cxn>
              <a:cxn ang="0">
                <a:pos x="5" y="24"/>
              </a:cxn>
              <a:cxn ang="0">
                <a:pos x="0" y="37"/>
              </a:cxn>
              <a:cxn ang="0">
                <a:pos x="5" y="0"/>
              </a:cxn>
            </a:cxnLst>
            <a:rect l="0" t="0" r="r" b="b"/>
            <a:pathLst>
              <a:path w="18" h="37">
                <a:moveTo>
                  <a:pt x="5" y="0"/>
                </a:moveTo>
                <a:lnTo>
                  <a:pt x="5" y="14"/>
                </a:lnTo>
                <a:lnTo>
                  <a:pt x="6" y="13"/>
                </a:lnTo>
                <a:lnTo>
                  <a:pt x="7" y="11"/>
                </a:lnTo>
                <a:lnTo>
                  <a:pt x="8" y="11"/>
                </a:lnTo>
                <a:lnTo>
                  <a:pt x="8" y="11"/>
                </a:lnTo>
                <a:lnTo>
                  <a:pt x="10" y="10"/>
                </a:lnTo>
                <a:lnTo>
                  <a:pt x="11" y="10"/>
                </a:lnTo>
                <a:lnTo>
                  <a:pt x="12" y="10"/>
                </a:lnTo>
                <a:lnTo>
                  <a:pt x="13" y="10"/>
                </a:lnTo>
                <a:lnTo>
                  <a:pt x="13" y="10"/>
                </a:lnTo>
                <a:lnTo>
                  <a:pt x="13" y="10"/>
                </a:lnTo>
                <a:lnTo>
                  <a:pt x="13" y="10"/>
                </a:lnTo>
                <a:lnTo>
                  <a:pt x="13" y="10"/>
                </a:lnTo>
                <a:lnTo>
                  <a:pt x="15" y="10"/>
                </a:lnTo>
                <a:lnTo>
                  <a:pt x="15" y="10"/>
                </a:lnTo>
                <a:lnTo>
                  <a:pt x="16" y="10"/>
                </a:lnTo>
                <a:lnTo>
                  <a:pt x="16" y="10"/>
                </a:lnTo>
                <a:lnTo>
                  <a:pt x="16" y="11"/>
                </a:lnTo>
                <a:lnTo>
                  <a:pt x="16" y="11"/>
                </a:lnTo>
                <a:lnTo>
                  <a:pt x="16" y="13"/>
                </a:lnTo>
                <a:lnTo>
                  <a:pt x="16" y="13"/>
                </a:lnTo>
                <a:lnTo>
                  <a:pt x="17" y="13"/>
                </a:lnTo>
                <a:lnTo>
                  <a:pt x="17" y="14"/>
                </a:lnTo>
                <a:lnTo>
                  <a:pt x="18" y="14"/>
                </a:lnTo>
                <a:lnTo>
                  <a:pt x="18" y="14"/>
                </a:lnTo>
                <a:lnTo>
                  <a:pt x="18" y="14"/>
                </a:lnTo>
                <a:lnTo>
                  <a:pt x="18" y="15"/>
                </a:lnTo>
                <a:lnTo>
                  <a:pt x="18" y="15"/>
                </a:lnTo>
                <a:lnTo>
                  <a:pt x="18" y="17"/>
                </a:lnTo>
                <a:lnTo>
                  <a:pt x="18" y="17"/>
                </a:lnTo>
                <a:lnTo>
                  <a:pt x="18" y="17"/>
                </a:lnTo>
                <a:lnTo>
                  <a:pt x="18" y="18"/>
                </a:lnTo>
                <a:lnTo>
                  <a:pt x="18" y="18"/>
                </a:lnTo>
                <a:lnTo>
                  <a:pt x="18" y="18"/>
                </a:lnTo>
                <a:lnTo>
                  <a:pt x="18" y="18"/>
                </a:lnTo>
                <a:lnTo>
                  <a:pt x="18" y="19"/>
                </a:lnTo>
                <a:lnTo>
                  <a:pt x="18" y="19"/>
                </a:lnTo>
                <a:lnTo>
                  <a:pt x="18" y="20"/>
                </a:lnTo>
                <a:lnTo>
                  <a:pt x="18" y="20"/>
                </a:lnTo>
                <a:lnTo>
                  <a:pt x="18" y="20"/>
                </a:lnTo>
                <a:lnTo>
                  <a:pt x="18" y="37"/>
                </a:lnTo>
                <a:lnTo>
                  <a:pt x="13" y="37"/>
                </a:lnTo>
                <a:lnTo>
                  <a:pt x="13" y="24"/>
                </a:lnTo>
                <a:lnTo>
                  <a:pt x="13" y="23"/>
                </a:lnTo>
                <a:lnTo>
                  <a:pt x="13" y="22"/>
                </a:lnTo>
                <a:lnTo>
                  <a:pt x="13" y="22"/>
                </a:lnTo>
                <a:lnTo>
                  <a:pt x="13" y="20"/>
                </a:lnTo>
                <a:lnTo>
                  <a:pt x="13" y="20"/>
                </a:lnTo>
                <a:lnTo>
                  <a:pt x="13" y="19"/>
                </a:lnTo>
                <a:lnTo>
                  <a:pt x="13" y="18"/>
                </a:lnTo>
                <a:lnTo>
                  <a:pt x="13" y="18"/>
                </a:lnTo>
                <a:lnTo>
                  <a:pt x="12" y="18"/>
                </a:lnTo>
                <a:lnTo>
                  <a:pt x="11" y="18"/>
                </a:lnTo>
                <a:lnTo>
                  <a:pt x="11" y="18"/>
                </a:lnTo>
                <a:lnTo>
                  <a:pt x="11" y="18"/>
                </a:lnTo>
                <a:lnTo>
                  <a:pt x="11" y="18"/>
                </a:lnTo>
                <a:lnTo>
                  <a:pt x="11" y="18"/>
                </a:lnTo>
                <a:lnTo>
                  <a:pt x="10" y="18"/>
                </a:lnTo>
                <a:lnTo>
                  <a:pt x="10" y="18"/>
                </a:lnTo>
                <a:lnTo>
                  <a:pt x="8" y="18"/>
                </a:lnTo>
                <a:lnTo>
                  <a:pt x="8" y="18"/>
                </a:lnTo>
                <a:lnTo>
                  <a:pt x="8" y="18"/>
                </a:lnTo>
                <a:lnTo>
                  <a:pt x="7" y="18"/>
                </a:lnTo>
                <a:lnTo>
                  <a:pt x="7" y="18"/>
                </a:lnTo>
                <a:lnTo>
                  <a:pt x="7" y="18"/>
                </a:lnTo>
                <a:lnTo>
                  <a:pt x="7" y="18"/>
                </a:lnTo>
                <a:lnTo>
                  <a:pt x="7" y="18"/>
                </a:lnTo>
                <a:lnTo>
                  <a:pt x="7" y="18"/>
                </a:lnTo>
                <a:lnTo>
                  <a:pt x="6" y="18"/>
                </a:lnTo>
                <a:lnTo>
                  <a:pt x="6" y="18"/>
                </a:lnTo>
                <a:lnTo>
                  <a:pt x="6" y="19"/>
                </a:lnTo>
                <a:lnTo>
                  <a:pt x="5" y="19"/>
                </a:lnTo>
                <a:lnTo>
                  <a:pt x="5" y="20"/>
                </a:lnTo>
                <a:lnTo>
                  <a:pt x="5" y="20"/>
                </a:lnTo>
                <a:lnTo>
                  <a:pt x="5" y="20"/>
                </a:lnTo>
                <a:lnTo>
                  <a:pt x="5" y="20"/>
                </a:lnTo>
                <a:lnTo>
                  <a:pt x="5" y="20"/>
                </a:lnTo>
                <a:lnTo>
                  <a:pt x="5" y="22"/>
                </a:lnTo>
                <a:lnTo>
                  <a:pt x="5" y="22"/>
                </a:lnTo>
                <a:lnTo>
                  <a:pt x="5" y="23"/>
                </a:lnTo>
                <a:lnTo>
                  <a:pt x="5" y="24"/>
                </a:lnTo>
                <a:lnTo>
                  <a:pt x="5" y="37"/>
                </a:lnTo>
                <a:lnTo>
                  <a:pt x="0" y="37"/>
                </a:lnTo>
                <a:lnTo>
                  <a:pt x="0" y="0"/>
                </a:lnTo>
                <a:lnTo>
                  <a:pt x="5" y="0"/>
                </a:lnTo>
                <a:close/>
              </a:path>
            </a:pathLst>
          </a:custGeom>
          <a:solidFill>
            <a:srgbClr val="3A66AA"/>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324" name="Freeform 444"/>
          <p:cNvSpPr/>
          <p:nvPr/>
        </p:nvSpPr>
        <p:spPr bwMode="auto">
          <a:xfrm>
            <a:off x="6332538" y="4476750"/>
            <a:ext cx="6350" cy="14288"/>
          </a:xfrm>
          <a:custGeom>
            <a:avLst/>
            <a:gdLst/>
            <a:ahLst/>
            <a:cxnLst>
              <a:cxn ang="0">
                <a:pos x="0" y="10"/>
              </a:cxn>
              <a:cxn ang="0">
                <a:pos x="2" y="10"/>
              </a:cxn>
              <a:cxn ang="0">
                <a:pos x="2" y="9"/>
              </a:cxn>
              <a:cxn ang="0">
                <a:pos x="2" y="8"/>
              </a:cxn>
              <a:cxn ang="0">
                <a:pos x="2" y="6"/>
              </a:cxn>
              <a:cxn ang="0">
                <a:pos x="2" y="6"/>
              </a:cxn>
              <a:cxn ang="0">
                <a:pos x="4" y="5"/>
              </a:cxn>
              <a:cxn ang="0">
                <a:pos x="4" y="4"/>
              </a:cxn>
              <a:cxn ang="0">
                <a:pos x="5" y="4"/>
              </a:cxn>
              <a:cxn ang="0">
                <a:pos x="5" y="4"/>
              </a:cxn>
              <a:cxn ang="0">
                <a:pos x="5" y="4"/>
              </a:cxn>
              <a:cxn ang="0">
                <a:pos x="5" y="4"/>
              </a:cxn>
              <a:cxn ang="0">
                <a:pos x="5" y="4"/>
              </a:cxn>
              <a:cxn ang="0">
                <a:pos x="5" y="3"/>
              </a:cxn>
              <a:cxn ang="0">
                <a:pos x="5" y="3"/>
              </a:cxn>
              <a:cxn ang="0">
                <a:pos x="5" y="1"/>
              </a:cxn>
              <a:cxn ang="0">
                <a:pos x="5" y="0"/>
              </a:cxn>
              <a:cxn ang="0">
                <a:pos x="6" y="0"/>
              </a:cxn>
              <a:cxn ang="0">
                <a:pos x="8" y="0"/>
              </a:cxn>
              <a:cxn ang="0">
                <a:pos x="8" y="0"/>
              </a:cxn>
              <a:cxn ang="0">
                <a:pos x="8" y="0"/>
              </a:cxn>
              <a:cxn ang="0">
                <a:pos x="9" y="0"/>
              </a:cxn>
              <a:cxn ang="0">
                <a:pos x="9" y="0"/>
              </a:cxn>
              <a:cxn ang="0">
                <a:pos x="10" y="0"/>
              </a:cxn>
              <a:cxn ang="0">
                <a:pos x="11" y="0"/>
              </a:cxn>
              <a:cxn ang="0">
                <a:pos x="11" y="0"/>
              </a:cxn>
              <a:cxn ang="0">
                <a:pos x="11" y="0"/>
              </a:cxn>
              <a:cxn ang="0">
                <a:pos x="11" y="0"/>
              </a:cxn>
              <a:cxn ang="0">
                <a:pos x="13" y="0"/>
              </a:cxn>
              <a:cxn ang="0">
                <a:pos x="13" y="0"/>
              </a:cxn>
              <a:cxn ang="0">
                <a:pos x="13" y="0"/>
              </a:cxn>
              <a:cxn ang="0">
                <a:pos x="14" y="0"/>
              </a:cxn>
              <a:cxn ang="0">
                <a:pos x="14" y="0"/>
              </a:cxn>
              <a:cxn ang="0">
                <a:pos x="14" y="8"/>
              </a:cxn>
              <a:cxn ang="0">
                <a:pos x="14" y="8"/>
              </a:cxn>
              <a:cxn ang="0">
                <a:pos x="14" y="8"/>
              </a:cxn>
              <a:cxn ang="0">
                <a:pos x="14" y="8"/>
              </a:cxn>
              <a:cxn ang="0">
                <a:pos x="13" y="8"/>
              </a:cxn>
              <a:cxn ang="0">
                <a:pos x="13" y="8"/>
              </a:cxn>
              <a:cxn ang="0">
                <a:pos x="13" y="8"/>
              </a:cxn>
              <a:cxn ang="0">
                <a:pos x="11" y="8"/>
              </a:cxn>
              <a:cxn ang="0">
                <a:pos x="11" y="8"/>
              </a:cxn>
              <a:cxn ang="0">
                <a:pos x="10" y="8"/>
              </a:cxn>
              <a:cxn ang="0">
                <a:pos x="9" y="8"/>
              </a:cxn>
              <a:cxn ang="0">
                <a:pos x="9" y="8"/>
              </a:cxn>
              <a:cxn ang="0">
                <a:pos x="9" y="8"/>
              </a:cxn>
              <a:cxn ang="0">
                <a:pos x="9" y="8"/>
              </a:cxn>
              <a:cxn ang="0">
                <a:pos x="8" y="9"/>
              </a:cxn>
              <a:cxn ang="0">
                <a:pos x="8" y="9"/>
              </a:cxn>
              <a:cxn ang="0">
                <a:pos x="8" y="10"/>
              </a:cxn>
              <a:cxn ang="0">
                <a:pos x="14" y="10"/>
              </a:cxn>
              <a:cxn ang="0">
                <a:pos x="14" y="18"/>
              </a:cxn>
              <a:cxn ang="0">
                <a:pos x="8" y="18"/>
              </a:cxn>
              <a:cxn ang="0">
                <a:pos x="8" y="37"/>
              </a:cxn>
              <a:cxn ang="0">
                <a:pos x="2" y="37"/>
              </a:cxn>
              <a:cxn ang="0">
                <a:pos x="2" y="18"/>
              </a:cxn>
              <a:cxn ang="0">
                <a:pos x="0" y="18"/>
              </a:cxn>
              <a:cxn ang="0">
                <a:pos x="0" y="10"/>
              </a:cxn>
            </a:cxnLst>
            <a:rect l="0" t="0" r="r" b="b"/>
            <a:pathLst>
              <a:path w="14" h="37">
                <a:moveTo>
                  <a:pt x="0" y="10"/>
                </a:moveTo>
                <a:lnTo>
                  <a:pt x="2" y="10"/>
                </a:lnTo>
                <a:lnTo>
                  <a:pt x="2" y="9"/>
                </a:lnTo>
                <a:lnTo>
                  <a:pt x="2" y="8"/>
                </a:lnTo>
                <a:lnTo>
                  <a:pt x="2" y="6"/>
                </a:lnTo>
                <a:lnTo>
                  <a:pt x="2" y="6"/>
                </a:lnTo>
                <a:lnTo>
                  <a:pt x="4" y="5"/>
                </a:lnTo>
                <a:lnTo>
                  <a:pt x="4" y="4"/>
                </a:lnTo>
                <a:lnTo>
                  <a:pt x="5" y="4"/>
                </a:lnTo>
                <a:lnTo>
                  <a:pt x="5" y="4"/>
                </a:lnTo>
                <a:lnTo>
                  <a:pt x="5" y="4"/>
                </a:lnTo>
                <a:lnTo>
                  <a:pt x="5" y="4"/>
                </a:lnTo>
                <a:lnTo>
                  <a:pt x="5" y="4"/>
                </a:lnTo>
                <a:lnTo>
                  <a:pt x="5" y="3"/>
                </a:lnTo>
                <a:lnTo>
                  <a:pt x="5" y="3"/>
                </a:lnTo>
                <a:lnTo>
                  <a:pt x="5" y="1"/>
                </a:lnTo>
                <a:lnTo>
                  <a:pt x="5" y="0"/>
                </a:lnTo>
                <a:lnTo>
                  <a:pt x="6" y="0"/>
                </a:lnTo>
                <a:lnTo>
                  <a:pt x="8" y="0"/>
                </a:lnTo>
                <a:lnTo>
                  <a:pt x="8" y="0"/>
                </a:lnTo>
                <a:lnTo>
                  <a:pt x="8" y="0"/>
                </a:lnTo>
                <a:lnTo>
                  <a:pt x="9" y="0"/>
                </a:lnTo>
                <a:lnTo>
                  <a:pt x="9" y="0"/>
                </a:lnTo>
                <a:lnTo>
                  <a:pt x="10" y="0"/>
                </a:lnTo>
                <a:lnTo>
                  <a:pt x="11" y="0"/>
                </a:lnTo>
                <a:lnTo>
                  <a:pt x="11" y="0"/>
                </a:lnTo>
                <a:lnTo>
                  <a:pt x="11" y="0"/>
                </a:lnTo>
                <a:lnTo>
                  <a:pt x="11" y="0"/>
                </a:lnTo>
                <a:lnTo>
                  <a:pt x="13" y="0"/>
                </a:lnTo>
                <a:lnTo>
                  <a:pt x="13" y="0"/>
                </a:lnTo>
                <a:lnTo>
                  <a:pt x="13" y="0"/>
                </a:lnTo>
                <a:lnTo>
                  <a:pt x="14" y="0"/>
                </a:lnTo>
                <a:lnTo>
                  <a:pt x="14" y="0"/>
                </a:lnTo>
                <a:lnTo>
                  <a:pt x="14" y="8"/>
                </a:lnTo>
                <a:lnTo>
                  <a:pt x="14" y="8"/>
                </a:lnTo>
                <a:lnTo>
                  <a:pt x="14" y="8"/>
                </a:lnTo>
                <a:lnTo>
                  <a:pt x="14" y="8"/>
                </a:lnTo>
                <a:lnTo>
                  <a:pt x="13" y="8"/>
                </a:lnTo>
                <a:lnTo>
                  <a:pt x="13" y="8"/>
                </a:lnTo>
                <a:lnTo>
                  <a:pt x="13" y="8"/>
                </a:lnTo>
                <a:lnTo>
                  <a:pt x="11" y="8"/>
                </a:lnTo>
                <a:lnTo>
                  <a:pt x="11" y="8"/>
                </a:lnTo>
                <a:lnTo>
                  <a:pt x="10" y="8"/>
                </a:lnTo>
                <a:lnTo>
                  <a:pt x="9" y="8"/>
                </a:lnTo>
                <a:lnTo>
                  <a:pt x="9" y="8"/>
                </a:lnTo>
                <a:lnTo>
                  <a:pt x="9" y="8"/>
                </a:lnTo>
                <a:lnTo>
                  <a:pt x="9" y="8"/>
                </a:lnTo>
                <a:lnTo>
                  <a:pt x="8" y="9"/>
                </a:lnTo>
                <a:lnTo>
                  <a:pt x="8" y="9"/>
                </a:lnTo>
                <a:lnTo>
                  <a:pt x="8" y="10"/>
                </a:lnTo>
                <a:lnTo>
                  <a:pt x="14" y="10"/>
                </a:lnTo>
                <a:lnTo>
                  <a:pt x="14" y="18"/>
                </a:lnTo>
                <a:lnTo>
                  <a:pt x="8" y="18"/>
                </a:lnTo>
                <a:lnTo>
                  <a:pt x="8" y="37"/>
                </a:lnTo>
                <a:lnTo>
                  <a:pt x="2" y="37"/>
                </a:lnTo>
                <a:lnTo>
                  <a:pt x="2" y="18"/>
                </a:lnTo>
                <a:lnTo>
                  <a:pt x="0" y="18"/>
                </a:lnTo>
                <a:lnTo>
                  <a:pt x="0" y="10"/>
                </a:lnTo>
                <a:close/>
              </a:path>
            </a:pathLst>
          </a:custGeom>
          <a:solidFill>
            <a:srgbClr val="3A66AA"/>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325" name="Freeform 445"/>
          <p:cNvSpPr/>
          <p:nvPr/>
        </p:nvSpPr>
        <p:spPr bwMode="auto">
          <a:xfrm>
            <a:off x="6338888" y="4481513"/>
            <a:ext cx="7938" cy="9525"/>
          </a:xfrm>
          <a:custGeom>
            <a:avLst/>
            <a:gdLst/>
            <a:ahLst/>
            <a:cxnLst>
              <a:cxn ang="0">
                <a:pos x="6" y="18"/>
              </a:cxn>
              <a:cxn ang="0">
                <a:pos x="7" y="20"/>
              </a:cxn>
              <a:cxn ang="0">
                <a:pos x="7" y="20"/>
              </a:cxn>
              <a:cxn ang="0">
                <a:pos x="7" y="23"/>
              </a:cxn>
              <a:cxn ang="0">
                <a:pos x="10" y="24"/>
              </a:cxn>
              <a:cxn ang="0">
                <a:pos x="10" y="24"/>
              </a:cxn>
              <a:cxn ang="0">
                <a:pos x="12" y="24"/>
              </a:cxn>
              <a:cxn ang="0">
                <a:pos x="12" y="23"/>
              </a:cxn>
              <a:cxn ang="0">
                <a:pos x="14" y="20"/>
              </a:cxn>
              <a:cxn ang="0">
                <a:pos x="14" y="20"/>
              </a:cxn>
              <a:cxn ang="0">
                <a:pos x="15" y="20"/>
              </a:cxn>
              <a:cxn ang="0">
                <a:pos x="16" y="20"/>
              </a:cxn>
              <a:cxn ang="0">
                <a:pos x="15" y="19"/>
              </a:cxn>
              <a:cxn ang="0">
                <a:pos x="12" y="17"/>
              </a:cxn>
              <a:cxn ang="0">
                <a:pos x="9" y="17"/>
              </a:cxn>
              <a:cxn ang="0">
                <a:pos x="5" y="14"/>
              </a:cxn>
              <a:cxn ang="0">
                <a:pos x="4" y="14"/>
              </a:cxn>
              <a:cxn ang="0">
                <a:pos x="2" y="12"/>
              </a:cxn>
              <a:cxn ang="0">
                <a:pos x="2" y="9"/>
              </a:cxn>
              <a:cxn ang="0">
                <a:pos x="2" y="7"/>
              </a:cxn>
              <a:cxn ang="0">
                <a:pos x="2" y="5"/>
              </a:cxn>
              <a:cxn ang="0">
                <a:pos x="2" y="4"/>
              </a:cxn>
              <a:cxn ang="0">
                <a:pos x="5" y="1"/>
              </a:cxn>
              <a:cxn ang="0">
                <a:pos x="9" y="0"/>
              </a:cxn>
              <a:cxn ang="0">
                <a:pos x="11" y="0"/>
              </a:cxn>
              <a:cxn ang="0">
                <a:pos x="14" y="1"/>
              </a:cxn>
              <a:cxn ang="0">
                <a:pos x="15" y="3"/>
              </a:cxn>
              <a:cxn ang="0">
                <a:pos x="17" y="4"/>
              </a:cxn>
              <a:cxn ang="0">
                <a:pos x="19" y="5"/>
              </a:cxn>
              <a:cxn ang="0">
                <a:pos x="19" y="8"/>
              </a:cxn>
              <a:cxn ang="0">
                <a:pos x="12" y="8"/>
              </a:cxn>
              <a:cxn ang="0">
                <a:pos x="11" y="8"/>
              </a:cxn>
              <a:cxn ang="0">
                <a:pos x="10" y="8"/>
              </a:cxn>
              <a:cxn ang="0">
                <a:pos x="9" y="8"/>
              </a:cxn>
              <a:cxn ang="0">
                <a:pos x="7" y="8"/>
              </a:cxn>
              <a:cxn ang="0">
                <a:pos x="7" y="8"/>
              </a:cxn>
              <a:cxn ang="0">
                <a:pos x="7" y="8"/>
              </a:cxn>
              <a:cxn ang="0">
                <a:pos x="7" y="10"/>
              </a:cxn>
              <a:cxn ang="0">
                <a:pos x="9" y="10"/>
              </a:cxn>
              <a:cxn ang="0">
                <a:pos x="11" y="10"/>
              </a:cxn>
              <a:cxn ang="0">
                <a:pos x="14" y="10"/>
              </a:cxn>
              <a:cxn ang="0">
                <a:pos x="16" y="12"/>
              </a:cxn>
              <a:cxn ang="0">
                <a:pos x="19" y="14"/>
              </a:cxn>
              <a:cxn ang="0">
                <a:pos x="19" y="14"/>
              </a:cxn>
              <a:cxn ang="0">
                <a:pos x="20" y="17"/>
              </a:cxn>
              <a:cxn ang="0">
                <a:pos x="21" y="20"/>
              </a:cxn>
              <a:cxn ang="0">
                <a:pos x="20" y="22"/>
              </a:cxn>
              <a:cxn ang="0">
                <a:pos x="19" y="23"/>
              </a:cxn>
              <a:cxn ang="0">
                <a:pos x="17" y="25"/>
              </a:cxn>
              <a:cxn ang="0">
                <a:pos x="14" y="27"/>
              </a:cxn>
              <a:cxn ang="0">
                <a:pos x="11" y="27"/>
              </a:cxn>
              <a:cxn ang="0">
                <a:pos x="9" y="27"/>
              </a:cxn>
              <a:cxn ang="0">
                <a:pos x="6" y="27"/>
              </a:cxn>
              <a:cxn ang="0">
                <a:pos x="5" y="27"/>
              </a:cxn>
              <a:cxn ang="0">
                <a:pos x="2" y="24"/>
              </a:cxn>
              <a:cxn ang="0">
                <a:pos x="1" y="23"/>
              </a:cxn>
            </a:cxnLst>
            <a:rect l="0" t="0" r="r" b="b"/>
            <a:pathLst>
              <a:path w="21" h="27">
                <a:moveTo>
                  <a:pt x="0" y="20"/>
                </a:moveTo>
                <a:lnTo>
                  <a:pt x="5" y="17"/>
                </a:lnTo>
                <a:lnTo>
                  <a:pt x="6" y="18"/>
                </a:lnTo>
                <a:lnTo>
                  <a:pt x="6" y="19"/>
                </a:lnTo>
                <a:lnTo>
                  <a:pt x="7" y="19"/>
                </a:lnTo>
                <a:lnTo>
                  <a:pt x="7" y="20"/>
                </a:lnTo>
                <a:lnTo>
                  <a:pt x="7" y="20"/>
                </a:lnTo>
                <a:lnTo>
                  <a:pt x="7" y="20"/>
                </a:lnTo>
                <a:lnTo>
                  <a:pt x="7" y="20"/>
                </a:lnTo>
                <a:lnTo>
                  <a:pt x="7" y="20"/>
                </a:lnTo>
                <a:lnTo>
                  <a:pt x="7" y="22"/>
                </a:lnTo>
                <a:lnTo>
                  <a:pt x="7" y="23"/>
                </a:lnTo>
                <a:lnTo>
                  <a:pt x="9" y="23"/>
                </a:lnTo>
                <a:lnTo>
                  <a:pt x="9" y="23"/>
                </a:lnTo>
                <a:lnTo>
                  <a:pt x="10" y="24"/>
                </a:lnTo>
                <a:lnTo>
                  <a:pt x="10" y="24"/>
                </a:lnTo>
                <a:lnTo>
                  <a:pt x="10" y="24"/>
                </a:lnTo>
                <a:lnTo>
                  <a:pt x="10" y="24"/>
                </a:lnTo>
                <a:lnTo>
                  <a:pt x="11" y="24"/>
                </a:lnTo>
                <a:lnTo>
                  <a:pt x="12" y="24"/>
                </a:lnTo>
                <a:lnTo>
                  <a:pt x="12" y="24"/>
                </a:lnTo>
                <a:lnTo>
                  <a:pt x="12" y="23"/>
                </a:lnTo>
                <a:lnTo>
                  <a:pt x="12" y="23"/>
                </a:lnTo>
                <a:lnTo>
                  <a:pt x="12" y="23"/>
                </a:lnTo>
                <a:lnTo>
                  <a:pt x="12" y="22"/>
                </a:lnTo>
                <a:lnTo>
                  <a:pt x="12" y="20"/>
                </a:lnTo>
                <a:lnTo>
                  <a:pt x="14" y="20"/>
                </a:lnTo>
                <a:lnTo>
                  <a:pt x="14" y="20"/>
                </a:lnTo>
                <a:lnTo>
                  <a:pt x="14" y="20"/>
                </a:lnTo>
                <a:lnTo>
                  <a:pt x="14" y="20"/>
                </a:lnTo>
                <a:lnTo>
                  <a:pt x="15" y="20"/>
                </a:lnTo>
                <a:lnTo>
                  <a:pt x="15" y="20"/>
                </a:lnTo>
                <a:lnTo>
                  <a:pt x="15" y="20"/>
                </a:lnTo>
                <a:lnTo>
                  <a:pt x="16" y="20"/>
                </a:lnTo>
                <a:lnTo>
                  <a:pt x="16" y="20"/>
                </a:lnTo>
                <a:lnTo>
                  <a:pt x="16" y="20"/>
                </a:lnTo>
                <a:lnTo>
                  <a:pt x="15" y="20"/>
                </a:lnTo>
                <a:lnTo>
                  <a:pt x="15" y="20"/>
                </a:lnTo>
                <a:lnTo>
                  <a:pt x="15" y="19"/>
                </a:lnTo>
                <a:lnTo>
                  <a:pt x="15" y="19"/>
                </a:lnTo>
                <a:lnTo>
                  <a:pt x="14" y="18"/>
                </a:lnTo>
                <a:lnTo>
                  <a:pt x="12" y="17"/>
                </a:lnTo>
                <a:lnTo>
                  <a:pt x="11" y="17"/>
                </a:lnTo>
                <a:lnTo>
                  <a:pt x="10" y="17"/>
                </a:lnTo>
                <a:lnTo>
                  <a:pt x="9" y="17"/>
                </a:lnTo>
                <a:lnTo>
                  <a:pt x="7" y="15"/>
                </a:lnTo>
                <a:lnTo>
                  <a:pt x="6" y="15"/>
                </a:lnTo>
                <a:lnTo>
                  <a:pt x="5" y="14"/>
                </a:lnTo>
                <a:lnTo>
                  <a:pt x="5" y="14"/>
                </a:lnTo>
                <a:lnTo>
                  <a:pt x="5" y="14"/>
                </a:lnTo>
                <a:lnTo>
                  <a:pt x="4" y="14"/>
                </a:lnTo>
                <a:lnTo>
                  <a:pt x="4" y="13"/>
                </a:lnTo>
                <a:lnTo>
                  <a:pt x="2" y="13"/>
                </a:lnTo>
                <a:lnTo>
                  <a:pt x="2" y="12"/>
                </a:lnTo>
                <a:lnTo>
                  <a:pt x="2" y="10"/>
                </a:lnTo>
                <a:lnTo>
                  <a:pt x="2" y="9"/>
                </a:lnTo>
                <a:lnTo>
                  <a:pt x="2" y="9"/>
                </a:lnTo>
                <a:lnTo>
                  <a:pt x="2" y="8"/>
                </a:lnTo>
                <a:lnTo>
                  <a:pt x="2" y="7"/>
                </a:lnTo>
                <a:lnTo>
                  <a:pt x="2" y="7"/>
                </a:lnTo>
                <a:lnTo>
                  <a:pt x="2" y="7"/>
                </a:lnTo>
                <a:lnTo>
                  <a:pt x="2" y="5"/>
                </a:lnTo>
                <a:lnTo>
                  <a:pt x="2" y="5"/>
                </a:lnTo>
                <a:lnTo>
                  <a:pt x="2" y="4"/>
                </a:lnTo>
                <a:lnTo>
                  <a:pt x="2" y="4"/>
                </a:lnTo>
                <a:lnTo>
                  <a:pt x="2" y="4"/>
                </a:lnTo>
                <a:lnTo>
                  <a:pt x="4" y="3"/>
                </a:lnTo>
                <a:lnTo>
                  <a:pt x="4" y="1"/>
                </a:lnTo>
                <a:lnTo>
                  <a:pt x="5" y="1"/>
                </a:lnTo>
                <a:lnTo>
                  <a:pt x="6" y="1"/>
                </a:lnTo>
                <a:lnTo>
                  <a:pt x="7" y="0"/>
                </a:lnTo>
                <a:lnTo>
                  <a:pt x="9" y="0"/>
                </a:lnTo>
                <a:lnTo>
                  <a:pt x="9" y="0"/>
                </a:lnTo>
                <a:lnTo>
                  <a:pt x="10" y="0"/>
                </a:lnTo>
                <a:lnTo>
                  <a:pt x="11" y="0"/>
                </a:lnTo>
                <a:lnTo>
                  <a:pt x="12" y="0"/>
                </a:lnTo>
                <a:lnTo>
                  <a:pt x="14" y="0"/>
                </a:lnTo>
                <a:lnTo>
                  <a:pt x="14" y="1"/>
                </a:lnTo>
                <a:lnTo>
                  <a:pt x="15" y="1"/>
                </a:lnTo>
                <a:lnTo>
                  <a:pt x="15" y="1"/>
                </a:lnTo>
                <a:lnTo>
                  <a:pt x="15" y="3"/>
                </a:lnTo>
                <a:lnTo>
                  <a:pt x="16" y="4"/>
                </a:lnTo>
                <a:lnTo>
                  <a:pt x="16" y="4"/>
                </a:lnTo>
                <a:lnTo>
                  <a:pt x="17" y="4"/>
                </a:lnTo>
                <a:lnTo>
                  <a:pt x="17" y="4"/>
                </a:lnTo>
                <a:lnTo>
                  <a:pt x="17" y="4"/>
                </a:lnTo>
                <a:lnTo>
                  <a:pt x="19" y="5"/>
                </a:lnTo>
                <a:lnTo>
                  <a:pt x="19" y="5"/>
                </a:lnTo>
                <a:lnTo>
                  <a:pt x="19" y="7"/>
                </a:lnTo>
                <a:lnTo>
                  <a:pt x="19" y="8"/>
                </a:lnTo>
                <a:lnTo>
                  <a:pt x="12" y="8"/>
                </a:lnTo>
                <a:lnTo>
                  <a:pt x="12" y="8"/>
                </a:lnTo>
                <a:lnTo>
                  <a:pt x="12" y="8"/>
                </a:lnTo>
                <a:lnTo>
                  <a:pt x="12" y="8"/>
                </a:lnTo>
                <a:lnTo>
                  <a:pt x="11" y="8"/>
                </a:lnTo>
                <a:lnTo>
                  <a:pt x="11" y="8"/>
                </a:lnTo>
                <a:lnTo>
                  <a:pt x="11" y="8"/>
                </a:lnTo>
                <a:lnTo>
                  <a:pt x="10" y="8"/>
                </a:lnTo>
                <a:lnTo>
                  <a:pt x="10" y="8"/>
                </a:lnTo>
                <a:lnTo>
                  <a:pt x="10" y="8"/>
                </a:lnTo>
                <a:lnTo>
                  <a:pt x="9" y="8"/>
                </a:lnTo>
                <a:lnTo>
                  <a:pt x="9" y="8"/>
                </a:lnTo>
                <a:lnTo>
                  <a:pt x="7" y="8"/>
                </a:lnTo>
                <a:lnTo>
                  <a:pt x="7" y="8"/>
                </a:lnTo>
                <a:lnTo>
                  <a:pt x="7" y="8"/>
                </a:lnTo>
                <a:lnTo>
                  <a:pt x="7" y="8"/>
                </a:lnTo>
                <a:lnTo>
                  <a:pt x="7" y="8"/>
                </a:lnTo>
                <a:lnTo>
                  <a:pt x="7" y="8"/>
                </a:lnTo>
                <a:lnTo>
                  <a:pt x="7" y="8"/>
                </a:lnTo>
                <a:lnTo>
                  <a:pt x="7" y="8"/>
                </a:lnTo>
                <a:lnTo>
                  <a:pt x="7" y="8"/>
                </a:lnTo>
                <a:lnTo>
                  <a:pt x="7" y="9"/>
                </a:lnTo>
                <a:lnTo>
                  <a:pt x="7" y="9"/>
                </a:lnTo>
                <a:lnTo>
                  <a:pt x="7" y="10"/>
                </a:lnTo>
                <a:lnTo>
                  <a:pt x="7" y="10"/>
                </a:lnTo>
                <a:lnTo>
                  <a:pt x="9" y="10"/>
                </a:lnTo>
                <a:lnTo>
                  <a:pt x="9" y="10"/>
                </a:lnTo>
                <a:lnTo>
                  <a:pt x="9" y="10"/>
                </a:lnTo>
                <a:lnTo>
                  <a:pt x="10" y="10"/>
                </a:lnTo>
                <a:lnTo>
                  <a:pt x="11" y="10"/>
                </a:lnTo>
                <a:lnTo>
                  <a:pt x="12" y="10"/>
                </a:lnTo>
                <a:lnTo>
                  <a:pt x="12" y="10"/>
                </a:lnTo>
                <a:lnTo>
                  <a:pt x="14" y="10"/>
                </a:lnTo>
                <a:lnTo>
                  <a:pt x="15" y="12"/>
                </a:lnTo>
                <a:lnTo>
                  <a:pt x="16" y="12"/>
                </a:lnTo>
                <a:lnTo>
                  <a:pt x="16" y="12"/>
                </a:lnTo>
                <a:lnTo>
                  <a:pt x="17" y="13"/>
                </a:lnTo>
                <a:lnTo>
                  <a:pt x="17" y="13"/>
                </a:lnTo>
                <a:lnTo>
                  <a:pt x="19" y="14"/>
                </a:lnTo>
                <a:lnTo>
                  <a:pt x="19" y="14"/>
                </a:lnTo>
                <a:lnTo>
                  <a:pt x="19" y="14"/>
                </a:lnTo>
                <a:lnTo>
                  <a:pt x="19" y="14"/>
                </a:lnTo>
                <a:lnTo>
                  <a:pt x="19" y="15"/>
                </a:lnTo>
                <a:lnTo>
                  <a:pt x="20" y="15"/>
                </a:lnTo>
                <a:lnTo>
                  <a:pt x="20" y="17"/>
                </a:lnTo>
                <a:lnTo>
                  <a:pt x="21" y="18"/>
                </a:lnTo>
                <a:lnTo>
                  <a:pt x="21" y="19"/>
                </a:lnTo>
                <a:lnTo>
                  <a:pt x="21" y="20"/>
                </a:lnTo>
                <a:lnTo>
                  <a:pt x="21" y="20"/>
                </a:lnTo>
                <a:lnTo>
                  <a:pt x="21" y="20"/>
                </a:lnTo>
                <a:lnTo>
                  <a:pt x="20" y="22"/>
                </a:lnTo>
                <a:lnTo>
                  <a:pt x="20" y="22"/>
                </a:lnTo>
                <a:lnTo>
                  <a:pt x="19" y="23"/>
                </a:lnTo>
                <a:lnTo>
                  <a:pt x="19" y="23"/>
                </a:lnTo>
                <a:lnTo>
                  <a:pt x="19" y="24"/>
                </a:lnTo>
                <a:lnTo>
                  <a:pt x="19" y="24"/>
                </a:lnTo>
                <a:lnTo>
                  <a:pt x="17" y="25"/>
                </a:lnTo>
                <a:lnTo>
                  <a:pt x="16" y="25"/>
                </a:lnTo>
                <a:lnTo>
                  <a:pt x="15" y="27"/>
                </a:lnTo>
                <a:lnTo>
                  <a:pt x="14" y="27"/>
                </a:lnTo>
                <a:lnTo>
                  <a:pt x="14" y="27"/>
                </a:lnTo>
                <a:lnTo>
                  <a:pt x="12" y="27"/>
                </a:lnTo>
                <a:lnTo>
                  <a:pt x="11" y="27"/>
                </a:lnTo>
                <a:lnTo>
                  <a:pt x="10" y="27"/>
                </a:lnTo>
                <a:lnTo>
                  <a:pt x="9" y="27"/>
                </a:lnTo>
                <a:lnTo>
                  <a:pt x="9" y="27"/>
                </a:lnTo>
                <a:lnTo>
                  <a:pt x="7" y="27"/>
                </a:lnTo>
                <a:lnTo>
                  <a:pt x="6" y="27"/>
                </a:lnTo>
                <a:lnTo>
                  <a:pt x="6" y="27"/>
                </a:lnTo>
                <a:lnTo>
                  <a:pt x="5" y="27"/>
                </a:lnTo>
                <a:lnTo>
                  <a:pt x="5" y="27"/>
                </a:lnTo>
                <a:lnTo>
                  <a:pt x="5" y="27"/>
                </a:lnTo>
                <a:lnTo>
                  <a:pt x="4" y="25"/>
                </a:lnTo>
                <a:lnTo>
                  <a:pt x="4" y="25"/>
                </a:lnTo>
                <a:lnTo>
                  <a:pt x="2" y="24"/>
                </a:lnTo>
                <a:lnTo>
                  <a:pt x="2" y="24"/>
                </a:lnTo>
                <a:lnTo>
                  <a:pt x="1" y="23"/>
                </a:lnTo>
                <a:lnTo>
                  <a:pt x="1" y="23"/>
                </a:lnTo>
                <a:lnTo>
                  <a:pt x="0" y="22"/>
                </a:lnTo>
                <a:lnTo>
                  <a:pt x="0" y="20"/>
                </a:lnTo>
                <a:close/>
              </a:path>
            </a:pathLst>
          </a:custGeom>
          <a:solidFill>
            <a:srgbClr val="3A66AA"/>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326" name="Freeform 446"/>
          <p:cNvSpPr>
            <a:spLocks noEditPoints="1"/>
          </p:cNvSpPr>
          <p:nvPr/>
        </p:nvSpPr>
        <p:spPr bwMode="auto">
          <a:xfrm>
            <a:off x="6348413" y="4476750"/>
            <a:ext cx="7938" cy="14288"/>
          </a:xfrm>
          <a:custGeom>
            <a:avLst/>
            <a:gdLst/>
            <a:ahLst/>
            <a:cxnLst>
              <a:cxn ang="0">
                <a:pos x="14" y="37"/>
              </a:cxn>
              <a:cxn ang="0">
                <a:pos x="14" y="34"/>
              </a:cxn>
              <a:cxn ang="0">
                <a:pos x="14" y="35"/>
              </a:cxn>
              <a:cxn ang="0">
                <a:pos x="12" y="35"/>
              </a:cxn>
              <a:cxn ang="0">
                <a:pos x="11" y="37"/>
              </a:cxn>
              <a:cxn ang="0">
                <a:pos x="10" y="37"/>
              </a:cxn>
              <a:cxn ang="0">
                <a:pos x="10" y="37"/>
              </a:cxn>
              <a:cxn ang="0">
                <a:pos x="9" y="37"/>
              </a:cxn>
              <a:cxn ang="0">
                <a:pos x="7" y="37"/>
              </a:cxn>
              <a:cxn ang="0">
                <a:pos x="7" y="37"/>
              </a:cxn>
              <a:cxn ang="0">
                <a:pos x="5" y="37"/>
              </a:cxn>
              <a:cxn ang="0">
                <a:pos x="4" y="37"/>
              </a:cxn>
              <a:cxn ang="0">
                <a:pos x="2" y="35"/>
              </a:cxn>
              <a:cxn ang="0">
                <a:pos x="1" y="33"/>
              </a:cxn>
              <a:cxn ang="0">
                <a:pos x="0" y="30"/>
              </a:cxn>
              <a:cxn ang="0">
                <a:pos x="0" y="28"/>
              </a:cxn>
              <a:cxn ang="0">
                <a:pos x="0" y="25"/>
              </a:cxn>
              <a:cxn ang="0">
                <a:pos x="0" y="23"/>
              </a:cxn>
              <a:cxn ang="0">
                <a:pos x="0" y="20"/>
              </a:cxn>
              <a:cxn ang="0">
                <a:pos x="0" y="18"/>
              </a:cxn>
              <a:cxn ang="0">
                <a:pos x="1" y="15"/>
              </a:cxn>
              <a:cxn ang="0">
                <a:pos x="2" y="13"/>
              </a:cxn>
              <a:cxn ang="0">
                <a:pos x="4" y="11"/>
              </a:cxn>
              <a:cxn ang="0">
                <a:pos x="5" y="10"/>
              </a:cxn>
              <a:cxn ang="0">
                <a:pos x="7" y="10"/>
              </a:cxn>
              <a:cxn ang="0">
                <a:pos x="9" y="10"/>
              </a:cxn>
              <a:cxn ang="0">
                <a:pos x="11" y="10"/>
              </a:cxn>
              <a:cxn ang="0">
                <a:pos x="12" y="11"/>
              </a:cxn>
              <a:cxn ang="0">
                <a:pos x="14" y="13"/>
              </a:cxn>
              <a:cxn ang="0">
                <a:pos x="14" y="0"/>
              </a:cxn>
              <a:cxn ang="0">
                <a:pos x="19" y="37"/>
              </a:cxn>
              <a:cxn ang="0">
                <a:pos x="5" y="25"/>
              </a:cxn>
              <a:cxn ang="0">
                <a:pos x="5" y="27"/>
              </a:cxn>
              <a:cxn ang="0">
                <a:pos x="5" y="28"/>
              </a:cxn>
              <a:cxn ang="0">
                <a:pos x="5" y="29"/>
              </a:cxn>
              <a:cxn ang="0">
                <a:pos x="5" y="30"/>
              </a:cxn>
              <a:cxn ang="0">
                <a:pos x="6" y="32"/>
              </a:cxn>
              <a:cxn ang="0">
                <a:pos x="7" y="33"/>
              </a:cxn>
              <a:cxn ang="0">
                <a:pos x="7" y="34"/>
              </a:cxn>
              <a:cxn ang="0">
                <a:pos x="9" y="34"/>
              </a:cxn>
              <a:cxn ang="0">
                <a:pos x="10" y="33"/>
              </a:cxn>
              <a:cxn ang="0">
                <a:pos x="11" y="32"/>
              </a:cxn>
              <a:cxn ang="0">
                <a:pos x="12" y="30"/>
              </a:cxn>
              <a:cxn ang="0">
                <a:pos x="14" y="30"/>
              </a:cxn>
              <a:cxn ang="0">
                <a:pos x="14" y="29"/>
              </a:cxn>
              <a:cxn ang="0">
                <a:pos x="14" y="28"/>
              </a:cxn>
              <a:cxn ang="0">
                <a:pos x="14" y="25"/>
              </a:cxn>
              <a:cxn ang="0">
                <a:pos x="14" y="23"/>
              </a:cxn>
              <a:cxn ang="0">
                <a:pos x="14" y="22"/>
              </a:cxn>
              <a:cxn ang="0">
                <a:pos x="14" y="20"/>
              </a:cxn>
              <a:cxn ang="0">
                <a:pos x="14" y="18"/>
              </a:cxn>
              <a:cxn ang="0">
                <a:pos x="12" y="18"/>
              </a:cxn>
              <a:cxn ang="0">
                <a:pos x="11" y="18"/>
              </a:cxn>
              <a:cxn ang="0">
                <a:pos x="10" y="18"/>
              </a:cxn>
              <a:cxn ang="0">
                <a:pos x="9" y="18"/>
              </a:cxn>
              <a:cxn ang="0">
                <a:pos x="7" y="18"/>
              </a:cxn>
              <a:cxn ang="0">
                <a:pos x="7" y="18"/>
              </a:cxn>
              <a:cxn ang="0">
                <a:pos x="7" y="18"/>
              </a:cxn>
              <a:cxn ang="0">
                <a:pos x="6" y="18"/>
              </a:cxn>
              <a:cxn ang="0">
                <a:pos x="5" y="18"/>
              </a:cxn>
              <a:cxn ang="0">
                <a:pos x="5" y="20"/>
              </a:cxn>
              <a:cxn ang="0">
                <a:pos x="5" y="22"/>
              </a:cxn>
              <a:cxn ang="0">
                <a:pos x="5" y="23"/>
              </a:cxn>
            </a:cxnLst>
            <a:rect l="0" t="0" r="r" b="b"/>
            <a:pathLst>
              <a:path w="19" h="37">
                <a:moveTo>
                  <a:pt x="19" y="37"/>
                </a:moveTo>
                <a:lnTo>
                  <a:pt x="14" y="37"/>
                </a:lnTo>
                <a:lnTo>
                  <a:pt x="14" y="34"/>
                </a:lnTo>
                <a:lnTo>
                  <a:pt x="14" y="34"/>
                </a:lnTo>
                <a:lnTo>
                  <a:pt x="14" y="34"/>
                </a:lnTo>
                <a:lnTo>
                  <a:pt x="14" y="35"/>
                </a:lnTo>
                <a:lnTo>
                  <a:pt x="12" y="35"/>
                </a:lnTo>
                <a:lnTo>
                  <a:pt x="12" y="35"/>
                </a:lnTo>
                <a:lnTo>
                  <a:pt x="12" y="37"/>
                </a:lnTo>
                <a:lnTo>
                  <a:pt x="11" y="37"/>
                </a:lnTo>
                <a:lnTo>
                  <a:pt x="11" y="37"/>
                </a:lnTo>
                <a:lnTo>
                  <a:pt x="10" y="37"/>
                </a:lnTo>
                <a:lnTo>
                  <a:pt x="10" y="37"/>
                </a:lnTo>
                <a:lnTo>
                  <a:pt x="10" y="37"/>
                </a:lnTo>
                <a:lnTo>
                  <a:pt x="9" y="37"/>
                </a:lnTo>
                <a:lnTo>
                  <a:pt x="9" y="37"/>
                </a:lnTo>
                <a:lnTo>
                  <a:pt x="9" y="37"/>
                </a:lnTo>
                <a:lnTo>
                  <a:pt x="7" y="37"/>
                </a:lnTo>
                <a:lnTo>
                  <a:pt x="7" y="37"/>
                </a:lnTo>
                <a:lnTo>
                  <a:pt x="7" y="37"/>
                </a:lnTo>
                <a:lnTo>
                  <a:pt x="6" y="37"/>
                </a:lnTo>
                <a:lnTo>
                  <a:pt x="5" y="37"/>
                </a:lnTo>
                <a:lnTo>
                  <a:pt x="4" y="37"/>
                </a:lnTo>
                <a:lnTo>
                  <a:pt x="4" y="37"/>
                </a:lnTo>
                <a:lnTo>
                  <a:pt x="2" y="35"/>
                </a:lnTo>
                <a:lnTo>
                  <a:pt x="2" y="35"/>
                </a:lnTo>
                <a:lnTo>
                  <a:pt x="2" y="34"/>
                </a:lnTo>
                <a:lnTo>
                  <a:pt x="1" y="33"/>
                </a:lnTo>
                <a:lnTo>
                  <a:pt x="1" y="32"/>
                </a:lnTo>
                <a:lnTo>
                  <a:pt x="0" y="30"/>
                </a:lnTo>
                <a:lnTo>
                  <a:pt x="0" y="29"/>
                </a:lnTo>
                <a:lnTo>
                  <a:pt x="0" y="28"/>
                </a:lnTo>
                <a:lnTo>
                  <a:pt x="0" y="27"/>
                </a:lnTo>
                <a:lnTo>
                  <a:pt x="0" y="25"/>
                </a:lnTo>
                <a:lnTo>
                  <a:pt x="0" y="24"/>
                </a:lnTo>
                <a:lnTo>
                  <a:pt x="0" y="23"/>
                </a:lnTo>
                <a:lnTo>
                  <a:pt x="0" y="22"/>
                </a:lnTo>
                <a:lnTo>
                  <a:pt x="0" y="20"/>
                </a:lnTo>
                <a:lnTo>
                  <a:pt x="0" y="19"/>
                </a:lnTo>
                <a:lnTo>
                  <a:pt x="0" y="18"/>
                </a:lnTo>
                <a:lnTo>
                  <a:pt x="1" y="17"/>
                </a:lnTo>
                <a:lnTo>
                  <a:pt x="1" y="15"/>
                </a:lnTo>
                <a:lnTo>
                  <a:pt x="2" y="14"/>
                </a:lnTo>
                <a:lnTo>
                  <a:pt x="2" y="13"/>
                </a:lnTo>
                <a:lnTo>
                  <a:pt x="2" y="11"/>
                </a:lnTo>
                <a:lnTo>
                  <a:pt x="4" y="11"/>
                </a:lnTo>
                <a:lnTo>
                  <a:pt x="4" y="11"/>
                </a:lnTo>
                <a:lnTo>
                  <a:pt x="5" y="10"/>
                </a:lnTo>
                <a:lnTo>
                  <a:pt x="6" y="10"/>
                </a:lnTo>
                <a:lnTo>
                  <a:pt x="7" y="10"/>
                </a:lnTo>
                <a:lnTo>
                  <a:pt x="7" y="10"/>
                </a:lnTo>
                <a:lnTo>
                  <a:pt x="9" y="10"/>
                </a:lnTo>
                <a:lnTo>
                  <a:pt x="10" y="10"/>
                </a:lnTo>
                <a:lnTo>
                  <a:pt x="11" y="10"/>
                </a:lnTo>
                <a:lnTo>
                  <a:pt x="11" y="11"/>
                </a:lnTo>
                <a:lnTo>
                  <a:pt x="12" y="11"/>
                </a:lnTo>
                <a:lnTo>
                  <a:pt x="12" y="11"/>
                </a:lnTo>
                <a:lnTo>
                  <a:pt x="14" y="13"/>
                </a:lnTo>
                <a:lnTo>
                  <a:pt x="14" y="14"/>
                </a:lnTo>
                <a:lnTo>
                  <a:pt x="14" y="0"/>
                </a:lnTo>
                <a:lnTo>
                  <a:pt x="19" y="0"/>
                </a:lnTo>
                <a:lnTo>
                  <a:pt x="19" y="37"/>
                </a:lnTo>
                <a:close/>
                <a:moveTo>
                  <a:pt x="5" y="24"/>
                </a:moveTo>
                <a:lnTo>
                  <a:pt x="5" y="25"/>
                </a:lnTo>
                <a:lnTo>
                  <a:pt x="5" y="25"/>
                </a:lnTo>
                <a:lnTo>
                  <a:pt x="5" y="27"/>
                </a:lnTo>
                <a:lnTo>
                  <a:pt x="5" y="27"/>
                </a:lnTo>
                <a:lnTo>
                  <a:pt x="5" y="28"/>
                </a:lnTo>
                <a:lnTo>
                  <a:pt x="5" y="28"/>
                </a:lnTo>
                <a:lnTo>
                  <a:pt x="5" y="29"/>
                </a:lnTo>
                <a:lnTo>
                  <a:pt x="5" y="30"/>
                </a:lnTo>
                <a:lnTo>
                  <a:pt x="5" y="30"/>
                </a:lnTo>
                <a:lnTo>
                  <a:pt x="6" y="30"/>
                </a:lnTo>
                <a:lnTo>
                  <a:pt x="6" y="32"/>
                </a:lnTo>
                <a:lnTo>
                  <a:pt x="6" y="32"/>
                </a:lnTo>
                <a:lnTo>
                  <a:pt x="7" y="33"/>
                </a:lnTo>
                <a:lnTo>
                  <a:pt x="7" y="33"/>
                </a:lnTo>
                <a:lnTo>
                  <a:pt x="7" y="34"/>
                </a:lnTo>
                <a:lnTo>
                  <a:pt x="7" y="34"/>
                </a:lnTo>
                <a:lnTo>
                  <a:pt x="9" y="34"/>
                </a:lnTo>
                <a:lnTo>
                  <a:pt x="10" y="33"/>
                </a:lnTo>
                <a:lnTo>
                  <a:pt x="10" y="33"/>
                </a:lnTo>
                <a:lnTo>
                  <a:pt x="11" y="32"/>
                </a:lnTo>
                <a:lnTo>
                  <a:pt x="11" y="32"/>
                </a:lnTo>
                <a:lnTo>
                  <a:pt x="11" y="30"/>
                </a:lnTo>
                <a:lnTo>
                  <a:pt x="12" y="30"/>
                </a:lnTo>
                <a:lnTo>
                  <a:pt x="14" y="30"/>
                </a:lnTo>
                <a:lnTo>
                  <a:pt x="14" y="30"/>
                </a:lnTo>
                <a:lnTo>
                  <a:pt x="14" y="30"/>
                </a:lnTo>
                <a:lnTo>
                  <a:pt x="14" y="29"/>
                </a:lnTo>
                <a:lnTo>
                  <a:pt x="14" y="28"/>
                </a:lnTo>
                <a:lnTo>
                  <a:pt x="14" y="28"/>
                </a:lnTo>
                <a:lnTo>
                  <a:pt x="14" y="27"/>
                </a:lnTo>
                <a:lnTo>
                  <a:pt x="14" y="25"/>
                </a:lnTo>
                <a:lnTo>
                  <a:pt x="14" y="24"/>
                </a:lnTo>
                <a:lnTo>
                  <a:pt x="14" y="23"/>
                </a:lnTo>
                <a:lnTo>
                  <a:pt x="14" y="22"/>
                </a:lnTo>
                <a:lnTo>
                  <a:pt x="14" y="22"/>
                </a:lnTo>
                <a:lnTo>
                  <a:pt x="14" y="20"/>
                </a:lnTo>
                <a:lnTo>
                  <a:pt x="14" y="20"/>
                </a:lnTo>
                <a:lnTo>
                  <a:pt x="14" y="19"/>
                </a:lnTo>
                <a:lnTo>
                  <a:pt x="14" y="18"/>
                </a:lnTo>
                <a:lnTo>
                  <a:pt x="14" y="18"/>
                </a:lnTo>
                <a:lnTo>
                  <a:pt x="12" y="18"/>
                </a:lnTo>
                <a:lnTo>
                  <a:pt x="11" y="18"/>
                </a:lnTo>
                <a:lnTo>
                  <a:pt x="11" y="18"/>
                </a:lnTo>
                <a:lnTo>
                  <a:pt x="11" y="18"/>
                </a:lnTo>
                <a:lnTo>
                  <a:pt x="10" y="18"/>
                </a:lnTo>
                <a:lnTo>
                  <a:pt x="10" y="18"/>
                </a:lnTo>
                <a:lnTo>
                  <a:pt x="9" y="18"/>
                </a:lnTo>
                <a:lnTo>
                  <a:pt x="7" y="18"/>
                </a:lnTo>
                <a:lnTo>
                  <a:pt x="7" y="18"/>
                </a:lnTo>
                <a:lnTo>
                  <a:pt x="7" y="18"/>
                </a:lnTo>
                <a:lnTo>
                  <a:pt x="7" y="18"/>
                </a:lnTo>
                <a:lnTo>
                  <a:pt x="7" y="18"/>
                </a:lnTo>
                <a:lnTo>
                  <a:pt x="7" y="18"/>
                </a:lnTo>
                <a:lnTo>
                  <a:pt x="6" y="18"/>
                </a:lnTo>
                <a:lnTo>
                  <a:pt x="6" y="18"/>
                </a:lnTo>
                <a:lnTo>
                  <a:pt x="5" y="18"/>
                </a:lnTo>
                <a:lnTo>
                  <a:pt x="5" y="18"/>
                </a:lnTo>
                <a:lnTo>
                  <a:pt x="5" y="19"/>
                </a:lnTo>
                <a:lnTo>
                  <a:pt x="5" y="20"/>
                </a:lnTo>
                <a:lnTo>
                  <a:pt x="5" y="20"/>
                </a:lnTo>
                <a:lnTo>
                  <a:pt x="5" y="22"/>
                </a:lnTo>
                <a:lnTo>
                  <a:pt x="5" y="22"/>
                </a:lnTo>
                <a:lnTo>
                  <a:pt x="5" y="23"/>
                </a:lnTo>
                <a:lnTo>
                  <a:pt x="5" y="24"/>
                </a:lnTo>
                <a:close/>
              </a:path>
            </a:pathLst>
          </a:custGeom>
          <a:solidFill>
            <a:srgbClr val="3A66AA"/>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327" name="Freeform 447"/>
          <p:cNvSpPr>
            <a:spLocks noEditPoints="1"/>
          </p:cNvSpPr>
          <p:nvPr/>
        </p:nvSpPr>
        <p:spPr bwMode="auto">
          <a:xfrm>
            <a:off x="6356350" y="4476750"/>
            <a:ext cx="4763" cy="19050"/>
          </a:xfrm>
          <a:custGeom>
            <a:avLst/>
            <a:gdLst/>
            <a:ahLst/>
            <a:cxnLst>
              <a:cxn ang="0">
                <a:pos x="5" y="0"/>
              </a:cxn>
              <a:cxn ang="0">
                <a:pos x="11" y="8"/>
              </a:cxn>
              <a:cxn ang="0">
                <a:pos x="11" y="10"/>
              </a:cxn>
              <a:cxn ang="0">
                <a:pos x="11" y="38"/>
              </a:cxn>
              <a:cxn ang="0">
                <a:pos x="11" y="39"/>
              </a:cxn>
              <a:cxn ang="0">
                <a:pos x="11" y="40"/>
              </a:cxn>
              <a:cxn ang="0">
                <a:pos x="11" y="43"/>
              </a:cxn>
              <a:cxn ang="0">
                <a:pos x="11" y="44"/>
              </a:cxn>
              <a:cxn ang="0">
                <a:pos x="10" y="44"/>
              </a:cxn>
              <a:cxn ang="0">
                <a:pos x="10" y="46"/>
              </a:cxn>
              <a:cxn ang="0">
                <a:pos x="8" y="47"/>
              </a:cxn>
              <a:cxn ang="0">
                <a:pos x="7" y="47"/>
              </a:cxn>
              <a:cxn ang="0">
                <a:pos x="7" y="47"/>
              </a:cxn>
              <a:cxn ang="0">
                <a:pos x="6" y="47"/>
              </a:cxn>
              <a:cxn ang="0">
                <a:pos x="5" y="47"/>
              </a:cxn>
              <a:cxn ang="0">
                <a:pos x="5" y="47"/>
              </a:cxn>
              <a:cxn ang="0">
                <a:pos x="5" y="47"/>
              </a:cxn>
              <a:cxn ang="0">
                <a:pos x="3" y="47"/>
              </a:cxn>
              <a:cxn ang="0">
                <a:pos x="2" y="47"/>
              </a:cxn>
              <a:cxn ang="0">
                <a:pos x="2" y="47"/>
              </a:cxn>
              <a:cxn ang="0">
                <a:pos x="2" y="47"/>
              </a:cxn>
              <a:cxn ang="0">
                <a:pos x="2" y="47"/>
              </a:cxn>
              <a:cxn ang="0">
                <a:pos x="1" y="47"/>
              </a:cxn>
              <a:cxn ang="0">
                <a:pos x="2" y="40"/>
              </a:cxn>
              <a:cxn ang="0">
                <a:pos x="2" y="40"/>
              </a:cxn>
              <a:cxn ang="0">
                <a:pos x="3" y="40"/>
              </a:cxn>
              <a:cxn ang="0">
                <a:pos x="5" y="40"/>
              </a:cxn>
              <a:cxn ang="0">
                <a:pos x="5" y="40"/>
              </a:cxn>
              <a:cxn ang="0">
                <a:pos x="5" y="40"/>
              </a:cxn>
              <a:cxn ang="0">
                <a:pos x="5" y="39"/>
              </a:cxn>
              <a:cxn ang="0">
                <a:pos x="5" y="38"/>
              </a:cxn>
              <a:cxn ang="0">
                <a:pos x="5" y="37"/>
              </a:cxn>
              <a:cxn ang="0">
                <a:pos x="11" y="10"/>
              </a:cxn>
            </a:cxnLst>
            <a:rect l="0" t="0" r="r" b="b"/>
            <a:pathLst>
              <a:path w="11" h="47">
                <a:moveTo>
                  <a:pt x="5" y="8"/>
                </a:moveTo>
                <a:lnTo>
                  <a:pt x="5" y="0"/>
                </a:lnTo>
                <a:lnTo>
                  <a:pt x="11" y="0"/>
                </a:lnTo>
                <a:lnTo>
                  <a:pt x="11" y="8"/>
                </a:lnTo>
                <a:lnTo>
                  <a:pt x="5" y="8"/>
                </a:lnTo>
                <a:close/>
                <a:moveTo>
                  <a:pt x="11" y="10"/>
                </a:moveTo>
                <a:lnTo>
                  <a:pt x="11" y="37"/>
                </a:lnTo>
                <a:lnTo>
                  <a:pt x="11" y="38"/>
                </a:lnTo>
                <a:lnTo>
                  <a:pt x="11" y="39"/>
                </a:lnTo>
                <a:lnTo>
                  <a:pt x="11" y="39"/>
                </a:lnTo>
                <a:lnTo>
                  <a:pt x="11" y="40"/>
                </a:lnTo>
                <a:lnTo>
                  <a:pt x="11" y="40"/>
                </a:lnTo>
                <a:lnTo>
                  <a:pt x="11" y="42"/>
                </a:lnTo>
                <a:lnTo>
                  <a:pt x="11" y="43"/>
                </a:lnTo>
                <a:lnTo>
                  <a:pt x="11" y="44"/>
                </a:lnTo>
                <a:lnTo>
                  <a:pt x="11" y="44"/>
                </a:lnTo>
                <a:lnTo>
                  <a:pt x="10" y="44"/>
                </a:lnTo>
                <a:lnTo>
                  <a:pt x="10" y="44"/>
                </a:lnTo>
                <a:lnTo>
                  <a:pt x="10" y="46"/>
                </a:lnTo>
                <a:lnTo>
                  <a:pt x="10" y="46"/>
                </a:lnTo>
                <a:lnTo>
                  <a:pt x="10" y="47"/>
                </a:lnTo>
                <a:lnTo>
                  <a:pt x="8" y="47"/>
                </a:lnTo>
                <a:lnTo>
                  <a:pt x="7" y="47"/>
                </a:lnTo>
                <a:lnTo>
                  <a:pt x="7" y="47"/>
                </a:lnTo>
                <a:lnTo>
                  <a:pt x="7" y="47"/>
                </a:lnTo>
                <a:lnTo>
                  <a:pt x="7" y="47"/>
                </a:lnTo>
                <a:lnTo>
                  <a:pt x="6" y="47"/>
                </a:lnTo>
                <a:lnTo>
                  <a:pt x="6" y="47"/>
                </a:lnTo>
                <a:lnTo>
                  <a:pt x="6" y="47"/>
                </a:lnTo>
                <a:lnTo>
                  <a:pt x="5" y="47"/>
                </a:lnTo>
                <a:lnTo>
                  <a:pt x="5" y="47"/>
                </a:lnTo>
                <a:lnTo>
                  <a:pt x="5" y="47"/>
                </a:lnTo>
                <a:lnTo>
                  <a:pt x="5" y="47"/>
                </a:lnTo>
                <a:lnTo>
                  <a:pt x="5" y="47"/>
                </a:lnTo>
                <a:lnTo>
                  <a:pt x="3" y="47"/>
                </a:lnTo>
                <a:lnTo>
                  <a:pt x="3" y="47"/>
                </a:lnTo>
                <a:lnTo>
                  <a:pt x="2" y="47"/>
                </a:lnTo>
                <a:lnTo>
                  <a:pt x="2" y="47"/>
                </a:lnTo>
                <a:lnTo>
                  <a:pt x="2" y="47"/>
                </a:lnTo>
                <a:lnTo>
                  <a:pt x="2" y="47"/>
                </a:lnTo>
                <a:lnTo>
                  <a:pt x="2" y="47"/>
                </a:lnTo>
                <a:lnTo>
                  <a:pt x="2" y="47"/>
                </a:lnTo>
                <a:lnTo>
                  <a:pt x="2" y="47"/>
                </a:lnTo>
                <a:lnTo>
                  <a:pt x="2" y="47"/>
                </a:lnTo>
                <a:lnTo>
                  <a:pt x="1" y="47"/>
                </a:lnTo>
                <a:lnTo>
                  <a:pt x="1" y="47"/>
                </a:lnTo>
                <a:lnTo>
                  <a:pt x="0" y="47"/>
                </a:lnTo>
                <a:lnTo>
                  <a:pt x="2" y="40"/>
                </a:lnTo>
                <a:lnTo>
                  <a:pt x="2" y="40"/>
                </a:lnTo>
                <a:lnTo>
                  <a:pt x="2" y="40"/>
                </a:lnTo>
                <a:lnTo>
                  <a:pt x="3" y="40"/>
                </a:lnTo>
                <a:lnTo>
                  <a:pt x="3" y="40"/>
                </a:lnTo>
                <a:lnTo>
                  <a:pt x="5" y="40"/>
                </a:lnTo>
                <a:lnTo>
                  <a:pt x="5" y="40"/>
                </a:lnTo>
                <a:lnTo>
                  <a:pt x="5" y="40"/>
                </a:lnTo>
                <a:lnTo>
                  <a:pt x="5" y="40"/>
                </a:lnTo>
                <a:lnTo>
                  <a:pt x="5" y="40"/>
                </a:lnTo>
                <a:lnTo>
                  <a:pt x="5" y="40"/>
                </a:lnTo>
                <a:lnTo>
                  <a:pt x="5" y="39"/>
                </a:lnTo>
                <a:lnTo>
                  <a:pt x="5" y="39"/>
                </a:lnTo>
                <a:lnTo>
                  <a:pt x="5" y="38"/>
                </a:lnTo>
                <a:lnTo>
                  <a:pt x="5" y="38"/>
                </a:lnTo>
                <a:lnTo>
                  <a:pt x="5" y="37"/>
                </a:lnTo>
                <a:lnTo>
                  <a:pt x="5" y="37"/>
                </a:lnTo>
                <a:lnTo>
                  <a:pt x="5" y="10"/>
                </a:lnTo>
                <a:lnTo>
                  <a:pt x="11" y="10"/>
                </a:lnTo>
                <a:close/>
              </a:path>
            </a:pathLst>
          </a:custGeom>
          <a:solidFill>
            <a:srgbClr val="3A66AA"/>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328" name="Freeform 448"/>
          <p:cNvSpPr/>
          <p:nvPr/>
        </p:nvSpPr>
        <p:spPr bwMode="auto">
          <a:xfrm>
            <a:off x="6362700" y="4476750"/>
            <a:ext cx="6350" cy="14288"/>
          </a:xfrm>
          <a:custGeom>
            <a:avLst/>
            <a:gdLst/>
            <a:ahLst/>
            <a:cxnLst>
              <a:cxn ang="0">
                <a:pos x="5" y="14"/>
              </a:cxn>
              <a:cxn ang="0">
                <a:pos x="8" y="11"/>
              </a:cxn>
              <a:cxn ang="0">
                <a:pos x="9" y="11"/>
              </a:cxn>
              <a:cxn ang="0">
                <a:pos x="11" y="10"/>
              </a:cxn>
              <a:cxn ang="0">
                <a:pos x="13" y="10"/>
              </a:cxn>
              <a:cxn ang="0">
                <a:pos x="14" y="10"/>
              </a:cxn>
              <a:cxn ang="0">
                <a:pos x="14" y="10"/>
              </a:cxn>
              <a:cxn ang="0">
                <a:pos x="15" y="10"/>
              </a:cxn>
              <a:cxn ang="0">
                <a:pos x="16" y="10"/>
              </a:cxn>
              <a:cxn ang="0">
                <a:pos x="16" y="11"/>
              </a:cxn>
              <a:cxn ang="0">
                <a:pos x="16" y="13"/>
              </a:cxn>
              <a:cxn ang="0">
                <a:pos x="18" y="14"/>
              </a:cxn>
              <a:cxn ang="0">
                <a:pos x="19" y="14"/>
              </a:cxn>
              <a:cxn ang="0">
                <a:pos x="19" y="15"/>
              </a:cxn>
              <a:cxn ang="0">
                <a:pos x="19" y="17"/>
              </a:cxn>
              <a:cxn ang="0">
                <a:pos x="19" y="17"/>
              </a:cxn>
              <a:cxn ang="0">
                <a:pos x="19" y="18"/>
              </a:cxn>
              <a:cxn ang="0">
                <a:pos x="19" y="18"/>
              </a:cxn>
              <a:cxn ang="0">
                <a:pos x="19" y="19"/>
              </a:cxn>
              <a:cxn ang="0">
                <a:pos x="19" y="20"/>
              </a:cxn>
              <a:cxn ang="0">
                <a:pos x="19" y="37"/>
              </a:cxn>
              <a:cxn ang="0">
                <a:pos x="13" y="24"/>
              </a:cxn>
              <a:cxn ang="0">
                <a:pos x="13" y="22"/>
              </a:cxn>
              <a:cxn ang="0">
                <a:pos x="13" y="20"/>
              </a:cxn>
              <a:cxn ang="0">
                <a:pos x="13" y="19"/>
              </a:cxn>
              <a:cxn ang="0">
                <a:pos x="13" y="18"/>
              </a:cxn>
              <a:cxn ang="0">
                <a:pos x="11" y="18"/>
              </a:cxn>
              <a:cxn ang="0">
                <a:pos x="11" y="18"/>
              </a:cxn>
              <a:cxn ang="0">
                <a:pos x="10" y="18"/>
              </a:cxn>
              <a:cxn ang="0">
                <a:pos x="10" y="18"/>
              </a:cxn>
              <a:cxn ang="0">
                <a:pos x="9" y="18"/>
              </a:cxn>
              <a:cxn ang="0">
                <a:pos x="8" y="18"/>
              </a:cxn>
              <a:cxn ang="0">
                <a:pos x="8" y="18"/>
              </a:cxn>
              <a:cxn ang="0">
                <a:pos x="8" y="18"/>
              </a:cxn>
              <a:cxn ang="0">
                <a:pos x="6" y="18"/>
              </a:cxn>
              <a:cxn ang="0">
                <a:pos x="5" y="19"/>
              </a:cxn>
              <a:cxn ang="0">
                <a:pos x="5" y="20"/>
              </a:cxn>
              <a:cxn ang="0">
                <a:pos x="5" y="20"/>
              </a:cxn>
              <a:cxn ang="0">
                <a:pos x="5" y="20"/>
              </a:cxn>
              <a:cxn ang="0">
                <a:pos x="5" y="22"/>
              </a:cxn>
              <a:cxn ang="0">
                <a:pos x="5" y="24"/>
              </a:cxn>
              <a:cxn ang="0">
                <a:pos x="0" y="37"/>
              </a:cxn>
              <a:cxn ang="0">
                <a:pos x="5" y="0"/>
              </a:cxn>
            </a:cxnLst>
            <a:rect l="0" t="0" r="r" b="b"/>
            <a:pathLst>
              <a:path w="19" h="37">
                <a:moveTo>
                  <a:pt x="5" y="0"/>
                </a:moveTo>
                <a:lnTo>
                  <a:pt x="5" y="14"/>
                </a:lnTo>
                <a:lnTo>
                  <a:pt x="6" y="13"/>
                </a:lnTo>
                <a:lnTo>
                  <a:pt x="8" y="11"/>
                </a:lnTo>
                <a:lnTo>
                  <a:pt x="8" y="11"/>
                </a:lnTo>
                <a:lnTo>
                  <a:pt x="9" y="11"/>
                </a:lnTo>
                <a:lnTo>
                  <a:pt x="10" y="10"/>
                </a:lnTo>
                <a:lnTo>
                  <a:pt x="11" y="10"/>
                </a:lnTo>
                <a:lnTo>
                  <a:pt x="13" y="10"/>
                </a:lnTo>
                <a:lnTo>
                  <a:pt x="13" y="10"/>
                </a:lnTo>
                <a:lnTo>
                  <a:pt x="14" y="10"/>
                </a:lnTo>
                <a:lnTo>
                  <a:pt x="14" y="10"/>
                </a:lnTo>
                <a:lnTo>
                  <a:pt x="14" y="10"/>
                </a:lnTo>
                <a:lnTo>
                  <a:pt x="14" y="10"/>
                </a:lnTo>
                <a:lnTo>
                  <a:pt x="14" y="10"/>
                </a:lnTo>
                <a:lnTo>
                  <a:pt x="15" y="10"/>
                </a:lnTo>
                <a:lnTo>
                  <a:pt x="16" y="10"/>
                </a:lnTo>
                <a:lnTo>
                  <a:pt x="16" y="10"/>
                </a:lnTo>
                <a:lnTo>
                  <a:pt x="16" y="11"/>
                </a:lnTo>
                <a:lnTo>
                  <a:pt x="16" y="11"/>
                </a:lnTo>
                <a:lnTo>
                  <a:pt x="16" y="13"/>
                </a:lnTo>
                <a:lnTo>
                  <a:pt x="16" y="13"/>
                </a:lnTo>
                <a:lnTo>
                  <a:pt x="18" y="13"/>
                </a:lnTo>
                <a:lnTo>
                  <a:pt x="18" y="14"/>
                </a:lnTo>
                <a:lnTo>
                  <a:pt x="19" y="14"/>
                </a:lnTo>
                <a:lnTo>
                  <a:pt x="19" y="14"/>
                </a:lnTo>
                <a:lnTo>
                  <a:pt x="19" y="14"/>
                </a:lnTo>
                <a:lnTo>
                  <a:pt x="19" y="15"/>
                </a:lnTo>
                <a:lnTo>
                  <a:pt x="19" y="15"/>
                </a:lnTo>
                <a:lnTo>
                  <a:pt x="19" y="17"/>
                </a:lnTo>
                <a:lnTo>
                  <a:pt x="19" y="17"/>
                </a:lnTo>
                <a:lnTo>
                  <a:pt x="19" y="17"/>
                </a:lnTo>
                <a:lnTo>
                  <a:pt x="19" y="18"/>
                </a:lnTo>
                <a:lnTo>
                  <a:pt x="19" y="18"/>
                </a:lnTo>
                <a:lnTo>
                  <a:pt x="19" y="18"/>
                </a:lnTo>
                <a:lnTo>
                  <a:pt x="19" y="18"/>
                </a:lnTo>
                <a:lnTo>
                  <a:pt x="19" y="19"/>
                </a:lnTo>
                <a:lnTo>
                  <a:pt x="19" y="19"/>
                </a:lnTo>
                <a:lnTo>
                  <a:pt x="19" y="20"/>
                </a:lnTo>
                <a:lnTo>
                  <a:pt x="19" y="20"/>
                </a:lnTo>
                <a:lnTo>
                  <a:pt x="19" y="20"/>
                </a:lnTo>
                <a:lnTo>
                  <a:pt x="19" y="37"/>
                </a:lnTo>
                <a:lnTo>
                  <a:pt x="13" y="37"/>
                </a:lnTo>
                <a:lnTo>
                  <a:pt x="13" y="24"/>
                </a:lnTo>
                <a:lnTo>
                  <a:pt x="13" y="23"/>
                </a:lnTo>
                <a:lnTo>
                  <a:pt x="13" y="22"/>
                </a:lnTo>
                <a:lnTo>
                  <a:pt x="13" y="22"/>
                </a:lnTo>
                <a:lnTo>
                  <a:pt x="13" y="20"/>
                </a:lnTo>
                <a:lnTo>
                  <a:pt x="13" y="20"/>
                </a:lnTo>
                <a:lnTo>
                  <a:pt x="13" y="19"/>
                </a:lnTo>
                <a:lnTo>
                  <a:pt x="13" y="18"/>
                </a:lnTo>
                <a:lnTo>
                  <a:pt x="13" y="18"/>
                </a:lnTo>
                <a:lnTo>
                  <a:pt x="13" y="18"/>
                </a:lnTo>
                <a:lnTo>
                  <a:pt x="11" y="18"/>
                </a:lnTo>
                <a:lnTo>
                  <a:pt x="11" y="18"/>
                </a:lnTo>
                <a:lnTo>
                  <a:pt x="11" y="18"/>
                </a:lnTo>
                <a:lnTo>
                  <a:pt x="10" y="18"/>
                </a:lnTo>
                <a:lnTo>
                  <a:pt x="10" y="18"/>
                </a:lnTo>
                <a:lnTo>
                  <a:pt x="10" y="18"/>
                </a:lnTo>
                <a:lnTo>
                  <a:pt x="10" y="18"/>
                </a:lnTo>
                <a:lnTo>
                  <a:pt x="9" y="18"/>
                </a:lnTo>
                <a:lnTo>
                  <a:pt x="9" y="18"/>
                </a:lnTo>
                <a:lnTo>
                  <a:pt x="8" y="18"/>
                </a:lnTo>
                <a:lnTo>
                  <a:pt x="8" y="18"/>
                </a:lnTo>
                <a:lnTo>
                  <a:pt x="8" y="18"/>
                </a:lnTo>
                <a:lnTo>
                  <a:pt x="8" y="18"/>
                </a:lnTo>
                <a:lnTo>
                  <a:pt x="8" y="18"/>
                </a:lnTo>
                <a:lnTo>
                  <a:pt x="8" y="18"/>
                </a:lnTo>
                <a:lnTo>
                  <a:pt x="8" y="18"/>
                </a:lnTo>
                <a:lnTo>
                  <a:pt x="6" y="18"/>
                </a:lnTo>
                <a:lnTo>
                  <a:pt x="6" y="18"/>
                </a:lnTo>
                <a:lnTo>
                  <a:pt x="5" y="19"/>
                </a:lnTo>
                <a:lnTo>
                  <a:pt x="5" y="19"/>
                </a:lnTo>
                <a:lnTo>
                  <a:pt x="5" y="20"/>
                </a:lnTo>
                <a:lnTo>
                  <a:pt x="5" y="20"/>
                </a:lnTo>
                <a:lnTo>
                  <a:pt x="5" y="20"/>
                </a:lnTo>
                <a:lnTo>
                  <a:pt x="5" y="20"/>
                </a:lnTo>
                <a:lnTo>
                  <a:pt x="5" y="20"/>
                </a:lnTo>
                <a:lnTo>
                  <a:pt x="5" y="22"/>
                </a:lnTo>
                <a:lnTo>
                  <a:pt x="5" y="22"/>
                </a:lnTo>
                <a:lnTo>
                  <a:pt x="5" y="23"/>
                </a:lnTo>
                <a:lnTo>
                  <a:pt x="5" y="24"/>
                </a:lnTo>
                <a:lnTo>
                  <a:pt x="5" y="37"/>
                </a:lnTo>
                <a:lnTo>
                  <a:pt x="0" y="37"/>
                </a:lnTo>
                <a:lnTo>
                  <a:pt x="0" y="0"/>
                </a:lnTo>
                <a:lnTo>
                  <a:pt x="5" y="0"/>
                </a:lnTo>
                <a:close/>
              </a:path>
            </a:pathLst>
          </a:custGeom>
          <a:solidFill>
            <a:srgbClr val="3A66AA"/>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329" name="Freeform 449"/>
          <p:cNvSpPr/>
          <p:nvPr/>
        </p:nvSpPr>
        <p:spPr bwMode="auto">
          <a:xfrm>
            <a:off x="6370638" y="4476750"/>
            <a:ext cx="6350" cy="14288"/>
          </a:xfrm>
          <a:custGeom>
            <a:avLst/>
            <a:gdLst/>
            <a:ahLst/>
            <a:cxnLst>
              <a:cxn ang="0">
                <a:pos x="0" y="10"/>
              </a:cxn>
              <a:cxn ang="0">
                <a:pos x="3" y="10"/>
              </a:cxn>
              <a:cxn ang="0">
                <a:pos x="3" y="9"/>
              </a:cxn>
              <a:cxn ang="0">
                <a:pos x="3" y="8"/>
              </a:cxn>
              <a:cxn ang="0">
                <a:pos x="3" y="6"/>
              </a:cxn>
              <a:cxn ang="0">
                <a:pos x="3" y="6"/>
              </a:cxn>
              <a:cxn ang="0">
                <a:pos x="4" y="5"/>
              </a:cxn>
              <a:cxn ang="0">
                <a:pos x="4" y="4"/>
              </a:cxn>
              <a:cxn ang="0">
                <a:pos x="4" y="4"/>
              </a:cxn>
              <a:cxn ang="0">
                <a:pos x="6" y="4"/>
              </a:cxn>
              <a:cxn ang="0">
                <a:pos x="6" y="4"/>
              </a:cxn>
              <a:cxn ang="0">
                <a:pos x="6" y="4"/>
              </a:cxn>
              <a:cxn ang="0">
                <a:pos x="6" y="4"/>
              </a:cxn>
              <a:cxn ang="0">
                <a:pos x="6" y="3"/>
              </a:cxn>
              <a:cxn ang="0">
                <a:pos x="6" y="3"/>
              </a:cxn>
              <a:cxn ang="0">
                <a:pos x="6" y="1"/>
              </a:cxn>
              <a:cxn ang="0">
                <a:pos x="6" y="0"/>
              </a:cxn>
              <a:cxn ang="0">
                <a:pos x="7" y="0"/>
              </a:cxn>
              <a:cxn ang="0">
                <a:pos x="7" y="0"/>
              </a:cxn>
              <a:cxn ang="0">
                <a:pos x="8" y="0"/>
              </a:cxn>
              <a:cxn ang="0">
                <a:pos x="8" y="0"/>
              </a:cxn>
              <a:cxn ang="0">
                <a:pos x="9" y="0"/>
              </a:cxn>
              <a:cxn ang="0">
                <a:pos x="9" y="0"/>
              </a:cxn>
              <a:cxn ang="0">
                <a:pos x="11" y="0"/>
              </a:cxn>
              <a:cxn ang="0">
                <a:pos x="11" y="0"/>
              </a:cxn>
              <a:cxn ang="0">
                <a:pos x="12" y="0"/>
              </a:cxn>
              <a:cxn ang="0">
                <a:pos x="12" y="0"/>
              </a:cxn>
              <a:cxn ang="0">
                <a:pos x="12" y="0"/>
              </a:cxn>
              <a:cxn ang="0">
                <a:pos x="13" y="0"/>
              </a:cxn>
              <a:cxn ang="0">
                <a:pos x="13" y="0"/>
              </a:cxn>
              <a:cxn ang="0">
                <a:pos x="13" y="0"/>
              </a:cxn>
              <a:cxn ang="0">
                <a:pos x="13" y="0"/>
              </a:cxn>
              <a:cxn ang="0">
                <a:pos x="14" y="0"/>
              </a:cxn>
              <a:cxn ang="0">
                <a:pos x="14" y="8"/>
              </a:cxn>
              <a:cxn ang="0">
                <a:pos x="14" y="8"/>
              </a:cxn>
              <a:cxn ang="0">
                <a:pos x="14" y="8"/>
              </a:cxn>
              <a:cxn ang="0">
                <a:pos x="13" y="8"/>
              </a:cxn>
              <a:cxn ang="0">
                <a:pos x="13" y="8"/>
              </a:cxn>
              <a:cxn ang="0">
                <a:pos x="13" y="8"/>
              </a:cxn>
              <a:cxn ang="0">
                <a:pos x="13" y="8"/>
              </a:cxn>
              <a:cxn ang="0">
                <a:pos x="12" y="8"/>
              </a:cxn>
              <a:cxn ang="0">
                <a:pos x="11" y="8"/>
              </a:cxn>
              <a:cxn ang="0">
                <a:pos x="11" y="8"/>
              </a:cxn>
              <a:cxn ang="0">
                <a:pos x="9" y="8"/>
              </a:cxn>
              <a:cxn ang="0">
                <a:pos x="9" y="8"/>
              </a:cxn>
              <a:cxn ang="0">
                <a:pos x="9" y="8"/>
              </a:cxn>
              <a:cxn ang="0">
                <a:pos x="8" y="8"/>
              </a:cxn>
              <a:cxn ang="0">
                <a:pos x="8" y="9"/>
              </a:cxn>
              <a:cxn ang="0">
                <a:pos x="8" y="9"/>
              </a:cxn>
              <a:cxn ang="0">
                <a:pos x="8" y="10"/>
              </a:cxn>
              <a:cxn ang="0">
                <a:pos x="14" y="10"/>
              </a:cxn>
              <a:cxn ang="0">
                <a:pos x="14" y="18"/>
              </a:cxn>
              <a:cxn ang="0">
                <a:pos x="8" y="18"/>
              </a:cxn>
              <a:cxn ang="0">
                <a:pos x="8" y="37"/>
              </a:cxn>
              <a:cxn ang="0">
                <a:pos x="3" y="37"/>
              </a:cxn>
              <a:cxn ang="0">
                <a:pos x="3" y="18"/>
              </a:cxn>
              <a:cxn ang="0">
                <a:pos x="0" y="18"/>
              </a:cxn>
              <a:cxn ang="0">
                <a:pos x="0" y="10"/>
              </a:cxn>
            </a:cxnLst>
            <a:rect l="0" t="0" r="r" b="b"/>
            <a:pathLst>
              <a:path w="14" h="37">
                <a:moveTo>
                  <a:pt x="0" y="10"/>
                </a:moveTo>
                <a:lnTo>
                  <a:pt x="3" y="10"/>
                </a:lnTo>
                <a:lnTo>
                  <a:pt x="3" y="9"/>
                </a:lnTo>
                <a:lnTo>
                  <a:pt x="3" y="8"/>
                </a:lnTo>
                <a:lnTo>
                  <a:pt x="3" y="6"/>
                </a:lnTo>
                <a:lnTo>
                  <a:pt x="3" y="6"/>
                </a:lnTo>
                <a:lnTo>
                  <a:pt x="4" y="5"/>
                </a:lnTo>
                <a:lnTo>
                  <a:pt x="4" y="4"/>
                </a:lnTo>
                <a:lnTo>
                  <a:pt x="4" y="4"/>
                </a:lnTo>
                <a:lnTo>
                  <a:pt x="6" y="4"/>
                </a:lnTo>
                <a:lnTo>
                  <a:pt x="6" y="4"/>
                </a:lnTo>
                <a:lnTo>
                  <a:pt x="6" y="4"/>
                </a:lnTo>
                <a:lnTo>
                  <a:pt x="6" y="4"/>
                </a:lnTo>
                <a:lnTo>
                  <a:pt x="6" y="3"/>
                </a:lnTo>
                <a:lnTo>
                  <a:pt x="6" y="3"/>
                </a:lnTo>
                <a:lnTo>
                  <a:pt x="6" y="1"/>
                </a:lnTo>
                <a:lnTo>
                  <a:pt x="6" y="0"/>
                </a:lnTo>
                <a:lnTo>
                  <a:pt x="7" y="0"/>
                </a:lnTo>
                <a:lnTo>
                  <a:pt x="7" y="0"/>
                </a:lnTo>
                <a:lnTo>
                  <a:pt x="8" y="0"/>
                </a:lnTo>
                <a:lnTo>
                  <a:pt x="8" y="0"/>
                </a:lnTo>
                <a:lnTo>
                  <a:pt x="9" y="0"/>
                </a:lnTo>
                <a:lnTo>
                  <a:pt x="9" y="0"/>
                </a:lnTo>
                <a:lnTo>
                  <a:pt x="11" y="0"/>
                </a:lnTo>
                <a:lnTo>
                  <a:pt x="11" y="0"/>
                </a:lnTo>
                <a:lnTo>
                  <a:pt x="12" y="0"/>
                </a:lnTo>
                <a:lnTo>
                  <a:pt x="12" y="0"/>
                </a:lnTo>
                <a:lnTo>
                  <a:pt x="12" y="0"/>
                </a:lnTo>
                <a:lnTo>
                  <a:pt x="13" y="0"/>
                </a:lnTo>
                <a:lnTo>
                  <a:pt x="13" y="0"/>
                </a:lnTo>
                <a:lnTo>
                  <a:pt x="13" y="0"/>
                </a:lnTo>
                <a:lnTo>
                  <a:pt x="13" y="0"/>
                </a:lnTo>
                <a:lnTo>
                  <a:pt x="14" y="0"/>
                </a:lnTo>
                <a:lnTo>
                  <a:pt x="14" y="8"/>
                </a:lnTo>
                <a:lnTo>
                  <a:pt x="14" y="8"/>
                </a:lnTo>
                <a:lnTo>
                  <a:pt x="14" y="8"/>
                </a:lnTo>
                <a:lnTo>
                  <a:pt x="13" y="8"/>
                </a:lnTo>
                <a:lnTo>
                  <a:pt x="13" y="8"/>
                </a:lnTo>
                <a:lnTo>
                  <a:pt x="13" y="8"/>
                </a:lnTo>
                <a:lnTo>
                  <a:pt x="13" y="8"/>
                </a:lnTo>
                <a:lnTo>
                  <a:pt x="12" y="8"/>
                </a:lnTo>
                <a:lnTo>
                  <a:pt x="11" y="8"/>
                </a:lnTo>
                <a:lnTo>
                  <a:pt x="11" y="8"/>
                </a:lnTo>
                <a:lnTo>
                  <a:pt x="9" y="8"/>
                </a:lnTo>
                <a:lnTo>
                  <a:pt x="9" y="8"/>
                </a:lnTo>
                <a:lnTo>
                  <a:pt x="9" y="8"/>
                </a:lnTo>
                <a:lnTo>
                  <a:pt x="8" y="8"/>
                </a:lnTo>
                <a:lnTo>
                  <a:pt x="8" y="9"/>
                </a:lnTo>
                <a:lnTo>
                  <a:pt x="8" y="9"/>
                </a:lnTo>
                <a:lnTo>
                  <a:pt x="8" y="10"/>
                </a:lnTo>
                <a:lnTo>
                  <a:pt x="14" y="10"/>
                </a:lnTo>
                <a:lnTo>
                  <a:pt x="14" y="18"/>
                </a:lnTo>
                <a:lnTo>
                  <a:pt x="8" y="18"/>
                </a:lnTo>
                <a:lnTo>
                  <a:pt x="8" y="37"/>
                </a:lnTo>
                <a:lnTo>
                  <a:pt x="3" y="37"/>
                </a:lnTo>
                <a:lnTo>
                  <a:pt x="3" y="18"/>
                </a:lnTo>
                <a:lnTo>
                  <a:pt x="0" y="18"/>
                </a:lnTo>
                <a:lnTo>
                  <a:pt x="0" y="10"/>
                </a:lnTo>
                <a:close/>
              </a:path>
            </a:pathLst>
          </a:custGeom>
          <a:solidFill>
            <a:srgbClr val="3A66AA"/>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330" name="Freeform 450"/>
          <p:cNvSpPr/>
          <p:nvPr/>
        </p:nvSpPr>
        <p:spPr bwMode="auto">
          <a:xfrm>
            <a:off x="6376988" y="4476750"/>
            <a:ext cx="7938" cy="14288"/>
          </a:xfrm>
          <a:custGeom>
            <a:avLst/>
            <a:gdLst/>
            <a:ahLst/>
            <a:cxnLst>
              <a:cxn ang="0">
                <a:pos x="0" y="37"/>
              </a:cxn>
              <a:cxn ang="0">
                <a:pos x="0" y="0"/>
              </a:cxn>
              <a:cxn ang="0">
                <a:pos x="5" y="0"/>
              </a:cxn>
              <a:cxn ang="0">
                <a:pos x="5" y="20"/>
              </a:cxn>
              <a:cxn ang="0">
                <a:pos x="10" y="10"/>
              </a:cxn>
              <a:cxn ang="0">
                <a:pos x="19" y="10"/>
              </a:cxn>
              <a:cxn ang="0">
                <a:pos x="10" y="20"/>
              </a:cxn>
              <a:cxn ang="0">
                <a:pos x="19" y="37"/>
              </a:cxn>
              <a:cxn ang="0">
                <a:pos x="12" y="37"/>
              </a:cxn>
              <a:cxn ang="0">
                <a:pos x="7" y="27"/>
              </a:cxn>
              <a:cxn ang="0">
                <a:pos x="5" y="30"/>
              </a:cxn>
              <a:cxn ang="0">
                <a:pos x="5" y="37"/>
              </a:cxn>
              <a:cxn ang="0">
                <a:pos x="0" y="37"/>
              </a:cxn>
            </a:cxnLst>
            <a:rect l="0" t="0" r="r" b="b"/>
            <a:pathLst>
              <a:path w="19" h="37">
                <a:moveTo>
                  <a:pt x="0" y="37"/>
                </a:moveTo>
                <a:lnTo>
                  <a:pt x="0" y="0"/>
                </a:lnTo>
                <a:lnTo>
                  <a:pt x="5" y="0"/>
                </a:lnTo>
                <a:lnTo>
                  <a:pt x="5" y="20"/>
                </a:lnTo>
                <a:lnTo>
                  <a:pt x="10" y="10"/>
                </a:lnTo>
                <a:lnTo>
                  <a:pt x="19" y="10"/>
                </a:lnTo>
                <a:lnTo>
                  <a:pt x="10" y="20"/>
                </a:lnTo>
                <a:lnTo>
                  <a:pt x="19" y="37"/>
                </a:lnTo>
                <a:lnTo>
                  <a:pt x="12" y="37"/>
                </a:lnTo>
                <a:lnTo>
                  <a:pt x="7" y="27"/>
                </a:lnTo>
                <a:lnTo>
                  <a:pt x="5" y="30"/>
                </a:lnTo>
                <a:lnTo>
                  <a:pt x="5" y="37"/>
                </a:lnTo>
                <a:lnTo>
                  <a:pt x="0" y="37"/>
                </a:lnTo>
                <a:close/>
              </a:path>
            </a:pathLst>
          </a:custGeom>
          <a:solidFill>
            <a:srgbClr val="3A66AA"/>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331" name="Freeform 451"/>
          <p:cNvSpPr>
            <a:spLocks noEditPoints="1"/>
          </p:cNvSpPr>
          <p:nvPr/>
        </p:nvSpPr>
        <p:spPr bwMode="auto">
          <a:xfrm>
            <a:off x="6383338" y="4476750"/>
            <a:ext cx="4763" cy="19050"/>
          </a:xfrm>
          <a:custGeom>
            <a:avLst/>
            <a:gdLst/>
            <a:ahLst/>
            <a:cxnLst>
              <a:cxn ang="0">
                <a:pos x="5" y="0"/>
              </a:cxn>
              <a:cxn ang="0">
                <a:pos x="10" y="8"/>
              </a:cxn>
              <a:cxn ang="0">
                <a:pos x="10" y="10"/>
              </a:cxn>
              <a:cxn ang="0">
                <a:pos x="10" y="38"/>
              </a:cxn>
              <a:cxn ang="0">
                <a:pos x="10" y="39"/>
              </a:cxn>
              <a:cxn ang="0">
                <a:pos x="10" y="40"/>
              </a:cxn>
              <a:cxn ang="0">
                <a:pos x="10" y="43"/>
              </a:cxn>
              <a:cxn ang="0">
                <a:pos x="10" y="44"/>
              </a:cxn>
              <a:cxn ang="0">
                <a:pos x="10" y="44"/>
              </a:cxn>
              <a:cxn ang="0">
                <a:pos x="10" y="46"/>
              </a:cxn>
              <a:cxn ang="0">
                <a:pos x="9" y="47"/>
              </a:cxn>
              <a:cxn ang="0">
                <a:pos x="8" y="47"/>
              </a:cxn>
              <a:cxn ang="0">
                <a:pos x="7" y="47"/>
              </a:cxn>
              <a:cxn ang="0">
                <a:pos x="7" y="47"/>
              </a:cxn>
              <a:cxn ang="0">
                <a:pos x="5" y="47"/>
              </a:cxn>
              <a:cxn ang="0">
                <a:pos x="5" y="47"/>
              </a:cxn>
              <a:cxn ang="0">
                <a:pos x="4" y="47"/>
              </a:cxn>
              <a:cxn ang="0">
                <a:pos x="3" y="47"/>
              </a:cxn>
              <a:cxn ang="0">
                <a:pos x="3" y="47"/>
              </a:cxn>
              <a:cxn ang="0">
                <a:pos x="3" y="47"/>
              </a:cxn>
              <a:cxn ang="0">
                <a:pos x="3" y="47"/>
              </a:cxn>
              <a:cxn ang="0">
                <a:pos x="1" y="47"/>
              </a:cxn>
              <a:cxn ang="0">
                <a:pos x="0" y="47"/>
              </a:cxn>
              <a:cxn ang="0">
                <a:pos x="3" y="40"/>
              </a:cxn>
              <a:cxn ang="0">
                <a:pos x="3" y="40"/>
              </a:cxn>
              <a:cxn ang="0">
                <a:pos x="4" y="40"/>
              </a:cxn>
              <a:cxn ang="0">
                <a:pos x="5" y="40"/>
              </a:cxn>
              <a:cxn ang="0">
                <a:pos x="5" y="40"/>
              </a:cxn>
              <a:cxn ang="0">
                <a:pos x="5" y="40"/>
              </a:cxn>
              <a:cxn ang="0">
                <a:pos x="5" y="39"/>
              </a:cxn>
              <a:cxn ang="0">
                <a:pos x="5" y="38"/>
              </a:cxn>
              <a:cxn ang="0">
                <a:pos x="5" y="37"/>
              </a:cxn>
              <a:cxn ang="0">
                <a:pos x="10" y="10"/>
              </a:cxn>
            </a:cxnLst>
            <a:rect l="0" t="0" r="r" b="b"/>
            <a:pathLst>
              <a:path w="10" h="47">
                <a:moveTo>
                  <a:pt x="5" y="8"/>
                </a:moveTo>
                <a:lnTo>
                  <a:pt x="5" y="0"/>
                </a:lnTo>
                <a:lnTo>
                  <a:pt x="10" y="0"/>
                </a:lnTo>
                <a:lnTo>
                  <a:pt x="10" y="8"/>
                </a:lnTo>
                <a:lnTo>
                  <a:pt x="5" y="8"/>
                </a:lnTo>
                <a:close/>
                <a:moveTo>
                  <a:pt x="10" y="10"/>
                </a:moveTo>
                <a:lnTo>
                  <a:pt x="10" y="37"/>
                </a:lnTo>
                <a:lnTo>
                  <a:pt x="10" y="38"/>
                </a:lnTo>
                <a:lnTo>
                  <a:pt x="10" y="39"/>
                </a:lnTo>
                <a:lnTo>
                  <a:pt x="10" y="39"/>
                </a:lnTo>
                <a:lnTo>
                  <a:pt x="10" y="40"/>
                </a:lnTo>
                <a:lnTo>
                  <a:pt x="10" y="40"/>
                </a:lnTo>
                <a:lnTo>
                  <a:pt x="10" y="42"/>
                </a:lnTo>
                <a:lnTo>
                  <a:pt x="10" y="43"/>
                </a:lnTo>
                <a:lnTo>
                  <a:pt x="10" y="44"/>
                </a:lnTo>
                <a:lnTo>
                  <a:pt x="10" y="44"/>
                </a:lnTo>
                <a:lnTo>
                  <a:pt x="10" y="44"/>
                </a:lnTo>
                <a:lnTo>
                  <a:pt x="10" y="44"/>
                </a:lnTo>
                <a:lnTo>
                  <a:pt x="10" y="46"/>
                </a:lnTo>
                <a:lnTo>
                  <a:pt x="10" y="46"/>
                </a:lnTo>
                <a:lnTo>
                  <a:pt x="9" y="47"/>
                </a:lnTo>
                <a:lnTo>
                  <a:pt x="9" y="47"/>
                </a:lnTo>
                <a:lnTo>
                  <a:pt x="8" y="47"/>
                </a:lnTo>
                <a:lnTo>
                  <a:pt x="8" y="47"/>
                </a:lnTo>
                <a:lnTo>
                  <a:pt x="8" y="47"/>
                </a:lnTo>
                <a:lnTo>
                  <a:pt x="7" y="47"/>
                </a:lnTo>
                <a:lnTo>
                  <a:pt x="7" y="47"/>
                </a:lnTo>
                <a:lnTo>
                  <a:pt x="7" y="47"/>
                </a:lnTo>
                <a:lnTo>
                  <a:pt x="5" y="47"/>
                </a:lnTo>
                <a:lnTo>
                  <a:pt x="5" y="47"/>
                </a:lnTo>
                <a:lnTo>
                  <a:pt x="5" y="47"/>
                </a:lnTo>
                <a:lnTo>
                  <a:pt x="5" y="47"/>
                </a:lnTo>
                <a:lnTo>
                  <a:pt x="5" y="47"/>
                </a:lnTo>
                <a:lnTo>
                  <a:pt x="4" y="47"/>
                </a:lnTo>
                <a:lnTo>
                  <a:pt x="4" y="47"/>
                </a:lnTo>
                <a:lnTo>
                  <a:pt x="3" y="47"/>
                </a:lnTo>
                <a:lnTo>
                  <a:pt x="3" y="47"/>
                </a:lnTo>
                <a:lnTo>
                  <a:pt x="3" y="47"/>
                </a:lnTo>
                <a:lnTo>
                  <a:pt x="3" y="47"/>
                </a:lnTo>
                <a:lnTo>
                  <a:pt x="3" y="47"/>
                </a:lnTo>
                <a:lnTo>
                  <a:pt x="3" y="47"/>
                </a:lnTo>
                <a:lnTo>
                  <a:pt x="3" y="47"/>
                </a:lnTo>
                <a:lnTo>
                  <a:pt x="1" y="47"/>
                </a:lnTo>
                <a:lnTo>
                  <a:pt x="1" y="47"/>
                </a:lnTo>
                <a:lnTo>
                  <a:pt x="1" y="47"/>
                </a:lnTo>
                <a:lnTo>
                  <a:pt x="0" y="47"/>
                </a:lnTo>
                <a:lnTo>
                  <a:pt x="0" y="47"/>
                </a:lnTo>
                <a:lnTo>
                  <a:pt x="3" y="40"/>
                </a:lnTo>
                <a:lnTo>
                  <a:pt x="3" y="40"/>
                </a:lnTo>
                <a:lnTo>
                  <a:pt x="3" y="40"/>
                </a:lnTo>
                <a:lnTo>
                  <a:pt x="3" y="40"/>
                </a:lnTo>
                <a:lnTo>
                  <a:pt x="4" y="40"/>
                </a:lnTo>
                <a:lnTo>
                  <a:pt x="4" y="40"/>
                </a:lnTo>
                <a:lnTo>
                  <a:pt x="5" y="40"/>
                </a:lnTo>
                <a:lnTo>
                  <a:pt x="5" y="40"/>
                </a:lnTo>
                <a:lnTo>
                  <a:pt x="5" y="40"/>
                </a:lnTo>
                <a:lnTo>
                  <a:pt x="5" y="40"/>
                </a:lnTo>
                <a:lnTo>
                  <a:pt x="5" y="40"/>
                </a:lnTo>
                <a:lnTo>
                  <a:pt x="5" y="39"/>
                </a:lnTo>
                <a:lnTo>
                  <a:pt x="5" y="39"/>
                </a:lnTo>
                <a:lnTo>
                  <a:pt x="5" y="38"/>
                </a:lnTo>
                <a:lnTo>
                  <a:pt x="5" y="38"/>
                </a:lnTo>
                <a:lnTo>
                  <a:pt x="5" y="37"/>
                </a:lnTo>
                <a:lnTo>
                  <a:pt x="5" y="37"/>
                </a:lnTo>
                <a:lnTo>
                  <a:pt x="5" y="10"/>
                </a:lnTo>
                <a:lnTo>
                  <a:pt x="10" y="10"/>
                </a:lnTo>
                <a:close/>
              </a:path>
            </a:pathLst>
          </a:custGeom>
          <a:solidFill>
            <a:srgbClr val="3A66AA"/>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332" name="Freeform 452"/>
          <p:cNvSpPr/>
          <p:nvPr/>
        </p:nvSpPr>
        <p:spPr bwMode="auto">
          <a:xfrm>
            <a:off x="6388100" y="4481513"/>
            <a:ext cx="9525" cy="9525"/>
          </a:xfrm>
          <a:custGeom>
            <a:avLst/>
            <a:gdLst/>
            <a:ahLst/>
            <a:cxnLst>
              <a:cxn ang="0">
                <a:pos x="6" y="18"/>
              </a:cxn>
              <a:cxn ang="0">
                <a:pos x="7" y="20"/>
              </a:cxn>
              <a:cxn ang="0">
                <a:pos x="9" y="20"/>
              </a:cxn>
              <a:cxn ang="0">
                <a:pos x="9" y="23"/>
              </a:cxn>
              <a:cxn ang="0">
                <a:pos x="10" y="24"/>
              </a:cxn>
              <a:cxn ang="0">
                <a:pos x="11" y="24"/>
              </a:cxn>
              <a:cxn ang="0">
                <a:pos x="12" y="24"/>
              </a:cxn>
              <a:cxn ang="0">
                <a:pos x="14" y="23"/>
              </a:cxn>
              <a:cxn ang="0">
                <a:pos x="14" y="20"/>
              </a:cxn>
              <a:cxn ang="0">
                <a:pos x="15" y="20"/>
              </a:cxn>
              <a:cxn ang="0">
                <a:pos x="16" y="20"/>
              </a:cxn>
              <a:cxn ang="0">
                <a:pos x="16" y="20"/>
              </a:cxn>
              <a:cxn ang="0">
                <a:pos x="16" y="19"/>
              </a:cxn>
              <a:cxn ang="0">
                <a:pos x="14" y="17"/>
              </a:cxn>
              <a:cxn ang="0">
                <a:pos x="9" y="17"/>
              </a:cxn>
              <a:cxn ang="0">
                <a:pos x="6" y="14"/>
              </a:cxn>
              <a:cxn ang="0">
                <a:pos x="5" y="14"/>
              </a:cxn>
              <a:cxn ang="0">
                <a:pos x="4" y="12"/>
              </a:cxn>
              <a:cxn ang="0">
                <a:pos x="2" y="9"/>
              </a:cxn>
              <a:cxn ang="0">
                <a:pos x="2" y="7"/>
              </a:cxn>
              <a:cxn ang="0">
                <a:pos x="2" y="5"/>
              </a:cxn>
              <a:cxn ang="0">
                <a:pos x="2" y="4"/>
              </a:cxn>
              <a:cxn ang="0">
                <a:pos x="6" y="1"/>
              </a:cxn>
              <a:cxn ang="0">
                <a:pos x="9" y="0"/>
              </a:cxn>
              <a:cxn ang="0">
                <a:pos x="12" y="0"/>
              </a:cxn>
              <a:cxn ang="0">
                <a:pos x="15" y="1"/>
              </a:cxn>
              <a:cxn ang="0">
                <a:pos x="16" y="3"/>
              </a:cxn>
              <a:cxn ang="0">
                <a:pos x="17" y="4"/>
              </a:cxn>
              <a:cxn ang="0">
                <a:pos x="19" y="5"/>
              </a:cxn>
              <a:cxn ang="0">
                <a:pos x="19" y="8"/>
              </a:cxn>
              <a:cxn ang="0">
                <a:pos x="14" y="8"/>
              </a:cxn>
              <a:cxn ang="0">
                <a:pos x="11" y="8"/>
              </a:cxn>
              <a:cxn ang="0">
                <a:pos x="11" y="8"/>
              </a:cxn>
              <a:cxn ang="0">
                <a:pos x="9" y="8"/>
              </a:cxn>
              <a:cxn ang="0">
                <a:pos x="9" y="8"/>
              </a:cxn>
              <a:cxn ang="0">
                <a:pos x="9" y="8"/>
              </a:cxn>
              <a:cxn ang="0">
                <a:pos x="9" y="8"/>
              </a:cxn>
              <a:cxn ang="0">
                <a:pos x="9" y="10"/>
              </a:cxn>
              <a:cxn ang="0">
                <a:pos x="9" y="10"/>
              </a:cxn>
              <a:cxn ang="0">
                <a:pos x="11" y="10"/>
              </a:cxn>
              <a:cxn ang="0">
                <a:pos x="15" y="10"/>
              </a:cxn>
              <a:cxn ang="0">
                <a:pos x="17" y="12"/>
              </a:cxn>
              <a:cxn ang="0">
                <a:pos x="19" y="14"/>
              </a:cxn>
              <a:cxn ang="0">
                <a:pos x="20" y="14"/>
              </a:cxn>
              <a:cxn ang="0">
                <a:pos x="21" y="17"/>
              </a:cxn>
              <a:cxn ang="0">
                <a:pos x="21" y="20"/>
              </a:cxn>
              <a:cxn ang="0">
                <a:pos x="21" y="22"/>
              </a:cxn>
              <a:cxn ang="0">
                <a:pos x="20" y="23"/>
              </a:cxn>
              <a:cxn ang="0">
                <a:pos x="17" y="25"/>
              </a:cxn>
              <a:cxn ang="0">
                <a:pos x="15" y="27"/>
              </a:cxn>
              <a:cxn ang="0">
                <a:pos x="12" y="27"/>
              </a:cxn>
              <a:cxn ang="0">
                <a:pos x="9" y="27"/>
              </a:cxn>
              <a:cxn ang="0">
                <a:pos x="6" y="27"/>
              </a:cxn>
              <a:cxn ang="0">
                <a:pos x="6" y="27"/>
              </a:cxn>
              <a:cxn ang="0">
                <a:pos x="4" y="24"/>
              </a:cxn>
              <a:cxn ang="0">
                <a:pos x="2" y="23"/>
              </a:cxn>
            </a:cxnLst>
            <a:rect l="0" t="0" r="r" b="b"/>
            <a:pathLst>
              <a:path w="21" h="27">
                <a:moveTo>
                  <a:pt x="0" y="20"/>
                </a:moveTo>
                <a:lnTo>
                  <a:pt x="6" y="17"/>
                </a:lnTo>
                <a:lnTo>
                  <a:pt x="6" y="18"/>
                </a:lnTo>
                <a:lnTo>
                  <a:pt x="7" y="19"/>
                </a:lnTo>
                <a:lnTo>
                  <a:pt x="7" y="19"/>
                </a:lnTo>
                <a:lnTo>
                  <a:pt x="7" y="20"/>
                </a:lnTo>
                <a:lnTo>
                  <a:pt x="9" y="20"/>
                </a:lnTo>
                <a:lnTo>
                  <a:pt x="9" y="20"/>
                </a:lnTo>
                <a:lnTo>
                  <a:pt x="9" y="20"/>
                </a:lnTo>
                <a:lnTo>
                  <a:pt x="9" y="20"/>
                </a:lnTo>
                <a:lnTo>
                  <a:pt x="9" y="22"/>
                </a:lnTo>
                <a:lnTo>
                  <a:pt x="9" y="23"/>
                </a:lnTo>
                <a:lnTo>
                  <a:pt x="9" y="23"/>
                </a:lnTo>
                <a:lnTo>
                  <a:pt x="10" y="23"/>
                </a:lnTo>
                <a:lnTo>
                  <a:pt x="10" y="24"/>
                </a:lnTo>
                <a:lnTo>
                  <a:pt x="10" y="24"/>
                </a:lnTo>
                <a:lnTo>
                  <a:pt x="11" y="24"/>
                </a:lnTo>
                <a:lnTo>
                  <a:pt x="11" y="24"/>
                </a:lnTo>
                <a:lnTo>
                  <a:pt x="12" y="24"/>
                </a:lnTo>
                <a:lnTo>
                  <a:pt x="12" y="24"/>
                </a:lnTo>
                <a:lnTo>
                  <a:pt x="12" y="24"/>
                </a:lnTo>
                <a:lnTo>
                  <a:pt x="14" y="23"/>
                </a:lnTo>
                <a:lnTo>
                  <a:pt x="14" y="23"/>
                </a:lnTo>
                <a:lnTo>
                  <a:pt x="14" y="23"/>
                </a:lnTo>
                <a:lnTo>
                  <a:pt x="14" y="22"/>
                </a:lnTo>
                <a:lnTo>
                  <a:pt x="14" y="20"/>
                </a:lnTo>
                <a:lnTo>
                  <a:pt x="14" y="20"/>
                </a:lnTo>
                <a:lnTo>
                  <a:pt x="14" y="20"/>
                </a:lnTo>
                <a:lnTo>
                  <a:pt x="15" y="20"/>
                </a:lnTo>
                <a:lnTo>
                  <a:pt x="15" y="20"/>
                </a:lnTo>
                <a:lnTo>
                  <a:pt x="15" y="20"/>
                </a:lnTo>
                <a:lnTo>
                  <a:pt x="16" y="20"/>
                </a:lnTo>
                <a:lnTo>
                  <a:pt x="16" y="20"/>
                </a:lnTo>
                <a:lnTo>
                  <a:pt x="16" y="20"/>
                </a:lnTo>
                <a:lnTo>
                  <a:pt x="16" y="20"/>
                </a:lnTo>
                <a:lnTo>
                  <a:pt x="16" y="20"/>
                </a:lnTo>
                <a:lnTo>
                  <a:pt x="16" y="20"/>
                </a:lnTo>
                <a:lnTo>
                  <a:pt x="16" y="20"/>
                </a:lnTo>
                <a:lnTo>
                  <a:pt x="16" y="19"/>
                </a:lnTo>
                <a:lnTo>
                  <a:pt x="15" y="19"/>
                </a:lnTo>
                <a:lnTo>
                  <a:pt x="15" y="18"/>
                </a:lnTo>
                <a:lnTo>
                  <a:pt x="14" y="17"/>
                </a:lnTo>
                <a:lnTo>
                  <a:pt x="11" y="17"/>
                </a:lnTo>
                <a:lnTo>
                  <a:pt x="10" y="17"/>
                </a:lnTo>
                <a:lnTo>
                  <a:pt x="9" y="17"/>
                </a:lnTo>
                <a:lnTo>
                  <a:pt x="7" y="15"/>
                </a:lnTo>
                <a:lnTo>
                  <a:pt x="6" y="15"/>
                </a:lnTo>
                <a:lnTo>
                  <a:pt x="6" y="14"/>
                </a:lnTo>
                <a:lnTo>
                  <a:pt x="6" y="14"/>
                </a:lnTo>
                <a:lnTo>
                  <a:pt x="6" y="14"/>
                </a:lnTo>
                <a:lnTo>
                  <a:pt x="5" y="14"/>
                </a:lnTo>
                <a:lnTo>
                  <a:pt x="4" y="13"/>
                </a:lnTo>
                <a:lnTo>
                  <a:pt x="4" y="13"/>
                </a:lnTo>
                <a:lnTo>
                  <a:pt x="4" y="12"/>
                </a:lnTo>
                <a:lnTo>
                  <a:pt x="4" y="10"/>
                </a:lnTo>
                <a:lnTo>
                  <a:pt x="2" y="9"/>
                </a:lnTo>
                <a:lnTo>
                  <a:pt x="2" y="9"/>
                </a:lnTo>
                <a:lnTo>
                  <a:pt x="2" y="8"/>
                </a:lnTo>
                <a:lnTo>
                  <a:pt x="2" y="7"/>
                </a:lnTo>
                <a:lnTo>
                  <a:pt x="2" y="7"/>
                </a:lnTo>
                <a:lnTo>
                  <a:pt x="2" y="7"/>
                </a:lnTo>
                <a:lnTo>
                  <a:pt x="2" y="5"/>
                </a:lnTo>
                <a:lnTo>
                  <a:pt x="2" y="5"/>
                </a:lnTo>
                <a:lnTo>
                  <a:pt x="2" y="4"/>
                </a:lnTo>
                <a:lnTo>
                  <a:pt x="2" y="4"/>
                </a:lnTo>
                <a:lnTo>
                  <a:pt x="2" y="4"/>
                </a:lnTo>
                <a:lnTo>
                  <a:pt x="4" y="3"/>
                </a:lnTo>
                <a:lnTo>
                  <a:pt x="5" y="1"/>
                </a:lnTo>
                <a:lnTo>
                  <a:pt x="6" y="1"/>
                </a:lnTo>
                <a:lnTo>
                  <a:pt x="7" y="1"/>
                </a:lnTo>
                <a:lnTo>
                  <a:pt x="7" y="0"/>
                </a:lnTo>
                <a:lnTo>
                  <a:pt x="9" y="0"/>
                </a:lnTo>
                <a:lnTo>
                  <a:pt x="10" y="0"/>
                </a:lnTo>
                <a:lnTo>
                  <a:pt x="11" y="0"/>
                </a:lnTo>
                <a:lnTo>
                  <a:pt x="12" y="0"/>
                </a:lnTo>
                <a:lnTo>
                  <a:pt x="12" y="0"/>
                </a:lnTo>
                <a:lnTo>
                  <a:pt x="14" y="0"/>
                </a:lnTo>
                <a:lnTo>
                  <a:pt x="15" y="1"/>
                </a:lnTo>
                <a:lnTo>
                  <a:pt x="15" y="1"/>
                </a:lnTo>
                <a:lnTo>
                  <a:pt x="16" y="1"/>
                </a:lnTo>
                <a:lnTo>
                  <a:pt x="16" y="3"/>
                </a:lnTo>
                <a:lnTo>
                  <a:pt x="16" y="4"/>
                </a:lnTo>
                <a:lnTo>
                  <a:pt x="17" y="4"/>
                </a:lnTo>
                <a:lnTo>
                  <a:pt x="17" y="4"/>
                </a:lnTo>
                <a:lnTo>
                  <a:pt x="19" y="4"/>
                </a:lnTo>
                <a:lnTo>
                  <a:pt x="19" y="4"/>
                </a:lnTo>
                <a:lnTo>
                  <a:pt x="19" y="5"/>
                </a:lnTo>
                <a:lnTo>
                  <a:pt x="19" y="5"/>
                </a:lnTo>
                <a:lnTo>
                  <a:pt x="19" y="7"/>
                </a:lnTo>
                <a:lnTo>
                  <a:pt x="19" y="8"/>
                </a:lnTo>
                <a:lnTo>
                  <a:pt x="14" y="8"/>
                </a:lnTo>
                <a:lnTo>
                  <a:pt x="14" y="8"/>
                </a:lnTo>
                <a:lnTo>
                  <a:pt x="14" y="8"/>
                </a:lnTo>
                <a:lnTo>
                  <a:pt x="12" y="8"/>
                </a:lnTo>
                <a:lnTo>
                  <a:pt x="12" y="8"/>
                </a:lnTo>
                <a:lnTo>
                  <a:pt x="11" y="8"/>
                </a:lnTo>
                <a:lnTo>
                  <a:pt x="11" y="8"/>
                </a:lnTo>
                <a:lnTo>
                  <a:pt x="11" y="8"/>
                </a:lnTo>
                <a:lnTo>
                  <a:pt x="11" y="8"/>
                </a:lnTo>
                <a:lnTo>
                  <a:pt x="10" y="8"/>
                </a:lnTo>
                <a:lnTo>
                  <a:pt x="10" y="8"/>
                </a:lnTo>
                <a:lnTo>
                  <a:pt x="9" y="8"/>
                </a:lnTo>
                <a:lnTo>
                  <a:pt x="9" y="8"/>
                </a:lnTo>
                <a:lnTo>
                  <a:pt x="9" y="8"/>
                </a:lnTo>
                <a:lnTo>
                  <a:pt x="9" y="8"/>
                </a:lnTo>
                <a:lnTo>
                  <a:pt x="9" y="8"/>
                </a:lnTo>
                <a:lnTo>
                  <a:pt x="9" y="8"/>
                </a:lnTo>
                <a:lnTo>
                  <a:pt x="9" y="8"/>
                </a:lnTo>
                <a:lnTo>
                  <a:pt x="9" y="8"/>
                </a:lnTo>
                <a:lnTo>
                  <a:pt x="9" y="8"/>
                </a:lnTo>
                <a:lnTo>
                  <a:pt x="9" y="8"/>
                </a:lnTo>
                <a:lnTo>
                  <a:pt x="9" y="9"/>
                </a:lnTo>
                <a:lnTo>
                  <a:pt x="9" y="9"/>
                </a:lnTo>
                <a:lnTo>
                  <a:pt x="9" y="10"/>
                </a:lnTo>
                <a:lnTo>
                  <a:pt x="9" y="10"/>
                </a:lnTo>
                <a:lnTo>
                  <a:pt x="9" y="10"/>
                </a:lnTo>
                <a:lnTo>
                  <a:pt x="9" y="10"/>
                </a:lnTo>
                <a:lnTo>
                  <a:pt x="10" y="10"/>
                </a:lnTo>
                <a:lnTo>
                  <a:pt x="11" y="10"/>
                </a:lnTo>
                <a:lnTo>
                  <a:pt x="11" y="10"/>
                </a:lnTo>
                <a:lnTo>
                  <a:pt x="12" y="10"/>
                </a:lnTo>
                <a:lnTo>
                  <a:pt x="14" y="10"/>
                </a:lnTo>
                <a:lnTo>
                  <a:pt x="15" y="10"/>
                </a:lnTo>
                <a:lnTo>
                  <a:pt x="16" y="12"/>
                </a:lnTo>
                <a:lnTo>
                  <a:pt x="16" y="12"/>
                </a:lnTo>
                <a:lnTo>
                  <a:pt x="17" y="12"/>
                </a:lnTo>
                <a:lnTo>
                  <a:pt x="17" y="13"/>
                </a:lnTo>
                <a:lnTo>
                  <a:pt x="19" y="13"/>
                </a:lnTo>
                <a:lnTo>
                  <a:pt x="19" y="14"/>
                </a:lnTo>
                <a:lnTo>
                  <a:pt x="19" y="14"/>
                </a:lnTo>
                <a:lnTo>
                  <a:pt x="19" y="14"/>
                </a:lnTo>
                <a:lnTo>
                  <a:pt x="20" y="14"/>
                </a:lnTo>
                <a:lnTo>
                  <a:pt x="20" y="15"/>
                </a:lnTo>
                <a:lnTo>
                  <a:pt x="20" y="15"/>
                </a:lnTo>
                <a:lnTo>
                  <a:pt x="21" y="17"/>
                </a:lnTo>
                <a:lnTo>
                  <a:pt x="21" y="18"/>
                </a:lnTo>
                <a:lnTo>
                  <a:pt x="21" y="19"/>
                </a:lnTo>
                <a:lnTo>
                  <a:pt x="21" y="20"/>
                </a:lnTo>
                <a:lnTo>
                  <a:pt x="21" y="20"/>
                </a:lnTo>
                <a:lnTo>
                  <a:pt x="21" y="20"/>
                </a:lnTo>
                <a:lnTo>
                  <a:pt x="21" y="22"/>
                </a:lnTo>
                <a:lnTo>
                  <a:pt x="20" y="22"/>
                </a:lnTo>
                <a:lnTo>
                  <a:pt x="20" y="23"/>
                </a:lnTo>
                <a:lnTo>
                  <a:pt x="20" y="23"/>
                </a:lnTo>
                <a:lnTo>
                  <a:pt x="19" y="24"/>
                </a:lnTo>
                <a:lnTo>
                  <a:pt x="19" y="24"/>
                </a:lnTo>
                <a:lnTo>
                  <a:pt x="17" y="25"/>
                </a:lnTo>
                <a:lnTo>
                  <a:pt x="17" y="25"/>
                </a:lnTo>
                <a:lnTo>
                  <a:pt x="16" y="27"/>
                </a:lnTo>
                <a:lnTo>
                  <a:pt x="15" y="27"/>
                </a:lnTo>
                <a:lnTo>
                  <a:pt x="14" y="27"/>
                </a:lnTo>
                <a:lnTo>
                  <a:pt x="12" y="27"/>
                </a:lnTo>
                <a:lnTo>
                  <a:pt x="12" y="27"/>
                </a:lnTo>
                <a:lnTo>
                  <a:pt x="11" y="27"/>
                </a:lnTo>
                <a:lnTo>
                  <a:pt x="10" y="27"/>
                </a:lnTo>
                <a:lnTo>
                  <a:pt x="9" y="27"/>
                </a:lnTo>
                <a:lnTo>
                  <a:pt x="9" y="27"/>
                </a:lnTo>
                <a:lnTo>
                  <a:pt x="7" y="27"/>
                </a:lnTo>
                <a:lnTo>
                  <a:pt x="6" y="27"/>
                </a:lnTo>
                <a:lnTo>
                  <a:pt x="6" y="27"/>
                </a:lnTo>
                <a:lnTo>
                  <a:pt x="6" y="27"/>
                </a:lnTo>
                <a:lnTo>
                  <a:pt x="6" y="27"/>
                </a:lnTo>
                <a:lnTo>
                  <a:pt x="5" y="25"/>
                </a:lnTo>
                <a:lnTo>
                  <a:pt x="4" y="25"/>
                </a:lnTo>
                <a:lnTo>
                  <a:pt x="4" y="24"/>
                </a:lnTo>
                <a:lnTo>
                  <a:pt x="2" y="24"/>
                </a:lnTo>
                <a:lnTo>
                  <a:pt x="2" y="23"/>
                </a:lnTo>
                <a:lnTo>
                  <a:pt x="2" y="23"/>
                </a:lnTo>
                <a:lnTo>
                  <a:pt x="1" y="22"/>
                </a:lnTo>
                <a:lnTo>
                  <a:pt x="0" y="20"/>
                </a:lnTo>
                <a:close/>
              </a:path>
            </a:pathLst>
          </a:custGeom>
          <a:solidFill>
            <a:srgbClr val="3A66AA"/>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333" name="Freeform 453"/>
          <p:cNvSpPr>
            <a:spLocks noEditPoints="1"/>
          </p:cNvSpPr>
          <p:nvPr/>
        </p:nvSpPr>
        <p:spPr bwMode="auto">
          <a:xfrm>
            <a:off x="6399213" y="4476750"/>
            <a:ext cx="6350" cy="14288"/>
          </a:xfrm>
          <a:custGeom>
            <a:avLst/>
            <a:gdLst/>
            <a:ahLst/>
            <a:cxnLst>
              <a:cxn ang="0">
                <a:pos x="13" y="37"/>
              </a:cxn>
              <a:cxn ang="0">
                <a:pos x="13" y="34"/>
              </a:cxn>
              <a:cxn ang="0">
                <a:pos x="13" y="35"/>
              </a:cxn>
              <a:cxn ang="0">
                <a:pos x="13" y="35"/>
              </a:cxn>
              <a:cxn ang="0">
                <a:pos x="11" y="37"/>
              </a:cxn>
              <a:cxn ang="0">
                <a:pos x="10" y="37"/>
              </a:cxn>
              <a:cxn ang="0">
                <a:pos x="9" y="37"/>
              </a:cxn>
              <a:cxn ang="0">
                <a:pos x="9" y="37"/>
              </a:cxn>
              <a:cxn ang="0">
                <a:pos x="8" y="37"/>
              </a:cxn>
              <a:cxn ang="0">
                <a:pos x="6" y="37"/>
              </a:cxn>
              <a:cxn ang="0">
                <a:pos x="5" y="37"/>
              </a:cxn>
              <a:cxn ang="0">
                <a:pos x="3" y="37"/>
              </a:cxn>
              <a:cxn ang="0">
                <a:pos x="3" y="35"/>
              </a:cxn>
              <a:cxn ang="0">
                <a:pos x="1" y="33"/>
              </a:cxn>
              <a:cxn ang="0">
                <a:pos x="0" y="30"/>
              </a:cxn>
              <a:cxn ang="0">
                <a:pos x="0" y="28"/>
              </a:cxn>
              <a:cxn ang="0">
                <a:pos x="0" y="25"/>
              </a:cxn>
              <a:cxn ang="0">
                <a:pos x="0" y="23"/>
              </a:cxn>
              <a:cxn ang="0">
                <a:pos x="0" y="20"/>
              </a:cxn>
              <a:cxn ang="0">
                <a:pos x="0" y="18"/>
              </a:cxn>
              <a:cxn ang="0">
                <a:pos x="1" y="15"/>
              </a:cxn>
              <a:cxn ang="0">
                <a:pos x="3" y="13"/>
              </a:cxn>
              <a:cxn ang="0">
                <a:pos x="3" y="11"/>
              </a:cxn>
              <a:cxn ang="0">
                <a:pos x="5" y="10"/>
              </a:cxn>
              <a:cxn ang="0">
                <a:pos x="6" y="10"/>
              </a:cxn>
              <a:cxn ang="0">
                <a:pos x="9" y="10"/>
              </a:cxn>
              <a:cxn ang="0">
                <a:pos x="10" y="10"/>
              </a:cxn>
              <a:cxn ang="0">
                <a:pos x="11" y="11"/>
              </a:cxn>
              <a:cxn ang="0">
                <a:pos x="13" y="13"/>
              </a:cxn>
              <a:cxn ang="0">
                <a:pos x="13" y="0"/>
              </a:cxn>
              <a:cxn ang="0">
                <a:pos x="18" y="37"/>
              </a:cxn>
              <a:cxn ang="0">
                <a:pos x="5" y="25"/>
              </a:cxn>
              <a:cxn ang="0">
                <a:pos x="5" y="27"/>
              </a:cxn>
              <a:cxn ang="0">
                <a:pos x="5" y="28"/>
              </a:cxn>
              <a:cxn ang="0">
                <a:pos x="5" y="29"/>
              </a:cxn>
              <a:cxn ang="0">
                <a:pos x="5" y="30"/>
              </a:cxn>
              <a:cxn ang="0">
                <a:pos x="5" y="32"/>
              </a:cxn>
              <a:cxn ang="0">
                <a:pos x="6" y="33"/>
              </a:cxn>
              <a:cxn ang="0">
                <a:pos x="8" y="34"/>
              </a:cxn>
              <a:cxn ang="0">
                <a:pos x="9" y="34"/>
              </a:cxn>
              <a:cxn ang="0">
                <a:pos x="10" y="33"/>
              </a:cxn>
              <a:cxn ang="0">
                <a:pos x="10" y="32"/>
              </a:cxn>
              <a:cxn ang="0">
                <a:pos x="11" y="30"/>
              </a:cxn>
              <a:cxn ang="0">
                <a:pos x="13" y="30"/>
              </a:cxn>
              <a:cxn ang="0">
                <a:pos x="13" y="29"/>
              </a:cxn>
              <a:cxn ang="0">
                <a:pos x="13" y="28"/>
              </a:cxn>
              <a:cxn ang="0">
                <a:pos x="13" y="25"/>
              </a:cxn>
              <a:cxn ang="0">
                <a:pos x="13" y="23"/>
              </a:cxn>
              <a:cxn ang="0">
                <a:pos x="13" y="22"/>
              </a:cxn>
              <a:cxn ang="0">
                <a:pos x="13" y="20"/>
              </a:cxn>
              <a:cxn ang="0">
                <a:pos x="13" y="18"/>
              </a:cxn>
              <a:cxn ang="0">
                <a:pos x="11" y="18"/>
              </a:cxn>
              <a:cxn ang="0">
                <a:pos x="10" y="18"/>
              </a:cxn>
              <a:cxn ang="0">
                <a:pos x="10" y="18"/>
              </a:cxn>
              <a:cxn ang="0">
                <a:pos x="9" y="18"/>
              </a:cxn>
              <a:cxn ang="0">
                <a:pos x="8" y="18"/>
              </a:cxn>
              <a:cxn ang="0">
                <a:pos x="8" y="18"/>
              </a:cxn>
              <a:cxn ang="0">
                <a:pos x="6" y="18"/>
              </a:cxn>
              <a:cxn ang="0">
                <a:pos x="5" y="18"/>
              </a:cxn>
              <a:cxn ang="0">
                <a:pos x="5" y="18"/>
              </a:cxn>
              <a:cxn ang="0">
                <a:pos x="5" y="20"/>
              </a:cxn>
              <a:cxn ang="0">
                <a:pos x="5" y="22"/>
              </a:cxn>
              <a:cxn ang="0">
                <a:pos x="5" y="23"/>
              </a:cxn>
            </a:cxnLst>
            <a:rect l="0" t="0" r="r" b="b"/>
            <a:pathLst>
              <a:path w="18" h="37">
                <a:moveTo>
                  <a:pt x="18" y="37"/>
                </a:moveTo>
                <a:lnTo>
                  <a:pt x="13" y="37"/>
                </a:lnTo>
                <a:lnTo>
                  <a:pt x="13" y="34"/>
                </a:lnTo>
                <a:lnTo>
                  <a:pt x="13" y="34"/>
                </a:lnTo>
                <a:lnTo>
                  <a:pt x="13" y="34"/>
                </a:lnTo>
                <a:lnTo>
                  <a:pt x="13" y="35"/>
                </a:lnTo>
                <a:lnTo>
                  <a:pt x="13" y="35"/>
                </a:lnTo>
                <a:lnTo>
                  <a:pt x="13" y="35"/>
                </a:lnTo>
                <a:lnTo>
                  <a:pt x="11" y="37"/>
                </a:lnTo>
                <a:lnTo>
                  <a:pt x="11" y="37"/>
                </a:lnTo>
                <a:lnTo>
                  <a:pt x="10" y="37"/>
                </a:lnTo>
                <a:lnTo>
                  <a:pt x="10" y="37"/>
                </a:lnTo>
                <a:lnTo>
                  <a:pt x="10" y="37"/>
                </a:lnTo>
                <a:lnTo>
                  <a:pt x="9" y="37"/>
                </a:lnTo>
                <a:lnTo>
                  <a:pt x="9" y="37"/>
                </a:lnTo>
                <a:lnTo>
                  <a:pt x="9" y="37"/>
                </a:lnTo>
                <a:lnTo>
                  <a:pt x="8" y="37"/>
                </a:lnTo>
                <a:lnTo>
                  <a:pt x="8" y="37"/>
                </a:lnTo>
                <a:lnTo>
                  <a:pt x="8" y="37"/>
                </a:lnTo>
                <a:lnTo>
                  <a:pt x="6" y="37"/>
                </a:lnTo>
                <a:lnTo>
                  <a:pt x="5" y="37"/>
                </a:lnTo>
                <a:lnTo>
                  <a:pt x="5" y="37"/>
                </a:lnTo>
                <a:lnTo>
                  <a:pt x="4" y="37"/>
                </a:lnTo>
                <a:lnTo>
                  <a:pt x="3" y="37"/>
                </a:lnTo>
                <a:lnTo>
                  <a:pt x="3" y="35"/>
                </a:lnTo>
                <a:lnTo>
                  <a:pt x="3" y="35"/>
                </a:lnTo>
                <a:lnTo>
                  <a:pt x="3" y="34"/>
                </a:lnTo>
                <a:lnTo>
                  <a:pt x="1" y="33"/>
                </a:lnTo>
                <a:lnTo>
                  <a:pt x="0" y="32"/>
                </a:lnTo>
                <a:lnTo>
                  <a:pt x="0" y="30"/>
                </a:lnTo>
                <a:lnTo>
                  <a:pt x="0" y="29"/>
                </a:lnTo>
                <a:lnTo>
                  <a:pt x="0" y="28"/>
                </a:lnTo>
                <a:lnTo>
                  <a:pt x="0" y="27"/>
                </a:lnTo>
                <a:lnTo>
                  <a:pt x="0" y="25"/>
                </a:lnTo>
                <a:lnTo>
                  <a:pt x="0" y="24"/>
                </a:lnTo>
                <a:lnTo>
                  <a:pt x="0" y="23"/>
                </a:lnTo>
                <a:lnTo>
                  <a:pt x="0" y="22"/>
                </a:lnTo>
                <a:lnTo>
                  <a:pt x="0" y="20"/>
                </a:lnTo>
                <a:lnTo>
                  <a:pt x="0" y="19"/>
                </a:lnTo>
                <a:lnTo>
                  <a:pt x="0" y="18"/>
                </a:lnTo>
                <a:lnTo>
                  <a:pt x="0" y="17"/>
                </a:lnTo>
                <a:lnTo>
                  <a:pt x="1" y="15"/>
                </a:lnTo>
                <a:lnTo>
                  <a:pt x="3" y="14"/>
                </a:lnTo>
                <a:lnTo>
                  <a:pt x="3" y="13"/>
                </a:lnTo>
                <a:lnTo>
                  <a:pt x="3" y="11"/>
                </a:lnTo>
                <a:lnTo>
                  <a:pt x="3" y="11"/>
                </a:lnTo>
                <a:lnTo>
                  <a:pt x="4" y="11"/>
                </a:lnTo>
                <a:lnTo>
                  <a:pt x="5" y="10"/>
                </a:lnTo>
                <a:lnTo>
                  <a:pt x="5" y="10"/>
                </a:lnTo>
                <a:lnTo>
                  <a:pt x="6" y="10"/>
                </a:lnTo>
                <a:lnTo>
                  <a:pt x="8" y="10"/>
                </a:lnTo>
                <a:lnTo>
                  <a:pt x="9" y="10"/>
                </a:lnTo>
                <a:lnTo>
                  <a:pt x="9" y="10"/>
                </a:lnTo>
                <a:lnTo>
                  <a:pt x="10" y="10"/>
                </a:lnTo>
                <a:lnTo>
                  <a:pt x="11" y="11"/>
                </a:lnTo>
                <a:lnTo>
                  <a:pt x="11" y="11"/>
                </a:lnTo>
                <a:lnTo>
                  <a:pt x="13" y="11"/>
                </a:lnTo>
                <a:lnTo>
                  <a:pt x="13" y="13"/>
                </a:lnTo>
                <a:lnTo>
                  <a:pt x="13" y="14"/>
                </a:lnTo>
                <a:lnTo>
                  <a:pt x="13" y="0"/>
                </a:lnTo>
                <a:lnTo>
                  <a:pt x="18" y="0"/>
                </a:lnTo>
                <a:lnTo>
                  <a:pt x="18" y="37"/>
                </a:lnTo>
                <a:close/>
                <a:moveTo>
                  <a:pt x="5" y="24"/>
                </a:moveTo>
                <a:lnTo>
                  <a:pt x="5" y="25"/>
                </a:lnTo>
                <a:lnTo>
                  <a:pt x="5" y="25"/>
                </a:lnTo>
                <a:lnTo>
                  <a:pt x="5" y="27"/>
                </a:lnTo>
                <a:lnTo>
                  <a:pt x="5" y="27"/>
                </a:lnTo>
                <a:lnTo>
                  <a:pt x="5" y="28"/>
                </a:lnTo>
                <a:lnTo>
                  <a:pt x="5" y="28"/>
                </a:lnTo>
                <a:lnTo>
                  <a:pt x="5" y="29"/>
                </a:lnTo>
                <a:lnTo>
                  <a:pt x="5" y="30"/>
                </a:lnTo>
                <a:lnTo>
                  <a:pt x="5" y="30"/>
                </a:lnTo>
                <a:lnTo>
                  <a:pt x="5" y="30"/>
                </a:lnTo>
                <a:lnTo>
                  <a:pt x="5" y="32"/>
                </a:lnTo>
                <a:lnTo>
                  <a:pt x="6" y="32"/>
                </a:lnTo>
                <a:lnTo>
                  <a:pt x="6" y="33"/>
                </a:lnTo>
                <a:lnTo>
                  <a:pt x="8" y="33"/>
                </a:lnTo>
                <a:lnTo>
                  <a:pt x="8" y="34"/>
                </a:lnTo>
                <a:lnTo>
                  <a:pt x="8" y="34"/>
                </a:lnTo>
                <a:lnTo>
                  <a:pt x="9" y="34"/>
                </a:lnTo>
                <a:lnTo>
                  <a:pt x="9" y="33"/>
                </a:lnTo>
                <a:lnTo>
                  <a:pt x="10" y="33"/>
                </a:lnTo>
                <a:lnTo>
                  <a:pt x="10" y="32"/>
                </a:lnTo>
                <a:lnTo>
                  <a:pt x="10" y="32"/>
                </a:lnTo>
                <a:lnTo>
                  <a:pt x="11" y="30"/>
                </a:lnTo>
                <a:lnTo>
                  <a:pt x="11" y="30"/>
                </a:lnTo>
                <a:lnTo>
                  <a:pt x="13" y="30"/>
                </a:lnTo>
                <a:lnTo>
                  <a:pt x="13" y="30"/>
                </a:lnTo>
                <a:lnTo>
                  <a:pt x="13" y="30"/>
                </a:lnTo>
                <a:lnTo>
                  <a:pt x="13" y="29"/>
                </a:lnTo>
                <a:lnTo>
                  <a:pt x="13" y="28"/>
                </a:lnTo>
                <a:lnTo>
                  <a:pt x="13" y="28"/>
                </a:lnTo>
                <a:lnTo>
                  <a:pt x="13" y="27"/>
                </a:lnTo>
                <a:lnTo>
                  <a:pt x="13" y="25"/>
                </a:lnTo>
                <a:lnTo>
                  <a:pt x="13" y="24"/>
                </a:lnTo>
                <a:lnTo>
                  <a:pt x="13" y="23"/>
                </a:lnTo>
                <a:lnTo>
                  <a:pt x="13" y="22"/>
                </a:lnTo>
                <a:lnTo>
                  <a:pt x="13" y="22"/>
                </a:lnTo>
                <a:lnTo>
                  <a:pt x="13" y="20"/>
                </a:lnTo>
                <a:lnTo>
                  <a:pt x="13" y="20"/>
                </a:lnTo>
                <a:lnTo>
                  <a:pt x="13" y="19"/>
                </a:lnTo>
                <a:lnTo>
                  <a:pt x="13" y="18"/>
                </a:lnTo>
                <a:lnTo>
                  <a:pt x="13" y="18"/>
                </a:lnTo>
                <a:lnTo>
                  <a:pt x="11" y="18"/>
                </a:lnTo>
                <a:lnTo>
                  <a:pt x="11" y="18"/>
                </a:lnTo>
                <a:lnTo>
                  <a:pt x="10" y="18"/>
                </a:lnTo>
                <a:lnTo>
                  <a:pt x="10" y="18"/>
                </a:lnTo>
                <a:lnTo>
                  <a:pt x="10" y="18"/>
                </a:lnTo>
                <a:lnTo>
                  <a:pt x="9" y="18"/>
                </a:lnTo>
                <a:lnTo>
                  <a:pt x="9" y="18"/>
                </a:lnTo>
                <a:lnTo>
                  <a:pt x="8" y="18"/>
                </a:lnTo>
                <a:lnTo>
                  <a:pt x="8" y="18"/>
                </a:lnTo>
                <a:lnTo>
                  <a:pt x="8" y="18"/>
                </a:lnTo>
                <a:lnTo>
                  <a:pt x="8" y="18"/>
                </a:lnTo>
                <a:lnTo>
                  <a:pt x="8" y="18"/>
                </a:lnTo>
                <a:lnTo>
                  <a:pt x="6" y="18"/>
                </a:lnTo>
                <a:lnTo>
                  <a:pt x="6" y="18"/>
                </a:lnTo>
                <a:lnTo>
                  <a:pt x="5" y="18"/>
                </a:lnTo>
                <a:lnTo>
                  <a:pt x="5" y="18"/>
                </a:lnTo>
                <a:lnTo>
                  <a:pt x="5" y="18"/>
                </a:lnTo>
                <a:lnTo>
                  <a:pt x="5" y="19"/>
                </a:lnTo>
                <a:lnTo>
                  <a:pt x="5" y="20"/>
                </a:lnTo>
                <a:lnTo>
                  <a:pt x="5" y="20"/>
                </a:lnTo>
                <a:lnTo>
                  <a:pt x="5" y="22"/>
                </a:lnTo>
                <a:lnTo>
                  <a:pt x="5" y="22"/>
                </a:lnTo>
                <a:lnTo>
                  <a:pt x="5" y="23"/>
                </a:lnTo>
                <a:lnTo>
                  <a:pt x="5" y="24"/>
                </a:lnTo>
                <a:close/>
              </a:path>
            </a:pathLst>
          </a:custGeom>
          <a:solidFill>
            <a:srgbClr val="3A66AA"/>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334" name="Freeform 454"/>
          <p:cNvSpPr/>
          <p:nvPr/>
        </p:nvSpPr>
        <p:spPr bwMode="auto">
          <a:xfrm>
            <a:off x="6407150" y="4476750"/>
            <a:ext cx="4763" cy="14288"/>
          </a:xfrm>
          <a:custGeom>
            <a:avLst/>
            <a:gdLst/>
            <a:ahLst/>
            <a:cxnLst>
              <a:cxn ang="0">
                <a:pos x="0" y="10"/>
              </a:cxn>
              <a:cxn ang="0">
                <a:pos x="3" y="10"/>
              </a:cxn>
              <a:cxn ang="0">
                <a:pos x="3" y="9"/>
              </a:cxn>
              <a:cxn ang="0">
                <a:pos x="3" y="8"/>
              </a:cxn>
              <a:cxn ang="0">
                <a:pos x="3" y="6"/>
              </a:cxn>
              <a:cxn ang="0">
                <a:pos x="3" y="6"/>
              </a:cxn>
              <a:cxn ang="0">
                <a:pos x="3" y="5"/>
              </a:cxn>
              <a:cxn ang="0">
                <a:pos x="4" y="4"/>
              </a:cxn>
              <a:cxn ang="0">
                <a:pos x="4" y="4"/>
              </a:cxn>
              <a:cxn ang="0">
                <a:pos x="5" y="4"/>
              </a:cxn>
              <a:cxn ang="0">
                <a:pos x="5" y="4"/>
              </a:cxn>
              <a:cxn ang="0">
                <a:pos x="5" y="4"/>
              </a:cxn>
              <a:cxn ang="0">
                <a:pos x="5" y="4"/>
              </a:cxn>
              <a:cxn ang="0">
                <a:pos x="5" y="3"/>
              </a:cxn>
              <a:cxn ang="0">
                <a:pos x="5" y="3"/>
              </a:cxn>
              <a:cxn ang="0">
                <a:pos x="5" y="1"/>
              </a:cxn>
              <a:cxn ang="0">
                <a:pos x="5" y="0"/>
              </a:cxn>
              <a:cxn ang="0">
                <a:pos x="7" y="0"/>
              </a:cxn>
              <a:cxn ang="0">
                <a:pos x="7" y="0"/>
              </a:cxn>
              <a:cxn ang="0">
                <a:pos x="8" y="0"/>
              </a:cxn>
              <a:cxn ang="0">
                <a:pos x="8" y="0"/>
              </a:cxn>
              <a:cxn ang="0">
                <a:pos x="8" y="0"/>
              </a:cxn>
              <a:cxn ang="0">
                <a:pos x="9" y="0"/>
              </a:cxn>
              <a:cxn ang="0">
                <a:pos x="9" y="0"/>
              </a:cxn>
              <a:cxn ang="0">
                <a:pos x="11" y="0"/>
              </a:cxn>
              <a:cxn ang="0">
                <a:pos x="11" y="0"/>
              </a:cxn>
              <a:cxn ang="0">
                <a:pos x="11" y="0"/>
              </a:cxn>
              <a:cxn ang="0">
                <a:pos x="12" y="0"/>
              </a:cxn>
              <a:cxn ang="0">
                <a:pos x="12" y="0"/>
              </a:cxn>
              <a:cxn ang="0">
                <a:pos x="13" y="0"/>
              </a:cxn>
              <a:cxn ang="0">
                <a:pos x="13" y="0"/>
              </a:cxn>
              <a:cxn ang="0">
                <a:pos x="13" y="0"/>
              </a:cxn>
              <a:cxn ang="0">
                <a:pos x="13" y="0"/>
              </a:cxn>
              <a:cxn ang="0">
                <a:pos x="13" y="8"/>
              </a:cxn>
              <a:cxn ang="0">
                <a:pos x="13" y="8"/>
              </a:cxn>
              <a:cxn ang="0">
                <a:pos x="13" y="8"/>
              </a:cxn>
              <a:cxn ang="0">
                <a:pos x="13" y="8"/>
              </a:cxn>
              <a:cxn ang="0">
                <a:pos x="13" y="8"/>
              </a:cxn>
              <a:cxn ang="0">
                <a:pos x="13" y="8"/>
              </a:cxn>
              <a:cxn ang="0">
                <a:pos x="12" y="8"/>
              </a:cxn>
              <a:cxn ang="0">
                <a:pos x="12" y="8"/>
              </a:cxn>
              <a:cxn ang="0">
                <a:pos x="11" y="8"/>
              </a:cxn>
              <a:cxn ang="0">
                <a:pos x="9" y="8"/>
              </a:cxn>
              <a:cxn ang="0">
                <a:pos x="9" y="8"/>
              </a:cxn>
              <a:cxn ang="0">
                <a:pos x="9" y="8"/>
              </a:cxn>
              <a:cxn ang="0">
                <a:pos x="8" y="8"/>
              </a:cxn>
              <a:cxn ang="0">
                <a:pos x="8" y="8"/>
              </a:cxn>
              <a:cxn ang="0">
                <a:pos x="8" y="9"/>
              </a:cxn>
              <a:cxn ang="0">
                <a:pos x="8" y="9"/>
              </a:cxn>
              <a:cxn ang="0">
                <a:pos x="8" y="10"/>
              </a:cxn>
              <a:cxn ang="0">
                <a:pos x="13" y="10"/>
              </a:cxn>
              <a:cxn ang="0">
                <a:pos x="13" y="18"/>
              </a:cxn>
              <a:cxn ang="0">
                <a:pos x="8" y="18"/>
              </a:cxn>
              <a:cxn ang="0">
                <a:pos x="8" y="37"/>
              </a:cxn>
              <a:cxn ang="0">
                <a:pos x="3" y="37"/>
              </a:cxn>
              <a:cxn ang="0">
                <a:pos x="3" y="18"/>
              </a:cxn>
              <a:cxn ang="0">
                <a:pos x="0" y="18"/>
              </a:cxn>
              <a:cxn ang="0">
                <a:pos x="0" y="10"/>
              </a:cxn>
            </a:cxnLst>
            <a:rect l="0" t="0" r="r" b="b"/>
            <a:pathLst>
              <a:path w="13" h="37">
                <a:moveTo>
                  <a:pt x="0" y="10"/>
                </a:moveTo>
                <a:lnTo>
                  <a:pt x="3" y="10"/>
                </a:lnTo>
                <a:lnTo>
                  <a:pt x="3" y="9"/>
                </a:lnTo>
                <a:lnTo>
                  <a:pt x="3" y="8"/>
                </a:lnTo>
                <a:lnTo>
                  <a:pt x="3" y="6"/>
                </a:lnTo>
                <a:lnTo>
                  <a:pt x="3" y="6"/>
                </a:lnTo>
                <a:lnTo>
                  <a:pt x="3" y="5"/>
                </a:lnTo>
                <a:lnTo>
                  <a:pt x="4" y="4"/>
                </a:lnTo>
                <a:lnTo>
                  <a:pt x="4" y="4"/>
                </a:lnTo>
                <a:lnTo>
                  <a:pt x="5" y="4"/>
                </a:lnTo>
                <a:lnTo>
                  <a:pt x="5" y="4"/>
                </a:lnTo>
                <a:lnTo>
                  <a:pt x="5" y="4"/>
                </a:lnTo>
                <a:lnTo>
                  <a:pt x="5" y="4"/>
                </a:lnTo>
                <a:lnTo>
                  <a:pt x="5" y="3"/>
                </a:lnTo>
                <a:lnTo>
                  <a:pt x="5" y="3"/>
                </a:lnTo>
                <a:lnTo>
                  <a:pt x="5" y="1"/>
                </a:lnTo>
                <a:lnTo>
                  <a:pt x="5" y="0"/>
                </a:lnTo>
                <a:lnTo>
                  <a:pt x="7" y="0"/>
                </a:lnTo>
                <a:lnTo>
                  <a:pt x="7" y="0"/>
                </a:lnTo>
                <a:lnTo>
                  <a:pt x="8" y="0"/>
                </a:lnTo>
                <a:lnTo>
                  <a:pt x="8" y="0"/>
                </a:lnTo>
                <a:lnTo>
                  <a:pt x="8" y="0"/>
                </a:lnTo>
                <a:lnTo>
                  <a:pt x="9" y="0"/>
                </a:lnTo>
                <a:lnTo>
                  <a:pt x="9" y="0"/>
                </a:lnTo>
                <a:lnTo>
                  <a:pt x="11" y="0"/>
                </a:lnTo>
                <a:lnTo>
                  <a:pt x="11" y="0"/>
                </a:lnTo>
                <a:lnTo>
                  <a:pt x="11" y="0"/>
                </a:lnTo>
                <a:lnTo>
                  <a:pt x="12" y="0"/>
                </a:lnTo>
                <a:lnTo>
                  <a:pt x="12" y="0"/>
                </a:lnTo>
                <a:lnTo>
                  <a:pt x="13" y="0"/>
                </a:lnTo>
                <a:lnTo>
                  <a:pt x="13" y="0"/>
                </a:lnTo>
                <a:lnTo>
                  <a:pt x="13" y="0"/>
                </a:lnTo>
                <a:lnTo>
                  <a:pt x="13" y="0"/>
                </a:lnTo>
                <a:lnTo>
                  <a:pt x="13" y="8"/>
                </a:lnTo>
                <a:lnTo>
                  <a:pt x="13" y="8"/>
                </a:lnTo>
                <a:lnTo>
                  <a:pt x="13" y="8"/>
                </a:lnTo>
                <a:lnTo>
                  <a:pt x="13" y="8"/>
                </a:lnTo>
                <a:lnTo>
                  <a:pt x="13" y="8"/>
                </a:lnTo>
                <a:lnTo>
                  <a:pt x="13" y="8"/>
                </a:lnTo>
                <a:lnTo>
                  <a:pt x="12" y="8"/>
                </a:lnTo>
                <a:lnTo>
                  <a:pt x="12" y="8"/>
                </a:lnTo>
                <a:lnTo>
                  <a:pt x="11" y="8"/>
                </a:lnTo>
                <a:lnTo>
                  <a:pt x="9" y="8"/>
                </a:lnTo>
                <a:lnTo>
                  <a:pt x="9" y="8"/>
                </a:lnTo>
                <a:lnTo>
                  <a:pt x="9" y="8"/>
                </a:lnTo>
                <a:lnTo>
                  <a:pt x="8" y="8"/>
                </a:lnTo>
                <a:lnTo>
                  <a:pt x="8" y="8"/>
                </a:lnTo>
                <a:lnTo>
                  <a:pt x="8" y="9"/>
                </a:lnTo>
                <a:lnTo>
                  <a:pt x="8" y="9"/>
                </a:lnTo>
                <a:lnTo>
                  <a:pt x="8" y="10"/>
                </a:lnTo>
                <a:lnTo>
                  <a:pt x="13" y="10"/>
                </a:lnTo>
                <a:lnTo>
                  <a:pt x="13" y="18"/>
                </a:lnTo>
                <a:lnTo>
                  <a:pt x="8" y="18"/>
                </a:lnTo>
                <a:lnTo>
                  <a:pt x="8" y="37"/>
                </a:lnTo>
                <a:lnTo>
                  <a:pt x="3" y="37"/>
                </a:lnTo>
                <a:lnTo>
                  <a:pt x="3" y="18"/>
                </a:lnTo>
                <a:lnTo>
                  <a:pt x="0" y="18"/>
                </a:lnTo>
                <a:lnTo>
                  <a:pt x="0" y="10"/>
                </a:lnTo>
                <a:close/>
              </a:path>
            </a:pathLst>
          </a:custGeom>
          <a:solidFill>
            <a:srgbClr val="3A66AA"/>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335" name="Freeform 455"/>
          <p:cNvSpPr/>
          <p:nvPr/>
        </p:nvSpPr>
        <p:spPr bwMode="auto">
          <a:xfrm>
            <a:off x="6413500" y="4476750"/>
            <a:ext cx="7938" cy="14288"/>
          </a:xfrm>
          <a:custGeom>
            <a:avLst/>
            <a:gdLst/>
            <a:ahLst/>
            <a:cxnLst>
              <a:cxn ang="0">
                <a:pos x="6" y="14"/>
              </a:cxn>
              <a:cxn ang="0">
                <a:pos x="7" y="11"/>
              </a:cxn>
              <a:cxn ang="0">
                <a:pos x="10" y="11"/>
              </a:cxn>
              <a:cxn ang="0">
                <a:pos x="12" y="10"/>
              </a:cxn>
              <a:cxn ang="0">
                <a:pos x="13" y="10"/>
              </a:cxn>
              <a:cxn ang="0">
                <a:pos x="13" y="10"/>
              </a:cxn>
              <a:cxn ang="0">
                <a:pos x="15" y="10"/>
              </a:cxn>
              <a:cxn ang="0">
                <a:pos x="16" y="10"/>
              </a:cxn>
              <a:cxn ang="0">
                <a:pos x="16" y="10"/>
              </a:cxn>
              <a:cxn ang="0">
                <a:pos x="16" y="11"/>
              </a:cxn>
              <a:cxn ang="0">
                <a:pos x="17" y="13"/>
              </a:cxn>
              <a:cxn ang="0">
                <a:pos x="18" y="14"/>
              </a:cxn>
              <a:cxn ang="0">
                <a:pos x="18" y="14"/>
              </a:cxn>
              <a:cxn ang="0">
                <a:pos x="18" y="15"/>
              </a:cxn>
              <a:cxn ang="0">
                <a:pos x="18" y="17"/>
              </a:cxn>
              <a:cxn ang="0">
                <a:pos x="18" y="17"/>
              </a:cxn>
              <a:cxn ang="0">
                <a:pos x="18" y="18"/>
              </a:cxn>
              <a:cxn ang="0">
                <a:pos x="18" y="18"/>
              </a:cxn>
              <a:cxn ang="0">
                <a:pos x="18" y="19"/>
              </a:cxn>
              <a:cxn ang="0">
                <a:pos x="18" y="20"/>
              </a:cxn>
              <a:cxn ang="0">
                <a:pos x="18" y="37"/>
              </a:cxn>
              <a:cxn ang="0">
                <a:pos x="13" y="24"/>
              </a:cxn>
              <a:cxn ang="0">
                <a:pos x="13" y="22"/>
              </a:cxn>
              <a:cxn ang="0">
                <a:pos x="13" y="20"/>
              </a:cxn>
              <a:cxn ang="0">
                <a:pos x="13" y="19"/>
              </a:cxn>
              <a:cxn ang="0">
                <a:pos x="13" y="18"/>
              </a:cxn>
              <a:cxn ang="0">
                <a:pos x="12" y="18"/>
              </a:cxn>
              <a:cxn ang="0">
                <a:pos x="11" y="18"/>
              </a:cxn>
              <a:cxn ang="0">
                <a:pos x="11" y="18"/>
              </a:cxn>
              <a:cxn ang="0">
                <a:pos x="10" y="18"/>
              </a:cxn>
              <a:cxn ang="0">
                <a:pos x="8" y="18"/>
              </a:cxn>
              <a:cxn ang="0">
                <a:pos x="8" y="18"/>
              </a:cxn>
              <a:cxn ang="0">
                <a:pos x="8" y="18"/>
              </a:cxn>
              <a:cxn ang="0">
                <a:pos x="8" y="18"/>
              </a:cxn>
              <a:cxn ang="0">
                <a:pos x="7" y="18"/>
              </a:cxn>
              <a:cxn ang="0">
                <a:pos x="6" y="19"/>
              </a:cxn>
              <a:cxn ang="0">
                <a:pos x="6" y="20"/>
              </a:cxn>
              <a:cxn ang="0">
                <a:pos x="6" y="20"/>
              </a:cxn>
              <a:cxn ang="0">
                <a:pos x="6" y="20"/>
              </a:cxn>
              <a:cxn ang="0">
                <a:pos x="6" y="22"/>
              </a:cxn>
              <a:cxn ang="0">
                <a:pos x="6" y="24"/>
              </a:cxn>
              <a:cxn ang="0">
                <a:pos x="0" y="37"/>
              </a:cxn>
              <a:cxn ang="0">
                <a:pos x="6" y="0"/>
              </a:cxn>
            </a:cxnLst>
            <a:rect l="0" t="0" r="r" b="b"/>
            <a:pathLst>
              <a:path w="18" h="37">
                <a:moveTo>
                  <a:pt x="6" y="0"/>
                </a:moveTo>
                <a:lnTo>
                  <a:pt x="6" y="14"/>
                </a:lnTo>
                <a:lnTo>
                  <a:pt x="7" y="13"/>
                </a:lnTo>
                <a:lnTo>
                  <a:pt x="7" y="11"/>
                </a:lnTo>
                <a:lnTo>
                  <a:pt x="8" y="11"/>
                </a:lnTo>
                <a:lnTo>
                  <a:pt x="10" y="11"/>
                </a:lnTo>
                <a:lnTo>
                  <a:pt x="11" y="10"/>
                </a:lnTo>
                <a:lnTo>
                  <a:pt x="12" y="10"/>
                </a:lnTo>
                <a:lnTo>
                  <a:pt x="12" y="10"/>
                </a:lnTo>
                <a:lnTo>
                  <a:pt x="13" y="10"/>
                </a:lnTo>
                <a:lnTo>
                  <a:pt x="13" y="10"/>
                </a:lnTo>
                <a:lnTo>
                  <a:pt x="13" y="10"/>
                </a:lnTo>
                <a:lnTo>
                  <a:pt x="13" y="10"/>
                </a:lnTo>
                <a:lnTo>
                  <a:pt x="15" y="10"/>
                </a:lnTo>
                <a:lnTo>
                  <a:pt x="15" y="10"/>
                </a:lnTo>
                <a:lnTo>
                  <a:pt x="16" y="10"/>
                </a:lnTo>
                <a:lnTo>
                  <a:pt x="16" y="10"/>
                </a:lnTo>
                <a:lnTo>
                  <a:pt x="16" y="10"/>
                </a:lnTo>
                <a:lnTo>
                  <a:pt x="16" y="11"/>
                </a:lnTo>
                <a:lnTo>
                  <a:pt x="16" y="11"/>
                </a:lnTo>
                <a:lnTo>
                  <a:pt x="17" y="13"/>
                </a:lnTo>
                <a:lnTo>
                  <a:pt x="17" y="13"/>
                </a:lnTo>
                <a:lnTo>
                  <a:pt x="17" y="13"/>
                </a:lnTo>
                <a:lnTo>
                  <a:pt x="18" y="14"/>
                </a:lnTo>
                <a:lnTo>
                  <a:pt x="18" y="14"/>
                </a:lnTo>
                <a:lnTo>
                  <a:pt x="18" y="14"/>
                </a:lnTo>
                <a:lnTo>
                  <a:pt x="18" y="14"/>
                </a:lnTo>
                <a:lnTo>
                  <a:pt x="18" y="15"/>
                </a:lnTo>
                <a:lnTo>
                  <a:pt x="18" y="15"/>
                </a:lnTo>
                <a:lnTo>
                  <a:pt x="18" y="17"/>
                </a:lnTo>
                <a:lnTo>
                  <a:pt x="18" y="17"/>
                </a:lnTo>
                <a:lnTo>
                  <a:pt x="18" y="17"/>
                </a:lnTo>
                <a:lnTo>
                  <a:pt x="18" y="18"/>
                </a:lnTo>
                <a:lnTo>
                  <a:pt x="18" y="18"/>
                </a:lnTo>
                <a:lnTo>
                  <a:pt x="18" y="18"/>
                </a:lnTo>
                <a:lnTo>
                  <a:pt x="18" y="18"/>
                </a:lnTo>
                <a:lnTo>
                  <a:pt x="18" y="19"/>
                </a:lnTo>
                <a:lnTo>
                  <a:pt x="18" y="19"/>
                </a:lnTo>
                <a:lnTo>
                  <a:pt x="18" y="20"/>
                </a:lnTo>
                <a:lnTo>
                  <a:pt x="18" y="20"/>
                </a:lnTo>
                <a:lnTo>
                  <a:pt x="18" y="20"/>
                </a:lnTo>
                <a:lnTo>
                  <a:pt x="18" y="37"/>
                </a:lnTo>
                <a:lnTo>
                  <a:pt x="13" y="37"/>
                </a:lnTo>
                <a:lnTo>
                  <a:pt x="13" y="24"/>
                </a:lnTo>
                <a:lnTo>
                  <a:pt x="13" y="23"/>
                </a:lnTo>
                <a:lnTo>
                  <a:pt x="13" y="22"/>
                </a:lnTo>
                <a:lnTo>
                  <a:pt x="13" y="22"/>
                </a:lnTo>
                <a:lnTo>
                  <a:pt x="13" y="20"/>
                </a:lnTo>
                <a:lnTo>
                  <a:pt x="13" y="20"/>
                </a:lnTo>
                <a:lnTo>
                  <a:pt x="13" y="19"/>
                </a:lnTo>
                <a:lnTo>
                  <a:pt x="13" y="18"/>
                </a:lnTo>
                <a:lnTo>
                  <a:pt x="13" y="18"/>
                </a:lnTo>
                <a:lnTo>
                  <a:pt x="12" y="18"/>
                </a:lnTo>
                <a:lnTo>
                  <a:pt x="12" y="18"/>
                </a:lnTo>
                <a:lnTo>
                  <a:pt x="12" y="18"/>
                </a:lnTo>
                <a:lnTo>
                  <a:pt x="11" y="18"/>
                </a:lnTo>
                <a:lnTo>
                  <a:pt x="11" y="18"/>
                </a:lnTo>
                <a:lnTo>
                  <a:pt x="11" y="18"/>
                </a:lnTo>
                <a:lnTo>
                  <a:pt x="11" y="18"/>
                </a:lnTo>
                <a:lnTo>
                  <a:pt x="10" y="18"/>
                </a:lnTo>
                <a:lnTo>
                  <a:pt x="10" y="18"/>
                </a:lnTo>
                <a:lnTo>
                  <a:pt x="8" y="18"/>
                </a:lnTo>
                <a:lnTo>
                  <a:pt x="8" y="18"/>
                </a:lnTo>
                <a:lnTo>
                  <a:pt x="8" y="18"/>
                </a:lnTo>
                <a:lnTo>
                  <a:pt x="8" y="18"/>
                </a:lnTo>
                <a:lnTo>
                  <a:pt x="8" y="18"/>
                </a:lnTo>
                <a:lnTo>
                  <a:pt x="8" y="18"/>
                </a:lnTo>
                <a:lnTo>
                  <a:pt x="8" y="18"/>
                </a:lnTo>
                <a:lnTo>
                  <a:pt x="7" y="18"/>
                </a:lnTo>
                <a:lnTo>
                  <a:pt x="7" y="18"/>
                </a:lnTo>
                <a:lnTo>
                  <a:pt x="6" y="18"/>
                </a:lnTo>
                <a:lnTo>
                  <a:pt x="6" y="19"/>
                </a:lnTo>
                <a:lnTo>
                  <a:pt x="6" y="19"/>
                </a:lnTo>
                <a:lnTo>
                  <a:pt x="6" y="20"/>
                </a:lnTo>
                <a:lnTo>
                  <a:pt x="6" y="20"/>
                </a:lnTo>
                <a:lnTo>
                  <a:pt x="6" y="20"/>
                </a:lnTo>
                <a:lnTo>
                  <a:pt x="6" y="20"/>
                </a:lnTo>
                <a:lnTo>
                  <a:pt x="6" y="20"/>
                </a:lnTo>
                <a:lnTo>
                  <a:pt x="6" y="22"/>
                </a:lnTo>
                <a:lnTo>
                  <a:pt x="6" y="22"/>
                </a:lnTo>
                <a:lnTo>
                  <a:pt x="6" y="23"/>
                </a:lnTo>
                <a:lnTo>
                  <a:pt x="6" y="24"/>
                </a:lnTo>
                <a:lnTo>
                  <a:pt x="6" y="37"/>
                </a:lnTo>
                <a:lnTo>
                  <a:pt x="0" y="37"/>
                </a:lnTo>
                <a:lnTo>
                  <a:pt x="0" y="0"/>
                </a:lnTo>
                <a:lnTo>
                  <a:pt x="6" y="0"/>
                </a:lnTo>
                <a:close/>
              </a:path>
            </a:pathLst>
          </a:custGeom>
          <a:solidFill>
            <a:srgbClr val="3A66AA"/>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336" name="Freeform 456"/>
          <p:cNvSpPr/>
          <p:nvPr/>
        </p:nvSpPr>
        <p:spPr bwMode="auto">
          <a:xfrm>
            <a:off x="6288088" y="4506913"/>
            <a:ext cx="7938" cy="9525"/>
          </a:xfrm>
          <a:custGeom>
            <a:avLst/>
            <a:gdLst/>
            <a:ahLst/>
            <a:cxnLst>
              <a:cxn ang="0">
                <a:pos x="6" y="18"/>
              </a:cxn>
              <a:cxn ang="0">
                <a:pos x="8" y="20"/>
              </a:cxn>
              <a:cxn ang="0">
                <a:pos x="8" y="20"/>
              </a:cxn>
              <a:cxn ang="0">
                <a:pos x="9" y="22"/>
              </a:cxn>
              <a:cxn ang="0">
                <a:pos x="10" y="23"/>
              </a:cxn>
              <a:cxn ang="0">
                <a:pos x="11" y="24"/>
              </a:cxn>
              <a:cxn ang="0">
                <a:pos x="13" y="23"/>
              </a:cxn>
              <a:cxn ang="0">
                <a:pos x="14" y="22"/>
              </a:cxn>
              <a:cxn ang="0">
                <a:pos x="14" y="20"/>
              </a:cxn>
              <a:cxn ang="0">
                <a:pos x="15" y="20"/>
              </a:cxn>
              <a:cxn ang="0">
                <a:pos x="16" y="20"/>
              </a:cxn>
              <a:cxn ang="0">
                <a:pos x="16" y="20"/>
              </a:cxn>
              <a:cxn ang="0">
                <a:pos x="15" y="19"/>
              </a:cxn>
              <a:cxn ang="0">
                <a:pos x="14" y="17"/>
              </a:cxn>
              <a:cxn ang="0">
                <a:pos x="9" y="17"/>
              </a:cxn>
              <a:cxn ang="0">
                <a:pos x="6" y="14"/>
              </a:cxn>
              <a:cxn ang="0">
                <a:pos x="5" y="14"/>
              </a:cxn>
              <a:cxn ang="0">
                <a:pos x="3" y="12"/>
              </a:cxn>
              <a:cxn ang="0">
                <a:pos x="3" y="8"/>
              </a:cxn>
              <a:cxn ang="0">
                <a:pos x="3" y="7"/>
              </a:cxn>
              <a:cxn ang="0">
                <a:pos x="3" y="5"/>
              </a:cxn>
              <a:cxn ang="0">
                <a:pos x="3" y="4"/>
              </a:cxn>
              <a:cxn ang="0">
                <a:pos x="6" y="1"/>
              </a:cxn>
              <a:cxn ang="0">
                <a:pos x="9" y="0"/>
              </a:cxn>
              <a:cxn ang="0">
                <a:pos x="11" y="0"/>
              </a:cxn>
              <a:cxn ang="0">
                <a:pos x="15" y="1"/>
              </a:cxn>
              <a:cxn ang="0">
                <a:pos x="16" y="3"/>
              </a:cxn>
              <a:cxn ang="0">
                <a:pos x="18" y="4"/>
              </a:cxn>
              <a:cxn ang="0">
                <a:pos x="19" y="4"/>
              </a:cxn>
              <a:cxn ang="0">
                <a:pos x="19" y="7"/>
              </a:cxn>
              <a:cxn ang="0">
                <a:pos x="13" y="7"/>
              </a:cxn>
              <a:cxn ang="0">
                <a:pos x="11" y="7"/>
              </a:cxn>
              <a:cxn ang="0">
                <a:pos x="11" y="7"/>
              </a:cxn>
              <a:cxn ang="0">
                <a:pos x="9" y="7"/>
              </a:cxn>
              <a:cxn ang="0">
                <a:pos x="9" y="7"/>
              </a:cxn>
              <a:cxn ang="0">
                <a:pos x="8" y="7"/>
              </a:cxn>
              <a:cxn ang="0">
                <a:pos x="8" y="8"/>
              </a:cxn>
              <a:cxn ang="0">
                <a:pos x="8" y="10"/>
              </a:cxn>
              <a:cxn ang="0">
                <a:pos x="9" y="10"/>
              </a:cxn>
              <a:cxn ang="0">
                <a:pos x="11" y="10"/>
              </a:cxn>
              <a:cxn ang="0">
                <a:pos x="15" y="10"/>
              </a:cxn>
              <a:cxn ang="0">
                <a:pos x="18" y="12"/>
              </a:cxn>
              <a:cxn ang="0">
                <a:pos x="19" y="14"/>
              </a:cxn>
              <a:cxn ang="0">
                <a:pos x="19" y="14"/>
              </a:cxn>
              <a:cxn ang="0">
                <a:pos x="21" y="17"/>
              </a:cxn>
              <a:cxn ang="0">
                <a:pos x="21" y="20"/>
              </a:cxn>
              <a:cxn ang="0">
                <a:pos x="21" y="22"/>
              </a:cxn>
              <a:cxn ang="0">
                <a:pos x="19" y="23"/>
              </a:cxn>
              <a:cxn ang="0">
                <a:pos x="18" y="24"/>
              </a:cxn>
              <a:cxn ang="0">
                <a:pos x="15" y="27"/>
              </a:cxn>
              <a:cxn ang="0">
                <a:pos x="11" y="27"/>
              </a:cxn>
              <a:cxn ang="0">
                <a:pos x="9" y="27"/>
              </a:cxn>
              <a:cxn ang="0">
                <a:pos x="6" y="27"/>
              </a:cxn>
              <a:cxn ang="0">
                <a:pos x="5" y="27"/>
              </a:cxn>
              <a:cxn ang="0">
                <a:pos x="4" y="24"/>
              </a:cxn>
              <a:cxn ang="0">
                <a:pos x="1" y="23"/>
              </a:cxn>
            </a:cxnLst>
            <a:rect l="0" t="0" r="r" b="b"/>
            <a:pathLst>
              <a:path w="21" h="27">
                <a:moveTo>
                  <a:pt x="0" y="20"/>
                </a:moveTo>
                <a:lnTo>
                  <a:pt x="5" y="17"/>
                </a:lnTo>
                <a:lnTo>
                  <a:pt x="6" y="18"/>
                </a:lnTo>
                <a:lnTo>
                  <a:pt x="8" y="19"/>
                </a:lnTo>
                <a:lnTo>
                  <a:pt x="8" y="19"/>
                </a:lnTo>
                <a:lnTo>
                  <a:pt x="8" y="20"/>
                </a:lnTo>
                <a:lnTo>
                  <a:pt x="8" y="20"/>
                </a:lnTo>
                <a:lnTo>
                  <a:pt x="8" y="20"/>
                </a:lnTo>
                <a:lnTo>
                  <a:pt x="8" y="20"/>
                </a:lnTo>
                <a:lnTo>
                  <a:pt x="8" y="20"/>
                </a:lnTo>
                <a:lnTo>
                  <a:pt x="9" y="22"/>
                </a:lnTo>
                <a:lnTo>
                  <a:pt x="9" y="22"/>
                </a:lnTo>
                <a:lnTo>
                  <a:pt x="9" y="23"/>
                </a:lnTo>
                <a:lnTo>
                  <a:pt x="10" y="23"/>
                </a:lnTo>
                <a:lnTo>
                  <a:pt x="10" y="23"/>
                </a:lnTo>
                <a:lnTo>
                  <a:pt x="10" y="24"/>
                </a:lnTo>
                <a:lnTo>
                  <a:pt x="11" y="24"/>
                </a:lnTo>
                <a:lnTo>
                  <a:pt x="11" y="24"/>
                </a:lnTo>
                <a:lnTo>
                  <a:pt x="11" y="24"/>
                </a:lnTo>
                <a:lnTo>
                  <a:pt x="13" y="24"/>
                </a:lnTo>
                <a:lnTo>
                  <a:pt x="13" y="23"/>
                </a:lnTo>
                <a:lnTo>
                  <a:pt x="14" y="23"/>
                </a:lnTo>
                <a:lnTo>
                  <a:pt x="14" y="23"/>
                </a:lnTo>
                <a:lnTo>
                  <a:pt x="14" y="22"/>
                </a:lnTo>
                <a:lnTo>
                  <a:pt x="14" y="22"/>
                </a:lnTo>
                <a:lnTo>
                  <a:pt x="14" y="20"/>
                </a:lnTo>
                <a:lnTo>
                  <a:pt x="14" y="20"/>
                </a:lnTo>
                <a:lnTo>
                  <a:pt x="14" y="20"/>
                </a:lnTo>
                <a:lnTo>
                  <a:pt x="14" y="20"/>
                </a:lnTo>
                <a:lnTo>
                  <a:pt x="15" y="20"/>
                </a:lnTo>
                <a:lnTo>
                  <a:pt x="15" y="20"/>
                </a:lnTo>
                <a:lnTo>
                  <a:pt x="16" y="20"/>
                </a:lnTo>
                <a:lnTo>
                  <a:pt x="16" y="20"/>
                </a:lnTo>
                <a:lnTo>
                  <a:pt x="16" y="20"/>
                </a:lnTo>
                <a:lnTo>
                  <a:pt x="16" y="20"/>
                </a:lnTo>
                <a:lnTo>
                  <a:pt x="16" y="20"/>
                </a:lnTo>
                <a:lnTo>
                  <a:pt x="16" y="20"/>
                </a:lnTo>
                <a:lnTo>
                  <a:pt x="16" y="20"/>
                </a:lnTo>
                <a:lnTo>
                  <a:pt x="15" y="19"/>
                </a:lnTo>
                <a:lnTo>
                  <a:pt x="15" y="19"/>
                </a:lnTo>
                <a:lnTo>
                  <a:pt x="14" y="18"/>
                </a:lnTo>
                <a:lnTo>
                  <a:pt x="14" y="17"/>
                </a:lnTo>
                <a:lnTo>
                  <a:pt x="11" y="17"/>
                </a:lnTo>
                <a:lnTo>
                  <a:pt x="10" y="17"/>
                </a:lnTo>
                <a:lnTo>
                  <a:pt x="9" y="17"/>
                </a:lnTo>
                <a:lnTo>
                  <a:pt x="8" y="15"/>
                </a:lnTo>
                <a:lnTo>
                  <a:pt x="6" y="15"/>
                </a:lnTo>
                <a:lnTo>
                  <a:pt x="6" y="14"/>
                </a:lnTo>
                <a:lnTo>
                  <a:pt x="5" y="14"/>
                </a:lnTo>
                <a:lnTo>
                  <a:pt x="5" y="14"/>
                </a:lnTo>
                <a:lnTo>
                  <a:pt x="5" y="14"/>
                </a:lnTo>
                <a:lnTo>
                  <a:pt x="4" y="13"/>
                </a:lnTo>
                <a:lnTo>
                  <a:pt x="4" y="13"/>
                </a:lnTo>
                <a:lnTo>
                  <a:pt x="3" y="12"/>
                </a:lnTo>
                <a:lnTo>
                  <a:pt x="3" y="10"/>
                </a:lnTo>
                <a:lnTo>
                  <a:pt x="3" y="9"/>
                </a:lnTo>
                <a:lnTo>
                  <a:pt x="3" y="8"/>
                </a:lnTo>
                <a:lnTo>
                  <a:pt x="3" y="7"/>
                </a:lnTo>
                <a:lnTo>
                  <a:pt x="3" y="7"/>
                </a:lnTo>
                <a:lnTo>
                  <a:pt x="3" y="7"/>
                </a:lnTo>
                <a:lnTo>
                  <a:pt x="3" y="7"/>
                </a:lnTo>
                <a:lnTo>
                  <a:pt x="3" y="5"/>
                </a:lnTo>
                <a:lnTo>
                  <a:pt x="3" y="5"/>
                </a:lnTo>
                <a:lnTo>
                  <a:pt x="3" y="4"/>
                </a:lnTo>
                <a:lnTo>
                  <a:pt x="3" y="4"/>
                </a:lnTo>
                <a:lnTo>
                  <a:pt x="3" y="4"/>
                </a:lnTo>
                <a:lnTo>
                  <a:pt x="4" y="3"/>
                </a:lnTo>
                <a:lnTo>
                  <a:pt x="5" y="1"/>
                </a:lnTo>
                <a:lnTo>
                  <a:pt x="6" y="1"/>
                </a:lnTo>
                <a:lnTo>
                  <a:pt x="6" y="1"/>
                </a:lnTo>
                <a:lnTo>
                  <a:pt x="8" y="0"/>
                </a:lnTo>
                <a:lnTo>
                  <a:pt x="9" y="0"/>
                </a:lnTo>
                <a:lnTo>
                  <a:pt x="10" y="0"/>
                </a:lnTo>
                <a:lnTo>
                  <a:pt x="11" y="0"/>
                </a:lnTo>
                <a:lnTo>
                  <a:pt x="11" y="0"/>
                </a:lnTo>
                <a:lnTo>
                  <a:pt x="13" y="0"/>
                </a:lnTo>
                <a:lnTo>
                  <a:pt x="14" y="0"/>
                </a:lnTo>
                <a:lnTo>
                  <a:pt x="15" y="1"/>
                </a:lnTo>
                <a:lnTo>
                  <a:pt x="15" y="1"/>
                </a:lnTo>
                <a:lnTo>
                  <a:pt x="16" y="1"/>
                </a:lnTo>
                <a:lnTo>
                  <a:pt x="16" y="3"/>
                </a:lnTo>
                <a:lnTo>
                  <a:pt x="16" y="4"/>
                </a:lnTo>
                <a:lnTo>
                  <a:pt x="18" y="4"/>
                </a:lnTo>
                <a:lnTo>
                  <a:pt x="18" y="4"/>
                </a:lnTo>
                <a:lnTo>
                  <a:pt x="19" y="4"/>
                </a:lnTo>
                <a:lnTo>
                  <a:pt x="19" y="4"/>
                </a:lnTo>
                <a:lnTo>
                  <a:pt x="19" y="4"/>
                </a:lnTo>
                <a:lnTo>
                  <a:pt x="19" y="5"/>
                </a:lnTo>
                <a:lnTo>
                  <a:pt x="19" y="7"/>
                </a:lnTo>
                <a:lnTo>
                  <a:pt x="19" y="7"/>
                </a:lnTo>
                <a:lnTo>
                  <a:pt x="14" y="7"/>
                </a:lnTo>
                <a:lnTo>
                  <a:pt x="14" y="7"/>
                </a:lnTo>
                <a:lnTo>
                  <a:pt x="13" y="7"/>
                </a:lnTo>
                <a:lnTo>
                  <a:pt x="13" y="7"/>
                </a:lnTo>
                <a:lnTo>
                  <a:pt x="13" y="7"/>
                </a:lnTo>
                <a:lnTo>
                  <a:pt x="11" y="7"/>
                </a:lnTo>
                <a:lnTo>
                  <a:pt x="11" y="7"/>
                </a:lnTo>
                <a:lnTo>
                  <a:pt x="11" y="7"/>
                </a:lnTo>
                <a:lnTo>
                  <a:pt x="11" y="7"/>
                </a:lnTo>
                <a:lnTo>
                  <a:pt x="10" y="7"/>
                </a:lnTo>
                <a:lnTo>
                  <a:pt x="9" y="7"/>
                </a:lnTo>
                <a:lnTo>
                  <a:pt x="9" y="7"/>
                </a:lnTo>
                <a:lnTo>
                  <a:pt x="9" y="7"/>
                </a:lnTo>
                <a:lnTo>
                  <a:pt x="9" y="7"/>
                </a:lnTo>
                <a:lnTo>
                  <a:pt x="9" y="7"/>
                </a:lnTo>
                <a:lnTo>
                  <a:pt x="8" y="7"/>
                </a:lnTo>
                <a:lnTo>
                  <a:pt x="8" y="7"/>
                </a:lnTo>
                <a:lnTo>
                  <a:pt x="8" y="7"/>
                </a:lnTo>
                <a:lnTo>
                  <a:pt x="8" y="8"/>
                </a:lnTo>
                <a:lnTo>
                  <a:pt x="8" y="8"/>
                </a:lnTo>
                <a:lnTo>
                  <a:pt x="8" y="8"/>
                </a:lnTo>
                <a:lnTo>
                  <a:pt x="8" y="9"/>
                </a:lnTo>
                <a:lnTo>
                  <a:pt x="8" y="9"/>
                </a:lnTo>
                <a:lnTo>
                  <a:pt x="8" y="10"/>
                </a:lnTo>
                <a:lnTo>
                  <a:pt x="9" y="10"/>
                </a:lnTo>
                <a:lnTo>
                  <a:pt x="9" y="10"/>
                </a:lnTo>
                <a:lnTo>
                  <a:pt x="9" y="10"/>
                </a:lnTo>
                <a:lnTo>
                  <a:pt x="10" y="10"/>
                </a:lnTo>
                <a:lnTo>
                  <a:pt x="10" y="10"/>
                </a:lnTo>
                <a:lnTo>
                  <a:pt x="11" y="10"/>
                </a:lnTo>
                <a:lnTo>
                  <a:pt x="13" y="10"/>
                </a:lnTo>
                <a:lnTo>
                  <a:pt x="14" y="10"/>
                </a:lnTo>
                <a:lnTo>
                  <a:pt x="15" y="10"/>
                </a:lnTo>
                <a:lnTo>
                  <a:pt x="15" y="10"/>
                </a:lnTo>
                <a:lnTo>
                  <a:pt x="16" y="12"/>
                </a:lnTo>
                <a:lnTo>
                  <a:pt x="18" y="12"/>
                </a:lnTo>
                <a:lnTo>
                  <a:pt x="18" y="13"/>
                </a:lnTo>
                <a:lnTo>
                  <a:pt x="19" y="13"/>
                </a:lnTo>
                <a:lnTo>
                  <a:pt x="19" y="14"/>
                </a:lnTo>
                <a:lnTo>
                  <a:pt x="19" y="14"/>
                </a:lnTo>
                <a:lnTo>
                  <a:pt x="19" y="14"/>
                </a:lnTo>
                <a:lnTo>
                  <a:pt x="19" y="14"/>
                </a:lnTo>
                <a:lnTo>
                  <a:pt x="20" y="15"/>
                </a:lnTo>
                <a:lnTo>
                  <a:pt x="20" y="15"/>
                </a:lnTo>
                <a:lnTo>
                  <a:pt x="21" y="17"/>
                </a:lnTo>
                <a:lnTo>
                  <a:pt x="21" y="18"/>
                </a:lnTo>
                <a:lnTo>
                  <a:pt x="21" y="19"/>
                </a:lnTo>
                <a:lnTo>
                  <a:pt x="21" y="20"/>
                </a:lnTo>
                <a:lnTo>
                  <a:pt x="21" y="20"/>
                </a:lnTo>
                <a:lnTo>
                  <a:pt x="21" y="20"/>
                </a:lnTo>
                <a:lnTo>
                  <a:pt x="21" y="22"/>
                </a:lnTo>
                <a:lnTo>
                  <a:pt x="20" y="22"/>
                </a:lnTo>
                <a:lnTo>
                  <a:pt x="20" y="23"/>
                </a:lnTo>
                <a:lnTo>
                  <a:pt x="19" y="23"/>
                </a:lnTo>
                <a:lnTo>
                  <a:pt x="19" y="23"/>
                </a:lnTo>
                <a:lnTo>
                  <a:pt x="19" y="24"/>
                </a:lnTo>
                <a:lnTo>
                  <a:pt x="18" y="24"/>
                </a:lnTo>
                <a:lnTo>
                  <a:pt x="16" y="25"/>
                </a:lnTo>
                <a:lnTo>
                  <a:pt x="16" y="27"/>
                </a:lnTo>
                <a:lnTo>
                  <a:pt x="15" y="27"/>
                </a:lnTo>
                <a:lnTo>
                  <a:pt x="14" y="27"/>
                </a:lnTo>
                <a:lnTo>
                  <a:pt x="13" y="27"/>
                </a:lnTo>
                <a:lnTo>
                  <a:pt x="11" y="27"/>
                </a:lnTo>
                <a:lnTo>
                  <a:pt x="11" y="27"/>
                </a:lnTo>
                <a:lnTo>
                  <a:pt x="10" y="27"/>
                </a:lnTo>
                <a:lnTo>
                  <a:pt x="9" y="27"/>
                </a:lnTo>
                <a:lnTo>
                  <a:pt x="8" y="27"/>
                </a:lnTo>
                <a:lnTo>
                  <a:pt x="8" y="27"/>
                </a:lnTo>
                <a:lnTo>
                  <a:pt x="6" y="27"/>
                </a:lnTo>
                <a:lnTo>
                  <a:pt x="6" y="27"/>
                </a:lnTo>
                <a:lnTo>
                  <a:pt x="5" y="27"/>
                </a:lnTo>
                <a:lnTo>
                  <a:pt x="5" y="27"/>
                </a:lnTo>
                <a:lnTo>
                  <a:pt x="5" y="25"/>
                </a:lnTo>
                <a:lnTo>
                  <a:pt x="4" y="25"/>
                </a:lnTo>
                <a:lnTo>
                  <a:pt x="4" y="24"/>
                </a:lnTo>
                <a:lnTo>
                  <a:pt x="3" y="24"/>
                </a:lnTo>
                <a:lnTo>
                  <a:pt x="3" y="23"/>
                </a:lnTo>
                <a:lnTo>
                  <a:pt x="1" y="23"/>
                </a:lnTo>
                <a:lnTo>
                  <a:pt x="1" y="22"/>
                </a:lnTo>
                <a:lnTo>
                  <a:pt x="0" y="20"/>
                </a:lnTo>
                <a:close/>
              </a:path>
            </a:pathLst>
          </a:custGeom>
          <a:solidFill>
            <a:srgbClr val="3A66AA"/>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337" name="Freeform 457"/>
          <p:cNvSpPr>
            <a:spLocks noEditPoints="1"/>
          </p:cNvSpPr>
          <p:nvPr/>
        </p:nvSpPr>
        <p:spPr bwMode="auto">
          <a:xfrm>
            <a:off x="6296025" y="4502150"/>
            <a:ext cx="7938" cy="14288"/>
          </a:xfrm>
          <a:custGeom>
            <a:avLst/>
            <a:gdLst/>
            <a:ahLst/>
            <a:cxnLst>
              <a:cxn ang="0">
                <a:pos x="14" y="37"/>
              </a:cxn>
              <a:cxn ang="0">
                <a:pos x="14" y="34"/>
              </a:cxn>
              <a:cxn ang="0">
                <a:pos x="14" y="34"/>
              </a:cxn>
              <a:cxn ang="0">
                <a:pos x="13" y="35"/>
              </a:cxn>
              <a:cxn ang="0">
                <a:pos x="13" y="37"/>
              </a:cxn>
              <a:cxn ang="0">
                <a:pos x="11" y="37"/>
              </a:cxn>
              <a:cxn ang="0">
                <a:pos x="10" y="37"/>
              </a:cxn>
              <a:cxn ang="0">
                <a:pos x="9" y="37"/>
              </a:cxn>
              <a:cxn ang="0">
                <a:pos x="9" y="37"/>
              </a:cxn>
              <a:cxn ang="0">
                <a:pos x="8" y="37"/>
              </a:cxn>
              <a:cxn ang="0">
                <a:pos x="5" y="37"/>
              </a:cxn>
              <a:cxn ang="0">
                <a:pos x="4" y="37"/>
              </a:cxn>
              <a:cxn ang="0">
                <a:pos x="4" y="34"/>
              </a:cxn>
              <a:cxn ang="0">
                <a:pos x="3" y="33"/>
              </a:cxn>
              <a:cxn ang="0">
                <a:pos x="1" y="30"/>
              </a:cxn>
              <a:cxn ang="0">
                <a:pos x="0" y="28"/>
              </a:cxn>
              <a:cxn ang="0">
                <a:pos x="0" y="25"/>
              </a:cxn>
              <a:cxn ang="0">
                <a:pos x="0" y="23"/>
              </a:cxn>
              <a:cxn ang="0">
                <a:pos x="0" y="20"/>
              </a:cxn>
              <a:cxn ang="0">
                <a:pos x="1" y="18"/>
              </a:cxn>
              <a:cxn ang="0">
                <a:pos x="3" y="15"/>
              </a:cxn>
              <a:cxn ang="0">
                <a:pos x="4" y="13"/>
              </a:cxn>
              <a:cxn ang="0">
                <a:pos x="4" y="11"/>
              </a:cxn>
              <a:cxn ang="0">
                <a:pos x="5" y="10"/>
              </a:cxn>
              <a:cxn ang="0">
                <a:pos x="8" y="10"/>
              </a:cxn>
              <a:cxn ang="0">
                <a:pos x="10" y="10"/>
              </a:cxn>
              <a:cxn ang="0">
                <a:pos x="11" y="10"/>
              </a:cxn>
              <a:cxn ang="0">
                <a:pos x="13" y="11"/>
              </a:cxn>
              <a:cxn ang="0">
                <a:pos x="14" y="13"/>
              </a:cxn>
              <a:cxn ang="0">
                <a:pos x="14" y="0"/>
              </a:cxn>
              <a:cxn ang="0">
                <a:pos x="19" y="37"/>
              </a:cxn>
              <a:cxn ang="0">
                <a:pos x="6" y="25"/>
              </a:cxn>
              <a:cxn ang="0">
                <a:pos x="6" y="27"/>
              </a:cxn>
              <a:cxn ang="0">
                <a:pos x="6" y="28"/>
              </a:cxn>
              <a:cxn ang="0">
                <a:pos x="6" y="29"/>
              </a:cxn>
              <a:cxn ang="0">
                <a:pos x="6" y="30"/>
              </a:cxn>
              <a:cxn ang="0">
                <a:pos x="6" y="32"/>
              </a:cxn>
              <a:cxn ang="0">
                <a:pos x="8" y="33"/>
              </a:cxn>
              <a:cxn ang="0">
                <a:pos x="9" y="33"/>
              </a:cxn>
              <a:cxn ang="0">
                <a:pos x="9" y="33"/>
              </a:cxn>
              <a:cxn ang="0">
                <a:pos x="10" y="33"/>
              </a:cxn>
              <a:cxn ang="0">
                <a:pos x="11" y="32"/>
              </a:cxn>
              <a:cxn ang="0">
                <a:pos x="13" y="30"/>
              </a:cxn>
              <a:cxn ang="0">
                <a:pos x="14" y="30"/>
              </a:cxn>
              <a:cxn ang="0">
                <a:pos x="14" y="29"/>
              </a:cxn>
              <a:cxn ang="0">
                <a:pos x="14" y="28"/>
              </a:cxn>
              <a:cxn ang="0">
                <a:pos x="14" y="25"/>
              </a:cxn>
              <a:cxn ang="0">
                <a:pos x="14" y="23"/>
              </a:cxn>
              <a:cxn ang="0">
                <a:pos x="14" y="22"/>
              </a:cxn>
              <a:cxn ang="0">
                <a:pos x="14" y="20"/>
              </a:cxn>
              <a:cxn ang="0">
                <a:pos x="14" y="18"/>
              </a:cxn>
              <a:cxn ang="0">
                <a:pos x="13" y="17"/>
              </a:cxn>
              <a:cxn ang="0">
                <a:pos x="11" y="17"/>
              </a:cxn>
              <a:cxn ang="0">
                <a:pos x="10" y="17"/>
              </a:cxn>
              <a:cxn ang="0">
                <a:pos x="9" y="17"/>
              </a:cxn>
              <a:cxn ang="0">
                <a:pos x="9" y="17"/>
              </a:cxn>
              <a:cxn ang="0">
                <a:pos x="9" y="17"/>
              </a:cxn>
              <a:cxn ang="0">
                <a:pos x="8" y="17"/>
              </a:cxn>
              <a:cxn ang="0">
                <a:pos x="6" y="17"/>
              </a:cxn>
              <a:cxn ang="0">
                <a:pos x="6" y="18"/>
              </a:cxn>
              <a:cxn ang="0">
                <a:pos x="6" y="20"/>
              </a:cxn>
              <a:cxn ang="0">
                <a:pos x="6" y="22"/>
              </a:cxn>
              <a:cxn ang="0">
                <a:pos x="6" y="23"/>
              </a:cxn>
            </a:cxnLst>
            <a:rect l="0" t="0" r="r" b="b"/>
            <a:pathLst>
              <a:path w="19" h="37">
                <a:moveTo>
                  <a:pt x="19" y="37"/>
                </a:moveTo>
                <a:lnTo>
                  <a:pt x="14" y="37"/>
                </a:lnTo>
                <a:lnTo>
                  <a:pt x="14" y="34"/>
                </a:lnTo>
                <a:lnTo>
                  <a:pt x="14" y="34"/>
                </a:lnTo>
                <a:lnTo>
                  <a:pt x="14" y="34"/>
                </a:lnTo>
                <a:lnTo>
                  <a:pt x="14" y="34"/>
                </a:lnTo>
                <a:lnTo>
                  <a:pt x="14" y="35"/>
                </a:lnTo>
                <a:lnTo>
                  <a:pt x="13" y="35"/>
                </a:lnTo>
                <a:lnTo>
                  <a:pt x="13" y="37"/>
                </a:lnTo>
                <a:lnTo>
                  <a:pt x="13" y="37"/>
                </a:lnTo>
                <a:lnTo>
                  <a:pt x="11" y="37"/>
                </a:lnTo>
                <a:lnTo>
                  <a:pt x="11" y="37"/>
                </a:lnTo>
                <a:lnTo>
                  <a:pt x="11" y="37"/>
                </a:lnTo>
                <a:lnTo>
                  <a:pt x="10" y="37"/>
                </a:lnTo>
                <a:lnTo>
                  <a:pt x="10" y="37"/>
                </a:lnTo>
                <a:lnTo>
                  <a:pt x="9" y="37"/>
                </a:lnTo>
                <a:lnTo>
                  <a:pt x="9" y="37"/>
                </a:lnTo>
                <a:lnTo>
                  <a:pt x="9" y="37"/>
                </a:lnTo>
                <a:lnTo>
                  <a:pt x="9" y="37"/>
                </a:lnTo>
                <a:lnTo>
                  <a:pt x="8" y="37"/>
                </a:lnTo>
                <a:lnTo>
                  <a:pt x="6" y="37"/>
                </a:lnTo>
                <a:lnTo>
                  <a:pt x="5" y="37"/>
                </a:lnTo>
                <a:lnTo>
                  <a:pt x="5" y="37"/>
                </a:lnTo>
                <a:lnTo>
                  <a:pt x="4" y="37"/>
                </a:lnTo>
                <a:lnTo>
                  <a:pt x="4" y="35"/>
                </a:lnTo>
                <a:lnTo>
                  <a:pt x="4" y="34"/>
                </a:lnTo>
                <a:lnTo>
                  <a:pt x="3" y="34"/>
                </a:lnTo>
                <a:lnTo>
                  <a:pt x="3" y="33"/>
                </a:lnTo>
                <a:lnTo>
                  <a:pt x="1" y="32"/>
                </a:lnTo>
                <a:lnTo>
                  <a:pt x="1" y="30"/>
                </a:lnTo>
                <a:lnTo>
                  <a:pt x="1" y="29"/>
                </a:lnTo>
                <a:lnTo>
                  <a:pt x="0" y="28"/>
                </a:lnTo>
                <a:lnTo>
                  <a:pt x="0" y="27"/>
                </a:lnTo>
                <a:lnTo>
                  <a:pt x="0" y="25"/>
                </a:lnTo>
                <a:lnTo>
                  <a:pt x="0" y="24"/>
                </a:lnTo>
                <a:lnTo>
                  <a:pt x="0" y="23"/>
                </a:lnTo>
                <a:lnTo>
                  <a:pt x="0" y="22"/>
                </a:lnTo>
                <a:lnTo>
                  <a:pt x="0" y="20"/>
                </a:lnTo>
                <a:lnTo>
                  <a:pt x="1" y="19"/>
                </a:lnTo>
                <a:lnTo>
                  <a:pt x="1" y="18"/>
                </a:lnTo>
                <a:lnTo>
                  <a:pt x="1" y="17"/>
                </a:lnTo>
                <a:lnTo>
                  <a:pt x="3" y="15"/>
                </a:lnTo>
                <a:lnTo>
                  <a:pt x="3" y="14"/>
                </a:lnTo>
                <a:lnTo>
                  <a:pt x="4" y="13"/>
                </a:lnTo>
                <a:lnTo>
                  <a:pt x="4" y="11"/>
                </a:lnTo>
                <a:lnTo>
                  <a:pt x="4" y="11"/>
                </a:lnTo>
                <a:lnTo>
                  <a:pt x="5" y="11"/>
                </a:lnTo>
                <a:lnTo>
                  <a:pt x="5" y="10"/>
                </a:lnTo>
                <a:lnTo>
                  <a:pt x="6" y="10"/>
                </a:lnTo>
                <a:lnTo>
                  <a:pt x="8" y="10"/>
                </a:lnTo>
                <a:lnTo>
                  <a:pt x="9" y="10"/>
                </a:lnTo>
                <a:lnTo>
                  <a:pt x="10" y="10"/>
                </a:lnTo>
                <a:lnTo>
                  <a:pt x="10" y="10"/>
                </a:lnTo>
                <a:lnTo>
                  <a:pt x="11" y="10"/>
                </a:lnTo>
                <a:lnTo>
                  <a:pt x="13" y="11"/>
                </a:lnTo>
                <a:lnTo>
                  <a:pt x="13" y="11"/>
                </a:lnTo>
                <a:lnTo>
                  <a:pt x="14" y="11"/>
                </a:lnTo>
                <a:lnTo>
                  <a:pt x="14" y="13"/>
                </a:lnTo>
                <a:lnTo>
                  <a:pt x="14" y="14"/>
                </a:lnTo>
                <a:lnTo>
                  <a:pt x="14" y="0"/>
                </a:lnTo>
                <a:lnTo>
                  <a:pt x="19" y="0"/>
                </a:lnTo>
                <a:lnTo>
                  <a:pt x="19" y="37"/>
                </a:lnTo>
                <a:close/>
                <a:moveTo>
                  <a:pt x="6" y="24"/>
                </a:moveTo>
                <a:lnTo>
                  <a:pt x="6" y="25"/>
                </a:lnTo>
                <a:lnTo>
                  <a:pt x="6" y="25"/>
                </a:lnTo>
                <a:lnTo>
                  <a:pt x="6" y="27"/>
                </a:lnTo>
                <a:lnTo>
                  <a:pt x="6" y="27"/>
                </a:lnTo>
                <a:lnTo>
                  <a:pt x="6" y="28"/>
                </a:lnTo>
                <a:lnTo>
                  <a:pt x="6" y="28"/>
                </a:lnTo>
                <a:lnTo>
                  <a:pt x="6" y="29"/>
                </a:lnTo>
                <a:lnTo>
                  <a:pt x="6" y="30"/>
                </a:lnTo>
                <a:lnTo>
                  <a:pt x="6" y="30"/>
                </a:lnTo>
                <a:lnTo>
                  <a:pt x="6" y="30"/>
                </a:lnTo>
                <a:lnTo>
                  <a:pt x="6" y="32"/>
                </a:lnTo>
                <a:lnTo>
                  <a:pt x="8" y="32"/>
                </a:lnTo>
                <a:lnTo>
                  <a:pt x="8" y="33"/>
                </a:lnTo>
                <a:lnTo>
                  <a:pt x="8" y="33"/>
                </a:lnTo>
                <a:lnTo>
                  <a:pt x="9" y="33"/>
                </a:lnTo>
                <a:lnTo>
                  <a:pt x="9" y="34"/>
                </a:lnTo>
                <a:lnTo>
                  <a:pt x="9" y="33"/>
                </a:lnTo>
                <a:lnTo>
                  <a:pt x="10" y="33"/>
                </a:lnTo>
                <a:lnTo>
                  <a:pt x="10" y="33"/>
                </a:lnTo>
                <a:lnTo>
                  <a:pt x="11" y="32"/>
                </a:lnTo>
                <a:lnTo>
                  <a:pt x="11" y="32"/>
                </a:lnTo>
                <a:lnTo>
                  <a:pt x="13" y="30"/>
                </a:lnTo>
                <a:lnTo>
                  <a:pt x="13" y="30"/>
                </a:lnTo>
                <a:lnTo>
                  <a:pt x="14" y="30"/>
                </a:lnTo>
                <a:lnTo>
                  <a:pt x="14" y="30"/>
                </a:lnTo>
                <a:lnTo>
                  <a:pt x="14" y="30"/>
                </a:lnTo>
                <a:lnTo>
                  <a:pt x="14" y="29"/>
                </a:lnTo>
                <a:lnTo>
                  <a:pt x="14" y="28"/>
                </a:lnTo>
                <a:lnTo>
                  <a:pt x="14" y="28"/>
                </a:lnTo>
                <a:lnTo>
                  <a:pt x="14" y="27"/>
                </a:lnTo>
                <a:lnTo>
                  <a:pt x="14" y="25"/>
                </a:lnTo>
                <a:lnTo>
                  <a:pt x="14" y="24"/>
                </a:lnTo>
                <a:lnTo>
                  <a:pt x="14" y="23"/>
                </a:lnTo>
                <a:lnTo>
                  <a:pt x="14" y="22"/>
                </a:lnTo>
                <a:lnTo>
                  <a:pt x="14" y="22"/>
                </a:lnTo>
                <a:lnTo>
                  <a:pt x="14" y="20"/>
                </a:lnTo>
                <a:lnTo>
                  <a:pt x="14" y="20"/>
                </a:lnTo>
                <a:lnTo>
                  <a:pt x="14" y="19"/>
                </a:lnTo>
                <a:lnTo>
                  <a:pt x="14" y="18"/>
                </a:lnTo>
                <a:lnTo>
                  <a:pt x="14" y="17"/>
                </a:lnTo>
                <a:lnTo>
                  <a:pt x="13" y="17"/>
                </a:lnTo>
                <a:lnTo>
                  <a:pt x="13" y="17"/>
                </a:lnTo>
                <a:lnTo>
                  <a:pt x="11" y="17"/>
                </a:lnTo>
                <a:lnTo>
                  <a:pt x="11" y="17"/>
                </a:lnTo>
                <a:lnTo>
                  <a:pt x="10" y="17"/>
                </a:lnTo>
                <a:lnTo>
                  <a:pt x="10" y="17"/>
                </a:lnTo>
                <a:lnTo>
                  <a:pt x="9" y="17"/>
                </a:lnTo>
                <a:lnTo>
                  <a:pt x="9" y="17"/>
                </a:lnTo>
                <a:lnTo>
                  <a:pt x="9" y="17"/>
                </a:lnTo>
                <a:lnTo>
                  <a:pt x="9" y="17"/>
                </a:lnTo>
                <a:lnTo>
                  <a:pt x="9" y="17"/>
                </a:lnTo>
                <a:lnTo>
                  <a:pt x="8" y="17"/>
                </a:lnTo>
                <a:lnTo>
                  <a:pt x="8" y="17"/>
                </a:lnTo>
                <a:lnTo>
                  <a:pt x="8" y="17"/>
                </a:lnTo>
                <a:lnTo>
                  <a:pt x="6" y="17"/>
                </a:lnTo>
                <a:lnTo>
                  <a:pt x="6" y="17"/>
                </a:lnTo>
                <a:lnTo>
                  <a:pt x="6" y="18"/>
                </a:lnTo>
                <a:lnTo>
                  <a:pt x="6" y="19"/>
                </a:lnTo>
                <a:lnTo>
                  <a:pt x="6" y="20"/>
                </a:lnTo>
                <a:lnTo>
                  <a:pt x="6" y="20"/>
                </a:lnTo>
                <a:lnTo>
                  <a:pt x="6" y="22"/>
                </a:lnTo>
                <a:lnTo>
                  <a:pt x="6" y="22"/>
                </a:lnTo>
                <a:lnTo>
                  <a:pt x="6" y="23"/>
                </a:lnTo>
                <a:lnTo>
                  <a:pt x="6" y="24"/>
                </a:lnTo>
                <a:close/>
              </a:path>
            </a:pathLst>
          </a:custGeom>
          <a:solidFill>
            <a:srgbClr val="3A66AA"/>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338" name="Freeform 458"/>
          <p:cNvSpPr/>
          <p:nvPr/>
        </p:nvSpPr>
        <p:spPr bwMode="auto">
          <a:xfrm>
            <a:off x="6307138" y="4502150"/>
            <a:ext cx="7938" cy="14288"/>
          </a:xfrm>
          <a:custGeom>
            <a:avLst/>
            <a:gdLst/>
            <a:ahLst/>
            <a:cxnLst>
              <a:cxn ang="0">
                <a:pos x="5" y="14"/>
              </a:cxn>
              <a:cxn ang="0">
                <a:pos x="6" y="11"/>
              </a:cxn>
              <a:cxn ang="0">
                <a:pos x="9" y="11"/>
              </a:cxn>
              <a:cxn ang="0">
                <a:pos x="12" y="10"/>
              </a:cxn>
              <a:cxn ang="0">
                <a:pos x="13" y="10"/>
              </a:cxn>
              <a:cxn ang="0">
                <a:pos x="13" y="10"/>
              </a:cxn>
              <a:cxn ang="0">
                <a:pos x="14" y="10"/>
              </a:cxn>
              <a:cxn ang="0">
                <a:pos x="15" y="10"/>
              </a:cxn>
              <a:cxn ang="0">
                <a:pos x="15" y="10"/>
              </a:cxn>
              <a:cxn ang="0">
                <a:pos x="17" y="11"/>
              </a:cxn>
              <a:cxn ang="0">
                <a:pos x="17" y="13"/>
              </a:cxn>
              <a:cxn ang="0">
                <a:pos x="18" y="14"/>
              </a:cxn>
              <a:cxn ang="0">
                <a:pos x="19" y="14"/>
              </a:cxn>
              <a:cxn ang="0">
                <a:pos x="19" y="15"/>
              </a:cxn>
              <a:cxn ang="0">
                <a:pos x="19" y="17"/>
              </a:cxn>
              <a:cxn ang="0">
                <a:pos x="19" y="17"/>
              </a:cxn>
              <a:cxn ang="0">
                <a:pos x="19" y="18"/>
              </a:cxn>
              <a:cxn ang="0">
                <a:pos x="19" y="18"/>
              </a:cxn>
              <a:cxn ang="0">
                <a:pos x="19" y="19"/>
              </a:cxn>
              <a:cxn ang="0">
                <a:pos x="19" y="20"/>
              </a:cxn>
              <a:cxn ang="0">
                <a:pos x="19" y="37"/>
              </a:cxn>
              <a:cxn ang="0">
                <a:pos x="13" y="24"/>
              </a:cxn>
              <a:cxn ang="0">
                <a:pos x="13" y="22"/>
              </a:cxn>
              <a:cxn ang="0">
                <a:pos x="13" y="20"/>
              </a:cxn>
              <a:cxn ang="0">
                <a:pos x="13" y="19"/>
              </a:cxn>
              <a:cxn ang="0">
                <a:pos x="13" y="17"/>
              </a:cxn>
              <a:cxn ang="0">
                <a:pos x="12" y="17"/>
              </a:cxn>
              <a:cxn ang="0">
                <a:pos x="10" y="17"/>
              </a:cxn>
              <a:cxn ang="0">
                <a:pos x="10" y="17"/>
              </a:cxn>
              <a:cxn ang="0">
                <a:pos x="9" y="17"/>
              </a:cxn>
              <a:cxn ang="0">
                <a:pos x="8" y="17"/>
              </a:cxn>
              <a:cxn ang="0">
                <a:pos x="8" y="17"/>
              </a:cxn>
              <a:cxn ang="0">
                <a:pos x="8" y="17"/>
              </a:cxn>
              <a:cxn ang="0">
                <a:pos x="8" y="17"/>
              </a:cxn>
              <a:cxn ang="0">
                <a:pos x="6" y="18"/>
              </a:cxn>
              <a:cxn ang="0">
                <a:pos x="5" y="19"/>
              </a:cxn>
              <a:cxn ang="0">
                <a:pos x="5" y="20"/>
              </a:cxn>
              <a:cxn ang="0">
                <a:pos x="5" y="20"/>
              </a:cxn>
              <a:cxn ang="0">
                <a:pos x="5" y="20"/>
              </a:cxn>
              <a:cxn ang="0">
                <a:pos x="5" y="22"/>
              </a:cxn>
              <a:cxn ang="0">
                <a:pos x="5" y="24"/>
              </a:cxn>
              <a:cxn ang="0">
                <a:pos x="0" y="37"/>
              </a:cxn>
              <a:cxn ang="0">
                <a:pos x="5" y="0"/>
              </a:cxn>
            </a:cxnLst>
            <a:rect l="0" t="0" r="r" b="b"/>
            <a:pathLst>
              <a:path w="19" h="37">
                <a:moveTo>
                  <a:pt x="5" y="0"/>
                </a:moveTo>
                <a:lnTo>
                  <a:pt x="5" y="14"/>
                </a:lnTo>
                <a:lnTo>
                  <a:pt x="6" y="13"/>
                </a:lnTo>
                <a:lnTo>
                  <a:pt x="6" y="11"/>
                </a:lnTo>
                <a:lnTo>
                  <a:pt x="8" y="11"/>
                </a:lnTo>
                <a:lnTo>
                  <a:pt x="9" y="11"/>
                </a:lnTo>
                <a:lnTo>
                  <a:pt x="10" y="10"/>
                </a:lnTo>
                <a:lnTo>
                  <a:pt x="12" y="10"/>
                </a:lnTo>
                <a:lnTo>
                  <a:pt x="12" y="10"/>
                </a:lnTo>
                <a:lnTo>
                  <a:pt x="13" y="10"/>
                </a:lnTo>
                <a:lnTo>
                  <a:pt x="13" y="10"/>
                </a:lnTo>
                <a:lnTo>
                  <a:pt x="13" y="10"/>
                </a:lnTo>
                <a:lnTo>
                  <a:pt x="14" y="10"/>
                </a:lnTo>
                <a:lnTo>
                  <a:pt x="14" y="10"/>
                </a:lnTo>
                <a:lnTo>
                  <a:pt x="14" y="10"/>
                </a:lnTo>
                <a:lnTo>
                  <a:pt x="15" y="10"/>
                </a:lnTo>
                <a:lnTo>
                  <a:pt x="15" y="10"/>
                </a:lnTo>
                <a:lnTo>
                  <a:pt x="15" y="10"/>
                </a:lnTo>
                <a:lnTo>
                  <a:pt x="15" y="11"/>
                </a:lnTo>
                <a:lnTo>
                  <a:pt x="17" y="11"/>
                </a:lnTo>
                <a:lnTo>
                  <a:pt x="17" y="13"/>
                </a:lnTo>
                <a:lnTo>
                  <a:pt x="17" y="13"/>
                </a:lnTo>
                <a:lnTo>
                  <a:pt x="17" y="13"/>
                </a:lnTo>
                <a:lnTo>
                  <a:pt x="18" y="14"/>
                </a:lnTo>
                <a:lnTo>
                  <a:pt x="19" y="14"/>
                </a:lnTo>
                <a:lnTo>
                  <a:pt x="19" y="14"/>
                </a:lnTo>
                <a:lnTo>
                  <a:pt x="19" y="14"/>
                </a:lnTo>
                <a:lnTo>
                  <a:pt x="19" y="15"/>
                </a:lnTo>
                <a:lnTo>
                  <a:pt x="19" y="15"/>
                </a:lnTo>
                <a:lnTo>
                  <a:pt x="19" y="17"/>
                </a:lnTo>
                <a:lnTo>
                  <a:pt x="19" y="17"/>
                </a:lnTo>
                <a:lnTo>
                  <a:pt x="19" y="17"/>
                </a:lnTo>
                <a:lnTo>
                  <a:pt x="19" y="17"/>
                </a:lnTo>
                <a:lnTo>
                  <a:pt x="19" y="18"/>
                </a:lnTo>
                <a:lnTo>
                  <a:pt x="19" y="18"/>
                </a:lnTo>
                <a:lnTo>
                  <a:pt x="19" y="18"/>
                </a:lnTo>
                <a:lnTo>
                  <a:pt x="19" y="19"/>
                </a:lnTo>
                <a:lnTo>
                  <a:pt x="19" y="19"/>
                </a:lnTo>
                <a:lnTo>
                  <a:pt x="19" y="20"/>
                </a:lnTo>
                <a:lnTo>
                  <a:pt x="19" y="20"/>
                </a:lnTo>
                <a:lnTo>
                  <a:pt x="19" y="20"/>
                </a:lnTo>
                <a:lnTo>
                  <a:pt x="19" y="37"/>
                </a:lnTo>
                <a:lnTo>
                  <a:pt x="13" y="37"/>
                </a:lnTo>
                <a:lnTo>
                  <a:pt x="13" y="24"/>
                </a:lnTo>
                <a:lnTo>
                  <a:pt x="13" y="23"/>
                </a:lnTo>
                <a:lnTo>
                  <a:pt x="13" y="22"/>
                </a:lnTo>
                <a:lnTo>
                  <a:pt x="13" y="22"/>
                </a:lnTo>
                <a:lnTo>
                  <a:pt x="13" y="20"/>
                </a:lnTo>
                <a:lnTo>
                  <a:pt x="13" y="20"/>
                </a:lnTo>
                <a:lnTo>
                  <a:pt x="13" y="19"/>
                </a:lnTo>
                <a:lnTo>
                  <a:pt x="13" y="18"/>
                </a:lnTo>
                <a:lnTo>
                  <a:pt x="13" y="17"/>
                </a:lnTo>
                <a:lnTo>
                  <a:pt x="13" y="17"/>
                </a:lnTo>
                <a:lnTo>
                  <a:pt x="12" y="17"/>
                </a:lnTo>
                <a:lnTo>
                  <a:pt x="12" y="17"/>
                </a:lnTo>
                <a:lnTo>
                  <a:pt x="10" y="17"/>
                </a:lnTo>
                <a:lnTo>
                  <a:pt x="10" y="17"/>
                </a:lnTo>
                <a:lnTo>
                  <a:pt x="10" y="17"/>
                </a:lnTo>
                <a:lnTo>
                  <a:pt x="10" y="17"/>
                </a:lnTo>
                <a:lnTo>
                  <a:pt x="9" y="17"/>
                </a:lnTo>
                <a:lnTo>
                  <a:pt x="9" y="17"/>
                </a:lnTo>
                <a:lnTo>
                  <a:pt x="8" y="17"/>
                </a:lnTo>
                <a:lnTo>
                  <a:pt x="8" y="17"/>
                </a:lnTo>
                <a:lnTo>
                  <a:pt x="8" y="17"/>
                </a:lnTo>
                <a:lnTo>
                  <a:pt x="8" y="17"/>
                </a:lnTo>
                <a:lnTo>
                  <a:pt x="8" y="17"/>
                </a:lnTo>
                <a:lnTo>
                  <a:pt x="8" y="17"/>
                </a:lnTo>
                <a:lnTo>
                  <a:pt x="8" y="17"/>
                </a:lnTo>
                <a:lnTo>
                  <a:pt x="6" y="18"/>
                </a:lnTo>
                <a:lnTo>
                  <a:pt x="6" y="18"/>
                </a:lnTo>
                <a:lnTo>
                  <a:pt x="6" y="18"/>
                </a:lnTo>
                <a:lnTo>
                  <a:pt x="5" y="19"/>
                </a:lnTo>
                <a:lnTo>
                  <a:pt x="5" y="19"/>
                </a:lnTo>
                <a:lnTo>
                  <a:pt x="5" y="20"/>
                </a:lnTo>
                <a:lnTo>
                  <a:pt x="5" y="20"/>
                </a:lnTo>
                <a:lnTo>
                  <a:pt x="5" y="20"/>
                </a:lnTo>
                <a:lnTo>
                  <a:pt x="5" y="20"/>
                </a:lnTo>
                <a:lnTo>
                  <a:pt x="5" y="20"/>
                </a:lnTo>
                <a:lnTo>
                  <a:pt x="5" y="22"/>
                </a:lnTo>
                <a:lnTo>
                  <a:pt x="5" y="22"/>
                </a:lnTo>
                <a:lnTo>
                  <a:pt x="5" y="23"/>
                </a:lnTo>
                <a:lnTo>
                  <a:pt x="5" y="24"/>
                </a:lnTo>
                <a:lnTo>
                  <a:pt x="5" y="37"/>
                </a:lnTo>
                <a:lnTo>
                  <a:pt x="0" y="37"/>
                </a:lnTo>
                <a:lnTo>
                  <a:pt x="0" y="0"/>
                </a:lnTo>
                <a:lnTo>
                  <a:pt x="5" y="0"/>
                </a:lnTo>
                <a:close/>
              </a:path>
            </a:pathLst>
          </a:custGeom>
          <a:solidFill>
            <a:srgbClr val="3A66AA"/>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339" name="Freeform 459"/>
          <p:cNvSpPr/>
          <p:nvPr/>
        </p:nvSpPr>
        <p:spPr bwMode="auto">
          <a:xfrm>
            <a:off x="6315075" y="4502150"/>
            <a:ext cx="4763" cy="14288"/>
          </a:xfrm>
          <a:custGeom>
            <a:avLst/>
            <a:gdLst/>
            <a:ahLst/>
            <a:cxnLst>
              <a:cxn ang="0">
                <a:pos x="0" y="10"/>
              </a:cxn>
              <a:cxn ang="0">
                <a:pos x="2" y="10"/>
              </a:cxn>
              <a:cxn ang="0">
                <a:pos x="2" y="9"/>
              </a:cxn>
              <a:cxn ang="0">
                <a:pos x="2" y="8"/>
              </a:cxn>
              <a:cxn ang="0">
                <a:pos x="2" y="6"/>
              </a:cxn>
              <a:cxn ang="0">
                <a:pos x="2" y="6"/>
              </a:cxn>
              <a:cxn ang="0">
                <a:pos x="2" y="5"/>
              </a:cxn>
              <a:cxn ang="0">
                <a:pos x="3" y="4"/>
              </a:cxn>
              <a:cxn ang="0">
                <a:pos x="3" y="4"/>
              </a:cxn>
              <a:cxn ang="0">
                <a:pos x="5" y="4"/>
              </a:cxn>
              <a:cxn ang="0">
                <a:pos x="5" y="4"/>
              </a:cxn>
              <a:cxn ang="0">
                <a:pos x="5" y="4"/>
              </a:cxn>
              <a:cxn ang="0">
                <a:pos x="5" y="4"/>
              </a:cxn>
              <a:cxn ang="0">
                <a:pos x="5" y="3"/>
              </a:cxn>
              <a:cxn ang="0">
                <a:pos x="5" y="3"/>
              </a:cxn>
              <a:cxn ang="0">
                <a:pos x="5" y="1"/>
              </a:cxn>
              <a:cxn ang="0">
                <a:pos x="5" y="0"/>
              </a:cxn>
              <a:cxn ang="0">
                <a:pos x="6" y="0"/>
              </a:cxn>
              <a:cxn ang="0">
                <a:pos x="6" y="0"/>
              </a:cxn>
              <a:cxn ang="0">
                <a:pos x="7" y="0"/>
              </a:cxn>
              <a:cxn ang="0">
                <a:pos x="7" y="0"/>
              </a:cxn>
              <a:cxn ang="0">
                <a:pos x="8" y="0"/>
              </a:cxn>
              <a:cxn ang="0">
                <a:pos x="8" y="0"/>
              </a:cxn>
              <a:cxn ang="0">
                <a:pos x="10" y="0"/>
              </a:cxn>
              <a:cxn ang="0">
                <a:pos x="10" y="0"/>
              </a:cxn>
              <a:cxn ang="0">
                <a:pos x="10" y="0"/>
              </a:cxn>
              <a:cxn ang="0">
                <a:pos x="11" y="0"/>
              </a:cxn>
              <a:cxn ang="0">
                <a:pos x="11" y="0"/>
              </a:cxn>
              <a:cxn ang="0">
                <a:pos x="11" y="0"/>
              </a:cxn>
              <a:cxn ang="0">
                <a:pos x="12" y="0"/>
              </a:cxn>
              <a:cxn ang="0">
                <a:pos x="12" y="0"/>
              </a:cxn>
              <a:cxn ang="0">
                <a:pos x="12" y="0"/>
              </a:cxn>
              <a:cxn ang="0">
                <a:pos x="12" y="0"/>
              </a:cxn>
              <a:cxn ang="0">
                <a:pos x="12" y="8"/>
              </a:cxn>
              <a:cxn ang="0">
                <a:pos x="12" y="8"/>
              </a:cxn>
              <a:cxn ang="0">
                <a:pos x="12" y="8"/>
              </a:cxn>
              <a:cxn ang="0">
                <a:pos x="12" y="8"/>
              </a:cxn>
              <a:cxn ang="0">
                <a:pos x="12" y="8"/>
              </a:cxn>
              <a:cxn ang="0">
                <a:pos x="12" y="8"/>
              </a:cxn>
              <a:cxn ang="0">
                <a:pos x="11" y="8"/>
              </a:cxn>
              <a:cxn ang="0">
                <a:pos x="11" y="8"/>
              </a:cxn>
              <a:cxn ang="0">
                <a:pos x="10" y="8"/>
              </a:cxn>
              <a:cxn ang="0">
                <a:pos x="10" y="8"/>
              </a:cxn>
              <a:cxn ang="0">
                <a:pos x="8" y="8"/>
              </a:cxn>
              <a:cxn ang="0">
                <a:pos x="8" y="8"/>
              </a:cxn>
              <a:cxn ang="0">
                <a:pos x="7" y="8"/>
              </a:cxn>
              <a:cxn ang="0">
                <a:pos x="7" y="8"/>
              </a:cxn>
              <a:cxn ang="0">
                <a:pos x="7" y="9"/>
              </a:cxn>
              <a:cxn ang="0">
                <a:pos x="7" y="9"/>
              </a:cxn>
              <a:cxn ang="0">
                <a:pos x="7" y="10"/>
              </a:cxn>
              <a:cxn ang="0">
                <a:pos x="12" y="10"/>
              </a:cxn>
              <a:cxn ang="0">
                <a:pos x="12" y="17"/>
              </a:cxn>
              <a:cxn ang="0">
                <a:pos x="7" y="17"/>
              </a:cxn>
              <a:cxn ang="0">
                <a:pos x="7" y="37"/>
              </a:cxn>
              <a:cxn ang="0">
                <a:pos x="2" y="37"/>
              </a:cxn>
              <a:cxn ang="0">
                <a:pos x="2" y="17"/>
              </a:cxn>
              <a:cxn ang="0">
                <a:pos x="0" y="17"/>
              </a:cxn>
              <a:cxn ang="0">
                <a:pos x="0" y="10"/>
              </a:cxn>
            </a:cxnLst>
            <a:rect l="0" t="0" r="r" b="b"/>
            <a:pathLst>
              <a:path w="12" h="37">
                <a:moveTo>
                  <a:pt x="0" y="10"/>
                </a:moveTo>
                <a:lnTo>
                  <a:pt x="2" y="10"/>
                </a:lnTo>
                <a:lnTo>
                  <a:pt x="2" y="9"/>
                </a:lnTo>
                <a:lnTo>
                  <a:pt x="2" y="8"/>
                </a:lnTo>
                <a:lnTo>
                  <a:pt x="2" y="6"/>
                </a:lnTo>
                <a:lnTo>
                  <a:pt x="2" y="6"/>
                </a:lnTo>
                <a:lnTo>
                  <a:pt x="2" y="5"/>
                </a:lnTo>
                <a:lnTo>
                  <a:pt x="3" y="4"/>
                </a:lnTo>
                <a:lnTo>
                  <a:pt x="3" y="4"/>
                </a:lnTo>
                <a:lnTo>
                  <a:pt x="5" y="4"/>
                </a:lnTo>
                <a:lnTo>
                  <a:pt x="5" y="4"/>
                </a:lnTo>
                <a:lnTo>
                  <a:pt x="5" y="4"/>
                </a:lnTo>
                <a:lnTo>
                  <a:pt x="5" y="4"/>
                </a:lnTo>
                <a:lnTo>
                  <a:pt x="5" y="3"/>
                </a:lnTo>
                <a:lnTo>
                  <a:pt x="5" y="3"/>
                </a:lnTo>
                <a:lnTo>
                  <a:pt x="5" y="1"/>
                </a:lnTo>
                <a:lnTo>
                  <a:pt x="5" y="0"/>
                </a:lnTo>
                <a:lnTo>
                  <a:pt x="6" y="0"/>
                </a:lnTo>
                <a:lnTo>
                  <a:pt x="6" y="0"/>
                </a:lnTo>
                <a:lnTo>
                  <a:pt x="7" y="0"/>
                </a:lnTo>
                <a:lnTo>
                  <a:pt x="7" y="0"/>
                </a:lnTo>
                <a:lnTo>
                  <a:pt x="8" y="0"/>
                </a:lnTo>
                <a:lnTo>
                  <a:pt x="8" y="0"/>
                </a:lnTo>
                <a:lnTo>
                  <a:pt x="10" y="0"/>
                </a:lnTo>
                <a:lnTo>
                  <a:pt x="10" y="0"/>
                </a:lnTo>
                <a:lnTo>
                  <a:pt x="10" y="0"/>
                </a:lnTo>
                <a:lnTo>
                  <a:pt x="11" y="0"/>
                </a:lnTo>
                <a:lnTo>
                  <a:pt x="11" y="0"/>
                </a:lnTo>
                <a:lnTo>
                  <a:pt x="11" y="0"/>
                </a:lnTo>
                <a:lnTo>
                  <a:pt x="12" y="0"/>
                </a:lnTo>
                <a:lnTo>
                  <a:pt x="12" y="0"/>
                </a:lnTo>
                <a:lnTo>
                  <a:pt x="12" y="0"/>
                </a:lnTo>
                <a:lnTo>
                  <a:pt x="12" y="0"/>
                </a:lnTo>
                <a:lnTo>
                  <a:pt x="12" y="8"/>
                </a:lnTo>
                <a:lnTo>
                  <a:pt x="12" y="8"/>
                </a:lnTo>
                <a:lnTo>
                  <a:pt x="12" y="8"/>
                </a:lnTo>
                <a:lnTo>
                  <a:pt x="12" y="8"/>
                </a:lnTo>
                <a:lnTo>
                  <a:pt x="12" y="8"/>
                </a:lnTo>
                <a:lnTo>
                  <a:pt x="12" y="8"/>
                </a:lnTo>
                <a:lnTo>
                  <a:pt x="11" y="8"/>
                </a:lnTo>
                <a:lnTo>
                  <a:pt x="11" y="8"/>
                </a:lnTo>
                <a:lnTo>
                  <a:pt x="10" y="8"/>
                </a:lnTo>
                <a:lnTo>
                  <a:pt x="10" y="8"/>
                </a:lnTo>
                <a:lnTo>
                  <a:pt x="8" y="8"/>
                </a:lnTo>
                <a:lnTo>
                  <a:pt x="8" y="8"/>
                </a:lnTo>
                <a:lnTo>
                  <a:pt x="7" y="8"/>
                </a:lnTo>
                <a:lnTo>
                  <a:pt x="7" y="8"/>
                </a:lnTo>
                <a:lnTo>
                  <a:pt x="7" y="9"/>
                </a:lnTo>
                <a:lnTo>
                  <a:pt x="7" y="9"/>
                </a:lnTo>
                <a:lnTo>
                  <a:pt x="7" y="10"/>
                </a:lnTo>
                <a:lnTo>
                  <a:pt x="12" y="10"/>
                </a:lnTo>
                <a:lnTo>
                  <a:pt x="12" y="17"/>
                </a:lnTo>
                <a:lnTo>
                  <a:pt x="7" y="17"/>
                </a:lnTo>
                <a:lnTo>
                  <a:pt x="7" y="37"/>
                </a:lnTo>
                <a:lnTo>
                  <a:pt x="2" y="37"/>
                </a:lnTo>
                <a:lnTo>
                  <a:pt x="2" y="17"/>
                </a:lnTo>
                <a:lnTo>
                  <a:pt x="0" y="17"/>
                </a:lnTo>
                <a:lnTo>
                  <a:pt x="0" y="10"/>
                </a:lnTo>
                <a:close/>
              </a:path>
            </a:pathLst>
          </a:custGeom>
          <a:solidFill>
            <a:srgbClr val="3A66AA"/>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340" name="Freeform 460"/>
          <p:cNvSpPr/>
          <p:nvPr/>
        </p:nvSpPr>
        <p:spPr bwMode="auto">
          <a:xfrm>
            <a:off x="6326188" y="4502150"/>
            <a:ext cx="6350" cy="14288"/>
          </a:xfrm>
          <a:custGeom>
            <a:avLst/>
            <a:gdLst/>
            <a:ahLst/>
            <a:cxnLst>
              <a:cxn ang="0">
                <a:pos x="0" y="37"/>
              </a:cxn>
              <a:cxn ang="0">
                <a:pos x="0" y="0"/>
              </a:cxn>
              <a:cxn ang="0">
                <a:pos x="5" y="0"/>
              </a:cxn>
              <a:cxn ang="0">
                <a:pos x="5" y="20"/>
              </a:cxn>
              <a:cxn ang="0">
                <a:pos x="11" y="10"/>
              </a:cxn>
              <a:cxn ang="0">
                <a:pos x="19" y="10"/>
              </a:cxn>
              <a:cxn ang="0">
                <a:pos x="11" y="20"/>
              </a:cxn>
              <a:cxn ang="0">
                <a:pos x="19" y="37"/>
              </a:cxn>
              <a:cxn ang="0">
                <a:pos x="14" y="37"/>
              </a:cxn>
              <a:cxn ang="0">
                <a:pos x="8" y="27"/>
              </a:cxn>
              <a:cxn ang="0">
                <a:pos x="5" y="30"/>
              </a:cxn>
              <a:cxn ang="0">
                <a:pos x="5" y="37"/>
              </a:cxn>
              <a:cxn ang="0">
                <a:pos x="0" y="37"/>
              </a:cxn>
            </a:cxnLst>
            <a:rect l="0" t="0" r="r" b="b"/>
            <a:pathLst>
              <a:path w="19" h="37">
                <a:moveTo>
                  <a:pt x="0" y="37"/>
                </a:moveTo>
                <a:lnTo>
                  <a:pt x="0" y="0"/>
                </a:lnTo>
                <a:lnTo>
                  <a:pt x="5" y="0"/>
                </a:lnTo>
                <a:lnTo>
                  <a:pt x="5" y="20"/>
                </a:lnTo>
                <a:lnTo>
                  <a:pt x="11" y="10"/>
                </a:lnTo>
                <a:lnTo>
                  <a:pt x="19" y="10"/>
                </a:lnTo>
                <a:lnTo>
                  <a:pt x="11" y="20"/>
                </a:lnTo>
                <a:lnTo>
                  <a:pt x="19" y="37"/>
                </a:lnTo>
                <a:lnTo>
                  <a:pt x="14" y="37"/>
                </a:lnTo>
                <a:lnTo>
                  <a:pt x="8" y="27"/>
                </a:lnTo>
                <a:lnTo>
                  <a:pt x="5" y="30"/>
                </a:lnTo>
                <a:lnTo>
                  <a:pt x="5" y="37"/>
                </a:lnTo>
                <a:lnTo>
                  <a:pt x="0" y="37"/>
                </a:lnTo>
                <a:close/>
              </a:path>
            </a:pathLst>
          </a:custGeom>
          <a:solidFill>
            <a:srgbClr val="3A66AA"/>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341" name="Freeform 461"/>
          <p:cNvSpPr/>
          <p:nvPr/>
        </p:nvSpPr>
        <p:spPr bwMode="auto">
          <a:xfrm>
            <a:off x="6332538" y="4506913"/>
            <a:ext cx="9525" cy="9525"/>
          </a:xfrm>
          <a:custGeom>
            <a:avLst/>
            <a:gdLst/>
            <a:ahLst/>
            <a:cxnLst>
              <a:cxn ang="0">
                <a:pos x="6" y="18"/>
              </a:cxn>
              <a:cxn ang="0">
                <a:pos x="8" y="20"/>
              </a:cxn>
              <a:cxn ang="0">
                <a:pos x="8" y="20"/>
              </a:cxn>
              <a:cxn ang="0">
                <a:pos x="9" y="22"/>
              </a:cxn>
              <a:cxn ang="0">
                <a:pos x="10" y="23"/>
              </a:cxn>
              <a:cxn ang="0">
                <a:pos x="11" y="24"/>
              </a:cxn>
              <a:cxn ang="0">
                <a:pos x="13" y="23"/>
              </a:cxn>
              <a:cxn ang="0">
                <a:pos x="14" y="22"/>
              </a:cxn>
              <a:cxn ang="0">
                <a:pos x="14" y="20"/>
              </a:cxn>
              <a:cxn ang="0">
                <a:pos x="15" y="20"/>
              </a:cxn>
              <a:cxn ang="0">
                <a:pos x="16" y="20"/>
              </a:cxn>
              <a:cxn ang="0">
                <a:pos x="16" y="20"/>
              </a:cxn>
              <a:cxn ang="0">
                <a:pos x="15" y="19"/>
              </a:cxn>
              <a:cxn ang="0">
                <a:pos x="14" y="17"/>
              </a:cxn>
              <a:cxn ang="0">
                <a:pos x="9" y="17"/>
              </a:cxn>
              <a:cxn ang="0">
                <a:pos x="6" y="14"/>
              </a:cxn>
              <a:cxn ang="0">
                <a:pos x="5" y="14"/>
              </a:cxn>
              <a:cxn ang="0">
                <a:pos x="2" y="12"/>
              </a:cxn>
              <a:cxn ang="0">
                <a:pos x="2" y="8"/>
              </a:cxn>
              <a:cxn ang="0">
                <a:pos x="2" y="7"/>
              </a:cxn>
              <a:cxn ang="0">
                <a:pos x="2" y="5"/>
              </a:cxn>
              <a:cxn ang="0">
                <a:pos x="2" y="4"/>
              </a:cxn>
              <a:cxn ang="0">
                <a:pos x="6" y="1"/>
              </a:cxn>
              <a:cxn ang="0">
                <a:pos x="9" y="0"/>
              </a:cxn>
              <a:cxn ang="0">
                <a:pos x="11" y="0"/>
              </a:cxn>
              <a:cxn ang="0">
                <a:pos x="15" y="1"/>
              </a:cxn>
              <a:cxn ang="0">
                <a:pos x="16" y="3"/>
              </a:cxn>
              <a:cxn ang="0">
                <a:pos x="18" y="4"/>
              </a:cxn>
              <a:cxn ang="0">
                <a:pos x="19" y="4"/>
              </a:cxn>
              <a:cxn ang="0">
                <a:pos x="19" y="7"/>
              </a:cxn>
              <a:cxn ang="0">
                <a:pos x="13" y="7"/>
              </a:cxn>
              <a:cxn ang="0">
                <a:pos x="11" y="7"/>
              </a:cxn>
              <a:cxn ang="0">
                <a:pos x="11" y="7"/>
              </a:cxn>
              <a:cxn ang="0">
                <a:pos x="9" y="7"/>
              </a:cxn>
              <a:cxn ang="0">
                <a:pos x="8" y="7"/>
              </a:cxn>
              <a:cxn ang="0">
                <a:pos x="8" y="7"/>
              </a:cxn>
              <a:cxn ang="0">
                <a:pos x="8" y="8"/>
              </a:cxn>
              <a:cxn ang="0">
                <a:pos x="8" y="10"/>
              </a:cxn>
              <a:cxn ang="0">
                <a:pos x="9" y="10"/>
              </a:cxn>
              <a:cxn ang="0">
                <a:pos x="11" y="10"/>
              </a:cxn>
              <a:cxn ang="0">
                <a:pos x="15" y="10"/>
              </a:cxn>
              <a:cxn ang="0">
                <a:pos x="18" y="12"/>
              </a:cxn>
              <a:cxn ang="0">
                <a:pos x="19" y="14"/>
              </a:cxn>
              <a:cxn ang="0">
                <a:pos x="19" y="14"/>
              </a:cxn>
              <a:cxn ang="0">
                <a:pos x="20" y="17"/>
              </a:cxn>
              <a:cxn ang="0">
                <a:pos x="21" y="20"/>
              </a:cxn>
              <a:cxn ang="0">
                <a:pos x="20" y="22"/>
              </a:cxn>
              <a:cxn ang="0">
                <a:pos x="19" y="23"/>
              </a:cxn>
              <a:cxn ang="0">
                <a:pos x="18" y="24"/>
              </a:cxn>
              <a:cxn ang="0">
                <a:pos x="15" y="27"/>
              </a:cxn>
              <a:cxn ang="0">
                <a:pos x="11" y="27"/>
              </a:cxn>
              <a:cxn ang="0">
                <a:pos x="9" y="27"/>
              </a:cxn>
              <a:cxn ang="0">
                <a:pos x="6" y="27"/>
              </a:cxn>
              <a:cxn ang="0">
                <a:pos x="5" y="27"/>
              </a:cxn>
              <a:cxn ang="0">
                <a:pos x="4" y="24"/>
              </a:cxn>
              <a:cxn ang="0">
                <a:pos x="1" y="23"/>
              </a:cxn>
            </a:cxnLst>
            <a:rect l="0" t="0" r="r" b="b"/>
            <a:pathLst>
              <a:path w="21" h="27">
                <a:moveTo>
                  <a:pt x="0" y="20"/>
                </a:moveTo>
                <a:lnTo>
                  <a:pt x="5" y="17"/>
                </a:lnTo>
                <a:lnTo>
                  <a:pt x="6" y="18"/>
                </a:lnTo>
                <a:lnTo>
                  <a:pt x="8" y="19"/>
                </a:lnTo>
                <a:lnTo>
                  <a:pt x="8" y="19"/>
                </a:lnTo>
                <a:lnTo>
                  <a:pt x="8" y="20"/>
                </a:lnTo>
                <a:lnTo>
                  <a:pt x="8" y="20"/>
                </a:lnTo>
                <a:lnTo>
                  <a:pt x="8" y="20"/>
                </a:lnTo>
                <a:lnTo>
                  <a:pt x="8" y="20"/>
                </a:lnTo>
                <a:lnTo>
                  <a:pt x="8" y="20"/>
                </a:lnTo>
                <a:lnTo>
                  <a:pt x="9" y="22"/>
                </a:lnTo>
                <a:lnTo>
                  <a:pt x="9" y="22"/>
                </a:lnTo>
                <a:lnTo>
                  <a:pt x="9" y="23"/>
                </a:lnTo>
                <a:lnTo>
                  <a:pt x="10" y="23"/>
                </a:lnTo>
                <a:lnTo>
                  <a:pt x="10" y="23"/>
                </a:lnTo>
                <a:lnTo>
                  <a:pt x="10" y="24"/>
                </a:lnTo>
                <a:lnTo>
                  <a:pt x="11" y="24"/>
                </a:lnTo>
                <a:lnTo>
                  <a:pt x="11" y="24"/>
                </a:lnTo>
                <a:lnTo>
                  <a:pt x="11" y="24"/>
                </a:lnTo>
                <a:lnTo>
                  <a:pt x="13" y="24"/>
                </a:lnTo>
                <a:lnTo>
                  <a:pt x="13" y="23"/>
                </a:lnTo>
                <a:lnTo>
                  <a:pt x="13" y="23"/>
                </a:lnTo>
                <a:lnTo>
                  <a:pt x="14" y="23"/>
                </a:lnTo>
                <a:lnTo>
                  <a:pt x="14" y="22"/>
                </a:lnTo>
                <a:lnTo>
                  <a:pt x="14" y="22"/>
                </a:lnTo>
                <a:lnTo>
                  <a:pt x="14" y="20"/>
                </a:lnTo>
                <a:lnTo>
                  <a:pt x="14" y="20"/>
                </a:lnTo>
                <a:lnTo>
                  <a:pt x="14" y="20"/>
                </a:lnTo>
                <a:lnTo>
                  <a:pt x="14" y="20"/>
                </a:lnTo>
                <a:lnTo>
                  <a:pt x="15" y="20"/>
                </a:lnTo>
                <a:lnTo>
                  <a:pt x="15" y="20"/>
                </a:lnTo>
                <a:lnTo>
                  <a:pt x="16" y="20"/>
                </a:lnTo>
                <a:lnTo>
                  <a:pt x="16" y="20"/>
                </a:lnTo>
                <a:lnTo>
                  <a:pt x="16" y="20"/>
                </a:lnTo>
                <a:lnTo>
                  <a:pt x="16" y="20"/>
                </a:lnTo>
                <a:lnTo>
                  <a:pt x="16" y="20"/>
                </a:lnTo>
                <a:lnTo>
                  <a:pt x="16" y="20"/>
                </a:lnTo>
                <a:lnTo>
                  <a:pt x="16" y="20"/>
                </a:lnTo>
                <a:lnTo>
                  <a:pt x="15" y="19"/>
                </a:lnTo>
                <a:lnTo>
                  <a:pt x="15" y="19"/>
                </a:lnTo>
                <a:lnTo>
                  <a:pt x="14" y="18"/>
                </a:lnTo>
                <a:lnTo>
                  <a:pt x="14" y="17"/>
                </a:lnTo>
                <a:lnTo>
                  <a:pt x="11" y="17"/>
                </a:lnTo>
                <a:lnTo>
                  <a:pt x="10" y="17"/>
                </a:lnTo>
                <a:lnTo>
                  <a:pt x="9" y="17"/>
                </a:lnTo>
                <a:lnTo>
                  <a:pt x="8" y="15"/>
                </a:lnTo>
                <a:lnTo>
                  <a:pt x="6" y="15"/>
                </a:lnTo>
                <a:lnTo>
                  <a:pt x="6" y="14"/>
                </a:lnTo>
                <a:lnTo>
                  <a:pt x="5" y="14"/>
                </a:lnTo>
                <a:lnTo>
                  <a:pt x="5" y="14"/>
                </a:lnTo>
                <a:lnTo>
                  <a:pt x="5" y="14"/>
                </a:lnTo>
                <a:lnTo>
                  <a:pt x="4" y="13"/>
                </a:lnTo>
                <a:lnTo>
                  <a:pt x="4" y="13"/>
                </a:lnTo>
                <a:lnTo>
                  <a:pt x="2" y="12"/>
                </a:lnTo>
                <a:lnTo>
                  <a:pt x="2" y="10"/>
                </a:lnTo>
                <a:lnTo>
                  <a:pt x="2" y="9"/>
                </a:lnTo>
                <a:lnTo>
                  <a:pt x="2" y="8"/>
                </a:lnTo>
                <a:lnTo>
                  <a:pt x="2" y="7"/>
                </a:lnTo>
                <a:lnTo>
                  <a:pt x="2" y="7"/>
                </a:lnTo>
                <a:lnTo>
                  <a:pt x="2" y="7"/>
                </a:lnTo>
                <a:lnTo>
                  <a:pt x="2" y="7"/>
                </a:lnTo>
                <a:lnTo>
                  <a:pt x="2" y="5"/>
                </a:lnTo>
                <a:lnTo>
                  <a:pt x="2" y="5"/>
                </a:lnTo>
                <a:lnTo>
                  <a:pt x="2" y="4"/>
                </a:lnTo>
                <a:lnTo>
                  <a:pt x="2" y="4"/>
                </a:lnTo>
                <a:lnTo>
                  <a:pt x="2" y="4"/>
                </a:lnTo>
                <a:lnTo>
                  <a:pt x="4" y="3"/>
                </a:lnTo>
                <a:lnTo>
                  <a:pt x="5" y="1"/>
                </a:lnTo>
                <a:lnTo>
                  <a:pt x="6" y="1"/>
                </a:lnTo>
                <a:lnTo>
                  <a:pt x="6" y="1"/>
                </a:lnTo>
                <a:lnTo>
                  <a:pt x="8" y="0"/>
                </a:lnTo>
                <a:lnTo>
                  <a:pt x="9" y="0"/>
                </a:lnTo>
                <a:lnTo>
                  <a:pt x="10" y="0"/>
                </a:lnTo>
                <a:lnTo>
                  <a:pt x="11" y="0"/>
                </a:lnTo>
                <a:lnTo>
                  <a:pt x="11" y="0"/>
                </a:lnTo>
                <a:lnTo>
                  <a:pt x="13" y="0"/>
                </a:lnTo>
                <a:lnTo>
                  <a:pt x="14" y="0"/>
                </a:lnTo>
                <a:lnTo>
                  <a:pt x="15" y="1"/>
                </a:lnTo>
                <a:lnTo>
                  <a:pt x="15" y="1"/>
                </a:lnTo>
                <a:lnTo>
                  <a:pt x="16" y="1"/>
                </a:lnTo>
                <a:lnTo>
                  <a:pt x="16" y="3"/>
                </a:lnTo>
                <a:lnTo>
                  <a:pt x="16" y="4"/>
                </a:lnTo>
                <a:lnTo>
                  <a:pt x="18" y="4"/>
                </a:lnTo>
                <a:lnTo>
                  <a:pt x="18" y="4"/>
                </a:lnTo>
                <a:lnTo>
                  <a:pt x="18" y="4"/>
                </a:lnTo>
                <a:lnTo>
                  <a:pt x="19" y="4"/>
                </a:lnTo>
                <a:lnTo>
                  <a:pt x="19" y="4"/>
                </a:lnTo>
                <a:lnTo>
                  <a:pt x="19" y="5"/>
                </a:lnTo>
                <a:lnTo>
                  <a:pt x="19" y="7"/>
                </a:lnTo>
                <a:lnTo>
                  <a:pt x="19" y="7"/>
                </a:lnTo>
                <a:lnTo>
                  <a:pt x="14" y="7"/>
                </a:lnTo>
                <a:lnTo>
                  <a:pt x="14" y="7"/>
                </a:lnTo>
                <a:lnTo>
                  <a:pt x="13" y="7"/>
                </a:lnTo>
                <a:lnTo>
                  <a:pt x="13" y="7"/>
                </a:lnTo>
                <a:lnTo>
                  <a:pt x="13" y="7"/>
                </a:lnTo>
                <a:lnTo>
                  <a:pt x="11" y="7"/>
                </a:lnTo>
                <a:lnTo>
                  <a:pt x="11" y="7"/>
                </a:lnTo>
                <a:lnTo>
                  <a:pt x="11" y="7"/>
                </a:lnTo>
                <a:lnTo>
                  <a:pt x="11" y="7"/>
                </a:lnTo>
                <a:lnTo>
                  <a:pt x="10" y="7"/>
                </a:lnTo>
                <a:lnTo>
                  <a:pt x="9" y="7"/>
                </a:lnTo>
                <a:lnTo>
                  <a:pt x="9" y="7"/>
                </a:lnTo>
                <a:lnTo>
                  <a:pt x="9" y="7"/>
                </a:lnTo>
                <a:lnTo>
                  <a:pt x="9" y="7"/>
                </a:lnTo>
                <a:lnTo>
                  <a:pt x="8" y="7"/>
                </a:lnTo>
                <a:lnTo>
                  <a:pt x="8" y="7"/>
                </a:lnTo>
                <a:lnTo>
                  <a:pt x="8" y="7"/>
                </a:lnTo>
                <a:lnTo>
                  <a:pt x="8" y="7"/>
                </a:lnTo>
                <a:lnTo>
                  <a:pt x="8" y="8"/>
                </a:lnTo>
                <a:lnTo>
                  <a:pt x="8" y="8"/>
                </a:lnTo>
                <a:lnTo>
                  <a:pt x="8" y="8"/>
                </a:lnTo>
                <a:lnTo>
                  <a:pt x="8" y="9"/>
                </a:lnTo>
                <a:lnTo>
                  <a:pt x="8" y="9"/>
                </a:lnTo>
                <a:lnTo>
                  <a:pt x="8" y="10"/>
                </a:lnTo>
                <a:lnTo>
                  <a:pt x="9" y="10"/>
                </a:lnTo>
                <a:lnTo>
                  <a:pt x="9" y="10"/>
                </a:lnTo>
                <a:lnTo>
                  <a:pt x="9" y="10"/>
                </a:lnTo>
                <a:lnTo>
                  <a:pt x="10" y="10"/>
                </a:lnTo>
                <a:lnTo>
                  <a:pt x="10" y="10"/>
                </a:lnTo>
                <a:lnTo>
                  <a:pt x="11" y="10"/>
                </a:lnTo>
                <a:lnTo>
                  <a:pt x="13" y="10"/>
                </a:lnTo>
                <a:lnTo>
                  <a:pt x="14" y="10"/>
                </a:lnTo>
                <a:lnTo>
                  <a:pt x="15" y="10"/>
                </a:lnTo>
                <a:lnTo>
                  <a:pt x="15" y="10"/>
                </a:lnTo>
                <a:lnTo>
                  <a:pt x="16" y="12"/>
                </a:lnTo>
                <a:lnTo>
                  <a:pt x="18" y="12"/>
                </a:lnTo>
                <a:lnTo>
                  <a:pt x="18" y="13"/>
                </a:lnTo>
                <a:lnTo>
                  <a:pt x="19" y="13"/>
                </a:lnTo>
                <a:lnTo>
                  <a:pt x="19" y="14"/>
                </a:lnTo>
                <a:lnTo>
                  <a:pt x="19" y="14"/>
                </a:lnTo>
                <a:lnTo>
                  <a:pt x="19" y="14"/>
                </a:lnTo>
                <a:lnTo>
                  <a:pt x="19" y="14"/>
                </a:lnTo>
                <a:lnTo>
                  <a:pt x="20" y="15"/>
                </a:lnTo>
                <a:lnTo>
                  <a:pt x="20" y="15"/>
                </a:lnTo>
                <a:lnTo>
                  <a:pt x="20" y="17"/>
                </a:lnTo>
                <a:lnTo>
                  <a:pt x="21" y="18"/>
                </a:lnTo>
                <a:lnTo>
                  <a:pt x="21" y="19"/>
                </a:lnTo>
                <a:lnTo>
                  <a:pt x="21" y="20"/>
                </a:lnTo>
                <a:lnTo>
                  <a:pt x="21" y="20"/>
                </a:lnTo>
                <a:lnTo>
                  <a:pt x="21" y="20"/>
                </a:lnTo>
                <a:lnTo>
                  <a:pt x="20" y="22"/>
                </a:lnTo>
                <a:lnTo>
                  <a:pt x="20" y="22"/>
                </a:lnTo>
                <a:lnTo>
                  <a:pt x="20" y="23"/>
                </a:lnTo>
                <a:lnTo>
                  <a:pt x="19" y="23"/>
                </a:lnTo>
                <a:lnTo>
                  <a:pt x="19" y="23"/>
                </a:lnTo>
                <a:lnTo>
                  <a:pt x="19" y="24"/>
                </a:lnTo>
                <a:lnTo>
                  <a:pt x="18" y="24"/>
                </a:lnTo>
                <a:lnTo>
                  <a:pt x="16" y="25"/>
                </a:lnTo>
                <a:lnTo>
                  <a:pt x="16" y="27"/>
                </a:lnTo>
                <a:lnTo>
                  <a:pt x="15" y="27"/>
                </a:lnTo>
                <a:lnTo>
                  <a:pt x="14" y="27"/>
                </a:lnTo>
                <a:lnTo>
                  <a:pt x="13" y="27"/>
                </a:lnTo>
                <a:lnTo>
                  <a:pt x="11" y="27"/>
                </a:lnTo>
                <a:lnTo>
                  <a:pt x="11" y="27"/>
                </a:lnTo>
                <a:lnTo>
                  <a:pt x="10" y="27"/>
                </a:lnTo>
                <a:lnTo>
                  <a:pt x="9" y="27"/>
                </a:lnTo>
                <a:lnTo>
                  <a:pt x="8" y="27"/>
                </a:lnTo>
                <a:lnTo>
                  <a:pt x="8" y="27"/>
                </a:lnTo>
                <a:lnTo>
                  <a:pt x="6" y="27"/>
                </a:lnTo>
                <a:lnTo>
                  <a:pt x="6" y="27"/>
                </a:lnTo>
                <a:lnTo>
                  <a:pt x="5" y="27"/>
                </a:lnTo>
                <a:lnTo>
                  <a:pt x="5" y="27"/>
                </a:lnTo>
                <a:lnTo>
                  <a:pt x="5" y="25"/>
                </a:lnTo>
                <a:lnTo>
                  <a:pt x="4" y="25"/>
                </a:lnTo>
                <a:lnTo>
                  <a:pt x="4" y="24"/>
                </a:lnTo>
                <a:lnTo>
                  <a:pt x="2" y="24"/>
                </a:lnTo>
                <a:lnTo>
                  <a:pt x="2" y="23"/>
                </a:lnTo>
                <a:lnTo>
                  <a:pt x="1" y="23"/>
                </a:lnTo>
                <a:lnTo>
                  <a:pt x="1" y="22"/>
                </a:lnTo>
                <a:lnTo>
                  <a:pt x="0" y="20"/>
                </a:lnTo>
                <a:close/>
              </a:path>
            </a:pathLst>
          </a:custGeom>
          <a:solidFill>
            <a:srgbClr val="3A66AA"/>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342" name="Freeform 462"/>
          <p:cNvSpPr>
            <a:spLocks noEditPoints="1"/>
          </p:cNvSpPr>
          <p:nvPr/>
        </p:nvSpPr>
        <p:spPr bwMode="auto">
          <a:xfrm>
            <a:off x="6340475" y="4502150"/>
            <a:ext cx="4763" cy="19050"/>
          </a:xfrm>
          <a:custGeom>
            <a:avLst/>
            <a:gdLst/>
            <a:ahLst/>
            <a:cxnLst>
              <a:cxn ang="0">
                <a:pos x="5" y="0"/>
              </a:cxn>
              <a:cxn ang="0">
                <a:pos x="11" y="8"/>
              </a:cxn>
              <a:cxn ang="0">
                <a:pos x="11" y="10"/>
              </a:cxn>
              <a:cxn ang="0">
                <a:pos x="11" y="38"/>
              </a:cxn>
              <a:cxn ang="0">
                <a:pos x="11" y="39"/>
              </a:cxn>
              <a:cxn ang="0">
                <a:pos x="11" y="40"/>
              </a:cxn>
              <a:cxn ang="0">
                <a:pos x="11" y="43"/>
              </a:cxn>
              <a:cxn ang="0">
                <a:pos x="11" y="44"/>
              </a:cxn>
              <a:cxn ang="0">
                <a:pos x="10" y="44"/>
              </a:cxn>
              <a:cxn ang="0">
                <a:pos x="10" y="46"/>
              </a:cxn>
              <a:cxn ang="0">
                <a:pos x="9" y="47"/>
              </a:cxn>
              <a:cxn ang="0">
                <a:pos x="7" y="47"/>
              </a:cxn>
              <a:cxn ang="0">
                <a:pos x="7" y="47"/>
              </a:cxn>
              <a:cxn ang="0">
                <a:pos x="6" y="47"/>
              </a:cxn>
              <a:cxn ang="0">
                <a:pos x="5" y="47"/>
              </a:cxn>
              <a:cxn ang="0">
                <a:pos x="5" y="47"/>
              </a:cxn>
              <a:cxn ang="0">
                <a:pos x="5" y="47"/>
              </a:cxn>
              <a:cxn ang="0">
                <a:pos x="4" y="47"/>
              </a:cxn>
              <a:cxn ang="0">
                <a:pos x="2" y="47"/>
              </a:cxn>
              <a:cxn ang="0">
                <a:pos x="2" y="47"/>
              </a:cxn>
              <a:cxn ang="0">
                <a:pos x="2" y="47"/>
              </a:cxn>
              <a:cxn ang="0">
                <a:pos x="2" y="47"/>
              </a:cxn>
              <a:cxn ang="0">
                <a:pos x="1" y="47"/>
              </a:cxn>
              <a:cxn ang="0">
                <a:pos x="2" y="40"/>
              </a:cxn>
              <a:cxn ang="0">
                <a:pos x="2" y="40"/>
              </a:cxn>
              <a:cxn ang="0">
                <a:pos x="4" y="40"/>
              </a:cxn>
              <a:cxn ang="0">
                <a:pos x="5" y="40"/>
              </a:cxn>
              <a:cxn ang="0">
                <a:pos x="5" y="40"/>
              </a:cxn>
              <a:cxn ang="0">
                <a:pos x="5" y="39"/>
              </a:cxn>
              <a:cxn ang="0">
                <a:pos x="5" y="39"/>
              </a:cxn>
              <a:cxn ang="0">
                <a:pos x="5" y="38"/>
              </a:cxn>
              <a:cxn ang="0">
                <a:pos x="5" y="37"/>
              </a:cxn>
              <a:cxn ang="0">
                <a:pos x="11" y="10"/>
              </a:cxn>
            </a:cxnLst>
            <a:rect l="0" t="0" r="r" b="b"/>
            <a:pathLst>
              <a:path w="11" h="47">
                <a:moveTo>
                  <a:pt x="5" y="8"/>
                </a:moveTo>
                <a:lnTo>
                  <a:pt x="5" y="0"/>
                </a:lnTo>
                <a:lnTo>
                  <a:pt x="11" y="0"/>
                </a:lnTo>
                <a:lnTo>
                  <a:pt x="11" y="8"/>
                </a:lnTo>
                <a:lnTo>
                  <a:pt x="5" y="8"/>
                </a:lnTo>
                <a:close/>
                <a:moveTo>
                  <a:pt x="11" y="10"/>
                </a:moveTo>
                <a:lnTo>
                  <a:pt x="11" y="37"/>
                </a:lnTo>
                <a:lnTo>
                  <a:pt x="11" y="38"/>
                </a:lnTo>
                <a:lnTo>
                  <a:pt x="11" y="39"/>
                </a:lnTo>
                <a:lnTo>
                  <a:pt x="11" y="39"/>
                </a:lnTo>
                <a:lnTo>
                  <a:pt x="11" y="40"/>
                </a:lnTo>
                <a:lnTo>
                  <a:pt x="11" y="40"/>
                </a:lnTo>
                <a:lnTo>
                  <a:pt x="11" y="42"/>
                </a:lnTo>
                <a:lnTo>
                  <a:pt x="11" y="43"/>
                </a:lnTo>
                <a:lnTo>
                  <a:pt x="11" y="43"/>
                </a:lnTo>
                <a:lnTo>
                  <a:pt x="11" y="44"/>
                </a:lnTo>
                <a:lnTo>
                  <a:pt x="11" y="44"/>
                </a:lnTo>
                <a:lnTo>
                  <a:pt x="10" y="44"/>
                </a:lnTo>
                <a:lnTo>
                  <a:pt x="10" y="46"/>
                </a:lnTo>
                <a:lnTo>
                  <a:pt x="10" y="46"/>
                </a:lnTo>
                <a:lnTo>
                  <a:pt x="10" y="47"/>
                </a:lnTo>
                <a:lnTo>
                  <a:pt x="9" y="47"/>
                </a:lnTo>
                <a:lnTo>
                  <a:pt x="7" y="47"/>
                </a:lnTo>
                <a:lnTo>
                  <a:pt x="7" y="47"/>
                </a:lnTo>
                <a:lnTo>
                  <a:pt x="7" y="47"/>
                </a:lnTo>
                <a:lnTo>
                  <a:pt x="7" y="47"/>
                </a:lnTo>
                <a:lnTo>
                  <a:pt x="6" y="47"/>
                </a:lnTo>
                <a:lnTo>
                  <a:pt x="6" y="47"/>
                </a:lnTo>
                <a:lnTo>
                  <a:pt x="6" y="47"/>
                </a:lnTo>
                <a:lnTo>
                  <a:pt x="5" y="47"/>
                </a:lnTo>
                <a:lnTo>
                  <a:pt x="5" y="47"/>
                </a:lnTo>
                <a:lnTo>
                  <a:pt x="5" y="47"/>
                </a:lnTo>
                <a:lnTo>
                  <a:pt x="5" y="47"/>
                </a:lnTo>
                <a:lnTo>
                  <a:pt x="5" y="47"/>
                </a:lnTo>
                <a:lnTo>
                  <a:pt x="4" y="47"/>
                </a:lnTo>
                <a:lnTo>
                  <a:pt x="4" y="47"/>
                </a:lnTo>
                <a:lnTo>
                  <a:pt x="2" y="47"/>
                </a:lnTo>
                <a:lnTo>
                  <a:pt x="2" y="47"/>
                </a:lnTo>
                <a:lnTo>
                  <a:pt x="2" y="47"/>
                </a:lnTo>
                <a:lnTo>
                  <a:pt x="2" y="47"/>
                </a:lnTo>
                <a:lnTo>
                  <a:pt x="2" y="47"/>
                </a:lnTo>
                <a:lnTo>
                  <a:pt x="2" y="47"/>
                </a:lnTo>
                <a:lnTo>
                  <a:pt x="2" y="47"/>
                </a:lnTo>
                <a:lnTo>
                  <a:pt x="2" y="47"/>
                </a:lnTo>
                <a:lnTo>
                  <a:pt x="1" y="47"/>
                </a:lnTo>
                <a:lnTo>
                  <a:pt x="1" y="47"/>
                </a:lnTo>
                <a:lnTo>
                  <a:pt x="0" y="47"/>
                </a:lnTo>
                <a:lnTo>
                  <a:pt x="2" y="40"/>
                </a:lnTo>
                <a:lnTo>
                  <a:pt x="2" y="40"/>
                </a:lnTo>
                <a:lnTo>
                  <a:pt x="2" y="40"/>
                </a:lnTo>
                <a:lnTo>
                  <a:pt x="4" y="40"/>
                </a:lnTo>
                <a:lnTo>
                  <a:pt x="4" y="40"/>
                </a:lnTo>
                <a:lnTo>
                  <a:pt x="5" y="40"/>
                </a:lnTo>
                <a:lnTo>
                  <a:pt x="5" y="40"/>
                </a:lnTo>
                <a:lnTo>
                  <a:pt x="5" y="40"/>
                </a:lnTo>
                <a:lnTo>
                  <a:pt x="5" y="40"/>
                </a:lnTo>
                <a:lnTo>
                  <a:pt x="5" y="40"/>
                </a:lnTo>
                <a:lnTo>
                  <a:pt x="5" y="39"/>
                </a:lnTo>
                <a:lnTo>
                  <a:pt x="5" y="39"/>
                </a:lnTo>
                <a:lnTo>
                  <a:pt x="5" y="39"/>
                </a:lnTo>
                <a:lnTo>
                  <a:pt x="5" y="38"/>
                </a:lnTo>
                <a:lnTo>
                  <a:pt x="5" y="38"/>
                </a:lnTo>
                <a:lnTo>
                  <a:pt x="5" y="37"/>
                </a:lnTo>
                <a:lnTo>
                  <a:pt x="5" y="37"/>
                </a:lnTo>
                <a:lnTo>
                  <a:pt x="5" y="10"/>
                </a:lnTo>
                <a:lnTo>
                  <a:pt x="11" y="10"/>
                </a:lnTo>
                <a:close/>
              </a:path>
            </a:pathLst>
          </a:custGeom>
          <a:solidFill>
            <a:srgbClr val="3A66AA"/>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343" name="Freeform 463"/>
          <p:cNvSpPr/>
          <p:nvPr/>
        </p:nvSpPr>
        <p:spPr bwMode="auto">
          <a:xfrm>
            <a:off x="6346825" y="4502150"/>
            <a:ext cx="4763" cy="14288"/>
          </a:xfrm>
          <a:custGeom>
            <a:avLst/>
            <a:gdLst/>
            <a:ahLst/>
            <a:cxnLst>
              <a:cxn ang="0">
                <a:pos x="0" y="10"/>
              </a:cxn>
              <a:cxn ang="0">
                <a:pos x="2" y="10"/>
              </a:cxn>
              <a:cxn ang="0">
                <a:pos x="2" y="9"/>
              </a:cxn>
              <a:cxn ang="0">
                <a:pos x="2" y="8"/>
              </a:cxn>
              <a:cxn ang="0">
                <a:pos x="2" y="6"/>
              </a:cxn>
              <a:cxn ang="0">
                <a:pos x="2" y="6"/>
              </a:cxn>
              <a:cxn ang="0">
                <a:pos x="2" y="5"/>
              </a:cxn>
              <a:cxn ang="0">
                <a:pos x="4" y="4"/>
              </a:cxn>
              <a:cxn ang="0">
                <a:pos x="4" y="4"/>
              </a:cxn>
              <a:cxn ang="0">
                <a:pos x="5" y="4"/>
              </a:cxn>
              <a:cxn ang="0">
                <a:pos x="5" y="4"/>
              </a:cxn>
              <a:cxn ang="0">
                <a:pos x="5" y="4"/>
              </a:cxn>
              <a:cxn ang="0">
                <a:pos x="5" y="4"/>
              </a:cxn>
              <a:cxn ang="0">
                <a:pos x="5" y="3"/>
              </a:cxn>
              <a:cxn ang="0">
                <a:pos x="5" y="3"/>
              </a:cxn>
              <a:cxn ang="0">
                <a:pos x="5" y="1"/>
              </a:cxn>
              <a:cxn ang="0">
                <a:pos x="5" y="0"/>
              </a:cxn>
              <a:cxn ang="0">
                <a:pos x="6" y="0"/>
              </a:cxn>
              <a:cxn ang="0">
                <a:pos x="6" y="0"/>
              </a:cxn>
              <a:cxn ang="0">
                <a:pos x="7" y="0"/>
              </a:cxn>
              <a:cxn ang="0">
                <a:pos x="7" y="0"/>
              </a:cxn>
              <a:cxn ang="0">
                <a:pos x="9" y="0"/>
              </a:cxn>
              <a:cxn ang="0">
                <a:pos x="9" y="0"/>
              </a:cxn>
              <a:cxn ang="0">
                <a:pos x="10" y="0"/>
              </a:cxn>
              <a:cxn ang="0">
                <a:pos x="10" y="0"/>
              </a:cxn>
              <a:cxn ang="0">
                <a:pos x="10" y="0"/>
              </a:cxn>
              <a:cxn ang="0">
                <a:pos x="11" y="0"/>
              </a:cxn>
              <a:cxn ang="0">
                <a:pos x="11" y="0"/>
              </a:cxn>
              <a:cxn ang="0">
                <a:pos x="11" y="0"/>
              </a:cxn>
              <a:cxn ang="0">
                <a:pos x="12" y="0"/>
              </a:cxn>
              <a:cxn ang="0">
                <a:pos x="12" y="0"/>
              </a:cxn>
              <a:cxn ang="0">
                <a:pos x="12" y="0"/>
              </a:cxn>
              <a:cxn ang="0">
                <a:pos x="12" y="0"/>
              </a:cxn>
              <a:cxn ang="0">
                <a:pos x="12" y="8"/>
              </a:cxn>
              <a:cxn ang="0">
                <a:pos x="12" y="8"/>
              </a:cxn>
              <a:cxn ang="0">
                <a:pos x="12" y="8"/>
              </a:cxn>
              <a:cxn ang="0">
                <a:pos x="12" y="8"/>
              </a:cxn>
              <a:cxn ang="0">
                <a:pos x="12" y="8"/>
              </a:cxn>
              <a:cxn ang="0">
                <a:pos x="12" y="8"/>
              </a:cxn>
              <a:cxn ang="0">
                <a:pos x="11" y="8"/>
              </a:cxn>
              <a:cxn ang="0">
                <a:pos x="11" y="8"/>
              </a:cxn>
              <a:cxn ang="0">
                <a:pos x="10" y="8"/>
              </a:cxn>
              <a:cxn ang="0">
                <a:pos x="10" y="8"/>
              </a:cxn>
              <a:cxn ang="0">
                <a:pos x="9" y="8"/>
              </a:cxn>
              <a:cxn ang="0">
                <a:pos x="9" y="8"/>
              </a:cxn>
              <a:cxn ang="0">
                <a:pos x="7" y="8"/>
              </a:cxn>
              <a:cxn ang="0">
                <a:pos x="7" y="8"/>
              </a:cxn>
              <a:cxn ang="0">
                <a:pos x="7" y="9"/>
              </a:cxn>
              <a:cxn ang="0">
                <a:pos x="7" y="9"/>
              </a:cxn>
              <a:cxn ang="0">
                <a:pos x="7" y="10"/>
              </a:cxn>
              <a:cxn ang="0">
                <a:pos x="12" y="10"/>
              </a:cxn>
              <a:cxn ang="0">
                <a:pos x="12" y="17"/>
              </a:cxn>
              <a:cxn ang="0">
                <a:pos x="7" y="17"/>
              </a:cxn>
              <a:cxn ang="0">
                <a:pos x="7" y="37"/>
              </a:cxn>
              <a:cxn ang="0">
                <a:pos x="2" y="37"/>
              </a:cxn>
              <a:cxn ang="0">
                <a:pos x="2" y="17"/>
              </a:cxn>
              <a:cxn ang="0">
                <a:pos x="0" y="17"/>
              </a:cxn>
              <a:cxn ang="0">
                <a:pos x="0" y="10"/>
              </a:cxn>
            </a:cxnLst>
            <a:rect l="0" t="0" r="r" b="b"/>
            <a:pathLst>
              <a:path w="12" h="37">
                <a:moveTo>
                  <a:pt x="0" y="10"/>
                </a:moveTo>
                <a:lnTo>
                  <a:pt x="2" y="10"/>
                </a:lnTo>
                <a:lnTo>
                  <a:pt x="2" y="9"/>
                </a:lnTo>
                <a:lnTo>
                  <a:pt x="2" y="8"/>
                </a:lnTo>
                <a:lnTo>
                  <a:pt x="2" y="6"/>
                </a:lnTo>
                <a:lnTo>
                  <a:pt x="2" y="6"/>
                </a:lnTo>
                <a:lnTo>
                  <a:pt x="2" y="5"/>
                </a:lnTo>
                <a:lnTo>
                  <a:pt x="4" y="4"/>
                </a:lnTo>
                <a:lnTo>
                  <a:pt x="4" y="4"/>
                </a:lnTo>
                <a:lnTo>
                  <a:pt x="5" y="4"/>
                </a:lnTo>
                <a:lnTo>
                  <a:pt x="5" y="4"/>
                </a:lnTo>
                <a:lnTo>
                  <a:pt x="5" y="4"/>
                </a:lnTo>
                <a:lnTo>
                  <a:pt x="5" y="4"/>
                </a:lnTo>
                <a:lnTo>
                  <a:pt x="5" y="3"/>
                </a:lnTo>
                <a:lnTo>
                  <a:pt x="5" y="3"/>
                </a:lnTo>
                <a:lnTo>
                  <a:pt x="5" y="1"/>
                </a:lnTo>
                <a:lnTo>
                  <a:pt x="5" y="0"/>
                </a:lnTo>
                <a:lnTo>
                  <a:pt x="6" y="0"/>
                </a:lnTo>
                <a:lnTo>
                  <a:pt x="6" y="0"/>
                </a:lnTo>
                <a:lnTo>
                  <a:pt x="7" y="0"/>
                </a:lnTo>
                <a:lnTo>
                  <a:pt x="7" y="0"/>
                </a:lnTo>
                <a:lnTo>
                  <a:pt x="9" y="0"/>
                </a:lnTo>
                <a:lnTo>
                  <a:pt x="9" y="0"/>
                </a:lnTo>
                <a:lnTo>
                  <a:pt x="10" y="0"/>
                </a:lnTo>
                <a:lnTo>
                  <a:pt x="10" y="0"/>
                </a:lnTo>
                <a:lnTo>
                  <a:pt x="10" y="0"/>
                </a:lnTo>
                <a:lnTo>
                  <a:pt x="11" y="0"/>
                </a:lnTo>
                <a:lnTo>
                  <a:pt x="11" y="0"/>
                </a:lnTo>
                <a:lnTo>
                  <a:pt x="11" y="0"/>
                </a:lnTo>
                <a:lnTo>
                  <a:pt x="12" y="0"/>
                </a:lnTo>
                <a:lnTo>
                  <a:pt x="12" y="0"/>
                </a:lnTo>
                <a:lnTo>
                  <a:pt x="12" y="0"/>
                </a:lnTo>
                <a:lnTo>
                  <a:pt x="12" y="0"/>
                </a:lnTo>
                <a:lnTo>
                  <a:pt x="12" y="8"/>
                </a:lnTo>
                <a:lnTo>
                  <a:pt x="12" y="8"/>
                </a:lnTo>
                <a:lnTo>
                  <a:pt x="12" y="8"/>
                </a:lnTo>
                <a:lnTo>
                  <a:pt x="12" y="8"/>
                </a:lnTo>
                <a:lnTo>
                  <a:pt x="12" y="8"/>
                </a:lnTo>
                <a:lnTo>
                  <a:pt x="12" y="8"/>
                </a:lnTo>
                <a:lnTo>
                  <a:pt x="11" y="8"/>
                </a:lnTo>
                <a:lnTo>
                  <a:pt x="11" y="8"/>
                </a:lnTo>
                <a:lnTo>
                  <a:pt x="10" y="8"/>
                </a:lnTo>
                <a:lnTo>
                  <a:pt x="10" y="8"/>
                </a:lnTo>
                <a:lnTo>
                  <a:pt x="9" y="8"/>
                </a:lnTo>
                <a:lnTo>
                  <a:pt x="9" y="8"/>
                </a:lnTo>
                <a:lnTo>
                  <a:pt x="7" y="8"/>
                </a:lnTo>
                <a:lnTo>
                  <a:pt x="7" y="8"/>
                </a:lnTo>
                <a:lnTo>
                  <a:pt x="7" y="9"/>
                </a:lnTo>
                <a:lnTo>
                  <a:pt x="7" y="9"/>
                </a:lnTo>
                <a:lnTo>
                  <a:pt x="7" y="10"/>
                </a:lnTo>
                <a:lnTo>
                  <a:pt x="12" y="10"/>
                </a:lnTo>
                <a:lnTo>
                  <a:pt x="12" y="17"/>
                </a:lnTo>
                <a:lnTo>
                  <a:pt x="7" y="17"/>
                </a:lnTo>
                <a:lnTo>
                  <a:pt x="7" y="37"/>
                </a:lnTo>
                <a:lnTo>
                  <a:pt x="2" y="37"/>
                </a:lnTo>
                <a:lnTo>
                  <a:pt x="2" y="17"/>
                </a:lnTo>
                <a:lnTo>
                  <a:pt x="0" y="17"/>
                </a:lnTo>
                <a:lnTo>
                  <a:pt x="0" y="10"/>
                </a:lnTo>
                <a:close/>
              </a:path>
            </a:pathLst>
          </a:custGeom>
          <a:solidFill>
            <a:srgbClr val="3A66AA"/>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344" name="Freeform 464"/>
          <p:cNvSpPr/>
          <p:nvPr/>
        </p:nvSpPr>
        <p:spPr bwMode="auto">
          <a:xfrm>
            <a:off x="6353175" y="4502150"/>
            <a:ext cx="7938" cy="14288"/>
          </a:xfrm>
          <a:custGeom>
            <a:avLst/>
            <a:gdLst/>
            <a:ahLst/>
            <a:cxnLst>
              <a:cxn ang="0">
                <a:pos x="5" y="14"/>
              </a:cxn>
              <a:cxn ang="0">
                <a:pos x="6" y="11"/>
              </a:cxn>
              <a:cxn ang="0">
                <a:pos x="9" y="11"/>
              </a:cxn>
              <a:cxn ang="0">
                <a:pos x="11" y="10"/>
              </a:cxn>
              <a:cxn ang="0">
                <a:pos x="13" y="10"/>
              </a:cxn>
              <a:cxn ang="0">
                <a:pos x="13" y="10"/>
              </a:cxn>
              <a:cxn ang="0">
                <a:pos x="14" y="10"/>
              </a:cxn>
              <a:cxn ang="0">
                <a:pos x="15" y="10"/>
              </a:cxn>
              <a:cxn ang="0">
                <a:pos x="15" y="10"/>
              </a:cxn>
              <a:cxn ang="0">
                <a:pos x="15" y="11"/>
              </a:cxn>
              <a:cxn ang="0">
                <a:pos x="16" y="13"/>
              </a:cxn>
              <a:cxn ang="0">
                <a:pos x="18" y="14"/>
              </a:cxn>
              <a:cxn ang="0">
                <a:pos x="19" y="14"/>
              </a:cxn>
              <a:cxn ang="0">
                <a:pos x="19" y="15"/>
              </a:cxn>
              <a:cxn ang="0">
                <a:pos x="19" y="17"/>
              </a:cxn>
              <a:cxn ang="0">
                <a:pos x="19" y="17"/>
              </a:cxn>
              <a:cxn ang="0">
                <a:pos x="19" y="18"/>
              </a:cxn>
              <a:cxn ang="0">
                <a:pos x="19" y="18"/>
              </a:cxn>
              <a:cxn ang="0">
                <a:pos x="19" y="19"/>
              </a:cxn>
              <a:cxn ang="0">
                <a:pos x="19" y="20"/>
              </a:cxn>
              <a:cxn ang="0">
                <a:pos x="19" y="37"/>
              </a:cxn>
              <a:cxn ang="0">
                <a:pos x="13" y="24"/>
              </a:cxn>
              <a:cxn ang="0">
                <a:pos x="13" y="22"/>
              </a:cxn>
              <a:cxn ang="0">
                <a:pos x="13" y="20"/>
              </a:cxn>
              <a:cxn ang="0">
                <a:pos x="13" y="19"/>
              </a:cxn>
              <a:cxn ang="0">
                <a:pos x="13" y="17"/>
              </a:cxn>
              <a:cxn ang="0">
                <a:pos x="11" y="17"/>
              </a:cxn>
              <a:cxn ang="0">
                <a:pos x="10" y="17"/>
              </a:cxn>
              <a:cxn ang="0">
                <a:pos x="10" y="17"/>
              </a:cxn>
              <a:cxn ang="0">
                <a:pos x="9" y="17"/>
              </a:cxn>
              <a:cxn ang="0">
                <a:pos x="8" y="17"/>
              </a:cxn>
              <a:cxn ang="0">
                <a:pos x="8" y="17"/>
              </a:cxn>
              <a:cxn ang="0">
                <a:pos x="8" y="17"/>
              </a:cxn>
              <a:cxn ang="0">
                <a:pos x="8" y="17"/>
              </a:cxn>
              <a:cxn ang="0">
                <a:pos x="6" y="18"/>
              </a:cxn>
              <a:cxn ang="0">
                <a:pos x="5" y="19"/>
              </a:cxn>
              <a:cxn ang="0">
                <a:pos x="5" y="20"/>
              </a:cxn>
              <a:cxn ang="0">
                <a:pos x="5" y="20"/>
              </a:cxn>
              <a:cxn ang="0">
                <a:pos x="5" y="20"/>
              </a:cxn>
              <a:cxn ang="0">
                <a:pos x="5" y="22"/>
              </a:cxn>
              <a:cxn ang="0">
                <a:pos x="5" y="24"/>
              </a:cxn>
              <a:cxn ang="0">
                <a:pos x="0" y="37"/>
              </a:cxn>
              <a:cxn ang="0">
                <a:pos x="5" y="0"/>
              </a:cxn>
            </a:cxnLst>
            <a:rect l="0" t="0" r="r" b="b"/>
            <a:pathLst>
              <a:path w="19" h="37">
                <a:moveTo>
                  <a:pt x="5" y="0"/>
                </a:moveTo>
                <a:lnTo>
                  <a:pt x="5" y="14"/>
                </a:lnTo>
                <a:lnTo>
                  <a:pt x="6" y="13"/>
                </a:lnTo>
                <a:lnTo>
                  <a:pt x="6" y="11"/>
                </a:lnTo>
                <a:lnTo>
                  <a:pt x="8" y="11"/>
                </a:lnTo>
                <a:lnTo>
                  <a:pt x="9" y="11"/>
                </a:lnTo>
                <a:lnTo>
                  <a:pt x="10" y="10"/>
                </a:lnTo>
                <a:lnTo>
                  <a:pt x="11" y="10"/>
                </a:lnTo>
                <a:lnTo>
                  <a:pt x="11" y="10"/>
                </a:lnTo>
                <a:lnTo>
                  <a:pt x="13" y="10"/>
                </a:lnTo>
                <a:lnTo>
                  <a:pt x="13" y="10"/>
                </a:lnTo>
                <a:lnTo>
                  <a:pt x="13" y="10"/>
                </a:lnTo>
                <a:lnTo>
                  <a:pt x="14" y="10"/>
                </a:lnTo>
                <a:lnTo>
                  <a:pt x="14" y="10"/>
                </a:lnTo>
                <a:lnTo>
                  <a:pt x="14" y="10"/>
                </a:lnTo>
                <a:lnTo>
                  <a:pt x="15" y="10"/>
                </a:lnTo>
                <a:lnTo>
                  <a:pt x="15" y="10"/>
                </a:lnTo>
                <a:lnTo>
                  <a:pt x="15" y="10"/>
                </a:lnTo>
                <a:lnTo>
                  <a:pt x="15" y="11"/>
                </a:lnTo>
                <a:lnTo>
                  <a:pt x="15" y="11"/>
                </a:lnTo>
                <a:lnTo>
                  <a:pt x="16" y="13"/>
                </a:lnTo>
                <a:lnTo>
                  <a:pt x="16" y="13"/>
                </a:lnTo>
                <a:lnTo>
                  <a:pt x="16" y="13"/>
                </a:lnTo>
                <a:lnTo>
                  <a:pt x="18" y="14"/>
                </a:lnTo>
                <a:lnTo>
                  <a:pt x="19" y="14"/>
                </a:lnTo>
                <a:lnTo>
                  <a:pt x="19" y="14"/>
                </a:lnTo>
                <a:lnTo>
                  <a:pt x="19" y="14"/>
                </a:lnTo>
                <a:lnTo>
                  <a:pt x="19" y="15"/>
                </a:lnTo>
                <a:lnTo>
                  <a:pt x="19" y="15"/>
                </a:lnTo>
                <a:lnTo>
                  <a:pt x="19" y="17"/>
                </a:lnTo>
                <a:lnTo>
                  <a:pt x="19" y="17"/>
                </a:lnTo>
                <a:lnTo>
                  <a:pt x="19" y="17"/>
                </a:lnTo>
                <a:lnTo>
                  <a:pt x="19" y="17"/>
                </a:lnTo>
                <a:lnTo>
                  <a:pt x="19" y="18"/>
                </a:lnTo>
                <a:lnTo>
                  <a:pt x="19" y="18"/>
                </a:lnTo>
                <a:lnTo>
                  <a:pt x="19" y="18"/>
                </a:lnTo>
                <a:lnTo>
                  <a:pt x="19" y="19"/>
                </a:lnTo>
                <a:lnTo>
                  <a:pt x="19" y="19"/>
                </a:lnTo>
                <a:lnTo>
                  <a:pt x="19" y="20"/>
                </a:lnTo>
                <a:lnTo>
                  <a:pt x="19" y="20"/>
                </a:lnTo>
                <a:lnTo>
                  <a:pt x="19" y="20"/>
                </a:lnTo>
                <a:lnTo>
                  <a:pt x="19" y="37"/>
                </a:lnTo>
                <a:lnTo>
                  <a:pt x="13" y="37"/>
                </a:lnTo>
                <a:lnTo>
                  <a:pt x="13" y="24"/>
                </a:lnTo>
                <a:lnTo>
                  <a:pt x="13" y="23"/>
                </a:lnTo>
                <a:lnTo>
                  <a:pt x="13" y="22"/>
                </a:lnTo>
                <a:lnTo>
                  <a:pt x="13" y="22"/>
                </a:lnTo>
                <a:lnTo>
                  <a:pt x="13" y="20"/>
                </a:lnTo>
                <a:lnTo>
                  <a:pt x="13" y="20"/>
                </a:lnTo>
                <a:lnTo>
                  <a:pt x="13" y="19"/>
                </a:lnTo>
                <a:lnTo>
                  <a:pt x="13" y="18"/>
                </a:lnTo>
                <a:lnTo>
                  <a:pt x="13" y="17"/>
                </a:lnTo>
                <a:lnTo>
                  <a:pt x="13" y="17"/>
                </a:lnTo>
                <a:lnTo>
                  <a:pt x="11" y="17"/>
                </a:lnTo>
                <a:lnTo>
                  <a:pt x="11" y="17"/>
                </a:lnTo>
                <a:lnTo>
                  <a:pt x="10" y="17"/>
                </a:lnTo>
                <a:lnTo>
                  <a:pt x="10" y="17"/>
                </a:lnTo>
                <a:lnTo>
                  <a:pt x="10" y="17"/>
                </a:lnTo>
                <a:lnTo>
                  <a:pt x="10" y="17"/>
                </a:lnTo>
                <a:lnTo>
                  <a:pt x="9" y="17"/>
                </a:lnTo>
                <a:lnTo>
                  <a:pt x="9" y="17"/>
                </a:lnTo>
                <a:lnTo>
                  <a:pt x="8" y="17"/>
                </a:lnTo>
                <a:lnTo>
                  <a:pt x="8" y="17"/>
                </a:lnTo>
                <a:lnTo>
                  <a:pt x="8" y="17"/>
                </a:lnTo>
                <a:lnTo>
                  <a:pt x="8" y="17"/>
                </a:lnTo>
                <a:lnTo>
                  <a:pt x="8" y="17"/>
                </a:lnTo>
                <a:lnTo>
                  <a:pt x="8" y="17"/>
                </a:lnTo>
                <a:lnTo>
                  <a:pt x="8" y="17"/>
                </a:lnTo>
                <a:lnTo>
                  <a:pt x="6" y="18"/>
                </a:lnTo>
                <a:lnTo>
                  <a:pt x="6" y="18"/>
                </a:lnTo>
                <a:lnTo>
                  <a:pt x="5" y="18"/>
                </a:lnTo>
                <a:lnTo>
                  <a:pt x="5" y="19"/>
                </a:lnTo>
                <a:lnTo>
                  <a:pt x="5" y="19"/>
                </a:lnTo>
                <a:lnTo>
                  <a:pt x="5" y="20"/>
                </a:lnTo>
                <a:lnTo>
                  <a:pt x="5" y="20"/>
                </a:lnTo>
                <a:lnTo>
                  <a:pt x="5" y="20"/>
                </a:lnTo>
                <a:lnTo>
                  <a:pt x="5" y="20"/>
                </a:lnTo>
                <a:lnTo>
                  <a:pt x="5" y="20"/>
                </a:lnTo>
                <a:lnTo>
                  <a:pt x="5" y="22"/>
                </a:lnTo>
                <a:lnTo>
                  <a:pt x="5" y="22"/>
                </a:lnTo>
                <a:lnTo>
                  <a:pt x="5" y="23"/>
                </a:lnTo>
                <a:lnTo>
                  <a:pt x="5" y="24"/>
                </a:lnTo>
                <a:lnTo>
                  <a:pt x="5" y="37"/>
                </a:lnTo>
                <a:lnTo>
                  <a:pt x="0" y="37"/>
                </a:lnTo>
                <a:lnTo>
                  <a:pt x="0" y="0"/>
                </a:lnTo>
                <a:lnTo>
                  <a:pt x="5" y="0"/>
                </a:lnTo>
                <a:close/>
              </a:path>
            </a:pathLst>
          </a:custGeom>
          <a:solidFill>
            <a:srgbClr val="3A66AA"/>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345" name="Rectangle 465"/>
          <p:cNvSpPr>
            <a:spLocks noChangeArrowheads="1"/>
          </p:cNvSpPr>
          <p:nvPr/>
        </p:nvSpPr>
        <p:spPr bwMode="auto">
          <a:xfrm>
            <a:off x="6365875" y="4502150"/>
            <a:ext cx="3175" cy="14288"/>
          </a:xfrm>
          <a:prstGeom prst="rect">
            <a:avLst/>
          </a:prstGeom>
          <a:solidFill>
            <a:srgbClr val="3A66AA"/>
          </a:solidFill>
          <a:ln w="9525">
            <a:noFill/>
            <a:miter lim="800000"/>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346" name="Freeform 466"/>
          <p:cNvSpPr/>
          <p:nvPr/>
        </p:nvSpPr>
        <p:spPr bwMode="auto">
          <a:xfrm>
            <a:off x="6369050" y="4506913"/>
            <a:ext cx="9525" cy="9525"/>
          </a:xfrm>
          <a:custGeom>
            <a:avLst/>
            <a:gdLst/>
            <a:ahLst/>
            <a:cxnLst>
              <a:cxn ang="0">
                <a:pos x="6" y="18"/>
              </a:cxn>
              <a:cxn ang="0">
                <a:pos x="8" y="20"/>
              </a:cxn>
              <a:cxn ang="0">
                <a:pos x="8" y="20"/>
              </a:cxn>
              <a:cxn ang="0">
                <a:pos x="8" y="22"/>
              </a:cxn>
              <a:cxn ang="0">
                <a:pos x="10" y="23"/>
              </a:cxn>
              <a:cxn ang="0">
                <a:pos x="10" y="24"/>
              </a:cxn>
              <a:cxn ang="0">
                <a:pos x="13" y="23"/>
              </a:cxn>
              <a:cxn ang="0">
                <a:pos x="13" y="22"/>
              </a:cxn>
              <a:cxn ang="0">
                <a:pos x="14" y="20"/>
              </a:cxn>
              <a:cxn ang="0">
                <a:pos x="15" y="20"/>
              </a:cxn>
              <a:cxn ang="0">
                <a:pos x="15" y="20"/>
              </a:cxn>
              <a:cxn ang="0">
                <a:pos x="16" y="20"/>
              </a:cxn>
              <a:cxn ang="0">
                <a:pos x="15" y="19"/>
              </a:cxn>
              <a:cxn ang="0">
                <a:pos x="13" y="17"/>
              </a:cxn>
              <a:cxn ang="0">
                <a:pos x="9" y="17"/>
              </a:cxn>
              <a:cxn ang="0">
                <a:pos x="5" y="14"/>
              </a:cxn>
              <a:cxn ang="0">
                <a:pos x="4" y="14"/>
              </a:cxn>
              <a:cxn ang="0">
                <a:pos x="2" y="12"/>
              </a:cxn>
              <a:cxn ang="0">
                <a:pos x="2" y="8"/>
              </a:cxn>
              <a:cxn ang="0">
                <a:pos x="2" y="7"/>
              </a:cxn>
              <a:cxn ang="0">
                <a:pos x="2" y="5"/>
              </a:cxn>
              <a:cxn ang="0">
                <a:pos x="2" y="4"/>
              </a:cxn>
              <a:cxn ang="0">
                <a:pos x="5" y="1"/>
              </a:cxn>
              <a:cxn ang="0">
                <a:pos x="9" y="0"/>
              </a:cxn>
              <a:cxn ang="0">
                <a:pos x="11" y="0"/>
              </a:cxn>
              <a:cxn ang="0">
                <a:pos x="14" y="1"/>
              </a:cxn>
              <a:cxn ang="0">
                <a:pos x="15" y="3"/>
              </a:cxn>
              <a:cxn ang="0">
                <a:pos x="18" y="4"/>
              </a:cxn>
              <a:cxn ang="0">
                <a:pos x="19" y="4"/>
              </a:cxn>
              <a:cxn ang="0">
                <a:pos x="19" y="7"/>
              </a:cxn>
              <a:cxn ang="0">
                <a:pos x="13" y="7"/>
              </a:cxn>
              <a:cxn ang="0">
                <a:pos x="11" y="7"/>
              </a:cxn>
              <a:cxn ang="0">
                <a:pos x="10" y="7"/>
              </a:cxn>
              <a:cxn ang="0">
                <a:pos x="9" y="7"/>
              </a:cxn>
              <a:cxn ang="0">
                <a:pos x="8" y="7"/>
              </a:cxn>
              <a:cxn ang="0">
                <a:pos x="8" y="7"/>
              </a:cxn>
              <a:cxn ang="0">
                <a:pos x="8" y="8"/>
              </a:cxn>
              <a:cxn ang="0">
                <a:pos x="8" y="10"/>
              </a:cxn>
              <a:cxn ang="0">
                <a:pos x="9" y="10"/>
              </a:cxn>
              <a:cxn ang="0">
                <a:pos x="11" y="10"/>
              </a:cxn>
              <a:cxn ang="0">
                <a:pos x="14" y="10"/>
              </a:cxn>
              <a:cxn ang="0">
                <a:pos x="16" y="12"/>
              </a:cxn>
              <a:cxn ang="0">
                <a:pos x="19" y="14"/>
              </a:cxn>
              <a:cxn ang="0">
                <a:pos x="19" y="14"/>
              </a:cxn>
              <a:cxn ang="0">
                <a:pos x="20" y="17"/>
              </a:cxn>
              <a:cxn ang="0">
                <a:pos x="21" y="20"/>
              </a:cxn>
              <a:cxn ang="0">
                <a:pos x="20" y="22"/>
              </a:cxn>
              <a:cxn ang="0">
                <a:pos x="19" y="23"/>
              </a:cxn>
              <a:cxn ang="0">
                <a:pos x="18" y="24"/>
              </a:cxn>
              <a:cxn ang="0">
                <a:pos x="15" y="27"/>
              </a:cxn>
              <a:cxn ang="0">
                <a:pos x="11" y="27"/>
              </a:cxn>
              <a:cxn ang="0">
                <a:pos x="9" y="27"/>
              </a:cxn>
              <a:cxn ang="0">
                <a:pos x="6" y="27"/>
              </a:cxn>
              <a:cxn ang="0">
                <a:pos x="5" y="27"/>
              </a:cxn>
              <a:cxn ang="0">
                <a:pos x="2" y="24"/>
              </a:cxn>
              <a:cxn ang="0">
                <a:pos x="1" y="23"/>
              </a:cxn>
            </a:cxnLst>
            <a:rect l="0" t="0" r="r" b="b"/>
            <a:pathLst>
              <a:path w="21" h="27">
                <a:moveTo>
                  <a:pt x="0" y="20"/>
                </a:moveTo>
                <a:lnTo>
                  <a:pt x="5" y="17"/>
                </a:lnTo>
                <a:lnTo>
                  <a:pt x="6" y="18"/>
                </a:lnTo>
                <a:lnTo>
                  <a:pt x="6" y="19"/>
                </a:lnTo>
                <a:lnTo>
                  <a:pt x="8" y="19"/>
                </a:lnTo>
                <a:lnTo>
                  <a:pt x="8" y="20"/>
                </a:lnTo>
                <a:lnTo>
                  <a:pt x="8" y="20"/>
                </a:lnTo>
                <a:lnTo>
                  <a:pt x="8" y="20"/>
                </a:lnTo>
                <a:lnTo>
                  <a:pt x="8" y="20"/>
                </a:lnTo>
                <a:lnTo>
                  <a:pt x="8" y="20"/>
                </a:lnTo>
                <a:lnTo>
                  <a:pt x="8" y="22"/>
                </a:lnTo>
                <a:lnTo>
                  <a:pt x="8" y="22"/>
                </a:lnTo>
                <a:lnTo>
                  <a:pt x="9" y="23"/>
                </a:lnTo>
                <a:lnTo>
                  <a:pt x="9" y="23"/>
                </a:lnTo>
                <a:lnTo>
                  <a:pt x="10" y="23"/>
                </a:lnTo>
                <a:lnTo>
                  <a:pt x="10" y="24"/>
                </a:lnTo>
                <a:lnTo>
                  <a:pt x="10" y="24"/>
                </a:lnTo>
                <a:lnTo>
                  <a:pt x="10" y="24"/>
                </a:lnTo>
                <a:lnTo>
                  <a:pt x="11" y="24"/>
                </a:lnTo>
                <a:lnTo>
                  <a:pt x="13" y="24"/>
                </a:lnTo>
                <a:lnTo>
                  <a:pt x="13" y="23"/>
                </a:lnTo>
                <a:lnTo>
                  <a:pt x="13" y="23"/>
                </a:lnTo>
                <a:lnTo>
                  <a:pt x="13" y="23"/>
                </a:lnTo>
                <a:lnTo>
                  <a:pt x="13" y="22"/>
                </a:lnTo>
                <a:lnTo>
                  <a:pt x="13" y="22"/>
                </a:lnTo>
                <a:lnTo>
                  <a:pt x="13" y="20"/>
                </a:lnTo>
                <a:lnTo>
                  <a:pt x="14" y="20"/>
                </a:lnTo>
                <a:lnTo>
                  <a:pt x="14" y="20"/>
                </a:lnTo>
                <a:lnTo>
                  <a:pt x="14" y="20"/>
                </a:lnTo>
                <a:lnTo>
                  <a:pt x="15" y="20"/>
                </a:lnTo>
                <a:lnTo>
                  <a:pt x="15" y="20"/>
                </a:lnTo>
                <a:lnTo>
                  <a:pt x="15" y="20"/>
                </a:lnTo>
                <a:lnTo>
                  <a:pt x="15" y="20"/>
                </a:lnTo>
                <a:lnTo>
                  <a:pt x="16" y="20"/>
                </a:lnTo>
                <a:lnTo>
                  <a:pt x="16" y="20"/>
                </a:lnTo>
                <a:lnTo>
                  <a:pt x="16" y="20"/>
                </a:lnTo>
                <a:lnTo>
                  <a:pt x="15" y="20"/>
                </a:lnTo>
                <a:lnTo>
                  <a:pt x="15" y="20"/>
                </a:lnTo>
                <a:lnTo>
                  <a:pt x="15" y="19"/>
                </a:lnTo>
                <a:lnTo>
                  <a:pt x="15" y="19"/>
                </a:lnTo>
                <a:lnTo>
                  <a:pt x="14" y="18"/>
                </a:lnTo>
                <a:lnTo>
                  <a:pt x="13" y="17"/>
                </a:lnTo>
                <a:lnTo>
                  <a:pt x="11" y="17"/>
                </a:lnTo>
                <a:lnTo>
                  <a:pt x="10" y="17"/>
                </a:lnTo>
                <a:lnTo>
                  <a:pt x="9" y="17"/>
                </a:lnTo>
                <a:lnTo>
                  <a:pt x="8" y="15"/>
                </a:lnTo>
                <a:lnTo>
                  <a:pt x="6" y="15"/>
                </a:lnTo>
                <a:lnTo>
                  <a:pt x="5" y="14"/>
                </a:lnTo>
                <a:lnTo>
                  <a:pt x="5" y="14"/>
                </a:lnTo>
                <a:lnTo>
                  <a:pt x="5" y="14"/>
                </a:lnTo>
                <a:lnTo>
                  <a:pt x="4" y="14"/>
                </a:lnTo>
                <a:lnTo>
                  <a:pt x="4" y="13"/>
                </a:lnTo>
                <a:lnTo>
                  <a:pt x="2" y="13"/>
                </a:lnTo>
                <a:lnTo>
                  <a:pt x="2" y="12"/>
                </a:lnTo>
                <a:lnTo>
                  <a:pt x="2" y="10"/>
                </a:lnTo>
                <a:lnTo>
                  <a:pt x="2" y="9"/>
                </a:lnTo>
                <a:lnTo>
                  <a:pt x="2" y="8"/>
                </a:lnTo>
                <a:lnTo>
                  <a:pt x="2" y="7"/>
                </a:lnTo>
                <a:lnTo>
                  <a:pt x="2" y="7"/>
                </a:lnTo>
                <a:lnTo>
                  <a:pt x="2" y="7"/>
                </a:lnTo>
                <a:lnTo>
                  <a:pt x="2" y="7"/>
                </a:lnTo>
                <a:lnTo>
                  <a:pt x="2" y="5"/>
                </a:lnTo>
                <a:lnTo>
                  <a:pt x="2" y="5"/>
                </a:lnTo>
                <a:lnTo>
                  <a:pt x="2" y="4"/>
                </a:lnTo>
                <a:lnTo>
                  <a:pt x="2" y="4"/>
                </a:lnTo>
                <a:lnTo>
                  <a:pt x="2" y="4"/>
                </a:lnTo>
                <a:lnTo>
                  <a:pt x="4" y="3"/>
                </a:lnTo>
                <a:lnTo>
                  <a:pt x="4" y="1"/>
                </a:lnTo>
                <a:lnTo>
                  <a:pt x="5" y="1"/>
                </a:lnTo>
                <a:lnTo>
                  <a:pt x="6" y="1"/>
                </a:lnTo>
                <a:lnTo>
                  <a:pt x="8" y="0"/>
                </a:lnTo>
                <a:lnTo>
                  <a:pt x="9" y="0"/>
                </a:lnTo>
                <a:lnTo>
                  <a:pt x="10" y="0"/>
                </a:lnTo>
                <a:lnTo>
                  <a:pt x="10" y="0"/>
                </a:lnTo>
                <a:lnTo>
                  <a:pt x="11" y="0"/>
                </a:lnTo>
                <a:lnTo>
                  <a:pt x="13" y="0"/>
                </a:lnTo>
                <a:lnTo>
                  <a:pt x="14" y="0"/>
                </a:lnTo>
                <a:lnTo>
                  <a:pt x="14" y="1"/>
                </a:lnTo>
                <a:lnTo>
                  <a:pt x="15" y="1"/>
                </a:lnTo>
                <a:lnTo>
                  <a:pt x="15" y="1"/>
                </a:lnTo>
                <a:lnTo>
                  <a:pt x="15" y="3"/>
                </a:lnTo>
                <a:lnTo>
                  <a:pt x="16" y="4"/>
                </a:lnTo>
                <a:lnTo>
                  <a:pt x="16" y="4"/>
                </a:lnTo>
                <a:lnTo>
                  <a:pt x="18" y="4"/>
                </a:lnTo>
                <a:lnTo>
                  <a:pt x="18" y="4"/>
                </a:lnTo>
                <a:lnTo>
                  <a:pt x="18" y="4"/>
                </a:lnTo>
                <a:lnTo>
                  <a:pt x="19" y="4"/>
                </a:lnTo>
                <a:lnTo>
                  <a:pt x="19" y="5"/>
                </a:lnTo>
                <a:lnTo>
                  <a:pt x="19" y="7"/>
                </a:lnTo>
                <a:lnTo>
                  <a:pt x="19" y="7"/>
                </a:lnTo>
                <a:lnTo>
                  <a:pt x="13" y="7"/>
                </a:lnTo>
                <a:lnTo>
                  <a:pt x="13" y="7"/>
                </a:lnTo>
                <a:lnTo>
                  <a:pt x="13" y="7"/>
                </a:lnTo>
                <a:lnTo>
                  <a:pt x="13" y="7"/>
                </a:lnTo>
                <a:lnTo>
                  <a:pt x="11" y="7"/>
                </a:lnTo>
                <a:lnTo>
                  <a:pt x="11" y="7"/>
                </a:lnTo>
                <a:lnTo>
                  <a:pt x="11" y="7"/>
                </a:lnTo>
                <a:lnTo>
                  <a:pt x="10" y="7"/>
                </a:lnTo>
                <a:lnTo>
                  <a:pt x="10" y="7"/>
                </a:lnTo>
                <a:lnTo>
                  <a:pt x="10" y="7"/>
                </a:lnTo>
                <a:lnTo>
                  <a:pt x="9" y="7"/>
                </a:lnTo>
                <a:lnTo>
                  <a:pt x="9" y="7"/>
                </a:lnTo>
                <a:lnTo>
                  <a:pt x="8" y="7"/>
                </a:lnTo>
                <a:lnTo>
                  <a:pt x="8" y="7"/>
                </a:lnTo>
                <a:lnTo>
                  <a:pt x="8" y="7"/>
                </a:lnTo>
                <a:lnTo>
                  <a:pt x="8" y="7"/>
                </a:lnTo>
                <a:lnTo>
                  <a:pt x="8" y="7"/>
                </a:lnTo>
                <a:lnTo>
                  <a:pt x="8" y="7"/>
                </a:lnTo>
                <a:lnTo>
                  <a:pt x="8" y="8"/>
                </a:lnTo>
                <a:lnTo>
                  <a:pt x="8" y="8"/>
                </a:lnTo>
                <a:lnTo>
                  <a:pt x="8" y="8"/>
                </a:lnTo>
                <a:lnTo>
                  <a:pt x="8" y="9"/>
                </a:lnTo>
                <a:lnTo>
                  <a:pt x="8" y="9"/>
                </a:lnTo>
                <a:lnTo>
                  <a:pt x="8" y="10"/>
                </a:lnTo>
                <a:lnTo>
                  <a:pt x="8" y="10"/>
                </a:lnTo>
                <a:lnTo>
                  <a:pt x="9" y="10"/>
                </a:lnTo>
                <a:lnTo>
                  <a:pt x="9" y="10"/>
                </a:lnTo>
                <a:lnTo>
                  <a:pt x="10" y="10"/>
                </a:lnTo>
                <a:lnTo>
                  <a:pt x="10" y="10"/>
                </a:lnTo>
                <a:lnTo>
                  <a:pt x="11" y="10"/>
                </a:lnTo>
                <a:lnTo>
                  <a:pt x="13" y="10"/>
                </a:lnTo>
                <a:lnTo>
                  <a:pt x="13" y="10"/>
                </a:lnTo>
                <a:lnTo>
                  <a:pt x="14" y="10"/>
                </a:lnTo>
                <a:lnTo>
                  <a:pt x="15" y="10"/>
                </a:lnTo>
                <a:lnTo>
                  <a:pt x="16" y="12"/>
                </a:lnTo>
                <a:lnTo>
                  <a:pt x="16" y="12"/>
                </a:lnTo>
                <a:lnTo>
                  <a:pt x="18" y="13"/>
                </a:lnTo>
                <a:lnTo>
                  <a:pt x="18" y="13"/>
                </a:lnTo>
                <a:lnTo>
                  <a:pt x="19" y="14"/>
                </a:lnTo>
                <a:lnTo>
                  <a:pt x="19" y="14"/>
                </a:lnTo>
                <a:lnTo>
                  <a:pt x="19" y="14"/>
                </a:lnTo>
                <a:lnTo>
                  <a:pt x="19" y="14"/>
                </a:lnTo>
                <a:lnTo>
                  <a:pt x="19" y="15"/>
                </a:lnTo>
                <a:lnTo>
                  <a:pt x="20" y="15"/>
                </a:lnTo>
                <a:lnTo>
                  <a:pt x="20" y="17"/>
                </a:lnTo>
                <a:lnTo>
                  <a:pt x="21" y="18"/>
                </a:lnTo>
                <a:lnTo>
                  <a:pt x="21" y="19"/>
                </a:lnTo>
                <a:lnTo>
                  <a:pt x="21" y="20"/>
                </a:lnTo>
                <a:lnTo>
                  <a:pt x="21" y="20"/>
                </a:lnTo>
                <a:lnTo>
                  <a:pt x="21" y="20"/>
                </a:lnTo>
                <a:lnTo>
                  <a:pt x="20" y="22"/>
                </a:lnTo>
                <a:lnTo>
                  <a:pt x="20" y="22"/>
                </a:lnTo>
                <a:lnTo>
                  <a:pt x="19" y="23"/>
                </a:lnTo>
                <a:lnTo>
                  <a:pt x="19" y="23"/>
                </a:lnTo>
                <a:lnTo>
                  <a:pt x="19" y="23"/>
                </a:lnTo>
                <a:lnTo>
                  <a:pt x="19" y="24"/>
                </a:lnTo>
                <a:lnTo>
                  <a:pt x="18" y="24"/>
                </a:lnTo>
                <a:lnTo>
                  <a:pt x="16" y="25"/>
                </a:lnTo>
                <a:lnTo>
                  <a:pt x="15" y="27"/>
                </a:lnTo>
                <a:lnTo>
                  <a:pt x="15" y="27"/>
                </a:lnTo>
                <a:lnTo>
                  <a:pt x="14" y="27"/>
                </a:lnTo>
                <a:lnTo>
                  <a:pt x="13" y="27"/>
                </a:lnTo>
                <a:lnTo>
                  <a:pt x="11" y="27"/>
                </a:lnTo>
                <a:lnTo>
                  <a:pt x="10" y="27"/>
                </a:lnTo>
                <a:lnTo>
                  <a:pt x="10" y="27"/>
                </a:lnTo>
                <a:lnTo>
                  <a:pt x="9" y="27"/>
                </a:lnTo>
                <a:lnTo>
                  <a:pt x="8" y="27"/>
                </a:lnTo>
                <a:lnTo>
                  <a:pt x="6" y="27"/>
                </a:lnTo>
                <a:lnTo>
                  <a:pt x="6" y="27"/>
                </a:lnTo>
                <a:lnTo>
                  <a:pt x="5" y="27"/>
                </a:lnTo>
                <a:lnTo>
                  <a:pt x="5" y="27"/>
                </a:lnTo>
                <a:lnTo>
                  <a:pt x="5" y="27"/>
                </a:lnTo>
                <a:lnTo>
                  <a:pt x="4" y="25"/>
                </a:lnTo>
                <a:lnTo>
                  <a:pt x="4" y="25"/>
                </a:lnTo>
                <a:lnTo>
                  <a:pt x="2" y="24"/>
                </a:lnTo>
                <a:lnTo>
                  <a:pt x="2" y="24"/>
                </a:lnTo>
                <a:lnTo>
                  <a:pt x="1" y="23"/>
                </a:lnTo>
                <a:lnTo>
                  <a:pt x="1" y="23"/>
                </a:lnTo>
                <a:lnTo>
                  <a:pt x="0" y="22"/>
                </a:lnTo>
                <a:lnTo>
                  <a:pt x="0" y="20"/>
                </a:lnTo>
                <a:close/>
              </a:path>
            </a:pathLst>
          </a:custGeom>
          <a:solidFill>
            <a:srgbClr val="3A66AA"/>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347" name="Freeform 467"/>
          <p:cNvSpPr>
            <a:spLocks noEditPoints="1"/>
          </p:cNvSpPr>
          <p:nvPr/>
        </p:nvSpPr>
        <p:spPr bwMode="auto">
          <a:xfrm>
            <a:off x="6378575" y="4502150"/>
            <a:ext cx="7938" cy="14288"/>
          </a:xfrm>
          <a:custGeom>
            <a:avLst/>
            <a:gdLst/>
            <a:ahLst/>
            <a:cxnLst>
              <a:cxn ang="0">
                <a:pos x="14" y="37"/>
              </a:cxn>
              <a:cxn ang="0">
                <a:pos x="14" y="34"/>
              </a:cxn>
              <a:cxn ang="0">
                <a:pos x="14" y="34"/>
              </a:cxn>
              <a:cxn ang="0">
                <a:pos x="12" y="35"/>
              </a:cxn>
              <a:cxn ang="0">
                <a:pos x="11" y="37"/>
              </a:cxn>
              <a:cxn ang="0">
                <a:pos x="10" y="37"/>
              </a:cxn>
              <a:cxn ang="0">
                <a:pos x="10" y="37"/>
              </a:cxn>
              <a:cxn ang="0">
                <a:pos x="9" y="37"/>
              </a:cxn>
              <a:cxn ang="0">
                <a:pos x="9" y="37"/>
              </a:cxn>
              <a:cxn ang="0">
                <a:pos x="7" y="37"/>
              </a:cxn>
              <a:cxn ang="0">
                <a:pos x="5" y="37"/>
              </a:cxn>
              <a:cxn ang="0">
                <a:pos x="4" y="37"/>
              </a:cxn>
              <a:cxn ang="0">
                <a:pos x="2" y="34"/>
              </a:cxn>
              <a:cxn ang="0">
                <a:pos x="1" y="33"/>
              </a:cxn>
              <a:cxn ang="0">
                <a:pos x="1" y="30"/>
              </a:cxn>
              <a:cxn ang="0">
                <a:pos x="0" y="28"/>
              </a:cxn>
              <a:cxn ang="0">
                <a:pos x="0" y="25"/>
              </a:cxn>
              <a:cxn ang="0">
                <a:pos x="0" y="23"/>
              </a:cxn>
              <a:cxn ang="0">
                <a:pos x="0" y="20"/>
              </a:cxn>
              <a:cxn ang="0">
                <a:pos x="1" y="18"/>
              </a:cxn>
              <a:cxn ang="0">
                <a:pos x="1" y="15"/>
              </a:cxn>
              <a:cxn ang="0">
                <a:pos x="2" y="13"/>
              </a:cxn>
              <a:cxn ang="0">
                <a:pos x="4" y="11"/>
              </a:cxn>
              <a:cxn ang="0">
                <a:pos x="5" y="10"/>
              </a:cxn>
              <a:cxn ang="0">
                <a:pos x="7" y="10"/>
              </a:cxn>
              <a:cxn ang="0">
                <a:pos x="9" y="10"/>
              </a:cxn>
              <a:cxn ang="0">
                <a:pos x="11" y="10"/>
              </a:cxn>
              <a:cxn ang="0">
                <a:pos x="12" y="11"/>
              </a:cxn>
              <a:cxn ang="0">
                <a:pos x="14" y="13"/>
              </a:cxn>
              <a:cxn ang="0">
                <a:pos x="14" y="0"/>
              </a:cxn>
              <a:cxn ang="0">
                <a:pos x="19" y="37"/>
              </a:cxn>
              <a:cxn ang="0">
                <a:pos x="5" y="25"/>
              </a:cxn>
              <a:cxn ang="0">
                <a:pos x="5" y="27"/>
              </a:cxn>
              <a:cxn ang="0">
                <a:pos x="5" y="28"/>
              </a:cxn>
              <a:cxn ang="0">
                <a:pos x="5" y="29"/>
              </a:cxn>
              <a:cxn ang="0">
                <a:pos x="5" y="30"/>
              </a:cxn>
              <a:cxn ang="0">
                <a:pos x="6" y="32"/>
              </a:cxn>
              <a:cxn ang="0">
                <a:pos x="7" y="33"/>
              </a:cxn>
              <a:cxn ang="0">
                <a:pos x="7" y="33"/>
              </a:cxn>
              <a:cxn ang="0">
                <a:pos x="9" y="33"/>
              </a:cxn>
              <a:cxn ang="0">
                <a:pos x="10" y="33"/>
              </a:cxn>
              <a:cxn ang="0">
                <a:pos x="11" y="32"/>
              </a:cxn>
              <a:cxn ang="0">
                <a:pos x="12" y="30"/>
              </a:cxn>
              <a:cxn ang="0">
                <a:pos x="14" y="30"/>
              </a:cxn>
              <a:cxn ang="0">
                <a:pos x="14" y="29"/>
              </a:cxn>
              <a:cxn ang="0">
                <a:pos x="14" y="28"/>
              </a:cxn>
              <a:cxn ang="0">
                <a:pos x="14" y="25"/>
              </a:cxn>
              <a:cxn ang="0">
                <a:pos x="14" y="23"/>
              </a:cxn>
              <a:cxn ang="0">
                <a:pos x="14" y="22"/>
              </a:cxn>
              <a:cxn ang="0">
                <a:pos x="14" y="20"/>
              </a:cxn>
              <a:cxn ang="0">
                <a:pos x="14" y="18"/>
              </a:cxn>
              <a:cxn ang="0">
                <a:pos x="12" y="17"/>
              </a:cxn>
              <a:cxn ang="0">
                <a:pos x="11" y="17"/>
              </a:cxn>
              <a:cxn ang="0">
                <a:pos x="10" y="17"/>
              </a:cxn>
              <a:cxn ang="0">
                <a:pos x="9" y="17"/>
              </a:cxn>
              <a:cxn ang="0">
                <a:pos x="7" y="17"/>
              </a:cxn>
              <a:cxn ang="0">
                <a:pos x="7" y="17"/>
              </a:cxn>
              <a:cxn ang="0">
                <a:pos x="7" y="17"/>
              </a:cxn>
              <a:cxn ang="0">
                <a:pos x="6" y="17"/>
              </a:cxn>
              <a:cxn ang="0">
                <a:pos x="5" y="18"/>
              </a:cxn>
              <a:cxn ang="0">
                <a:pos x="5" y="20"/>
              </a:cxn>
              <a:cxn ang="0">
                <a:pos x="5" y="22"/>
              </a:cxn>
              <a:cxn ang="0">
                <a:pos x="5" y="23"/>
              </a:cxn>
            </a:cxnLst>
            <a:rect l="0" t="0" r="r" b="b"/>
            <a:pathLst>
              <a:path w="19" h="37">
                <a:moveTo>
                  <a:pt x="19" y="37"/>
                </a:moveTo>
                <a:lnTo>
                  <a:pt x="14" y="37"/>
                </a:lnTo>
                <a:lnTo>
                  <a:pt x="14" y="34"/>
                </a:lnTo>
                <a:lnTo>
                  <a:pt x="14" y="34"/>
                </a:lnTo>
                <a:lnTo>
                  <a:pt x="14" y="34"/>
                </a:lnTo>
                <a:lnTo>
                  <a:pt x="14" y="34"/>
                </a:lnTo>
                <a:lnTo>
                  <a:pt x="12" y="35"/>
                </a:lnTo>
                <a:lnTo>
                  <a:pt x="12" y="35"/>
                </a:lnTo>
                <a:lnTo>
                  <a:pt x="12" y="37"/>
                </a:lnTo>
                <a:lnTo>
                  <a:pt x="11" y="37"/>
                </a:lnTo>
                <a:lnTo>
                  <a:pt x="11" y="37"/>
                </a:lnTo>
                <a:lnTo>
                  <a:pt x="10" y="37"/>
                </a:lnTo>
                <a:lnTo>
                  <a:pt x="10" y="37"/>
                </a:lnTo>
                <a:lnTo>
                  <a:pt x="10" y="37"/>
                </a:lnTo>
                <a:lnTo>
                  <a:pt x="9" y="37"/>
                </a:lnTo>
                <a:lnTo>
                  <a:pt x="9" y="37"/>
                </a:lnTo>
                <a:lnTo>
                  <a:pt x="9" y="37"/>
                </a:lnTo>
                <a:lnTo>
                  <a:pt x="9" y="37"/>
                </a:lnTo>
                <a:lnTo>
                  <a:pt x="7" y="37"/>
                </a:lnTo>
                <a:lnTo>
                  <a:pt x="7" y="37"/>
                </a:lnTo>
                <a:lnTo>
                  <a:pt x="6" y="37"/>
                </a:lnTo>
                <a:lnTo>
                  <a:pt x="5" y="37"/>
                </a:lnTo>
                <a:lnTo>
                  <a:pt x="4" y="37"/>
                </a:lnTo>
                <a:lnTo>
                  <a:pt x="4" y="37"/>
                </a:lnTo>
                <a:lnTo>
                  <a:pt x="2" y="35"/>
                </a:lnTo>
                <a:lnTo>
                  <a:pt x="2" y="34"/>
                </a:lnTo>
                <a:lnTo>
                  <a:pt x="2" y="34"/>
                </a:lnTo>
                <a:lnTo>
                  <a:pt x="1" y="33"/>
                </a:lnTo>
                <a:lnTo>
                  <a:pt x="1" y="32"/>
                </a:lnTo>
                <a:lnTo>
                  <a:pt x="1" y="30"/>
                </a:lnTo>
                <a:lnTo>
                  <a:pt x="0" y="29"/>
                </a:lnTo>
                <a:lnTo>
                  <a:pt x="0" y="28"/>
                </a:lnTo>
                <a:lnTo>
                  <a:pt x="0" y="27"/>
                </a:lnTo>
                <a:lnTo>
                  <a:pt x="0" y="25"/>
                </a:lnTo>
                <a:lnTo>
                  <a:pt x="0" y="24"/>
                </a:lnTo>
                <a:lnTo>
                  <a:pt x="0" y="23"/>
                </a:lnTo>
                <a:lnTo>
                  <a:pt x="0" y="22"/>
                </a:lnTo>
                <a:lnTo>
                  <a:pt x="0" y="20"/>
                </a:lnTo>
                <a:lnTo>
                  <a:pt x="0" y="19"/>
                </a:lnTo>
                <a:lnTo>
                  <a:pt x="1" y="18"/>
                </a:lnTo>
                <a:lnTo>
                  <a:pt x="1" y="17"/>
                </a:lnTo>
                <a:lnTo>
                  <a:pt x="1" y="15"/>
                </a:lnTo>
                <a:lnTo>
                  <a:pt x="2" y="14"/>
                </a:lnTo>
                <a:lnTo>
                  <a:pt x="2" y="13"/>
                </a:lnTo>
                <a:lnTo>
                  <a:pt x="2" y="11"/>
                </a:lnTo>
                <a:lnTo>
                  <a:pt x="4" y="11"/>
                </a:lnTo>
                <a:lnTo>
                  <a:pt x="4" y="11"/>
                </a:lnTo>
                <a:lnTo>
                  <a:pt x="5" y="10"/>
                </a:lnTo>
                <a:lnTo>
                  <a:pt x="6" y="10"/>
                </a:lnTo>
                <a:lnTo>
                  <a:pt x="7" y="10"/>
                </a:lnTo>
                <a:lnTo>
                  <a:pt x="7" y="10"/>
                </a:lnTo>
                <a:lnTo>
                  <a:pt x="9" y="10"/>
                </a:lnTo>
                <a:lnTo>
                  <a:pt x="10" y="10"/>
                </a:lnTo>
                <a:lnTo>
                  <a:pt x="11" y="10"/>
                </a:lnTo>
                <a:lnTo>
                  <a:pt x="11" y="11"/>
                </a:lnTo>
                <a:lnTo>
                  <a:pt x="12" y="11"/>
                </a:lnTo>
                <a:lnTo>
                  <a:pt x="12" y="11"/>
                </a:lnTo>
                <a:lnTo>
                  <a:pt x="14" y="13"/>
                </a:lnTo>
                <a:lnTo>
                  <a:pt x="14" y="14"/>
                </a:lnTo>
                <a:lnTo>
                  <a:pt x="14" y="0"/>
                </a:lnTo>
                <a:lnTo>
                  <a:pt x="19" y="0"/>
                </a:lnTo>
                <a:lnTo>
                  <a:pt x="19" y="37"/>
                </a:lnTo>
                <a:close/>
                <a:moveTo>
                  <a:pt x="5" y="24"/>
                </a:moveTo>
                <a:lnTo>
                  <a:pt x="5" y="25"/>
                </a:lnTo>
                <a:lnTo>
                  <a:pt x="5" y="25"/>
                </a:lnTo>
                <a:lnTo>
                  <a:pt x="5" y="27"/>
                </a:lnTo>
                <a:lnTo>
                  <a:pt x="5" y="27"/>
                </a:lnTo>
                <a:lnTo>
                  <a:pt x="5" y="28"/>
                </a:lnTo>
                <a:lnTo>
                  <a:pt x="5" y="28"/>
                </a:lnTo>
                <a:lnTo>
                  <a:pt x="5" y="29"/>
                </a:lnTo>
                <a:lnTo>
                  <a:pt x="5" y="30"/>
                </a:lnTo>
                <a:lnTo>
                  <a:pt x="5" y="30"/>
                </a:lnTo>
                <a:lnTo>
                  <a:pt x="6" y="30"/>
                </a:lnTo>
                <a:lnTo>
                  <a:pt x="6" y="32"/>
                </a:lnTo>
                <a:lnTo>
                  <a:pt x="6" y="32"/>
                </a:lnTo>
                <a:lnTo>
                  <a:pt x="7" y="33"/>
                </a:lnTo>
                <a:lnTo>
                  <a:pt x="7" y="33"/>
                </a:lnTo>
                <a:lnTo>
                  <a:pt x="7" y="33"/>
                </a:lnTo>
                <a:lnTo>
                  <a:pt x="7" y="34"/>
                </a:lnTo>
                <a:lnTo>
                  <a:pt x="9" y="33"/>
                </a:lnTo>
                <a:lnTo>
                  <a:pt x="10" y="33"/>
                </a:lnTo>
                <a:lnTo>
                  <a:pt x="10" y="33"/>
                </a:lnTo>
                <a:lnTo>
                  <a:pt x="11" y="32"/>
                </a:lnTo>
                <a:lnTo>
                  <a:pt x="11" y="32"/>
                </a:lnTo>
                <a:lnTo>
                  <a:pt x="11" y="30"/>
                </a:lnTo>
                <a:lnTo>
                  <a:pt x="12" y="30"/>
                </a:lnTo>
                <a:lnTo>
                  <a:pt x="14" y="30"/>
                </a:lnTo>
                <a:lnTo>
                  <a:pt x="14" y="30"/>
                </a:lnTo>
                <a:lnTo>
                  <a:pt x="14" y="30"/>
                </a:lnTo>
                <a:lnTo>
                  <a:pt x="14" y="29"/>
                </a:lnTo>
                <a:lnTo>
                  <a:pt x="14" y="28"/>
                </a:lnTo>
                <a:lnTo>
                  <a:pt x="14" y="28"/>
                </a:lnTo>
                <a:lnTo>
                  <a:pt x="14" y="27"/>
                </a:lnTo>
                <a:lnTo>
                  <a:pt x="14" y="25"/>
                </a:lnTo>
                <a:lnTo>
                  <a:pt x="14" y="24"/>
                </a:lnTo>
                <a:lnTo>
                  <a:pt x="14" y="23"/>
                </a:lnTo>
                <a:lnTo>
                  <a:pt x="14" y="22"/>
                </a:lnTo>
                <a:lnTo>
                  <a:pt x="14" y="22"/>
                </a:lnTo>
                <a:lnTo>
                  <a:pt x="14" y="20"/>
                </a:lnTo>
                <a:lnTo>
                  <a:pt x="14" y="20"/>
                </a:lnTo>
                <a:lnTo>
                  <a:pt x="14" y="19"/>
                </a:lnTo>
                <a:lnTo>
                  <a:pt x="14" y="18"/>
                </a:lnTo>
                <a:lnTo>
                  <a:pt x="14" y="17"/>
                </a:lnTo>
                <a:lnTo>
                  <a:pt x="12" y="17"/>
                </a:lnTo>
                <a:lnTo>
                  <a:pt x="11" y="17"/>
                </a:lnTo>
                <a:lnTo>
                  <a:pt x="11" y="17"/>
                </a:lnTo>
                <a:lnTo>
                  <a:pt x="11" y="17"/>
                </a:lnTo>
                <a:lnTo>
                  <a:pt x="10" y="17"/>
                </a:lnTo>
                <a:lnTo>
                  <a:pt x="10" y="17"/>
                </a:lnTo>
                <a:lnTo>
                  <a:pt x="9" y="17"/>
                </a:lnTo>
                <a:lnTo>
                  <a:pt x="7" y="17"/>
                </a:lnTo>
                <a:lnTo>
                  <a:pt x="7" y="17"/>
                </a:lnTo>
                <a:lnTo>
                  <a:pt x="7" y="17"/>
                </a:lnTo>
                <a:lnTo>
                  <a:pt x="7" y="17"/>
                </a:lnTo>
                <a:lnTo>
                  <a:pt x="7" y="17"/>
                </a:lnTo>
                <a:lnTo>
                  <a:pt x="7" y="17"/>
                </a:lnTo>
                <a:lnTo>
                  <a:pt x="7" y="17"/>
                </a:lnTo>
                <a:lnTo>
                  <a:pt x="6" y="17"/>
                </a:lnTo>
                <a:lnTo>
                  <a:pt x="5" y="17"/>
                </a:lnTo>
                <a:lnTo>
                  <a:pt x="5" y="18"/>
                </a:lnTo>
                <a:lnTo>
                  <a:pt x="5" y="19"/>
                </a:lnTo>
                <a:lnTo>
                  <a:pt x="5" y="20"/>
                </a:lnTo>
                <a:lnTo>
                  <a:pt x="5" y="20"/>
                </a:lnTo>
                <a:lnTo>
                  <a:pt x="5" y="22"/>
                </a:lnTo>
                <a:lnTo>
                  <a:pt x="5" y="22"/>
                </a:lnTo>
                <a:lnTo>
                  <a:pt x="5" y="23"/>
                </a:lnTo>
                <a:lnTo>
                  <a:pt x="5" y="24"/>
                </a:lnTo>
                <a:close/>
              </a:path>
            </a:pathLst>
          </a:custGeom>
          <a:solidFill>
            <a:srgbClr val="3A66AA"/>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348" name="Freeform 468"/>
          <p:cNvSpPr/>
          <p:nvPr/>
        </p:nvSpPr>
        <p:spPr bwMode="auto">
          <a:xfrm>
            <a:off x="6388100" y="4502150"/>
            <a:ext cx="7938" cy="14288"/>
          </a:xfrm>
          <a:custGeom>
            <a:avLst/>
            <a:gdLst/>
            <a:ahLst/>
            <a:cxnLst>
              <a:cxn ang="0">
                <a:pos x="6" y="14"/>
              </a:cxn>
              <a:cxn ang="0">
                <a:pos x="7" y="11"/>
              </a:cxn>
              <a:cxn ang="0">
                <a:pos x="10" y="11"/>
              </a:cxn>
              <a:cxn ang="0">
                <a:pos x="11" y="10"/>
              </a:cxn>
              <a:cxn ang="0">
                <a:pos x="14" y="10"/>
              </a:cxn>
              <a:cxn ang="0">
                <a:pos x="14" y="10"/>
              </a:cxn>
              <a:cxn ang="0">
                <a:pos x="14" y="10"/>
              </a:cxn>
              <a:cxn ang="0">
                <a:pos x="15" y="10"/>
              </a:cxn>
              <a:cxn ang="0">
                <a:pos x="16" y="10"/>
              </a:cxn>
              <a:cxn ang="0">
                <a:pos x="16" y="11"/>
              </a:cxn>
              <a:cxn ang="0">
                <a:pos x="17" y="13"/>
              </a:cxn>
              <a:cxn ang="0">
                <a:pos x="19" y="14"/>
              </a:cxn>
              <a:cxn ang="0">
                <a:pos x="19" y="14"/>
              </a:cxn>
              <a:cxn ang="0">
                <a:pos x="19" y="15"/>
              </a:cxn>
              <a:cxn ang="0">
                <a:pos x="19" y="17"/>
              </a:cxn>
              <a:cxn ang="0">
                <a:pos x="19" y="17"/>
              </a:cxn>
              <a:cxn ang="0">
                <a:pos x="19" y="18"/>
              </a:cxn>
              <a:cxn ang="0">
                <a:pos x="19" y="18"/>
              </a:cxn>
              <a:cxn ang="0">
                <a:pos x="19" y="19"/>
              </a:cxn>
              <a:cxn ang="0">
                <a:pos x="19" y="20"/>
              </a:cxn>
              <a:cxn ang="0">
                <a:pos x="19" y="37"/>
              </a:cxn>
              <a:cxn ang="0">
                <a:pos x="14" y="24"/>
              </a:cxn>
              <a:cxn ang="0">
                <a:pos x="14" y="22"/>
              </a:cxn>
              <a:cxn ang="0">
                <a:pos x="14" y="20"/>
              </a:cxn>
              <a:cxn ang="0">
                <a:pos x="14" y="19"/>
              </a:cxn>
              <a:cxn ang="0">
                <a:pos x="14" y="17"/>
              </a:cxn>
              <a:cxn ang="0">
                <a:pos x="12" y="17"/>
              </a:cxn>
              <a:cxn ang="0">
                <a:pos x="11" y="17"/>
              </a:cxn>
              <a:cxn ang="0">
                <a:pos x="11" y="17"/>
              </a:cxn>
              <a:cxn ang="0">
                <a:pos x="10" y="17"/>
              </a:cxn>
              <a:cxn ang="0">
                <a:pos x="9" y="17"/>
              </a:cxn>
              <a:cxn ang="0">
                <a:pos x="9" y="17"/>
              </a:cxn>
              <a:cxn ang="0">
                <a:pos x="9" y="17"/>
              </a:cxn>
              <a:cxn ang="0">
                <a:pos x="7" y="17"/>
              </a:cxn>
              <a:cxn ang="0">
                <a:pos x="7" y="18"/>
              </a:cxn>
              <a:cxn ang="0">
                <a:pos x="6" y="19"/>
              </a:cxn>
              <a:cxn ang="0">
                <a:pos x="6" y="20"/>
              </a:cxn>
              <a:cxn ang="0">
                <a:pos x="6" y="20"/>
              </a:cxn>
              <a:cxn ang="0">
                <a:pos x="6" y="20"/>
              </a:cxn>
              <a:cxn ang="0">
                <a:pos x="6" y="22"/>
              </a:cxn>
              <a:cxn ang="0">
                <a:pos x="6" y="24"/>
              </a:cxn>
              <a:cxn ang="0">
                <a:pos x="0" y="37"/>
              </a:cxn>
              <a:cxn ang="0">
                <a:pos x="6" y="0"/>
              </a:cxn>
            </a:cxnLst>
            <a:rect l="0" t="0" r="r" b="b"/>
            <a:pathLst>
              <a:path w="19" h="37">
                <a:moveTo>
                  <a:pt x="6" y="0"/>
                </a:moveTo>
                <a:lnTo>
                  <a:pt x="6" y="14"/>
                </a:lnTo>
                <a:lnTo>
                  <a:pt x="6" y="13"/>
                </a:lnTo>
                <a:lnTo>
                  <a:pt x="7" y="11"/>
                </a:lnTo>
                <a:lnTo>
                  <a:pt x="9" y="11"/>
                </a:lnTo>
                <a:lnTo>
                  <a:pt x="10" y="11"/>
                </a:lnTo>
                <a:lnTo>
                  <a:pt x="11" y="10"/>
                </a:lnTo>
                <a:lnTo>
                  <a:pt x="11" y="10"/>
                </a:lnTo>
                <a:lnTo>
                  <a:pt x="12" y="10"/>
                </a:lnTo>
                <a:lnTo>
                  <a:pt x="14" y="10"/>
                </a:lnTo>
                <a:lnTo>
                  <a:pt x="14" y="10"/>
                </a:lnTo>
                <a:lnTo>
                  <a:pt x="14" y="10"/>
                </a:lnTo>
                <a:lnTo>
                  <a:pt x="14" y="10"/>
                </a:lnTo>
                <a:lnTo>
                  <a:pt x="14" y="10"/>
                </a:lnTo>
                <a:lnTo>
                  <a:pt x="15" y="10"/>
                </a:lnTo>
                <a:lnTo>
                  <a:pt x="15" y="10"/>
                </a:lnTo>
                <a:lnTo>
                  <a:pt x="16" y="10"/>
                </a:lnTo>
                <a:lnTo>
                  <a:pt x="16" y="10"/>
                </a:lnTo>
                <a:lnTo>
                  <a:pt x="16" y="11"/>
                </a:lnTo>
                <a:lnTo>
                  <a:pt x="16" y="11"/>
                </a:lnTo>
                <a:lnTo>
                  <a:pt x="16" y="13"/>
                </a:lnTo>
                <a:lnTo>
                  <a:pt x="17" y="13"/>
                </a:lnTo>
                <a:lnTo>
                  <a:pt x="17" y="13"/>
                </a:lnTo>
                <a:lnTo>
                  <a:pt x="19" y="14"/>
                </a:lnTo>
                <a:lnTo>
                  <a:pt x="19" y="14"/>
                </a:lnTo>
                <a:lnTo>
                  <a:pt x="19" y="14"/>
                </a:lnTo>
                <a:lnTo>
                  <a:pt x="19" y="14"/>
                </a:lnTo>
                <a:lnTo>
                  <a:pt x="19" y="15"/>
                </a:lnTo>
                <a:lnTo>
                  <a:pt x="19" y="15"/>
                </a:lnTo>
                <a:lnTo>
                  <a:pt x="19" y="17"/>
                </a:lnTo>
                <a:lnTo>
                  <a:pt x="19" y="17"/>
                </a:lnTo>
                <a:lnTo>
                  <a:pt x="19" y="17"/>
                </a:lnTo>
                <a:lnTo>
                  <a:pt x="19" y="17"/>
                </a:lnTo>
                <a:lnTo>
                  <a:pt x="19" y="18"/>
                </a:lnTo>
                <a:lnTo>
                  <a:pt x="19" y="18"/>
                </a:lnTo>
                <a:lnTo>
                  <a:pt x="19" y="18"/>
                </a:lnTo>
                <a:lnTo>
                  <a:pt x="19" y="19"/>
                </a:lnTo>
                <a:lnTo>
                  <a:pt x="19" y="19"/>
                </a:lnTo>
                <a:lnTo>
                  <a:pt x="19" y="20"/>
                </a:lnTo>
                <a:lnTo>
                  <a:pt x="19" y="20"/>
                </a:lnTo>
                <a:lnTo>
                  <a:pt x="19" y="20"/>
                </a:lnTo>
                <a:lnTo>
                  <a:pt x="19" y="37"/>
                </a:lnTo>
                <a:lnTo>
                  <a:pt x="14" y="37"/>
                </a:lnTo>
                <a:lnTo>
                  <a:pt x="14" y="24"/>
                </a:lnTo>
                <a:lnTo>
                  <a:pt x="14" y="23"/>
                </a:lnTo>
                <a:lnTo>
                  <a:pt x="14" y="22"/>
                </a:lnTo>
                <a:lnTo>
                  <a:pt x="14" y="22"/>
                </a:lnTo>
                <a:lnTo>
                  <a:pt x="14" y="20"/>
                </a:lnTo>
                <a:lnTo>
                  <a:pt x="14" y="20"/>
                </a:lnTo>
                <a:lnTo>
                  <a:pt x="14" y="19"/>
                </a:lnTo>
                <a:lnTo>
                  <a:pt x="14" y="18"/>
                </a:lnTo>
                <a:lnTo>
                  <a:pt x="14" y="17"/>
                </a:lnTo>
                <a:lnTo>
                  <a:pt x="12" y="17"/>
                </a:lnTo>
                <a:lnTo>
                  <a:pt x="12" y="17"/>
                </a:lnTo>
                <a:lnTo>
                  <a:pt x="11" y="17"/>
                </a:lnTo>
                <a:lnTo>
                  <a:pt x="11" y="17"/>
                </a:lnTo>
                <a:lnTo>
                  <a:pt x="11" y="17"/>
                </a:lnTo>
                <a:lnTo>
                  <a:pt x="11" y="17"/>
                </a:lnTo>
                <a:lnTo>
                  <a:pt x="11" y="17"/>
                </a:lnTo>
                <a:lnTo>
                  <a:pt x="10" y="17"/>
                </a:lnTo>
                <a:lnTo>
                  <a:pt x="10" y="17"/>
                </a:lnTo>
                <a:lnTo>
                  <a:pt x="9" y="17"/>
                </a:lnTo>
                <a:lnTo>
                  <a:pt x="9" y="17"/>
                </a:lnTo>
                <a:lnTo>
                  <a:pt x="9" y="17"/>
                </a:lnTo>
                <a:lnTo>
                  <a:pt x="9" y="17"/>
                </a:lnTo>
                <a:lnTo>
                  <a:pt x="9" y="17"/>
                </a:lnTo>
                <a:lnTo>
                  <a:pt x="9" y="17"/>
                </a:lnTo>
                <a:lnTo>
                  <a:pt x="7" y="17"/>
                </a:lnTo>
                <a:lnTo>
                  <a:pt x="7" y="18"/>
                </a:lnTo>
                <a:lnTo>
                  <a:pt x="7" y="18"/>
                </a:lnTo>
                <a:lnTo>
                  <a:pt x="6" y="18"/>
                </a:lnTo>
                <a:lnTo>
                  <a:pt x="6" y="19"/>
                </a:lnTo>
                <a:lnTo>
                  <a:pt x="6" y="19"/>
                </a:lnTo>
                <a:lnTo>
                  <a:pt x="6" y="20"/>
                </a:lnTo>
                <a:lnTo>
                  <a:pt x="6" y="20"/>
                </a:lnTo>
                <a:lnTo>
                  <a:pt x="6" y="20"/>
                </a:lnTo>
                <a:lnTo>
                  <a:pt x="6" y="20"/>
                </a:lnTo>
                <a:lnTo>
                  <a:pt x="6" y="20"/>
                </a:lnTo>
                <a:lnTo>
                  <a:pt x="6" y="22"/>
                </a:lnTo>
                <a:lnTo>
                  <a:pt x="6" y="22"/>
                </a:lnTo>
                <a:lnTo>
                  <a:pt x="6" y="23"/>
                </a:lnTo>
                <a:lnTo>
                  <a:pt x="6" y="24"/>
                </a:lnTo>
                <a:lnTo>
                  <a:pt x="6" y="37"/>
                </a:lnTo>
                <a:lnTo>
                  <a:pt x="0" y="37"/>
                </a:lnTo>
                <a:lnTo>
                  <a:pt x="0" y="0"/>
                </a:lnTo>
                <a:lnTo>
                  <a:pt x="6" y="0"/>
                </a:lnTo>
                <a:close/>
              </a:path>
            </a:pathLst>
          </a:custGeom>
          <a:solidFill>
            <a:srgbClr val="3A66AA"/>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63956" name="Rectangle 469"/>
          <p:cNvSpPr/>
          <p:nvPr/>
        </p:nvSpPr>
        <p:spPr>
          <a:xfrm>
            <a:off x="3489325" y="3897313"/>
            <a:ext cx="706438" cy="198437"/>
          </a:xfrm>
          <a:prstGeom prst="rect">
            <a:avLst/>
          </a:prstGeom>
          <a:noFill/>
          <a:ln w="9525">
            <a:noFill/>
          </a:ln>
        </p:spPr>
        <p:txBody>
          <a:bodyPr wrap="none" lIns="0" tIns="0" rIns="0" bIns="0" anchor="t">
            <a:spAutoFit/>
          </a:bodyPr>
          <a:p>
            <a:pPr eaLnBrk="0" hangingPunct="0"/>
            <a:r>
              <a:rPr lang="zh-CN" altLang="en-US" sz="1300" dirty="0">
                <a:solidFill>
                  <a:srgbClr val="121415"/>
                </a:solidFill>
                <a:latin typeface="Arial" panose="020B0604020202020204" pitchFamily="34" charset="0"/>
                <a:ea typeface="宋体" panose="02010600030101010101" pitchFamily="2" charset="-122"/>
              </a:rPr>
              <a:t>用例模型 </a:t>
            </a:r>
            <a:endParaRPr lang="zh-CN" altLang="en-US" sz="1000" dirty="0">
              <a:latin typeface="Arial" panose="020B0604020202020204" pitchFamily="34" charset="0"/>
              <a:ea typeface="宋体" panose="02010600030101010101" pitchFamily="2" charset="-122"/>
            </a:endParaRPr>
          </a:p>
        </p:txBody>
      </p:sp>
      <p:sp>
        <p:nvSpPr>
          <p:cNvPr id="63957" name="Rectangle 470"/>
          <p:cNvSpPr/>
          <p:nvPr/>
        </p:nvSpPr>
        <p:spPr>
          <a:xfrm>
            <a:off x="884238" y="3216275"/>
            <a:ext cx="330200" cy="198438"/>
          </a:xfrm>
          <a:prstGeom prst="rect">
            <a:avLst/>
          </a:prstGeom>
          <a:noFill/>
          <a:ln w="9525">
            <a:noFill/>
          </a:ln>
        </p:spPr>
        <p:txBody>
          <a:bodyPr wrap="none" lIns="0" tIns="0" rIns="0" bIns="0" anchor="t">
            <a:spAutoFit/>
          </a:bodyPr>
          <a:p>
            <a:pPr eaLnBrk="0" hangingPunct="0"/>
            <a:r>
              <a:rPr lang="zh-CN" altLang="en-US" sz="1300" b="1" dirty="0">
                <a:solidFill>
                  <a:srgbClr val="121415"/>
                </a:solidFill>
                <a:latin typeface="Arial" panose="020B0604020202020204" pitchFamily="34" charset="0"/>
                <a:ea typeface="宋体" panose="02010600030101010101" pitchFamily="2" charset="-122"/>
              </a:rPr>
              <a:t>模型</a:t>
            </a:r>
            <a:endParaRPr lang="zh-CN" altLang="en-US" sz="1000" dirty="0">
              <a:latin typeface="Arial" panose="020B0604020202020204" pitchFamily="34" charset="0"/>
              <a:ea typeface="宋体" panose="02010600030101010101" pitchFamily="2" charset="-122"/>
            </a:endParaRPr>
          </a:p>
        </p:txBody>
      </p:sp>
      <p:sp>
        <p:nvSpPr>
          <p:cNvPr id="763351" name="Freeform 471"/>
          <p:cNvSpPr/>
          <p:nvPr/>
        </p:nvSpPr>
        <p:spPr bwMode="auto">
          <a:xfrm>
            <a:off x="6156325" y="4041775"/>
            <a:ext cx="149225" cy="241300"/>
          </a:xfrm>
          <a:custGeom>
            <a:avLst/>
            <a:gdLst/>
            <a:ahLst/>
            <a:cxnLst>
              <a:cxn ang="0">
                <a:pos x="0" y="0"/>
              </a:cxn>
              <a:cxn ang="0">
                <a:pos x="189" y="74"/>
              </a:cxn>
              <a:cxn ang="0">
                <a:pos x="378" y="0"/>
              </a:cxn>
              <a:cxn ang="0">
                <a:pos x="189" y="607"/>
              </a:cxn>
              <a:cxn ang="0">
                <a:pos x="0" y="0"/>
              </a:cxn>
            </a:cxnLst>
            <a:rect l="0" t="0" r="r" b="b"/>
            <a:pathLst>
              <a:path w="378" h="607">
                <a:moveTo>
                  <a:pt x="0" y="0"/>
                </a:moveTo>
                <a:lnTo>
                  <a:pt x="189" y="74"/>
                </a:lnTo>
                <a:lnTo>
                  <a:pt x="378" y="0"/>
                </a:lnTo>
                <a:lnTo>
                  <a:pt x="189" y="607"/>
                </a:lnTo>
                <a:lnTo>
                  <a:pt x="0" y="0"/>
                </a:lnTo>
                <a:close/>
              </a:path>
            </a:pathLst>
          </a:custGeom>
          <a:solidFill>
            <a:srgbClr val="121415"/>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352" name="Freeform 472"/>
          <p:cNvSpPr/>
          <p:nvPr/>
        </p:nvSpPr>
        <p:spPr bwMode="auto">
          <a:xfrm>
            <a:off x="7424738" y="4033838"/>
            <a:ext cx="150813" cy="241300"/>
          </a:xfrm>
          <a:custGeom>
            <a:avLst/>
            <a:gdLst/>
            <a:ahLst/>
            <a:cxnLst>
              <a:cxn ang="0">
                <a:pos x="0" y="0"/>
              </a:cxn>
              <a:cxn ang="0">
                <a:pos x="189" y="74"/>
              </a:cxn>
              <a:cxn ang="0">
                <a:pos x="378" y="0"/>
              </a:cxn>
              <a:cxn ang="0">
                <a:pos x="189" y="607"/>
              </a:cxn>
              <a:cxn ang="0">
                <a:pos x="0" y="0"/>
              </a:cxn>
            </a:cxnLst>
            <a:rect l="0" t="0" r="r" b="b"/>
            <a:pathLst>
              <a:path w="378" h="607">
                <a:moveTo>
                  <a:pt x="0" y="0"/>
                </a:moveTo>
                <a:lnTo>
                  <a:pt x="189" y="74"/>
                </a:lnTo>
                <a:lnTo>
                  <a:pt x="378" y="0"/>
                </a:lnTo>
                <a:lnTo>
                  <a:pt x="189" y="607"/>
                </a:lnTo>
                <a:lnTo>
                  <a:pt x="0" y="0"/>
                </a:lnTo>
                <a:close/>
              </a:path>
            </a:pathLst>
          </a:custGeom>
          <a:solidFill>
            <a:srgbClr val="121415"/>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353" name="Line 473"/>
          <p:cNvSpPr>
            <a:spLocks noChangeShapeType="1"/>
          </p:cNvSpPr>
          <p:nvPr/>
        </p:nvSpPr>
        <p:spPr bwMode="auto">
          <a:xfrm>
            <a:off x="4398963" y="1927225"/>
            <a:ext cx="1588" cy="7938"/>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354" name="Line 474"/>
          <p:cNvSpPr>
            <a:spLocks noChangeShapeType="1"/>
          </p:cNvSpPr>
          <p:nvPr/>
        </p:nvSpPr>
        <p:spPr bwMode="auto">
          <a:xfrm>
            <a:off x="4398963" y="1944688"/>
            <a:ext cx="1588" cy="6350"/>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355" name="Line 475"/>
          <p:cNvSpPr>
            <a:spLocks noChangeShapeType="1"/>
          </p:cNvSpPr>
          <p:nvPr/>
        </p:nvSpPr>
        <p:spPr bwMode="auto">
          <a:xfrm>
            <a:off x="4398963" y="1962150"/>
            <a:ext cx="1588" cy="6350"/>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356" name="Line 476"/>
          <p:cNvSpPr>
            <a:spLocks noChangeShapeType="1"/>
          </p:cNvSpPr>
          <p:nvPr/>
        </p:nvSpPr>
        <p:spPr bwMode="auto">
          <a:xfrm>
            <a:off x="4398963" y="1979613"/>
            <a:ext cx="1588" cy="6350"/>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357" name="Line 477"/>
          <p:cNvSpPr>
            <a:spLocks noChangeShapeType="1"/>
          </p:cNvSpPr>
          <p:nvPr/>
        </p:nvSpPr>
        <p:spPr bwMode="auto">
          <a:xfrm>
            <a:off x="4398963" y="1995488"/>
            <a:ext cx="1588" cy="7938"/>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358" name="Line 478"/>
          <p:cNvSpPr>
            <a:spLocks noChangeShapeType="1"/>
          </p:cNvSpPr>
          <p:nvPr/>
        </p:nvSpPr>
        <p:spPr bwMode="auto">
          <a:xfrm>
            <a:off x="4398963" y="2012950"/>
            <a:ext cx="1588" cy="7938"/>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359" name="Line 479"/>
          <p:cNvSpPr>
            <a:spLocks noChangeShapeType="1"/>
          </p:cNvSpPr>
          <p:nvPr/>
        </p:nvSpPr>
        <p:spPr bwMode="auto">
          <a:xfrm>
            <a:off x="4398963" y="2030413"/>
            <a:ext cx="1588" cy="6350"/>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360" name="Line 480"/>
          <p:cNvSpPr>
            <a:spLocks noChangeShapeType="1"/>
          </p:cNvSpPr>
          <p:nvPr/>
        </p:nvSpPr>
        <p:spPr bwMode="auto">
          <a:xfrm>
            <a:off x="4398963" y="2047875"/>
            <a:ext cx="1588" cy="6350"/>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361" name="Line 481"/>
          <p:cNvSpPr>
            <a:spLocks noChangeShapeType="1"/>
          </p:cNvSpPr>
          <p:nvPr/>
        </p:nvSpPr>
        <p:spPr bwMode="auto">
          <a:xfrm>
            <a:off x="4398963" y="2065338"/>
            <a:ext cx="1588" cy="6350"/>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362" name="Line 482"/>
          <p:cNvSpPr>
            <a:spLocks noChangeShapeType="1"/>
          </p:cNvSpPr>
          <p:nvPr/>
        </p:nvSpPr>
        <p:spPr bwMode="auto">
          <a:xfrm>
            <a:off x="4398963" y="2081213"/>
            <a:ext cx="1588" cy="7938"/>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363" name="Line 483"/>
          <p:cNvSpPr>
            <a:spLocks noChangeShapeType="1"/>
          </p:cNvSpPr>
          <p:nvPr/>
        </p:nvSpPr>
        <p:spPr bwMode="auto">
          <a:xfrm>
            <a:off x="4398963" y="2098675"/>
            <a:ext cx="1588" cy="6350"/>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364" name="Line 484"/>
          <p:cNvSpPr>
            <a:spLocks noChangeShapeType="1"/>
          </p:cNvSpPr>
          <p:nvPr/>
        </p:nvSpPr>
        <p:spPr bwMode="auto">
          <a:xfrm>
            <a:off x="4398963" y="2116138"/>
            <a:ext cx="1588" cy="6350"/>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365" name="Line 485"/>
          <p:cNvSpPr>
            <a:spLocks noChangeShapeType="1"/>
          </p:cNvSpPr>
          <p:nvPr/>
        </p:nvSpPr>
        <p:spPr bwMode="auto">
          <a:xfrm>
            <a:off x="4398963" y="2132013"/>
            <a:ext cx="1588" cy="7938"/>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366" name="Line 486"/>
          <p:cNvSpPr>
            <a:spLocks noChangeShapeType="1"/>
          </p:cNvSpPr>
          <p:nvPr/>
        </p:nvSpPr>
        <p:spPr bwMode="auto">
          <a:xfrm>
            <a:off x="4398963" y="2149475"/>
            <a:ext cx="1588" cy="7938"/>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367" name="Line 487"/>
          <p:cNvSpPr>
            <a:spLocks noChangeShapeType="1"/>
          </p:cNvSpPr>
          <p:nvPr/>
        </p:nvSpPr>
        <p:spPr bwMode="auto">
          <a:xfrm>
            <a:off x="4398963" y="2166938"/>
            <a:ext cx="1588" cy="6350"/>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368" name="Line 488"/>
          <p:cNvSpPr>
            <a:spLocks noChangeShapeType="1"/>
          </p:cNvSpPr>
          <p:nvPr/>
        </p:nvSpPr>
        <p:spPr bwMode="auto">
          <a:xfrm>
            <a:off x="4398963" y="2184400"/>
            <a:ext cx="1588" cy="6350"/>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369" name="Line 489"/>
          <p:cNvSpPr>
            <a:spLocks noChangeShapeType="1"/>
          </p:cNvSpPr>
          <p:nvPr/>
        </p:nvSpPr>
        <p:spPr bwMode="auto">
          <a:xfrm>
            <a:off x="4398963" y="2201863"/>
            <a:ext cx="1588" cy="6350"/>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370" name="Line 490"/>
          <p:cNvSpPr>
            <a:spLocks noChangeShapeType="1"/>
          </p:cNvSpPr>
          <p:nvPr/>
        </p:nvSpPr>
        <p:spPr bwMode="auto">
          <a:xfrm>
            <a:off x="4398963" y="2217738"/>
            <a:ext cx="1588" cy="7938"/>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371" name="Line 491"/>
          <p:cNvSpPr>
            <a:spLocks noChangeShapeType="1"/>
          </p:cNvSpPr>
          <p:nvPr/>
        </p:nvSpPr>
        <p:spPr bwMode="auto">
          <a:xfrm>
            <a:off x="4398963" y="2235200"/>
            <a:ext cx="1588" cy="6350"/>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372" name="Line 492"/>
          <p:cNvSpPr>
            <a:spLocks noChangeShapeType="1"/>
          </p:cNvSpPr>
          <p:nvPr/>
        </p:nvSpPr>
        <p:spPr bwMode="auto">
          <a:xfrm>
            <a:off x="4398963" y="2252663"/>
            <a:ext cx="1588" cy="6350"/>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373" name="Line 493"/>
          <p:cNvSpPr>
            <a:spLocks noChangeShapeType="1"/>
          </p:cNvSpPr>
          <p:nvPr/>
        </p:nvSpPr>
        <p:spPr bwMode="auto">
          <a:xfrm>
            <a:off x="4398963" y="2270125"/>
            <a:ext cx="1588" cy="6350"/>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374" name="Line 494"/>
          <p:cNvSpPr>
            <a:spLocks noChangeShapeType="1"/>
          </p:cNvSpPr>
          <p:nvPr/>
        </p:nvSpPr>
        <p:spPr bwMode="auto">
          <a:xfrm>
            <a:off x="4398963" y="2286000"/>
            <a:ext cx="1588" cy="7938"/>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375" name="Line 495"/>
          <p:cNvSpPr>
            <a:spLocks noChangeShapeType="1"/>
          </p:cNvSpPr>
          <p:nvPr/>
        </p:nvSpPr>
        <p:spPr bwMode="auto">
          <a:xfrm>
            <a:off x="4398963" y="2303463"/>
            <a:ext cx="1588" cy="7938"/>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376" name="Line 496"/>
          <p:cNvSpPr>
            <a:spLocks noChangeShapeType="1"/>
          </p:cNvSpPr>
          <p:nvPr/>
        </p:nvSpPr>
        <p:spPr bwMode="auto">
          <a:xfrm>
            <a:off x="4398963" y="2320925"/>
            <a:ext cx="1588" cy="6350"/>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377" name="Line 497"/>
          <p:cNvSpPr>
            <a:spLocks noChangeShapeType="1"/>
          </p:cNvSpPr>
          <p:nvPr/>
        </p:nvSpPr>
        <p:spPr bwMode="auto">
          <a:xfrm>
            <a:off x="4398963" y="2338388"/>
            <a:ext cx="1588" cy="6350"/>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378" name="Line 498"/>
          <p:cNvSpPr>
            <a:spLocks noChangeShapeType="1"/>
          </p:cNvSpPr>
          <p:nvPr/>
        </p:nvSpPr>
        <p:spPr bwMode="auto">
          <a:xfrm>
            <a:off x="4398963" y="2354263"/>
            <a:ext cx="1588" cy="7938"/>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379" name="Line 499"/>
          <p:cNvSpPr>
            <a:spLocks noChangeShapeType="1"/>
          </p:cNvSpPr>
          <p:nvPr/>
        </p:nvSpPr>
        <p:spPr bwMode="auto">
          <a:xfrm>
            <a:off x="4398963" y="2371725"/>
            <a:ext cx="1588" cy="6350"/>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380" name="Line 500"/>
          <p:cNvSpPr>
            <a:spLocks noChangeShapeType="1"/>
          </p:cNvSpPr>
          <p:nvPr/>
        </p:nvSpPr>
        <p:spPr bwMode="auto">
          <a:xfrm>
            <a:off x="4398963" y="2389188"/>
            <a:ext cx="1588" cy="6350"/>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381" name="Line 501"/>
          <p:cNvSpPr>
            <a:spLocks noChangeShapeType="1"/>
          </p:cNvSpPr>
          <p:nvPr/>
        </p:nvSpPr>
        <p:spPr bwMode="auto">
          <a:xfrm>
            <a:off x="4398963" y="2406650"/>
            <a:ext cx="1588" cy="6350"/>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382" name="Line 502"/>
          <p:cNvSpPr>
            <a:spLocks noChangeShapeType="1"/>
          </p:cNvSpPr>
          <p:nvPr/>
        </p:nvSpPr>
        <p:spPr bwMode="auto">
          <a:xfrm>
            <a:off x="4398963" y="2422525"/>
            <a:ext cx="1588" cy="7938"/>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383" name="Line 503"/>
          <p:cNvSpPr>
            <a:spLocks noChangeShapeType="1"/>
          </p:cNvSpPr>
          <p:nvPr/>
        </p:nvSpPr>
        <p:spPr bwMode="auto">
          <a:xfrm>
            <a:off x="4398963" y="2439988"/>
            <a:ext cx="1588" cy="7938"/>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384" name="Line 504"/>
          <p:cNvSpPr>
            <a:spLocks noChangeShapeType="1"/>
          </p:cNvSpPr>
          <p:nvPr/>
        </p:nvSpPr>
        <p:spPr bwMode="auto">
          <a:xfrm>
            <a:off x="4398963" y="2457450"/>
            <a:ext cx="1588" cy="6350"/>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385" name="Line 505"/>
          <p:cNvSpPr>
            <a:spLocks noChangeShapeType="1"/>
          </p:cNvSpPr>
          <p:nvPr/>
        </p:nvSpPr>
        <p:spPr bwMode="auto">
          <a:xfrm>
            <a:off x="4398963" y="2474913"/>
            <a:ext cx="1588" cy="6350"/>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386" name="Line 506"/>
          <p:cNvSpPr>
            <a:spLocks noChangeShapeType="1"/>
          </p:cNvSpPr>
          <p:nvPr/>
        </p:nvSpPr>
        <p:spPr bwMode="auto">
          <a:xfrm>
            <a:off x="4398963" y="2492375"/>
            <a:ext cx="1588" cy="6350"/>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387" name="Line 507"/>
          <p:cNvSpPr>
            <a:spLocks noChangeShapeType="1"/>
          </p:cNvSpPr>
          <p:nvPr/>
        </p:nvSpPr>
        <p:spPr bwMode="auto">
          <a:xfrm>
            <a:off x="4398963" y="2508250"/>
            <a:ext cx="1588" cy="7938"/>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388" name="Line 508"/>
          <p:cNvSpPr>
            <a:spLocks noChangeShapeType="1"/>
          </p:cNvSpPr>
          <p:nvPr/>
        </p:nvSpPr>
        <p:spPr bwMode="auto">
          <a:xfrm>
            <a:off x="4398963" y="2525713"/>
            <a:ext cx="1588" cy="6350"/>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389" name="Line 509"/>
          <p:cNvSpPr>
            <a:spLocks noChangeShapeType="1"/>
          </p:cNvSpPr>
          <p:nvPr/>
        </p:nvSpPr>
        <p:spPr bwMode="auto">
          <a:xfrm>
            <a:off x="4398963" y="2543175"/>
            <a:ext cx="1588" cy="6350"/>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390" name="Line 510"/>
          <p:cNvSpPr>
            <a:spLocks noChangeShapeType="1"/>
          </p:cNvSpPr>
          <p:nvPr/>
        </p:nvSpPr>
        <p:spPr bwMode="auto">
          <a:xfrm>
            <a:off x="4398963" y="2559050"/>
            <a:ext cx="1588" cy="7938"/>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391" name="Line 511"/>
          <p:cNvSpPr>
            <a:spLocks noChangeShapeType="1"/>
          </p:cNvSpPr>
          <p:nvPr/>
        </p:nvSpPr>
        <p:spPr bwMode="auto">
          <a:xfrm>
            <a:off x="4398963" y="2576513"/>
            <a:ext cx="1588" cy="7938"/>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392" name="Line 512"/>
          <p:cNvSpPr>
            <a:spLocks noChangeShapeType="1"/>
          </p:cNvSpPr>
          <p:nvPr/>
        </p:nvSpPr>
        <p:spPr bwMode="auto">
          <a:xfrm>
            <a:off x="4398963" y="2593975"/>
            <a:ext cx="1588" cy="6350"/>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393" name="Line 513"/>
          <p:cNvSpPr>
            <a:spLocks noChangeShapeType="1"/>
          </p:cNvSpPr>
          <p:nvPr/>
        </p:nvSpPr>
        <p:spPr bwMode="auto">
          <a:xfrm>
            <a:off x="4398963" y="2611438"/>
            <a:ext cx="1588" cy="6350"/>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394" name="Line 514"/>
          <p:cNvSpPr>
            <a:spLocks noChangeShapeType="1"/>
          </p:cNvSpPr>
          <p:nvPr/>
        </p:nvSpPr>
        <p:spPr bwMode="auto">
          <a:xfrm>
            <a:off x="4398963" y="2628900"/>
            <a:ext cx="1588" cy="6350"/>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395" name="Line 515"/>
          <p:cNvSpPr>
            <a:spLocks noChangeShapeType="1"/>
          </p:cNvSpPr>
          <p:nvPr/>
        </p:nvSpPr>
        <p:spPr bwMode="auto">
          <a:xfrm>
            <a:off x="4398963" y="2644775"/>
            <a:ext cx="1588" cy="7938"/>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396" name="Line 516"/>
          <p:cNvSpPr>
            <a:spLocks noChangeShapeType="1"/>
          </p:cNvSpPr>
          <p:nvPr/>
        </p:nvSpPr>
        <p:spPr bwMode="auto">
          <a:xfrm>
            <a:off x="4398963" y="2662238"/>
            <a:ext cx="1588" cy="6350"/>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397" name="Line 517"/>
          <p:cNvSpPr>
            <a:spLocks noChangeShapeType="1"/>
          </p:cNvSpPr>
          <p:nvPr/>
        </p:nvSpPr>
        <p:spPr bwMode="auto">
          <a:xfrm>
            <a:off x="4398963" y="2679700"/>
            <a:ext cx="1588" cy="6350"/>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398" name="Line 518"/>
          <p:cNvSpPr>
            <a:spLocks noChangeShapeType="1"/>
          </p:cNvSpPr>
          <p:nvPr/>
        </p:nvSpPr>
        <p:spPr bwMode="auto">
          <a:xfrm>
            <a:off x="4398963" y="2697163"/>
            <a:ext cx="1588" cy="6350"/>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399" name="Line 519"/>
          <p:cNvSpPr>
            <a:spLocks noChangeShapeType="1"/>
          </p:cNvSpPr>
          <p:nvPr/>
        </p:nvSpPr>
        <p:spPr bwMode="auto">
          <a:xfrm>
            <a:off x="4398963" y="2713038"/>
            <a:ext cx="1588" cy="7938"/>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400" name="Line 520"/>
          <p:cNvSpPr>
            <a:spLocks noChangeShapeType="1"/>
          </p:cNvSpPr>
          <p:nvPr/>
        </p:nvSpPr>
        <p:spPr bwMode="auto">
          <a:xfrm>
            <a:off x="4398963" y="2730500"/>
            <a:ext cx="1588" cy="7938"/>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401" name="Line 521"/>
          <p:cNvSpPr>
            <a:spLocks noChangeShapeType="1"/>
          </p:cNvSpPr>
          <p:nvPr/>
        </p:nvSpPr>
        <p:spPr bwMode="auto">
          <a:xfrm>
            <a:off x="4398963" y="2747963"/>
            <a:ext cx="1588" cy="6350"/>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402" name="Line 522"/>
          <p:cNvSpPr>
            <a:spLocks noChangeShapeType="1"/>
          </p:cNvSpPr>
          <p:nvPr/>
        </p:nvSpPr>
        <p:spPr bwMode="auto">
          <a:xfrm>
            <a:off x="4398963" y="2765425"/>
            <a:ext cx="1588" cy="6350"/>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403" name="Line 523"/>
          <p:cNvSpPr>
            <a:spLocks noChangeShapeType="1"/>
          </p:cNvSpPr>
          <p:nvPr/>
        </p:nvSpPr>
        <p:spPr bwMode="auto">
          <a:xfrm>
            <a:off x="4398963" y="2781300"/>
            <a:ext cx="1588" cy="7938"/>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404" name="Line 524"/>
          <p:cNvSpPr>
            <a:spLocks noChangeShapeType="1"/>
          </p:cNvSpPr>
          <p:nvPr/>
        </p:nvSpPr>
        <p:spPr bwMode="auto">
          <a:xfrm>
            <a:off x="4398963" y="2798763"/>
            <a:ext cx="1588" cy="6350"/>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405" name="Line 525"/>
          <p:cNvSpPr>
            <a:spLocks noChangeShapeType="1"/>
          </p:cNvSpPr>
          <p:nvPr/>
        </p:nvSpPr>
        <p:spPr bwMode="auto">
          <a:xfrm>
            <a:off x="4398963" y="2816225"/>
            <a:ext cx="1588" cy="6350"/>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406" name="Line 526"/>
          <p:cNvSpPr>
            <a:spLocks noChangeShapeType="1"/>
          </p:cNvSpPr>
          <p:nvPr/>
        </p:nvSpPr>
        <p:spPr bwMode="auto">
          <a:xfrm>
            <a:off x="4398963" y="2833688"/>
            <a:ext cx="1588" cy="6350"/>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407" name="Line 527"/>
          <p:cNvSpPr>
            <a:spLocks noChangeShapeType="1"/>
          </p:cNvSpPr>
          <p:nvPr/>
        </p:nvSpPr>
        <p:spPr bwMode="auto">
          <a:xfrm>
            <a:off x="4398963" y="2849563"/>
            <a:ext cx="1588" cy="7938"/>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408" name="Line 528"/>
          <p:cNvSpPr>
            <a:spLocks noChangeShapeType="1"/>
          </p:cNvSpPr>
          <p:nvPr/>
        </p:nvSpPr>
        <p:spPr bwMode="auto">
          <a:xfrm>
            <a:off x="4398963" y="2867025"/>
            <a:ext cx="1588" cy="7938"/>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409" name="Line 529"/>
          <p:cNvSpPr>
            <a:spLocks noChangeShapeType="1"/>
          </p:cNvSpPr>
          <p:nvPr/>
        </p:nvSpPr>
        <p:spPr bwMode="auto">
          <a:xfrm>
            <a:off x="4398963" y="2884488"/>
            <a:ext cx="1588" cy="6350"/>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410" name="Line 530"/>
          <p:cNvSpPr>
            <a:spLocks noChangeShapeType="1"/>
          </p:cNvSpPr>
          <p:nvPr/>
        </p:nvSpPr>
        <p:spPr bwMode="auto">
          <a:xfrm>
            <a:off x="4398963" y="2901950"/>
            <a:ext cx="1588" cy="6350"/>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411" name="Line 531"/>
          <p:cNvSpPr>
            <a:spLocks noChangeShapeType="1"/>
          </p:cNvSpPr>
          <p:nvPr/>
        </p:nvSpPr>
        <p:spPr bwMode="auto">
          <a:xfrm>
            <a:off x="4398963" y="2919413"/>
            <a:ext cx="1588" cy="6350"/>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412" name="Line 532"/>
          <p:cNvSpPr>
            <a:spLocks noChangeShapeType="1"/>
          </p:cNvSpPr>
          <p:nvPr/>
        </p:nvSpPr>
        <p:spPr bwMode="auto">
          <a:xfrm>
            <a:off x="4398963" y="2935288"/>
            <a:ext cx="1588" cy="6350"/>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413" name="Line 533"/>
          <p:cNvSpPr>
            <a:spLocks noChangeShapeType="1"/>
          </p:cNvSpPr>
          <p:nvPr/>
        </p:nvSpPr>
        <p:spPr bwMode="auto">
          <a:xfrm>
            <a:off x="4398963" y="2952750"/>
            <a:ext cx="1588" cy="6350"/>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414" name="Line 534"/>
          <p:cNvSpPr>
            <a:spLocks noChangeShapeType="1"/>
          </p:cNvSpPr>
          <p:nvPr/>
        </p:nvSpPr>
        <p:spPr bwMode="auto">
          <a:xfrm>
            <a:off x="4398963" y="2970213"/>
            <a:ext cx="1588" cy="6350"/>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415" name="Line 535"/>
          <p:cNvSpPr>
            <a:spLocks noChangeShapeType="1"/>
          </p:cNvSpPr>
          <p:nvPr/>
        </p:nvSpPr>
        <p:spPr bwMode="auto">
          <a:xfrm>
            <a:off x="4398963" y="2986088"/>
            <a:ext cx="1588" cy="7938"/>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416" name="Line 536"/>
          <p:cNvSpPr>
            <a:spLocks noChangeShapeType="1"/>
          </p:cNvSpPr>
          <p:nvPr/>
        </p:nvSpPr>
        <p:spPr bwMode="auto">
          <a:xfrm>
            <a:off x="4398963" y="3003550"/>
            <a:ext cx="1588" cy="7938"/>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417" name="Line 537"/>
          <p:cNvSpPr>
            <a:spLocks noChangeShapeType="1"/>
          </p:cNvSpPr>
          <p:nvPr/>
        </p:nvSpPr>
        <p:spPr bwMode="auto">
          <a:xfrm>
            <a:off x="4398963" y="3021013"/>
            <a:ext cx="1588" cy="6350"/>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418" name="Line 538"/>
          <p:cNvSpPr>
            <a:spLocks noChangeShapeType="1"/>
          </p:cNvSpPr>
          <p:nvPr/>
        </p:nvSpPr>
        <p:spPr bwMode="auto">
          <a:xfrm>
            <a:off x="4398963" y="3038475"/>
            <a:ext cx="1588" cy="6350"/>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419" name="Line 539"/>
          <p:cNvSpPr>
            <a:spLocks noChangeShapeType="1"/>
          </p:cNvSpPr>
          <p:nvPr/>
        </p:nvSpPr>
        <p:spPr bwMode="auto">
          <a:xfrm>
            <a:off x="4398963" y="3055938"/>
            <a:ext cx="1588" cy="6350"/>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420" name="Line 540"/>
          <p:cNvSpPr>
            <a:spLocks noChangeShapeType="1"/>
          </p:cNvSpPr>
          <p:nvPr/>
        </p:nvSpPr>
        <p:spPr bwMode="auto">
          <a:xfrm>
            <a:off x="4398963" y="3071813"/>
            <a:ext cx="1588" cy="7938"/>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421" name="Line 541"/>
          <p:cNvSpPr>
            <a:spLocks noChangeShapeType="1"/>
          </p:cNvSpPr>
          <p:nvPr/>
        </p:nvSpPr>
        <p:spPr bwMode="auto">
          <a:xfrm>
            <a:off x="4398963" y="3089275"/>
            <a:ext cx="1588" cy="6350"/>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422" name="Line 542"/>
          <p:cNvSpPr>
            <a:spLocks noChangeShapeType="1"/>
          </p:cNvSpPr>
          <p:nvPr/>
        </p:nvSpPr>
        <p:spPr bwMode="auto">
          <a:xfrm>
            <a:off x="4398963" y="3106738"/>
            <a:ext cx="1588" cy="6350"/>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423" name="Line 543"/>
          <p:cNvSpPr>
            <a:spLocks noChangeShapeType="1"/>
          </p:cNvSpPr>
          <p:nvPr/>
        </p:nvSpPr>
        <p:spPr bwMode="auto">
          <a:xfrm>
            <a:off x="4398963" y="3124200"/>
            <a:ext cx="1588" cy="6350"/>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424" name="Line 544"/>
          <p:cNvSpPr>
            <a:spLocks noChangeShapeType="1"/>
          </p:cNvSpPr>
          <p:nvPr/>
        </p:nvSpPr>
        <p:spPr bwMode="auto">
          <a:xfrm>
            <a:off x="4398963" y="3140075"/>
            <a:ext cx="1588" cy="6350"/>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425" name="Line 545"/>
          <p:cNvSpPr>
            <a:spLocks noChangeShapeType="1"/>
          </p:cNvSpPr>
          <p:nvPr/>
        </p:nvSpPr>
        <p:spPr bwMode="auto">
          <a:xfrm>
            <a:off x="4398963" y="3157538"/>
            <a:ext cx="1588" cy="7938"/>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426" name="Line 546"/>
          <p:cNvSpPr>
            <a:spLocks noChangeShapeType="1"/>
          </p:cNvSpPr>
          <p:nvPr/>
        </p:nvSpPr>
        <p:spPr bwMode="auto">
          <a:xfrm>
            <a:off x="4398963" y="3175000"/>
            <a:ext cx="1588" cy="6350"/>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427" name="Line 547"/>
          <p:cNvSpPr>
            <a:spLocks noChangeShapeType="1"/>
          </p:cNvSpPr>
          <p:nvPr/>
        </p:nvSpPr>
        <p:spPr bwMode="auto">
          <a:xfrm>
            <a:off x="4398963" y="3192463"/>
            <a:ext cx="1588" cy="6350"/>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428" name="Line 548"/>
          <p:cNvSpPr>
            <a:spLocks noChangeShapeType="1"/>
          </p:cNvSpPr>
          <p:nvPr/>
        </p:nvSpPr>
        <p:spPr bwMode="auto">
          <a:xfrm>
            <a:off x="4398963" y="3208338"/>
            <a:ext cx="1588" cy="7938"/>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429" name="Line 549"/>
          <p:cNvSpPr>
            <a:spLocks noChangeShapeType="1"/>
          </p:cNvSpPr>
          <p:nvPr/>
        </p:nvSpPr>
        <p:spPr bwMode="auto">
          <a:xfrm>
            <a:off x="4398963" y="3225800"/>
            <a:ext cx="1588" cy="6350"/>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430" name="Line 550"/>
          <p:cNvSpPr>
            <a:spLocks noChangeShapeType="1"/>
          </p:cNvSpPr>
          <p:nvPr/>
        </p:nvSpPr>
        <p:spPr bwMode="auto">
          <a:xfrm>
            <a:off x="4398963" y="3243263"/>
            <a:ext cx="1588" cy="6350"/>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431" name="Line 551"/>
          <p:cNvSpPr>
            <a:spLocks noChangeShapeType="1"/>
          </p:cNvSpPr>
          <p:nvPr/>
        </p:nvSpPr>
        <p:spPr bwMode="auto">
          <a:xfrm>
            <a:off x="4398963" y="3260725"/>
            <a:ext cx="1588" cy="6350"/>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432" name="Line 552"/>
          <p:cNvSpPr>
            <a:spLocks noChangeShapeType="1"/>
          </p:cNvSpPr>
          <p:nvPr/>
        </p:nvSpPr>
        <p:spPr bwMode="auto">
          <a:xfrm>
            <a:off x="4398963" y="3276600"/>
            <a:ext cx="1588" cy="7938"/>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433" name="Line 553"/>
          <p:cNvSpPr>
            <a:spLocks noChangeShapeType="1"/>
          </p:cNvSpPr>
          <p:nvPr/>
        </p:nvSpPr>
        <p:spPr bwMode="auto">
          <a:xfrm>
            <a:off x="4398963" y="3294063"/>
            <a:ext cx="1588" cy="6350"/>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434" name="Line 554"/>
          <p:cNvSpPr>
            <a:spLocks noChangeShapeType="1"/>
          </p:cNvSpPr>
          <p:nvPr/>
        </p:nvSpPr>
        <p:spPr bwMode="auto">
          <a:xfrm>
            <a:off x="4398963" y="3311525"/>
            <a:ext cx="1588" cy="6350"/>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435" name="Line 555"/>
          <p:cNvSpPr>
            <a:spLocks noChangeShapeType="1"/>
          </p:cNvSpPr>
          <p:nvPr/>
        </p:nvSpPr>
        <p:spPr bwMode="auto">
          <a:xfrm>
            <a:off x="4398963" y="3328988"/>
            <a:ext cx="1588" cy="6350"/>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436" name="Line 556"/>
          <p:cNvSpPr>
            <a:spLocks noChangeShapeType="1"/>
          </p:cNvSpPr>
          <p:nvPr/>
        </p:nvSpPr>
        <p:spPr bwMode="auto">
          <a:xfrm>
            <a:off x="4398963" y="3346450"/>
            <a:ext cx="1588" cy="6350"/>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437" name="Line 557"/>
          <p:cNvSpPr>
            <a:spLocks noChangeShapeType="1"/>
          </p:cNvSpPr>
          <p:nvPr/>
        </p:nvSpPr>
        <p:spPr bwMode="auto">
          <a:xfrm>
            <a:off x="4398963" y="3362325"/>
            <a:ext cx="1588" cy="6350"/>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438" name="Line 558"/>
          <p:cNvSpPr>
            <a:spLocks noChangeShapeType="1"/>
          </p:cNvSpPr>
          <p:nvPr/>
        </p:nvSpPr>
        <p:spPr bwMode="auto">
          <a:xfrm>
            <a:off x="4398963" y="3379788"/>
            <a:ext cx="1588" cy="6350"/>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439" name="Line 559"/>
          <p:cNvSpPr>
            <a:spLocks noChangeShapeType="1"/>
          </p:cNvSpPr>
          <p:nvPr/>
        </p:nvSpPr>
        <p:spPr bwMode="auto">
          <a:xfrm>
            <a:off x="4398963" y="3397250"/>
            <a:ext cx="1588" cy="6350"/>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440" name="Line 560"/>
          <p:cNvSpPr>
            <a:spLocks noChangeShapeType="1"/>
          </p:cNvSpPr>
          <p:nvPr/>
        </p:nvSpPr>
        <p:spPr bwMode="auto">
          <a:xfrm>
            <a:off x="4398963" y="3413125"/>
            <a:ext cx="1588" cy="7938"/>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441" name="Line 561"/>
          <p:cNvSpPr>
            <a:spLocks noChangeShapeType="1"/>
          </p:cNvSpPr>
          <p:nvPr/>
        </p:nvSpPr>
        <p:spPr bwMode="auto">
          <a:xfrm>
            <a:off x="4398963" y="3430588"/>
            <a:ext cx="1588" cy="6350"/>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442" name="Line 562"/>
          <p:cNvSpPr>
            <a:spLocks noChangeShapeType="1"/>
          </p:cNvSpPr>
          <p:nvPr/>
        </p:nvSpPr>
        <p:spPr bwMode="auto">
          <a:xfrm>
            <a:off x="4398963" y="3448050"/>
            <a:ext cx="1588" cy="6350"/>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443" name="Line 563"/>
          <p:cNvSpPr>
            <a:spLocks noChangeShapeType="1"/>
          </p:cNvSpPr>
          <p:nvPr/>
        </p:nvSpPr>
        <p:spPr bwMode="auto">
          <a:xfrm>
            <a:off x="4398963" y="3465513"/>
            <a:ext cx="1588" cy="6350"/>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444" name="Line 564"/>
          <p:cNvSpPr>
            <a:spLocks noChangeShapeType="1"/>
          </p:cNvSpPr>
          <p:nvPr/>
        </p:nvSpPr>
        <p:spPr bwMode="auto">
          <a:xfrm>
            <a:off x="4398963" y="3482975"/>
            <a:ext cx="1588" cy="6350"/>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445" name="Line 565"/>
          <p:cNvSpPr>
            <a:spLocks noChangeShapeType="1"/>
          </p:cNvSpPr>
          <p:nvPr/>
        </p:nvSpPr>
        <p:spPr bwMode="auto">
          <a:xfrm>
            <a:off x="4398963" y="3498850"/>
            <a:ext cx="1588" cy="7938"/>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446" name="Line 566"/>
          <p:cNvSpPr>
            <a:spLocks noChangeShapeType="1"/>
          </p:cNvSpPr>
          <p:nvPr/>
        </p:nvSpPr>
        <p:spPr bwMode="auto">
          <a:xfrm>
            <a:off x="4398963" y="3516313"/>
            <a:ext cx="1588" cy="6350"/>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447" name="Line 567"/>
          <p:cNvSpPr>
            <a:spLocks noChangeShapeType="1"/>
          </p:cNvSpPr>
          <p:nvPr/>
        </p:nvSpPr>
        <p:spPr bwMode="auto">
          <a:xfrm>
            <a:off x="4398963" y="3533775"/>
            <a:ext cx="1588" cy="6350"/>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448" name="Line 568"/>
          <p:cNvSpPr>
            <a:spLocks noChangeShapeType="1"/>
          </p:cNvSpPr>
          <p:nvPr/>
        </p:nvSpPr>
        <p:spPr bwMode="auto">
          <a:xfrm>
            <a:off x="4398963" y="3551238"/>
            <a:ext cx="1588" cy="6350"/>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449" name="Line 569"/>
          <p:cNvSpPr>
            <a:spLocks noChangeShapeType="1"/>
          </p:cNvSpPr>
          <p:nvPr/>
        </p:nvSpPr>
        <p:spPr bwMode="auto">
          <a:xfrm>
            <a:off x="4398963" y="3567113"/>
            <a:ext cx="1588" cy="6350"/>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450" name="Line 570"/>
          <p:cNvSpPr>
            <a:spLocks noChangeShapeType="1"/>
          </p:cNvSpPr>
          <p:nvPr/>
        </p:nvSpPr>
        <p:spPr bwMode="auto">
          <a:xfrm>
            <a:off x="4398963" y="3584575"/>
            <a:ext cx="1588" cy="6350"/>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451" name="Line 571"/>
          <p:cNvSpPr>
            <a:spLocks noChangeShapeType="1"/>
          </p:cNvSpPr>
          <p:nvPr/>
        </p:nvSpPr>
        <p:spPr bwMode="auto">
          <a:xfrm>
            <a:off x="4398963" y="3602038"/>
            <a:ext cx="1588" cy="6350"/>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452" name="Line 572"/>
          <p:cNvSpPr>
            <a:spLocks noChangeShapeType="1"/>
          </p:cNvSpPr>
          <p:nvPr/>
        </p:nvSpPr>
        <p:spPr bwMode="auto">
          <a:xfrm>
            <a:off x="4398963" y="3619500"/>
            <a:ext cx="1588" cy="6350"/>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453" name="Line 573"/>
          <p:cNvSpPr>
            <a:spLocks noChangeShapeType="1"/>
          </p:cNvSpPr>
          <p:nvPr/>
        </p:nvSpPr>
        <p:spPr bwMode="auto">
          <a:xfrm>
            <a:off x="4398963" y="3635375"/>
            <a:ext cx="1588" cy="7938"/>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454" name="Line 574"/>
          <p:cNvSpPr>
            <a:spLocks noChangeShapeType="1"/>
          </p:cNvSpPr>
          <p:nvPr/>
        </p:nvSpPr>
        <p:spPr bwMode="auto">
          <a:xfrm>
            <a:off x="4398963" y="3652838"/>
            <a:ext cx="1588" cy="6350"/>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455" name="Line 575"/>
          <p:cNvSpPr>
            <a:spLocks noChangeShapeType="1"/>
          </p:cNvSpPr>
          <p:nvPr/>
        </p:nvSpPr>
        <p:spPr bwMode="auto">
          <a:xfrm>
            <a:off x="4398963" y="3670300"/>
            <a:ext cx="1588" cy="6350"/>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456" name="Line 576"/>
          <p:cNvSpPr>
            <a:spLocks noChangeShapeType="1"/>
          </p:cNvSpPr>
          <p:nvPr/>
        </p:nvSpPr>
        <p:spPr bwMode="auto">
          <a:xfrm>
            <a:off x="4398963" y="3687763"/>
            <a:ext cx="1588" cy="6350"/>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457" name="Line 577"/>
          <p:cNvSpPr>
            <a:spLocks noChangeShapeType="1"/>
          </p:cNvSpPr>
          <p:nvPr/>
        </p:nvSpPr>
        <p:spPr bwMode="auto">
          <a:xfrm>
            <a:off x="4398963" y="3703638"/>
            <a:ext cx="1588" cy="7938"/>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458" name="Line 578"/>
          <p:cNvSpPr>
            <a:spLocks noChangeShapeType="1"/>
          </p:cNvSpPr>
          <p:nvPr/>
        </p:nvSpPr>
        <p:spPr bwMode="auto">
          <a:xfrm>
            <a:off x="4398963" y="3721100"/>
            <a:ext cx="1588" cy="6350"/>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459" name="Line 579"/>
          <p:cNvSpPr>
            <a:spLocks noChangeShapeType="1"/>
          </p:cNvSpPr>
          <p:nvPr/>
        </p:nvSpPr>
        <p:spPr bwMode="auto">
          <a:xfrm>
            <a:off x="4398963" y="3738563"/>
            <a:ext cx="1588" cy="6350"/>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460" name="Line 580"/>
          <p:cNvSpPr>
            <a:spLocks noChangeShapeType="1"/>
          </p:cNvSpPr>
          <p:nvPr/>
        </p:nvSpPr>
        <p:spPr bwMode="auto">
          <a:xfrm>
            <a:off x="4398963" y="3754438"/>
            <a:ext cx="1588" cy="7938"/>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461" name="Line 581"/>
          <p:cNvSpPr>
            <a:spLocks noChangeShapeType="1"/>
          </p:cNvSpPr>
          <p:nvPr/>
        </p:nvSpPr>
        <p:spPr bwMode="auto">
          <a:xfrm>
            <a:off x="4398963" y="3773488"/>
            <a:ext cx="1588" cy="6350"/>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462" name="Line 582"/>
          <p:cNvSpPr>
            <a:spLocks noChangeShapeType="1"/>
          </p:cNvSpPr>
          <p:nvPr/>
        </p:nvSpPr>
        <p:spPr bwMode="auto">
          <a:xfrm>
            <a:off x="4398963" y="3789363"/>
            <a:ext cx="1588" cy="6350"/>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463" name="Line 583"/>
          <p:cNvSpPr>
            <a:spLocks noChangeShapeType="1"/>
          </p:cNvSpPr>
          <p:nvPr/>
        </p:nvSpPr>
        <p:spPr bwMode="auto">
          <a:xfrm>
            <a:off x="4398963" y="3806825"/>
            <a:ext cx="1588" cy="6350"/>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464" name="Line 584"/>
          <p:cNvSpPr>
            <a:spLocks noChangeShapeType="1"/>
          </p:cNvSpPr>
          <p:nvPr/>
        </p:nvSpPr>
        <p:spPr bwMode="auto">
          <a:xfrm>
            <a:off x="4398963" y="3824288"/>
            <a:ext cx="1588" cy="6350"/>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465" name="Line 585"/>
          <p:cNvSpPr>
            <a:spLocks noChangeShapeType="1"/>
          </p:cNvSpPr>
          <p:nvPr/>
        </p:nvSpPr>
        <p:spPr bwMode="auto">
          <a:xfrm>
            <a:off x="4398963" y="3840163"/>
            <a:ext cx="1588" cy="7938"/>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466" name="Line 586"/>
          <p:cNvSpPr>
            <a:spLocks noChangeShapeType="1"/>
          </p:cNvSpPr>
          <p:nvPr/>
        </p:nvSpPr>
        <p:spPr bwMode="auto">
          <a:xfrm>
            <a:off x="4398963" y="3857625"/>
            <a:ext cx="1588" cy="6350"/>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467" name="Line 587"/>
          <p:cNvSpPr>
            <a:spLocks noChangeShapeType="1"/>
          </p:cNvSpPr>
          <p:nvPr/>
        </p:nvSpPr>
        <p:spPr bwMode="auto">
          <a:xfrm>
            <a:off x="4398963" y="3875088"/>
            <a:ext cx="1588" cy="6350"/>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468" name="Line 588"/>
          <p:cNvSpPr>
            <a:spLocks noChangeShapeType="1"/>
          </p:cNvSpPr>
          <p:nvPr/>
        </p:nvSpPr>
        <p:spPr bwMode="auto">
          <a:xfrm>
            <a:off x="4398963" y="3892550"/>
            <a:ext cx="1588" cy="6350"/>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469" name="Line 589"/>
          <p:cNvSpPr>
            <a:spLocks noChangeShapeType="1"/>
          </p:cNvSpPr>
          <p:nvPr/>
        </p:nvSpPr>
        <p:spPr bwMode="auto">
          <a:xfrm>
            <a:off x="4398963" y="3908425"/>
            <a:ext cx="1588" cy="7938"/>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470" name="Line 590"/>
          <p:cNvSpPr>
            <a:spLocks noChangeShapeType="1"/>
          </p:cNvSpPr>
          <p:nvPr/>
        </p:nvSpPr>
        <p:spPr bwMode="auto">
          <a:xfrm>
            <a:off x="4398963" y="3925888"/>
            <a:ext cx="1588" cy="7938"/>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471" name="Line 591"/>
          <p:cNvSpPr>
            <a:spLocks noChangeShapeType="1"/>
          </p:cNvSpPr>
          <p:nvPr/>
        </p:nvSpPr>
        <p:spPr bwMode="auto">
          <a:xfrm>
            <a:off x="4398963" y="3943350"/>
            <a:ext cx="1588" cy="6350"/>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472" name="Line 592"/>
          <p:cNvSpPr>
            <a:spLocks noChangeShapeType="1"/>
          </p:cNvSpPr>
          <p:nvPr/>
        </p:nvSpPr>
        <p:spPr bwMode="auto">
          <a:xfrm>
            <a:off x="4398963" y="3960813"/>
            <a:ext cx="1588" cy="6350"/>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473" name="Line 593"/>
          <p:cNvSpPr>
            <a:spLocks noChangeShapeType="1"/>
          </p:cNvSpPr>
          <p:nvPr/>
        </p:nvSpPr>
        <p:spPr bwMode="auto">
          <a:xfrm>
            <a:off x="4398963" y="3976688"/>
            <a:ext cx="1588" cy="7938"/>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474" name="Line 594"/>
          <p:cNvSpPr>
            <a:spLocks noChangeShapeType="1"/>
          </p:cNvSpPr>
          <p:nvPr/>
        </p:nvSpPr>
        <p:spPr bwMode="auto">
          <a:xfrm>
            <a:off x="4398963" y="3994150"/>
            <a:ext cx="1588" cy="6350"/>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475" name="Line 595"/>
          <p:cNvSpPr>
            <a:spLocks noChangeShapeType="1"/>
          </p:cNvSpPr>
          <p:nvPr/>
        </p:nvSpPr>
        <p:spPr bwMode="auto">
          <a:xfrm>
            <a:off x="4398963" y="4011613"/>
            <a:ext cx="1588" cy="6350"/>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476" name="Line 596"/>
          <p:cNvSpPr>
            <a:spLocks noChangeShapeType="1"/>
          </p:cNvSpPr>
          <p:nvPr/>
        </p:nvSpPr>
        <p:spPr bwMode="auto">
          <a:xfrm>
            <a:off x="4398963" y="4029075"/>
            <a:ext cx="1588" cy="6350"/>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477" name="Line 597"/>
          <p:cNvSpPr>
            <a:spLocks noChangeShapeType="1"/>
          </p:cNvSpPr>
          <p:nvPr/>
        </p:nvSpPr>
        <p:spPr bwMode="auto">
          <a:xfrm>
            <a:off x="4398963" y="4044950"/>
            <a:ext cx="1588" cy="7938"/>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478" name="Line 598"/>
          <p:cNvSpPr>
            <a:spLocks noChangeShapeType="1"/>
          </p:cNvSpPr>
          <p:nvPr/>
        </p:nvSpPr>
        <p:spPr bwMode="auto">
          <a:xfrm>
            <a:off x="4398963" y="4062413"/>
            <a:ext cx="1588" cy="7938"/>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479" name="Line 599"/>
          <p:cNvSpPr>
            <a:spLocks noChangeShapeType="1"/>
          </p:cNvSpPr>
          <p:nvPr/>
        </p:nvSpPr>
        <p:spPr bwMode="auto">
          <a:xfrm>
            <a:off x="4398963" y="4079875"/>
            <a:ext cx="1588" cy="6350"/>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480" name="Line 600"/>
          <p:cNvSpPr>
            <a:spLocks noChangeShapeType="1"/>
          </p:cNvSpPr>
          <p:nvPr/>
        </p:nvSpPr>
        <p:spPr bwMode="auto">
          <a:xfrm>
            <a:off x="4398963" y="4097338"/>
            <a:ext cx="1588" cy="6350"/>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grpSp>
        <p:nvGrpSpPr>
          <p:cNvPr id="64088" name="Group 601"/>
          <p:cNvGrpSpPr/>
          <p:nvPr/>
        </p:nvGrpSpPr>
        <p:grpSpPr>
          <a:xfrm>
            <a:off x="4398963" y="1927225"/>
            <a:ext cx="1227137" cy="3281363"/>
            <a:chOff x="2771" y="1214"/>
            <a:chExt cx="773" cy="2067"/>
          </a:xfrm>
        </p:grpSpPr>
        <p:sp>
          <p:nvSpPr>
            <p:cNvPr id="763482" name="Line 602"/>
            <p:cNvSpPr>
              <a:spLocks noChangeShapeType="1"/>
            </p:cNvSpPr>
            <p:nvPr/>
          </p:nvSpPr>
          <p:spPr bwMode="auto">
            <a:xfrm>
              <a:off x="2771" y="2592"/>
              <a:ext cx="1" cy="4"/>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483" name="Line 603"/>
            <p:cNvSpPr>
              <a:spLocks noChangeShapeType="1"/>
            </p:cNvSpPr>
            <p:nvPr/>
          </p:nvSpPr>
          <p:spPr bwMode="auto">
            <a:xfrm>
              <a:off x="2771" y="2602"/>
              <a:ext cx="1" cy="5"/>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484" name="Line 604"/>
            <p:cNvSpPr>
              <a:spLocks noChangeShapeType="1"/>
            </p:cNvSpPr>
            <p:nvPr/>
          </p:nvSpPr>
          <p:spPr bwMode="auto">
            <a:xfrm>
              <a:off x="2771" y="2613"/>
              <a:ext cx="1" cy="4"/>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485" name="Line 605"/>
            <p:cNvSpPr>
              <a:spLocks noChangeShapeType="1"/>
            </p:cNvSpPr>
            <p:nvPr/>
          </p:nvSpPr>
          <p:spPr bwMode="auto">
            <a:xfrm>
              <a:off x="2771" y="2624"/>
              <a:ext cx="1" cy="4"/>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486" name="Line 606"/>
            <p:cNvSpPr>
              <a:spLocks noChangeShapeType="1"/>
            </p:cNvSpPr>
            <p:nvPr/>
          </p:nvSpPr>
          <p:spPr bwMode="auto">
            <a:xfrm>
              <a:off x="2771" y="2634"/>
              <a:ext cx="1" cy="5"/>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487" name="Line 607"/>
            <p:cNvSpPr>
              <a:spLocks noChangeShapeType="1"/>
            </p:cNvSpPr>
            <p:nvPr/>
          </p:nvSpPr>
          <p:spPr bwMode="auto">
            <a:xfrm>
              <a:off x="2771" y="2645"/>
              <a:ext cx="1" cy="5"/>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488" name="Line 608"/>
            <p:cNvSpPr>
              <a:spLocks noChangeShapeType="1"/>
            </p:cNvSpPr>
            <p:nvPr/>
          </p:nvSpPr>
          <p:spPr bwMode="auto">
            <a:xfrm>
              <a:off x="2771" y="2656"/>
              <a:ext cx="1" cy="4"/>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489" name="Line 609"/>
            <p:cNvSpPr>
              <a:spLocks noChangeShapeType="1"/>
            </p:cNvSpPr>
            <p:nvPr/>
          </p:nvSpPr>
          <p:spPr bwMode="auto">
            <a:xfrm>
              <a:off x="2771" y="2667"/>
              <a:ext cx="1" cy="4"/>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490" name="Line 610"/>
            <p:cNvSpPr>
              <a:spLocks noChangeShapeType="1"/>
            </p:cNvSpPr>
            <p:nvPr/>
          </p:nvSpPr>
          <p:spPr bwMode="auto">
            <a:xfrm>
              <a:off x="2771" y="2678"/>
              <a:ext cx="1" cy="4"/>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491" name="Line 611"/>
            <p:cNvSpPr>
              <a:spLocks noChangeShapeType="1"/>
            </p:cNvSpPr>
            <p:nvPr/>
          </p:nvSpPr>
          <p:spPr bwMode="auto">
            <a:xfrm>
              <a:off x="2771" y="2688"/>
              <a:ext cx="1" cy="5"/>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492" name="Line 612"/>
            <p:cNvSpPr>
              <a:spLocks noChangeShapeType="1"/>
            </p:cNvSpPr>
            <p:nvPr/>
          </p:nvSpPr>
          <p:spPr bwMode="auto">
            <a:xfrm>
              <a:off x="2771" y="2699"/>
              <a:ext cx="1" cy="4"/>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493" name="Line 613"/>
            <p:cNvSpPr>
              <a:spLocks noChangeShapeType="1"/>
            </p:cNvSpPr>
            <p:nvPr/>
          </p:nvSpPr>
          <p:spPr bwMode="auto">
            <a:xfrm>
              <a:off x="2771" y="2710"/>
              <a:ext cx="1" cy="4"/>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494" name="Line 614"/>
            <p:cNvSpPr>
              <a:spLocks noChangeShapeType="1"/>
            </p:cNvSpPr>
            <p:nvPr/>
          </p:nvSpPr>
          <p:spPr bwMode="auto">
            <a:xfrm>
              <a:off x="2771" y="2721"/>
              <a:ext cx="1" cy="4"/>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495" name="Line 615"/>
            <p:cNvSpPr>
              <a:spLocks noChangeShapeType="1"/>
            </p:cNvSpPr>
            <p:nvPr/>
          </p:nvSpPr>
          <p:spPr bwMode="auto">
            <a:xfrm>
              <a:off x="2771" y="2731"/>
              <a:ext cx="1" cy="5"/>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496" name="Line 616"/>
            <p:cNvSpPr>
              <a:spLocks noChangeShapeType="1"/>
            </p:cNvSpPr>
            <p:nvPr/>
          </p:nvSpPr>
          <p:spPr bwMode="auto">
            <a:xfrm>
              <a:off x="2771" y="2742"/>
              <a:ext cx="1" cy="5"/>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497" name="Line 617"/>
            <p:cNvSpPr>
              <a:spLocks noChangeShapeType="1"/>
            </p:cNvSpPr>
            <p:nvPr/>
          </p:nvSpPr>
          <p:spPr bwMode="auto">
            <a:xfrm>
              <a:off x="2771" y="2753"/>
              <a:ext cx="1" cy="4"/>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498" name="Line 618"/>
            <p:cNvSpPr>
              <a:spLocks noChangeShapeType="1"/>
            </p:cNvSpPr>
            <p:nvPr/>
          </p:nvSpPr>
          <p:spPr bwMode="auto">
            <a:xfrm>
              <a:off x="2771" y="2764"/>
              <a:ext cx="1" cy="4"/>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499" name="Line 619"/>
            <p:cNvSpPr>
              <a:spLocks noChangeShapeType="1"/>
            </p:cNvSpPr>
            <p:nvPr/>
          </p:nvSpPr>
          <p:spPr bwMode="auto">
            <a:xfrm>
              <a:off x="2771" y="2774"/>
              <a:ext cx="1" cy="5"/>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500" name="Line 620"/>
            <p:cNvSpPr>
              <a:spLocks noChangeShapeType="1"/>
            </p:cNvSpPr>
            <p:nvPr/>
          </p:nvSpPr>
          <p:spPr bwMode="auto">
            <a:xfrm>
              <a:off x="2771" y="2785"/>
              <a:ext cx="1" cy="4"/>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501" name="Line 621"/>
            <p:cNvSpPr>
              <a:spLocks noChangeShapeType="1"/>
            </p:cNvSpPr>
            <p:nvPr/>
          </p:nvSpPr>
          <p:spPr bwMode="auto">
            <a:xfrm>
              <a:off x="2771" y="2796"/>
              <a:ext cx="1" cy="4"/>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502" name="Line 622"/>
            <p:cNvSpPr>
              <a:spLocks noChangeShapeType="1"/>
            </p:cNvSpPr>
            <p:nvPr/>
          </p:nvSpPr>
          <p:spPr bwMode="auto">
            <a:xfrm>
              <a:off x="2771" y="2807"/>
              <a:ext cx="1" cy="4"/>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503" name="Line 623"/>
            <p:cNvSpPr>
              <a:spLocks noChangeShapeType="1"/>
            </p:cNvSpPr>
            <p:nvPr/>
          </p:nvSpPr>
          <p:spPr bwMode="auto">
            <a:xfrm>
              <a:off x="2771" y="2817"/>
              <a:ext cx="1" cy="5"/>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504" name="Line 624"/>
            <p:cNvSpPr>
              <a:spLocks noChangeShapeType="1"/>
            </p:cNvSpPr>
            <p:nvPr/>
          </p:nvSpPr>
          <p:spPr bwMode="auto">
            <a:xfrm>
              <a:off x="2771" y="2828"/>
              <a:ext cx="1" cy="5"/>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505" name="Line 625"/>
            <p:cNvSpPr>
              <a:spLocks noChangeShapeType="1"/>
            </p:cNvSpPr>
            <p:nvPr/>
          </p:nvSpPr>
          <p:spPr bwMode="auto">
            <a:xfrm>
              <a:off x="2771" y="2839"/>
              <a:ext cx="1" cy="4"/>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506" name="Line 626"/>
            <p:cNvSpPr>
              <a:spLocks noChangeShapeType="1"/>
            </p:cNvSpPr>
            <p:nvPr/>
          </p:nvSpPr>
          <p:spPr bwMode="auto">
            <a:xfrm>
              <a:off x="2771" y="2850"/>
              <a:ext cx="1" cy="4"/>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507" name="Line 627"/>
            <p:cNvSpPr>
              <a:spLocks noChangeShapeType="1"/>
            </p:cNvSpPr>
            <p:nvPr/>
          </p:nvSpPr>
          <p:spPr bwMode="auto">
            <a:xfrm>
              <a:off x="2771" y="2861"/>
              <a:ext cx="1" cy="4"/>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508" name="Line 628"/>
            <p:cNvSpPr>
              <a:spLocks noChangeShapeType="1"/>
            </p:cNvSpPr>
            <p:nvPr/>
          </p:nvSpPr>
          <p:spPr bwMode="auto">
            <a:xfrm>
              <a:off x="2771" y="2871"/>
              <a:ext cx="1" cy="5"/>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509" name="Line 629"/>
            <p:cNvSpPr>
              <a:spLocks noChangeShapeType="1"/>
            </p:cNvSpPr>
            <p:nvPr/>
          </p:nvSpPr>
          <p:spPr bwMode="auto">
            <a:xfrm>
              <a:off x="2771" y="2882"/>
              <a:ext cx="1" cy="4"/>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510" name="Line 630"/>
            <p:cNvSpPr>
              <a:spLocks noChangeShapeType="1"/>
            </p:cNvSpPr>
            <p:nvPr/>
          </p:nvSpPr>
          <p:spPr bwMode="auto">
            <a:xfrm>
              <a:off x="2771" y="2893"/>
              <a:ext cx="1" cy="4"/>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511" name="Line 631"/>
            <p:cNvSpPr>
              <a:spLocks noChangeShapeType="1"/>
            </p:cNvSpPr>
            <p:nvPr/>
          </p:nvSpPr>
          <p:spPr bwMode="auto">
            <a:xfrm>
              <a:off x="2771" y="2903"/>
              <a:ext cx="1" cy="5"/>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512" name="Line 632"/>
            <p:cNvSpPr>
              <a:spLocks noChangeShapeType="1"/>
            </p:cNvSpPr>
            <p:nvPr/>
          </p:nvSpPr>
          <p:spPr bwMode="auto">
            <a:xfrm>
              <a:off x="2771" y="2914"/>
              <a:ext cx="1" cy="5"/>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513" name="Line 633"/>
            <p:cNvSpPr>
              <a:spLocks noChangeShapeType="1"/>
            </p:cNvSpPr>
            <p:nvPr/>
          </p:nvSpPr>
          <p:spPr bwMode="auto">
            <a:xfrm>
              <a:off x="2771" y="2925"/>
              <a:ext cx="1" cy="4"/>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514" name="Line 634"/>
            <p:cNvSpPr>
              <a:spLocks noChangeShapeType="1"/>
            </p:cNvSpPr>
            <p:nvPr/>
          </p:nvSpPr>
          <p:spPr bwMode="auto">
            <a:xfrm>
              <a:off x="2771" y="2936"/>
              <a:ext cx="1" cy="4"/>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515" name="Line 635"/>
            <p:cNvSpPr>
              <a:spLocks noChangeShapeType="1"/>
            </p:cNvSpPr>
            <p:nvPr/>
          </p:nvSpPr>
          <p:spPr bwMode="auto">
            <a:xfrm>
              <a:off x="2771" y="2947"/>
              <a:ext cx="1" cy="4"/>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516" name="Line 636"/>
            <p:cNvSpPr>
              <a:spLocks noChangeShapeType="1"/>
            </p:cNvSpPr>
            <p:nvPr/>
          </p:nvSpPr>
          <p:spPr bwMode="auto">
            <a:xfrm>
              <a:off x="2771" y="2957"/>
              <a:ext cx="1" cy="5"/>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517" name="Line 637"/>
            <p:cNvSpPr>
              <a:spLocks noChangeShapeType="1"/>
            </p:cNvSpPr>
            <p:nvPr/>
          </p:nvSpPr>
          <p:spPr bwMode="auto">
            <a:xfrm>
              <a:off x="2771" y="2968"/>
              <a:ext cx="1" cy="4"/>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518" name="Line 638"/>
            <p:cNvSpPr>
              <a:spLocks noChangeShapeType="1"/>
            </p:cNvSpPr>
            <p:nvPr/>
          </p:nvSpPr>
          <p:spPr bwMode="auto">
            <a:xfrm>
              <a:off x="2771" y="2979"/>
              <a:ext cx="1" cy="4"/>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519" name="Line 639"/>
            <p:cNvSpPr>
              <a:spLocks noChangeShapeType="1"/>
            </p:cNvSpPr>
            <p:nvPr/>
          </p:nvSpPr>
          <p:spPr bwMode="auto">
            <a:xfrm>
              <a:off x="2771" y="2990"/>
              <a:ext cx="1" cy="4"/>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520" name="Line 640"/>
            <p:cNvSpPr>
              <a:spLocks noChangeShapeType="1"/>
            </p:cNvSpPr>
            <p:nvPr/>
          </p:nvSpPr>
          <p:spPr bwMode="auto">
            <a:xfrm>
              <a:off x="2771" y="3000"/>
              <a:ext cx="1" cy="5"/>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521" name="Line 641"/>
            <p:cNvSpPr>
              <a:spLocks noChangeShapeType="1"/>
            </p:cNvSpPr>
            <p:nvPr/>
          </p:nvSpPr>
          <p:spPr bwMode="auto">
            <a:xfrm>
              <a:off x="2771" y="3011"/>
              <a:ext cx="1" cy="5"/>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522" name="Line 642"/>
            <p:cNvSpPr>
              <a:spLocks noChangeShapeType="1"/>
            </p:cNvSpPr>
            <p:nvPr/>
          </p:nvSpPr>
          <p:spPr bwMode="auto">
            <a:xfrm>
              <a:off x="2771" y="3022"/>
              <a:ext cx="1" cy="4"/>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523" name="Line 643"/>
            <p:cNvSpPr>
              <a:spLocks noChangeShapeType="1"/>
            </p:cNvSpPr>
            <p:nvPr/>
          </p:nvSpPr>
          <p:spPr bwMode="auto">
            <a:xfrm>
              <a:off x="2771" y="3033"/>
              <a:ext cx="1" cy="4"/>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524" name="Line 644"/>
            <p:cNvSpPr>
              <a:spLocks noChangeShapeType="1"/>
            </p:cNvSpPr>
            <p:nvPr/>
          </p:nvSpPr>
          <p:spPr bwMode="auto">
            <a:xfrm>
              <a:off x="2771" y="3043"/>
              <a:ext cx="1" cy="5"/>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525" name="Line 645"/>
            <p:cNvSpPr>
              <a:spLocks noChangeShapeType="1"/>
            </p:cNvSpPr>
            <p:nvPr/>
          </p:nvSpPr>
          <p:spPr bwMode="auto">
            <a:xfrm>
              <a:off x="2771" y="3054"/>
              <a:ext cx="1" cy="4"/>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526" name="Line 646"/>
            <p:cNvSpPr>
              <a:spLocks noChangeShapeType="1"/>
            </p:cNvSpPr>
            <p:nvPr/>
          </p:nvSpPr>
          <p:spPr bwMode="auto">
            <a:xfrm>
              <a:off x="2771" y="3065"/>
              <a:ext cx="1" cy="4"/>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527" name="Line 647"/>
            <p:cNvSpPr>
              <a:spLocks noChangeShapeType="1"/>
            </p:cNvSpPr>
            <p:nvPr/>
          </p:nvSpPr>
          <p:spPr bwMode="auto">
            <a:xfrm>
              <a:off x="2771" y="3076"/>
              <a:ext cx="1" cy="4"/>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528" name="Line 648"/>
            <p:cNvSpPr>
              <a:spLocks noChangeShapeType="1"/>
            </p:cNvSpPr>
            <p:nvPr/>
          </p:nvSpPr>
          <p:spPr bwMode="auto">
            <a:xfrm>
              <a:off x="2771" y="3086"/>
              <a:ext cx="1" cy="5"/>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529" name="Line 649"/>
            <p:cNvSpPr>
              <a:spLocks noChangeShapeType="1"/>
            </p:cNvSpPr>
            <p:nvPr/>
          </p:nvSpPr>
          <p:spPr bwMode="auto">
            <a:xfrm>
              <a:off x="2771" y="3097"/>
              <a:ext cx="1" cy="5"/>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530" name="Line 650"/>
            <p:cNvSpPr>
              <a:spLocks noChangeShapeType="1"/>
            </p:cNvSpPr>
            <p:nvPr/>
          </p:nvSpPr>
          <p:spPr bwMode="auto">
            <a:xfrm>
              <a:off x="2771" y="3108"/>
              <a:ext cx="1" cy="4"/>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531" name="Line 651"/>
            <p:cNvSpPr>
              <a:spLocks noChangeShapeType="1"/>
            </p:cNvSpPr>
            <p:nvPr/>
          </p:nvSpPr>
          <p:spPr bwMode="auto">
            <a:xfrm>
              <a:off x="2771" y="3119"/>
              <a:ext cx="1" cy="4"/>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532" name="Line 652"/>
            <p:cNvSpPr>
              <a:spLocks noChangeShapeType="1"/>
            </p:cNvSpPr>
            <p:nvPr/>
          </p:nvSpPr>
          <p:spPr bwMode="auto">
            <a:xfrm>
              <a:off x="2771" y="3130"/>
              <a:ext cx="1" cy="4"/>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533" name="Line 653"/>
            <p:cNvSpPr>
              <a:spLocks noChangeShapeType="1"/>
            </p:cNvSpPr>
            <p:nvPr/>
          </p:nvSpPr>
          <p:spPr bwMode="auto">
            <a:xfrm>
              <a:off x="2771" y="3140"/>
              <a:ext cx="1" cy="4"/>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534" name="Line 654"/>
            <p:cNvSpPr>
              <a:spLocks noChangeShapeType="1"/>
            </p:cNvSpPr>
            <p:nvPr/>
          </p:nvSpPr>
          <p:spPr bwMode="auto">
            <a:xfrm>
              <a:off x="2771" y="3151"/>
              <a:ext cx="1" cy="4"/>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535" name="Line 655"/>
            <p:cNvSpPr>
              <a:spLocks noChangeShapeType="1"/>
            </p:cNvSpPr>
            <p:nvPr/>
          </p:nvSpPr>
          <p:spPr bwMode="auto">
            <a:xfrm>
              <a:off x="2771" y="3162"/>
              <a:ext cx="1" cy="4"/>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536" name="Line 656"/>
            <p:cNvSpPr>
              <a:spLocks noChangeShapeType="1"/>
            </p:cNvSpPr>
            <p:nvPr/>
          </p:nvSpPr>
          <p:spPr bwMode="auto">
            <a:xfrm>
              <a:off x="2771" y="3172"/>
              <a:ext cx="1" cy="5"/>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537" name="Line 657"/>
            <p:cNvSpPr>
              <a:spLocks noChangeShapeType="1"/>
            </p:cNvSpPr>
            <p:nvPr/>
          </p:nvSpPr>
          <p:spPr bwMode="auto">
            <a:xfrm>
              <a:off x="2771" y="3183"/>
              <a:ext cx="1" cy="5"/>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538" name="Line 658"/>
            <p:cNvSpPr>
              <a:spLocks noChangeShapeType="1"/>
            </p:cNvSpPr>
            <p:nvPr/>
          </p:nvSpPr>
          <p:spPr bwMode="auto">
            <a:xfrm>
              <a:off x="2771" y="3194"/>
              <a:ext cx="1" cy="4"/>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539" name="Line 659"/>
            <p:cNvSpPr>
              <a:spLocks noChangeShapeType="1"/>
            </p:cNvSpPr>
            <p:nvPr/>
          </p:nvSpPr>
          <p:spPr bwMode="auto">
            <a:xfrm>
              <a:off x="2771" y="3205"/>
              <a:ext cx="1" cy="4"/>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540" name="Line 660"/>
            <p:cNvSpPr>
              <a:spLocks noChangeShapeType="1"/>
            </p:cNvSpPr>
            <p:nvPr/>
          </p:nvSpPr>
          <p:spPr bwMode="auto">
            <a:xfrm>
              <a:off x="2771" y="3216"/>
              <a:ext cx="1" cy="4"/>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541" name="Line 661"/>
            <p:cNvSpPr>
              <a:spLocks noChangeShapeType="1"/>
            </p:cNvSpPr>
            <p:nvPr/>
          </p:nvSpPr>
          <p:spPr bwMode="auto">
            <a:xfrm>
              <a:off x="2771" y="3226"/>
              <a:ext cx="1" cy="5"/>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542" name="Line 662"/>
            <p:cNvSpPr>
              <a:spLocks noChangeShapeType="1"/>
            </p:cNvSpPr>
            <p:nvPr/>
          </p:nvSpPr>
          <p:spPr bwMode="auto">
            <a:xfrm>
              <a:off x="2771" y="3237"/>
              <a:ext cx="1" cy="4"/>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543" name="Line 663"/>
            <p:cNvSpPr>
              <a:spLocks noChangeShapeType="1"/>
            </p:cNvSpPr>
            <p:nvPr/>
          </p:nvSpPr>
          <p:spPr bwMode="auto">
            <a:xfrm>
              <a:off x="2771" y="3248"/>
              <a:ext cx="1" cy="4"/>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544" name="Line 664"/>
            <p:cNvSpPr>
              <a:spLocks noChangeShapeType="1"/>
            </p:cNvSpPr>
            <p:nvPr/>
          </p:nvSpPr>
          <p:spPr bwMode="auto">
            <a:xfrm>
              <a:off x="2771" y="3259"/>
              <a:ext cx="1" cy="4"/>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545" name="Line 665"/>
            <p:cNvSpPr>
              <a:spLocks noChangeShapeType="1"/>
            </p:cNvSpPr>
            <p:nvPr/>
          </p:nvSpPr>
          <p:spPr bwMode="auto">
            <a:xfrm>
              <a:off x="2771" y="3269"/>
              <a:ext cx="1" cy="5"/>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546" name="Line 666"/>
            <p:cNvSpPr>
              <a:spLocks noChangeShapeType="1"/>
            </p:cNvSpPr>
            <p:nvPr/>
          </p:nvSpPr>
          <p:spPr bwMode="auto">
            <a:xfrm>
              <a:off x="2771" y="3280"/>
              <a:ext cx="1" cy="1"/>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547" name="Line 667"/>
            <p:cNvSpPr>
              <a:spLocks noChangeShapeType="1"/>
            </p:cNvSpPr>
            <p:nvPr/>
          </p:nvSpPr>
          <p:spPr bwMode="auto">
            <a:xfrm>
              <a:off x="2771" y="3280"/>
              <a:ext cx="1" cy="1"/>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548" name="Line 668"/>
            <p:cNvSpPr>
              <a:spLocks noChangeShapeType="1"/>
            </p:cNvSpPr>
            <p:nvPr/>
          </p:nvSpPr>
          <p:spPr bwMode="auto">
            <a:xfrm>
              <a:off x="3543" y="1214"/>
              <a:ext cx="1" cy="5"/>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549" name="Line 669"/>
            <p:cNvSpPr>
              <a:spLocks noChangeShapeType="1"/>
            </p:cNvSpPr>
            <p:nvPr/>
          </p:nvSpPr>
          <p:spPr bwMode="auto">
            <a:xfrm>
              <a:off x="3543" y="1225"/>
              <a:ext cx="1" cy="4"/>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550" name="Line 670"/>
            <p:cNvSpPr>
              <a:spLocks noChangeShapeType="1"/>
            </p:cNvSpPr>
            <p:nvPr/>
          </p:nvSpPr>
          <p:spPr bwMode="auto">
            <a:xfrm>
              <a:off x="3543" y="1236"/>
              <a:ext cx="1" cy="4"/>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551" name="Line 671"/>
            <p:cNvSpPr>
              <a:spLocks noChangeShapeType="1"/>
            </p:cNvSpPr>
            <p:nvPr/>
          </p:nvSpPr>
          <p:spPr bwMode="auto">
            <a:xfrm>
              <a:off x="3543" y="1247"/>
              <a:ext cx="1" cy="4"/>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552" name="Line 672"/>
            <p:cNvSpPr>
              <a:spLocks noChangeShapeType="1"/>
            </p:cNvSpPr>
            <p:nvPr/>
          </p:nvSpPr>
          <p:spPr bwMode="auto">
            <a:xfrm>
              <a:off x="3543" y="1257"/>
              <a:ext cx="1" cy="5"/>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553" name="Line 673"/>
            <p:cNvSpPr>
              <a:spLocks noChangeShapeType="1"/>
            </p:cNvSpPr>
            <p:nvPr/>
          </p:nvSpPr>
          <p:spPr bwMode="auto">
            <a:xfrm>
              <a:off x="3543" y="1268"/>
              <a:ext cx="1" cy="5"/>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554" name="Line 674"/>
            <p:cNvSpPr>
              <a:spLocks noChangeShapeType="1"/>
            </p:cNvSpPr>
            <p:nvPr/>
          </p:nvSpPr>
          <p:spPr bwMode="auto">
            <a:xfrm>
              <a:off x="3543" y="1279"/>
              <a:ext cx="1" cy="4"/>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555" name="Line 675"/>
            <p:cNvSpPr>
              <a:spLocks noChangeShapeType="1"/>
            </p:cNvSpPr>
            <p:nvPr/>
          </p:nvSpPr>
          <p:spPr bwMode="auto">
            <a:xfrm>
              <a:off x="3543" y="1290"/>
              <a:ext cx="1" cy="4"/>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556" name="Line 676"/>
            <p:cNvSpPr>
              <a:spLocks noChangeShapeType="1"/>
            </p:cNvSpPr>
            <p:nvPr/>
          </p:nvSpPr>
          <p:spPr bwMode="auto">
            <a:xfrm>
              <a:off x="3543" y="1301"/>
              <a:ext cx="1" cy="4"/>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557" name="Line 677"/>
            <p:cNvSpPr>
              <a:spLocks noChangeShapeType="1"/>
            </p:cNvSpPr>
            <p:nvPr/>
          </p:nvSpPr>
          <p:spPr bwMode="auto">
            <a:xfrm>
              <a:off x="3543" y="1311"/>
              <a:ext cx="1" cy="5"/>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558" name="Line 678"/>
            <p:cNvSpPr>
              <a:spLocks noChangeShapeType="1"/>
            </p:cNvSpPr>
            <p:nvPr/>
          </p:nvSpPr>
          <p:spPr bwMode="auto">
            <a:xfrm>
              <a:off x="3543" y="1322"/>
              <a:ext cx="1" cy="4"/>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559" name="Line 679"/>
            <p:cNvSpPr>
              <a:spLocks noChangeShapeType="1"/>
            </p:cNvSpPr>
            <p:nvPr/>
          </p:nvSpPr>
          <p:spPr bwMode="auto">
            <a:xfrm>
              <a:off x="3543" y="1333"/>
              <a:ext cx="1" cy="4"/>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560" name="Line 680"/>
            <p:cNvSpPr>
              <a:spLocks noChangeShapeType="1"/>
            </p:cNvSpPr>
            <p:nvPr/>
          </p:nvSpPr>
          <p:spPr bwMode="auto">
            <a:xfrm>
              <a:off x="3543" y="1343"/>
              <a:ext cx="1" cy="5"/>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561" name="Line 681"/>
            <p:cNvSpPr>
              <a:spLocks noChangeShapeType="1"/>
            </p:cNvSpPr>
            <p:nvPr/>
          </p:nvSpPr>
          <p:spPr bwMode="auto">
            <a:xfrm>
              <a:off x="3543" y="1354"/>
              <a:ext cx="1" cy="5"/>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562" name="Line 682"/>
            <p:cNvSpPr>
              <a:spLocks noChangeShapeType="1"/>
            </p:cNvSpPr>
            <p:nvPr/>
          </p:nvSpPr>
          <p:spPr bwMode="auto">
            <a:xfrm>
              <a:off x="3543" y="1365"/>
              <a:ext cx="1" cy="4"/>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563" name="Line 683"/>
            <p:cNvSpPr>
              <a:spLocks noChangeShapeType="1"/>
            </p:cNvSpPr>
            <p:nvPr/>
          </p:nvSpPr>
          <p:spPr bwMode="auto">
            <a:xfrm>
              <a:off x="3543" y="1376"/>
              <a:ext cx="1" cy="4"/>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564" name="Line 684"/>
            <p:cNvSpPr>
              <a:spLocks noChangeShapeType="1"/>
            </p:cNvSpPr>
            <p:nvPr/>
          </p:nvSpPr>
          <p:spPr bwMode="auto">
            <a:xfrm>
              <a:off x="3543" y="1387"/>
              <a:ext cx="1" cy="4"/>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565" name="Line 685"/>
            <p:cNvSpPr>
              <a:spLocks noChangeShapeType="1"/>
            </p:cNvSpPr>
            <p:nvPr/>
          </p:nvSpPr>
          <p:spPr bwMode="auto">
            <a:xfrm>
              <a:off x="3543" y="1397"/>
              <a:ext cx="1" cy="5"/>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566" name="Line 686"/>
            <p:cNvSpPr>
              <a:spLocks noChangeShapeType="1"/>
            </p:cNvSpPr>
            <p:nvPr/>
          </p:nvSpPr>
          <p:spPr bwMode="auto">
            <a:xfrm>
              <a:off x="3543" y="1408"/>
              <a:ext cx="1" cy="4"/>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567" name="Line 687"/>
            <p:cNvSpPr>
              <a:spLocks noChangeShapeType="1"/>
            </p:cNvSpPr>
            <p:nvPr/>
          </p:nvSpPr>
          <p:spPr bwMode="auto">
            <a:xfrm>
              <a:off x="3543" y="1419"/>
              <a:ext cx="1" cy="4"/>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568" name="Line 688"/>
            <p:cNvSpPr>
              <a:spLocks noChangeShapeType="1"/>
            </p:cNvSpPr>
            <p:nvPr/>
          </p:nvSpPr>
          <p:spPr bwMode="auto">
            <a:xfrm>
              <a:off x="3543" y="1430"/>
              <a:ext cx="1" cy="4"/>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569" name="Line 689"/>
            <p:cNvSpPr>
              <a:spLocks noChangeShapeType="1"/>
            </p:cNvSpPr>
            <p:nvPr/>
          </p:nvSpPr>
          <p:spPr bwMode="auto">
            <a:xfrm>
              <a:off x="3543" y="1440"/>
              <a:ext cx="1" cy="5"/>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570" name="Line 690"/>
            <p:cNvSpPr>
              <a:spLocks noChangeShapeType="1"/>
            </p:cNvSpPr>
            <p:nvPr/>
          </p:nvSpPr>
          <p:spPr bwMode="auto">
            <a:xfrm>
              <a:off x="3543" y="1451"/>
              <a:ext cx="1" cy="5"/>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571" name="Line 691"/>
            <p:cNvSpPr>
              <a:spLocks noChangeShapeType="1"/>
            </p:cNvSpPr>
            <p:nvPr/>
          </p:nvSpPr>
          <p:spPr bwMode="auto">
            <a:xfrm>
              <a:off x="3543" y="1462"/>
              <a:ext cx="1" cy="4"/>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572" name="Line 692"/>
            <p:cNvSpPr>
              <a:spLocks noChangeShapeType="1"/>
            </p:cNvSpPr>
            <p:nvPr/>
          </p:nvSpPr>
          <p:spPr bwMode="auto">
            <a:xfrm>
              <a:off x="3543" y="1473"/>
              <a:ext cx="1" cy="4"/>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573" name="Line 693"/>
            <p:cNvSpPr>
              <a:spLocks noChangeShapeType="1"/>
            </p:cNvSpPr>
            <p:nvPr/>
          </p:nvSpPr>
          <p:spPr bwMode="auto">
            <a:xfrm>
              <a:off x="3543" y="1483"/>
              <a:ext cx="1" cy="5"/>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574" name="Line 694"/>
            <p:cNvSpPr>
              <a:spLocks noChangeShapeType="1"/>
            </p:cNvSpPr>
            <p:nvPr/>
          </p:nvSpPr>
          <p:spPr bwMode="auto">
            <a:xfrm>
              <a:off x="3543" y="1494"/>
              <a:ext cx="1" cy="4"/>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575" name="Line 695"/>
            <p:cNvSpPr>
              <a:spLocks noChangeShapeType="1"/>
            </p:cNvSpPr>
            <p:nvPr/>
          </p:nvSpPr>
          <p:spPr bwMode="auto">
            <a:xfrm>
              <a:off x="3543" y="1505"/>
              <a:ext cx="1" cy="4"/>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576" name="Line 696"/>
            <p:cNvSpPr>
              <a:spLocks noChangeShapeType="1"/>
            </p:cNvSpPr>
            <p:nvPr/>
          </p:nvSpPr>
          <p:spPr bwMode="auto">
            <a:xfrm>
              <a:off x="3543" y="1516"/>
              <a:ext cx="1" cy="4"/>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577" name="Line 697"/>
            <p:cNvSpPr>
              <a:spLocks noChangeShapeType="1"/>
            </p:cNvSpPr>
            <p:nvPr/>
          </p:nvSpPr>
          <p:spPr bwMode="auto">
            <a:xfrm>
              <a:off x="3543" y="1526"/>
              <a:ext cx="1" cy="5"/>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578" name="Line 698"/>
            <p:cNvSpPr>
              <a:spLocks noChangeShapeType="1"/>
            </p:cNvSpPr>
            <p:nvPr/>
          </p:nvSpPr>
          <p:spPr bwMode="auto">
            <a:xfrm>
              <a:off x="3543" y="1537"/>
              <a:ext cx="1" cy="5"/>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579" name="Line 699"/>
            <p:cNvSpPr>
              <a:spLocks noChangeShapeType="1"/>
            </p:cNvSpPr>
            <p:nvPr/>
          </p:nvSpPr>
          <p:spPr bwMode="auto">
            <a:xfrm>
              <a:off x="3543" y="1548"/>
              <a:ext cx="1" cy="4"/>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580" name="Line 700"/>
            <p:cNvSpPr>
              <a:spLocks noChangeShapeType="1"/>
            </p:cNvSpPr>
            <p:nvPr/>
          </p:nvSpPr>
          <p:spPr bwMode="auto">
            <a:xfrm>
              <a:off x="3543" y="1559"/>
              <a:ext cx="1" cy="4"/>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581" name="Line 701"/>
            <p:cNvSpPr>
              <a:spLocks noChangeShapeType="1"/>
            </p:cNvSpPr>
            <p:nvPr/>
          </p:nvSpPr>
          <p:spPr bwMode="auto">
            <a:xfrm>
              <a:off x="3543" y="1570"/>
              <a:ext cx="1" cy="4"/>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582" name="Line 702"/>
            <p:cNvSpPr>
              <a:spLocks noChangeShapeType="1"/>
            </p:cNvSpPr>
            <p:nvPr/>
          </p:nvSpPr>
          <p:spPr bwMode="auto">
            <a:xfrm>
              <a:off x="3543" y="1580"/>
              <a:ext cx="1" cy="5"/>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583" name="Line 703"/>
            <p:cNvSpPr>
              <a:spLocks noChangeShapeType="1"/>
            </p:cNvSpPr>
            <p:nvPr/>
          </p:nvSpPr>
          <p:spPr bwMode="auto">
            <a:xfrm>
              <a:off x="3543" y="1591"/>
              <a:ext cx="1" cy="4"/>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584" name="Line 704"/>
            <p:cNvSpPr>
              <a:spLocks noChangeShapeType="1"/>
            </p:cNvSpPr>
            <p:nvPr/>
          </p:nvSpPr>
          <p:spPr bwMode="auto">
            <a:xfrm>
              <a:off x="3543" y="1602"/>
              <a:ext cx="1" cy="4"/>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585" name="Line 705"/>
            <p:cNvSpPr>
              <a:spLocks noChangeShapeType="1"/>
            </p:cNvSpPr>
            <p:nvPr/>
          </p:nvSpPr>
          <p:spPr bwMode="auto">
            <a:xfrm>
              <a:off x="3543" y="1612"/>
              <a:ext cx="1" cy="5"/>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586" name="Line 706"/>
            <p:cNvSpPr>
              <a:spLocks noChangeShapeType="1"/>
            </p:cNvSpPr>
            <p:nvPr/>
          </p:nvSpPr>
          <p:spPr bwMode="auto">
            <a:xfrm>
              <a:off x="3543" y="1623"/>
              <a:ext cx="1" cy="5"/>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587" name="Line 707"/>
            <p:cNvSpPr>
              <a:spLocks noChangeShapeType="1"/>
            </p:cNvSpPr>
            <p:nvPr/>
          </p:nvSpPr>
          <p:spPr bwMode="auto">
            <a:xfrm>
              <a:off x="3543" y="1634"/>
              <a:ext cx="1" cy="4"/>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588" name="Line 708"/>
            <p:cNvSpPr>
              <a:spLocks noChangeShapeType="1"/>
            </p:cNvSpPr>
            <p:nvPr/>
          </p:nvSpPr>
          <p:spPr bwMode="auto">
            <a:xfrm>
              <a:off x="3543" y="1645"/>
              <a:ext cx="1" cy="4"/>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589" name="Line 709"/>
            <p:cNvSpPr>
              <a:spLocks noChangeShapeType="1"/>
            </p:cNvSpPr>
            <p:nvPr/>
          </p:nvSpPr>
          <p:spPr bwMode="auto">
            <a:xfrm>
              <a:off x="3543" y="1656"/>
              <a:ext cx="1" cy="4"/>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590" name="Line 710"/>
            <p:cNvSpPr>
              <a:spLocks noChangeShapeType="1"/>
            </p:cNvSpPr>
            <p:nvPr/>
          </p:nvSpPr>
          <p:spPr bwMode="auto">
            <a:xfrm>
              <a:off x="3543" y="1666"/>
              <a:ext cx="1" cy="5"/>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591" name="Line 711"/>
            <p:cNvSpPr>
              <a:spLocks noChangeShapeType="1"/>
            </p:cNvSpPr>
            <p:nvPr/>
          </p:nvSpPr>
          <p:spPr bwMode="auto">
            <a:xfrm>
              <a:off x="3543" y="1677"/>
              <a:ext cx="1" cy="4"/>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592" name="Line 712"/>
            <p:cNvSpPr>
              <a:spLocks noChangeShapeType="1"/>
            </p:cNvSpPr>
            <p:nvPr/>
          </p:nvSpPr>
          <p:spPr bwMode="auto">
            <a:xfrm>
              <a:off x="3543" y="1688"/>
              <a:ext cx="1" cy="4"/>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593" name="Line 713"/>
            <p:cNvSpPr>
              <a:spLocks noChangeShapeType="1"/>
            </p:cNvSpPr>
            <p:nvPr/>
          </p:nvSpPr>
          <p:spPr bwMode="auto">
            <a:xfrm>
              <a:off x="3543" y="1699"/>
              <a:ext cx="1" cy="4"/>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594" name="Line 714"/>
            <p:cNvSpPr>
              <a:spLocks noChangeShapeType="1"/>
            </p:cNvSpPr>
            <p:nvPr/>
          </p:nvSpPr>
          <p:spPr bwMode="auto">
            <a:xfrm>
              <a:off x="3543" y="1709"/>
              <a:ext cx="1" cy="5"/>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595" name="Line 715"/>
            <p:cNvSpPr>
              <a:spLocks noChangeShapeType="1"/>
            </p:cNvSpPr>
            <p:nvPr/>
          </p:nvSpPr>
          <p:spPr bwMode="auto">
            <a:xfrm>
              <a:off x="3543" y="1720"/>
              <a:ext cx="1" cy="5"/>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596" name="Line 716"/>
            <p:cNvSpPr>
              <a:spLocks noChangeShapeType="1"/>
            </p:cNvSpPr>
            <p:nvPr/>
          </p:nvSpPr>
          <p:spPr bwMode="auto">
            <a:xfrm>
              <a:off x="3543" y="1731"/>
              <a:ext cx="1" cy="4"/>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597" name="Line 717"/>
            <p:cNvSpPr>
              <a:spLocks noChangeShapeType="1"/>
            </p:cNvSpPr>
            <p:nvPr/>
          </p:nvSpPr>
          <p:spPr bwMode="auto">
            <a:xfrm>
              <a:off x="3543" y="1742"/>
              <a:ext cx="1" cy="4"/>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598" name="Line 718"/>
            <p:cNvSpPr>
              <a:spLocks noChangeShapeType="1"/>
            </p:cNvSpPr>
            <p:nvPr/>
          </p:nvSpPr>
          <p:spPr bwMode="auto">
            <a:xfrm>
              <a:off x="3543" y="1752"/>
              <a:ext cx="1" cy="5"/>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599" name="Line 719"/>
            <p:cNvSpPr>
              <a:spLocks noChangeShapeType="1"/>
            </p:cNvSpPr>
            <p:nvPr/>
          </p:nvSpPr>
          <p:spPr bwMode="auto">
            <a:xfrm>
              <a:off x="3543" y="1763"/>
              <a:ext cx="1" cy="4"/>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600" name="Line 720"/>
            <p:cNvSpPr>
              <a:spLocks noChangeShapeType="1"/>
            </p:cNvSpPr>
            <p:nvPr/>
          </p:nvSpPr>
          <p:spPr bwMode="auto">
            <a:xfrm>
              <a:off x="3543" y="1774"/>
              <a:ext cx="1" cy="4"/>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601" name="Line 721"/>
            <p:cNvSpPr>
              <a:spLocks noChangeShapeType="1"/>
            </p:cNvSpPr>
            <p:nvPr/>
          </p:nvSpPr>
          <p:spPr bwMode="auto">
            <a:xfrm>
              <a:off x="3543" y="1785"/>
              <a:ext cx="1" cy="4"/>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602" name="Line 722"/>
            <p:cNvSpPr>
              <a:spLocks noChangeShapeType="1"/>
            </p:cNvSpPr>
            <p:nvPr/>
          </p:nvSpPr>
          <p:spPr bwMode="auto">
            <a:xfrm>
              <a:off x="3543" y="1795"/>
              <a:ext cx="1" cy="5"/>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603" name="Line 723"/>
            <p:cNvSpPr>
              <a:spLocks noChangeShapeType="1"/>
            </p:cNvSpPr>
            <p:nvPr/>
          </p:nvSpPr>
          <p:spPr bwMode="auto">
            <a:xfrm>
              <a:off x="3543" y="1806"/>
              <a:ext cx="1" cy="5"/>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604" name="Line 724"/>
            <p:cNvSpPr>
              <a:spLocks noChangeShapeType="1"/>
            </p:cNvSpPr>
            <p:nvPr/>
          </p:nvSpPr>
          <p:spPr bwMode="auto">
            <a:xfrm>
              <a:off x="3543" y="1817"/>
              <a:ext cx="1" cy="4"/>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605" name="Line 725"/>
            <p:cNvSpPr>
              <a:spLocks noChangeShapeType="1"/>
            </p:cNvSpPr>
            <p:nvPr/>
          </p:nvSpPr>
          <p:spPr bwMode="auto">
            <a:xfrm>
              <a:off x="3543" y="1828"/>
              <a:ext cx="1" cy="4"/>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606" name="Line 726"/>
            <p:cNvSpPr>
              <a:spLocks noChangeShapeType="1"/>
            </p:cNvSpPr>
            <p:nvPr/>
          </p:nvSpPr>
          <p:spPr bwMode="auto">
            <a:xfrm>
              <a:off x="3543" y="1839"/>
              <a:ext cx="1" cy="4"/>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607" name="Line 727"/>
            <p:cNvSpPr>
              <a:spLocks noChangeShapeType="1"/>
            </p:cNvSpPr>
            <p:nvPr/>
          </p:nvSpPr>
          <p:spPr bwMode="auto">
            <a:xfrm>
              <a:off x="3543" y="1849"/>
              <a:ext cx="1" cy="4"/>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608" name="Line 728"/>
            <p:cNvSpPr>
              <a:spLocks noChangeShapeType="1"/>
            </p:cNvSpPr>
            <p:nvPr/>
          </p:nvSpPr>
          <p:spPr bwMode="auto">
            <a:xfrm>
              <a:off x="3543" y="1860"/>
              <a:ext cx="1" cy="4"/>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609" name="Line 729"/>
            <p:cNvSpPr>
              <a:spLocks noChangeShapeType="1"/>
            </p:cNvSpPr>
            <p:nvPr/>
          </p:nvSpPr>
          <p:spPr bwMode="auto">
            <a:xfrm>
              <a:off x="3543" y="1871"/>
              <a:ext cx="1" cy="4"/>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610" name="Line 730"/>
            <p:cNvSpPr>
              <a:spLocks noChangeShapeType="1"/>
            </p:cNvSpPr>
            <p:nvPr/>
          </p:nvSpPr>
          <p:spPr bwMode="auto">
            <a:xfrm>
              <a:off x="3543" y="1881"/>
              <a:ext cx="1" cy="5"/>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611" name="Line 731"/>
            <p:cNvSpPr>
              <a:spLocks noChangeShapeType="1"/>
            </p:cNvSpPr>
            <p:nvPr/>
          </p:nvSpPr>
          <p:spPr bwMode="auto">
            <a:xfrm>
              <a:off x="3543" y="1892"/>
              <a:ext cx="1" cy="5"/>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612" name="Line 732"/>
            <p:cNvSpPr>
              <a:spLocks noChangeShapeType="1"/>
            </p:cNvSpPr>
            <p:nvPr/>
          </p:nvSpPr>
          <p:spPr bwMode="auto">
            <a:xfrm>
              <a:off x="3543" y="1903"/>
              <a:ext cx="1" cy="4"/>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613" name="Line 733"/>
            <p:cNvSpPr>
              <a:spLocks noChangeShapeType="1"/>
            </p:cNvSpPr>
            <p:nvPr/>
          </p:nvSpPr>
          <p:spPr bwMode="auto">
            <a:xfrm>
              <a:off x="3543" y="1914"/>
              <a:ext cx="1" cy="4"/>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614" name="Line 734"/>
            <p:cNvSpPr>
              <a:spLocks noChangeShapeType="1"/>
            </p:cNvSpPr>
            <p:nvPr/>
          </p:nvSpPr>
          <p:spPr bwMode="auto">
            <a:xfrm>
              <a:off x="3543" y="1925"/>
              <a:ext cx="1" cy="4"/>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615" name="Line 735"/>
            <p:cNvSpPr>
              <a:spLocks noChangeShapeType="1"/>
            </p:cNvSpPr>
            <p:nvPr/>
          </p:nvSpPr>
          <p:spPr bwMode="auto">
            <a:xfrm>
              <a:off x="3543" y="1935"/>
              <a:ext cx="1" cy="5"/>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616" name="Line 736"/>
            <p:cNvSpPr>
              <a:spLocks noChangeShapeType="1"/>
            </p:cNvSpPr>
            <p:nvPr/>
          </p:nvSpPr>
          <p:spPr bwMode="auto">
            <a:xfrm>
              <a:off x="3543" y="1946"/>
              <a:ext cx="1" cy="4"/>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617" name="Line 737"/>
            <p:cNvSpPr>
              <a:spLocks noChangeShapeType="1"/>
            </p:cNvSpPr>
            <p:nvPr/>
          </p:nvSpPr>
          <p:spPr bwMode="auto">
            <a:xfrm>
              <a:off x="3543" y="1957"/>
              <a:ext cx="1" cy="4"/>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618" name="Line 738"/>
            <p:cNvSpPr>
              <a:spLocks noChangeShapeType="1"/>
            </p:cNvSpPr>
            <p:nvPr/>
          </p:nvSpPr>
          <p:spPr bwMode="auto">
            <a:xfrm>
              <a:off x="3543" y="1968"/>
              <a:ext cx="1" cy="4"/>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619" name="Line 739"/>
            <p:cNvSpPr>
              <a:spLocks noChangeShapeType="1"/>
            </p:cNvSpPr>
            <p:nvPr/>
          </p:nvSpPr>
          <p:spPr bwMode="auto">
            <a:xfrm>
              <a:off x="3543" y="1978"/>
              <a:ext cx="1" cy="4"/>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620" name="Line 740"/>
            <p:cNvSpPr>
              <a:spLocks noChangeShapeType="1"/>
            </p:cNvSpPr>
            <p:nvPr/>
          </p:nvSpPr>
          <p:spPr bwMode="auto">
            <a:xfrm>
              <a:off x="3543" y="1989"/>
              <a:ext cx="1" cy="5"/>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621" name="Line 741"/>
            <p:cNvSpPr>
              <a:spLocks noChangeShapeType="1"/>
            </p:cNvSpPr>
            <p:nvPr/>
          </p:nvSpPr>
          <p:spPr bwMode="auto">
            <a:xfrm>
              <a:off x="3543" y="2000"/>
              <a:ext cx="1" cy="4"/>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622" name="Line 742"/>
            <p:cNvSpPr>
              <a:spLocks noChangeShapeType="1"/>
            </p:cNvSpPr>
            <p:nvPr/>
          </p:nvSpPr>
          <p:spPr bwMode="auto">
            <a:xfrm>
              <a:off x="3543" y="2011"/>
              <a:ext cx="1" cy="4"/>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623" name="Line 743"/>
            <p:cNvSpPr>
              <a:spLocks noChangeShapeType="1"/>
            </p:cNvSpPr>
            <p:nvPr/>
          </p:nvSpPr>
          <p:spPr bwMode="auto">
            <a:xfrm>
              <a:off x="3543" y="2021"/>
              <a:ext cx="1" cy="5"/>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624" name="Line 744"/>
            <p:cNvSpPr>
              <a:spLocks noChangeShapeType="1"/>
            </p:cNvSpPr>
            <p:nvPr/>
          </p:nvSpPr>
          <p:spPr bwMode="auto">
            <a:xfrm>
              <a:off x="3543" y="2032"/>
              <a:ext cx="1" cy="4"/>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625" name="Line 745"/>
            <p:cNvSpPr>
              <a:spLocks noChangeShapeType="1"/>
            </p:cNvSpPr>
            <p:nvPr/>
          </p:nvSpPr>
          <p:spPr bwMode="auto">
            <a:xfrm>
              <a:off x="3543" y="2043"/>
              <a:ext cx="1" cy="4"/>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626" name="Line 746"/>
            <p:cNvSpPr>
              <a:spLocks noChangeShapeType="1"/>
            </p:cNvSpPr>
            <p:nvPr/>
          </p:nvSpPr>
          <p:spPr bwMode="auto">
            <a:xfrm>
              <a:off x="3543" y="2054"/>
              <a:ext cx="1" cy="4"/>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627" name="Line 747"/>
            <p:cNvSpPr>
              <a:spLocks noChangeShapeType="1"/>
            </p:cNvSpPr>
            <p:nvPr/>
          </p:nvSpPr>
          <p:spPr bwMode="auto">
            <a:xfrm>
              <a:off x="3543" y="2064"/>
              <a:ext cx="1" cy="5"/>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628" name="Line 748"/>
            <p:cNvSpPr>
              <a:spLocks noChangeShapeType="1"/>
            </p:cNvSpPr>
            <p:nvPr/>
          </p:nvSpPr>
          <p:spPr bwMode="auto">
            <a:xfrm>
              <a:off x="3543" y="2075"/>
              <a:ext cx="1" cy="4"/>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629" name="Line 749"/>
            <p:cNvSpPr>
              <a:spLocks noChangeShapeType="1"/>
            </p:cNvSpPr>
            <p:nvPr/>
          </p:nvSpPr>
          <p:spPr bwMode="auto">
            <a:xfrm>
              <a:off x="3543" y="2086"/>
              <a:ext cx="1" cy="4"/>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630" name="Line 750"/>
            <p:cNvSpPr>
              <a:spLocks noChangeShapeType="1"/>
            </p:cNvSpPr>
            <p:nvPr/>
          </p:nvSpPr>
          <p:spPr bwMode="auto">
            <a:xfrm>
              <a:off x="3543" y="2097"/>
              <a:ext cx="1" cy="4"/>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631" name="Line 751"/>
            <p:cNvSpPr>
              <a:spLocks noChangeShapeType="1"/>
            </p:cNvSpPr>
            <p:nvPr/>
          </p:nvSpPr>
          <p:spPr bwMode="auto">
            <a:xfrm>
              <a:off x="3543" y="2108"/>
              <a:ext cx="1" cy="4"/>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632" name="Line 752"/>
            <p:cNvSpPr>
              <a:spLocks noChangeShapeType="1"/>
            </p:cNvSpPr>
            <p:nvPr/>
          </p:nvSpPr>
          <p:spPr bwMode="auto">
            <a:xfrm>
              <a:off x="3543" y="2118"/>
              <a:ext cx="1" cy="4"/>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633" name="Line 753"/>
            <p:cNvSpPr>
              <a:spLocks noChangeShapeType="1"/>
            </p:cNvSpPr>
            <p:nvPr/>
          </p:nvSpPr>
          <p:spPr bwMode="auto">
            <a:xfrm>
              <a:off x="3543" y="2129"/>
              <a:ext cx="1" cy="4"/>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634" name="Line 754"/>
            <p:cNvSpPr>
              <a:spLocks noChangeShapeType="1"/>
            </p:cNvSpPr>
            <p:nvPr/>
          </p:nvSpPr>
          <p:spPr bwMode="auto">
            <a:xfrm>
              <a:off x="3543" y="2140"/>
              <a:ext cx="1" cy="4"/>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635" name="Line 755"/>
            <p:cNvSpPr>
              <a:spLocks noChangeShapeType="1"/>
            </p:cNvSpPr>
            <p:nvPr/>
          </p:nvSpPr>
          <p:spPr bwMode="auto">
            <a:xfrm>
              <a:off x="3543" y="2150"/>
              <a:ext cx="1" cy="5"/>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636" name="Line 756"/>
            <p:cNvSpPr>
              <a:spLocks noChangeShapeType="1"/>
            </p:cNvSpPr>
            <p:nvPr/>
          </p:nvSpPr>
          <p:spPr bwMode="auto">
            <a:xfrm>
              <a:off x="3543" y="2161"/>
              <a:ext cx="1" cy="4"/>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637" name="Line 757"/>
            <p:cNvSpPr>
              <a:spLocks noChangeShapeType="1"/>
            </p:cNvSpPr>
            <p:nvPr/>
          </p:nvSpPr>
          <p:spPr bwMode="auto">
            <a:xfrm>
              <a:off x="3543" y="2172"/>
              <a:ext cx="1" cy="4"/>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638" name="Line 758"/>
            <p:cNvSpPr>
              <a:spLocks noChangeShapeType="1"/>
            </p:cNvSpPr>
            <p:nvPr/>
          </p:nvSpPr>
          <p:spPr bwMode="auto">
            <a:xfrm>
              <a:off x="3543" y="2183"/>
              <a:ext cx="1" cy="4"/>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639" name="Line 759"/>
            <p:cNvSpPr>
              <a:spLocks noChangeShapeType="1"/>
            </p:cNvSpPr>
            <p:nvPr/>
          </p:nvSpPr>
          <p:spPr bwMode="auto">
            <a:xfrm>
              <a:off x="3543" y="2194"/>
              <a:ext cx="1" cy="4"/>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640" name="Line 760"/>
            <p:cNvSpPr>
              <a:spLocks noChangeShapeType="1"/>
            </p:cNvSpPr>
            <p:nvPr/>
          </p:nvSpPr>
          <p:spPr bwMode="auto">
            <a:xfrm>
              <a:off x="3543" y="2204"/>
              <a:ext cx="1" cy="5"/>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641" name="Line 761"/>
            <p:cNvSpPr>
              <a:spLocks noChangeShapeType="1"/>
            </p:cNvSpPr>
            <p:nvPr/>
          </p:nvSpPr>
          <p:spPr bwMode="auto">
            <a:xfrm>
              <a:off x="3543" y="2215"/>
              <a:ext cx="1" cy="4"/>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642" name="Line 762"/>
            <p:cNvSpPr>
              <a:spLocks noChangeShapeType="1"/>
            </p:cNvSpPr>
            <p:nvPr/>
          </p:nvSpPr>
          <p:spPr bwMode="auto">
            <a:xfrm>
              <a:off x="3543" y="2226"/>
              <a:ext cx="1" cy="4"/>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643" name="Line 763"/>
            <p:cNvSpPr>
              <a:spLocks noChangeShapeType="1"/>
            </p:cNvSpPr>
            <p:nvPr/>
          </p:nvSpPr>
          <p:spPr bwMode="auto">
            <a:xfrm>
              <a:off x="3543" y="2237"/>
              <a:ext cx="1" cy="4"/>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644" name="Line 764"/>
            <p:cNvSpPr>
              <a:spLocks noChangeShapeType="1"/>
            </p:cNvSpPr>
            <p:nvPr/>
          </p:nvSpPr>
          <p:spPr bwMode="auto">
            <a:xfrm>
              <a:off x="3543" y="2247"/>
              <a:ext cx="1" cy="4"/>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645" name="Line 765"/>
            <p:cNvSpPr>
              <a:spLocks noChangeShapeType="1"/>
            </p:cNvSpPr>
            <p:nvPr/>
          </p:nvSpPr>
          <p:spPr bwMode="auto">
            <a:xfrm>
              <a:off x="3543" y="2258"/>
              <a:ext cx="1" cy="4"/>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646" name="Line 766"/>
            <p:cNvSpPr>
              <a:spLocks noChangeShapeType="1"/>
            </p:cNvSpPr>
            <p:nvPr/>
          </p:nvSpPr>
          <p:spPr bwMode="auto">
            <a:xfrm>
              <a:off x="3543" y="2269"/>
              <a:ext cx="1" cy="4"/>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647" name="Line 767"/>
            <p:cNvSpPr>
              <a:spLocks noChangeShapeType="1"/>
            </p:cNvSpPr>
            <p:nvPr/>
          </p:nvSpPr>
          <p:spPr bwMode="auto">
            <a:xfrm>
              <a:off x="3543" y="2280"/>
              <a:ext cx="1" cy="4"/>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648" name="Line 768"/>
            <p:cNvSpPr>
              <a:spLocks noChangeShapeType="1"/>
            </p:cNvSpPr>
            <p:nvPr/>
          </p:nvSpPr>
          <p:spPr bwMode="auto">
            <a:xfrm>
              <a:off x="3543" y="2290"/>
              <a:ext cx="1" cy="5"/>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649" name="Line 769"/>
            <p:cNvSpPr>
              <a:spLocks noChangeShapeType="1"/>
            </p:cNvSpPr>
            <p:nvPr/>
          </p:nvSpPr>
          <p:spPr bwMode="auto">
            <a:xfrm>
              <a:off x="3543" y="2301"/>
              <a:ext cx="1" cy="4"/>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650" name="Line 770"/>
            <p:cNvSpPr>
              <a:spLocks noChangeShapeType="1"/>
            </p:cNvSpPr>
            <p:nvPr/>
          </p:nvSpPr>
          <p:spPr bwMode="auto">
            <a:xfrm>
              <a:off x="3543" y="2312"/>
              <a:ext cx="1" cy="4"/>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651" name="Line 771"/>
            <p:cNvSpPr>
              <a:spLocks noChangeShapeType="1"/>
            </p:cNvSpPr>
            <p:nvPr/>
          </p:nvSpPr>
          <p:spPr bwMode="auto">
            <a:xfrm>
              <a:off x="3543" y="2323"/>
              <a:ext cx="1" cy="4"/>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652" name="Line 772"/>
            <p:cNvSpPr>
              <a:spLocks noChangeShapeType="1"/>
            </p:cNvSpPr>
            <p:nvPr/>
          </p:nvSpPr>
          <p:spPr bwMode="auto">
            <a:xfrm>
              <a:off x="3543" y="2333"/>
              <a:ext cx="1" cy="5"/>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653" name="Line 773"/>
            <p:cNvSpPr>
              <a:spLocks noChangeShapeType="1"/>
            </p:cNvSpPr>
            <p:nvPr/>
          </p:nvSpPr>
          <p:spPr bwMode="auto">
            <a:xfrm>
              <a:off x="3543" y="2344"/>
              <a:ext cx="1" cy="4"/>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654" name="Line 774"/>
            <p:cNvSpPr>
              <a:spLocks noChangeShapeType="1"/>
            </p:cNvSpPr>
            <p:nvPr/>
          </p:nvSpPr>
          <p:spPr bwMode="auto">
            <a:xfrm>
              <a:off x="3543" y="2355"/>
              <a:ext cx="1" cy="4"/>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655" name="Line 775"/>
            <p:cNvSpPr>
              <a:spLocks noChangeShapeType="1"/>
            </p:cNvSpPr>
            <p:nvPr/>
          </p:nvSpPr>
          <p:spPr bwMode="auto">
            <a:xfrm>
              <a:off x="3543" y="2365"/>
              <a:ext cx="1" cy="5"/>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656" name="Line 776"/>
            <p:cNvSpPr>
              <a:spLocks noChangeShapeType="1"/>
            </p:cNvSpPr>
            <p:nvPr/>
          </p:nvSpPr>
          <p:spPr bwMode="auto">
            <a:xfrm>
              <a:off x="3543" y="2377"/>
              <a:ext cx="1" cy="4"/>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657" name="Line 777"/>
            <p:cNvSpPr>
              <a:spLocks noChangeShapeType="1"/>
            </p:cNvSpPr>
            <p:nvPr/>
          </p:nvSpPr>
          <p:spPr bwMode="auto">
            <a:xfrm>
              <a:off x="3543" y="2387"/>
              <a:ext cx="1" cy="4"/>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658" name="Line 778"/>
            <p:cNvSpPr>
              <a:spLocks noChangeShapeType="1"/>
            </p:cNvSpPr>
            <p:nvPr/>
          </p:nvSpPr>
          <p:spPr bwMode="auto">
            <a:xfrm>
              <a:off x="3543" y="2398"/>
              <a:ext cx="1" cy="4"/>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659" name="Line 779"/>
            <p:cNvSpPr>
              <a:spLocks noChangeShapeType="1"/>
            </p:cNvSpPr>
            <p:nvPr/>
          </p:nvSpPr>
          <p:spPr bwMode="auto">
            <a:xfrm>
              <a:off x="3543" y="2409"/>
              <a:ext cx="1" cy="4"/>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660" name="Line 780"/>
            <p:cNvSpPr>
              <a:spLocks noChangeShapeType="1"/>
            </p:cNvSpPr>
            <p:nvPr/>
          </p:nvSpPr>
          <p:spPr bwMode="auto">
            <a:xfrm>
              <a:off x="3543" y="2419"/>
              <a:ext cx="1" cy="5"/>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661" name="Line 781"/>
            <p:cNvSpPr>
              <a:spLocks noChangeShapeType="1"/>
            </p:cNvSpPr>
            <p:nvPr/>
          </p:nvSpPr>
          <p:spPr bwMode="auto">
            <a:xfrm>
              <a:off x="3543" y="2430"/>
              <a:ext cx="1" cy="4"/>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662" name="Line 782"/>
            <p:cNvSpPr>
              <a:spLocks noChangeShapeType="1"/>
            </p:cNvSpPr>
            <p:nvPr/>
          </p:nvSpPr>
          <p:spPr bwMode="auto">
            <a:xfrm>
              <a:off x="3543" y="2441"/>
              <a:ext cx="1" cy="4"/>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663" name="Line 783"/>
            <p:cNvSpPr>
              <a:spLocks noChangeShapeType="1"/>
            </p:cNvSpPr>
            <p:nvPr/>
          </p:nvSpPr>
          <p:spPr bwMode="auto">
            <a:xfrm>
              <a:off x="3543" y="2452"/>
              <a:ext cx="1" cy="4"/>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664" name="Line 784"/>
            <p:cNvSpPr>
              <a:spLocks noChangeShapeType="1"/>
            </p:cNvSpPr>
            <p:nvPr/>
          </p:nvSpPr>
          <p:spPr bwMode="auto">
            <a:xfrm>
              <a:off x="3543" y="2462"/>
              <a:ext cx="1" cy="5"/>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665" name="Line 785"/>
            <p:cNvSpPr>
              <a:spLocks noChangeShapeType="1"/>
            </p:cNvSpPr>
            <p:nvPr/>
          </p:nvSpPr>
          <p:spPr bwMode="auto">
            <a:xfrm>
              <a:off x="3543" y="2473"/>
              <a:ext cx="1" cy="5"/>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666" name="Line 786"/>
            <p:cNvSpPr>
              <a:spLocks noChangeShapeType="1"/>
            </p:cNvSpPr>
            <p:nvPr/>
          </p:nvSpPr>
          <p:spPr bwMode="auto">
            <a:xfrm>
              <a:off x="3543" y="2484"/>
              <a:ext cx="1" cy="4"/>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667" name="Line 787"/>
            <p:cNvSpPr>
              <a:spLocks noChangeShapeType="1"/>
            </p:cNvSpPr>
            <p:nvPr/>
          </p:nvSpPr>
          <p:spPr bwMode="auto">
            <a:xfrm>
              <a:off x="3543" y="2495"/>
              <a:ext cx="1" cy="4"/>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668" name="Line 788"/>
            <p:cNvSpPr>
              <a:spLocks noChangeShapeType="1"/>
            </p:cNvSpPr>
            <p:nvPr/>
          </p:nvSpPr>
          <p:spPr bwMode="auto">
            <a:xfrm>
              <a:off x="3543" y="2505"/>
              <a:ext cx="1" cy="5"/>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669" name="Line 789"/>
            <p:cNvSpPr>
              <a:spLocks noChangeShapeType="1"/>
            </p:cNvSpPr>
            <p:nvPr/>
          </p:nvSpPr>
          <p:spPr bwMode="auto">
            <a:xfrm>
              <a:off x="3543" y="2516"/>
              <a:ext cx="1" cy="4"/>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670" name="Line 790"/>
            <p:cNvSpPr>
              <a:spLocks noChangeShapeType="1"/>
            </p:cNvSpPr>
            <p:nvPr/>
          </p:nvSpPr>
          <p:spPr bwMode="auto">
            <a:xfrm>
              <a:off x="3543" y="2527"/>
              <a:ext cx="1" cy="4"/>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671" name="Line 791"/>
            <p:cNvSpPr>
              <a:spLocks noChangeShapeType="1"/>
            </p:cNvSpPr>
            <p:nvPr/>
          </p:nvSpPr>
          <p:spPr bwMode="auto">
            <a:xfrm>
              <a:off x="3543" y="2538"/>
              <a:ext cx="1" cy="4"/>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672" name="Line 792"/>
            <p:cNvSpPr>
              <a:spLocks noChangeShapeType="1"/>
            </p:cNvSpPr>
            <p:nvPr/>
          </p:nvSpPr>
          <p:spPr bwMode="auto">
            <a:xfrm>
              <a:off x="3543" y="2548"/>
              <a:ext cx="1" cy="5"/>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673" name="Line 793"/>
            <p:cNvSpPr>
              <a:spLocks noChangeShapeType="1"/>
            </p:cNvSpPr>
            <p:nvPr/>
          </p:nvSpPr>
          <p:spPr bwMode="auto">
            <a:xfrm>
              <a:off x="3543" y="2559"/>
              <a:ext cx="1" cy="5"/>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674" name="Line 794"/>
            <p:cNvSpPr>
              <a:spLocks noChangeShapeType="1"/>
            </p:cNvSpPr>
            <p:nvPr/>
          </p:nvSpPr>
          <p:spPr bwMode="auto">
            <a:xfrm>
              <a:off x="3543" y="2570"/>
              <a:ext cx="1" cy="4"/>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675" name="Line 795"/>
            <p:cNvSpPr>
              <a:spLocks noChangeShapeType="1"/>
            </p:cNvSpPr>
            <p:nvPr/>
          </p:nvSpPr>
          <p:spPr bwMode="auto">
            <a:xfrm>
              <a:off x="3543" y="2581"/>
              <a:ext cx="1" cy="4"/>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676" name="Line 796"/>
            <p:cNvSpPr>
              <a:spLocks noChangeShapeType="1"/>
            </p:cNvSpPr>
            <p:nvPr/>
          </p:nvSpPr>
          <p:spPr bwMode="auto">
            <a:xfrm>
              <a:off x="3543" y="2592"/>
              <a:ext cx="1" cy="4"/>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677" name="Line 797"/>
            <p:cNvSpPr>
              <a:spLocks noChangeShapeType="1"/>
            </p:cNvSpPr>
            <p:nvPr/>
          </p:nvSpPr>
          <p:spPr bwMode="auto">
            <a:xfrm>
              <a:off x="3543" y="2602"/>
              <a:ext cx="1" cy="5"/>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678" name="Line 798"/>
            <p:cNvSpPr>
              <a:spLocks noChangeShapeType="1"/>
            </p:cNvSpPr>
            <p:nvPr/>
          </p:nvSpPr>
          <p:spPr bwMode="auto">
            <a:xfrm>
              <a:off x="3543" y="2613"/>
              <a:ext cx="1" cy="4"/>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679" name="Line 799"/>
            <p:cNvSpPr>
              <a:spLocks noChangeShapeType="1"/>
            </p:cNvSpPr>
            <p:nvPr/>
          </p:nvSpPr>
          <p:spPr bwMode="auto">
            <a:xfrm>
              <a:off x="3543" y="2624"/>
              <a:ext cx="1" cy="4"/>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680" name="Line 800"/>
            <p:cNvSpPr>
              <a:spLocks noChangeShapeType="1"/>
            </p:cNvSpPr>
            <p:nvPr/>
          </p:nvSpPr>
          <p:spPr bwMode="auto">
            <a:xfrm>
              <a:off x="3543" y="2634"/>
              <a:ext cx="1" cy="5"/>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681" name="Line 801"/>
            <p:cNvSpPr>
              <a:spLocks noChangeShapeType="1"/>
            </p:cNvSpPr>
            <p:nvPr/>
          </p:nvSpPr>
          <p:spPr bwMode="auto">
            <a:xfrm>
              <a:off x="3543" y="2645"/>
              <a:ext cx="1" cy="5"/>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grpSp>
      <p:grpSp>
        <p:nvGrpSpPr>
          <p:cNvPr id="64289" name="Group 802"/>
          <p:cNvGrpSpPr/>
          <p:nvPr/>
        </p:nvGrpSpPr>
        <p:grpSpPr>
          <a:xfrm>
            <a:off x="5624513" y="1927225"/>
            <a:ext cx="1216025" cy="3252788"/>
            <a:chOff x="3543" y="1214"/>
            <a:chExt cx="766" cy="2049"/>
          </a:xfrm>
        </p:grpSpPr>
        <p:sp>
          <p:nvSpPr>
            <p:cNvPr id="763683" name="Line 803"/>
            <p:cNvSpPr>
              <a:spLocks noChangeShapeType="1"/>
            </p:cNvSpPr>
            <p:nvPr/>
          </p:nvSpPr>
          <p:spPr bwMode="auto">
            <a:xfrm>
              <a:off x="3543" y="2656"/>
              <a:ext cx="1" cy="4"/>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684" name="Line 804"/>
            <p:cNvSpPr>
              <a:spLocks noChangeShapeType="1"/>
            </p:cNvSpPr>
            <p:nvPr/>
          </p:nvSpPr>
          <p:spPr bwMode="auto">
            <a:xfrm>
              <a:off x="3543" y="2667"/>
              <a:ext cx="1" cy="4"/>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685" name="Line 805"/>
            <p:cNvSpPr>
              <a:spLocks noChangeShapeType="1"/>
            </p:cNvSpPr>
            <p:nvPr/>
          </p:nvSpPr>
          <p:spPr bwMode="auto">
            <a:xfrm>
              <a:off x="3543" y="2678"/>
              <a:ext cx="1" cy="4"/>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686" name="Line 806"/>
            <p:cNvSpPr>
              <a:spLocks noChangeShapeType="1"/>
            </p:cNvSpPr>
            <p:nvPr/>
          </p:nvSpPr>
          <p:spPr bwMode="auto">
            <a:xfrm>
              <a:off x="3543" y="2688"/>
              <a:ext cx="1" cy="5"/>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687" name="Line 807"/>
            <p:cNvSpPr>
              <a:spLocks noChangeShapeType="1"/>
            </p:cNvSpPr>
            <p:nvPr/>
          </p:nvSpPr>
          <p:spPr bwMode="auto">
            <a:xfrm>
              <a:off x="3543" y="2699"/>
              <a:ext cx="1" cy="4"/>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688" name="Line 808"/>
            <p:cNvSpPr>
              <a:spLocks noChangeShapeType="1"/>
            </p:cNvSpPr>
            <p:nvPr/>
          </p:nvSpPr>
          <p:spPr bwMode="auto">
            <a:xfrm>
              <a:off x="3543" y="2710"/>
              <a:ext cx="1" cy="4"/>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689" name="Line 809"/>
            <p:cNvSpPr>
              <a:spLocks noChangeShapeType="1"/>
            </p:cNvSpPr>
            <p:nvPr/>
          </p:nvSpPr>
          <p:spPr bwMode="auto">
            <a:xfrm>
              <a:off x="3543" y="2721"/>
              <a:ext cx="1" cy="4"/>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690" name="Line 810"/>
            <p:cNvSpPr>
              <a:spLocks noChangeShapeType="1"/>
            </p:cNvSpPr>
            <p:nvPr/>
          </p:nvSpPr>
          <p:spPr bwMode="auto">
            <a:xfrm>
              <a:off x="3543" y="2731"/>
              <a:ext cx="1" cy="5"/>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691" name="Line 811"/>
            <p:cNvSpPr>
              <a:spLocks noChangeShapeType="1"/>
            </p:cNvSpPr>
            <p:nvPr/>
          </p:nvSpPr>
          <p:spPr bwMode="auto">
            <a:xfrm>
              <a:off x="3543" y="2742"/>
              <a:ext cx="1" cy="5"/>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692" name="Line 812"/>
            <p:cNvSpPr>
              <a:spLocks noChangeShapeType="1"/>
            </p:cNvSpPr>
            <p:nvPr/>
          </p:nvSpPr>
          <p:spPr bwMode="auto">
            <a:xfrm>
              <a:off x="3543" y="2753"/>
              <a:ext cx="1" cy="4"/>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693" name="Line 813"/>
            <p:cNvSpPr>
              <a:spLocks noChangeShapeType="1"/>
            </p:cNvSpPr>
            <p:nvPr/>
          </p:nvSpPr>
          <p:spPr bwMode="auto">
            <a:xfrm>
              <a:off x="3543" y="2764"/>
              <a:ext cx="1" cy="4"/>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694" name="Line 814"/>
            <p:cNvSpPr>
              <a:spLocks noChangeShapeType="1"/>
            </p:cNvSpPr>
            <p:nvPr/>
          </p:nvSpPr>
          <p:spPr bwMode="auto">
            <a:xfrm>
              <a:off x="3543" y="2774"/>
              <a:ext cx="1" cy="5"/>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695" name="Line 815"/>
            <p:cNvSpPr>
              <a:spLocks noChangeShapeType="1"/>
            </p:cNvSpPr>
            <p:nvPr/>
          </p:nvSpPr>
          <p:spPr bwMode="auto">
            <a:xfrm>
              <a:off x="3543" y="2785"/>
              <a:ext cx="1" cy="4"/>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696" name="Line 816"/>
            <p:cNvSpPr>
              <a:spLocks noChangeShapeType="1"/>
            </p:cNvSpPr>
            <p:nvPr/>
          </p:nvSpPr>
          <p:spPr bwMode="auto">
            <a:xfrm>
              <a:off x="3543" y="2796"/>
              <a:ext cx="1" cy="4"/>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697" name="Line 817"/>
            <p:cNvSpPr>
              <a:spLocks noChangeShapeType="1"/>
            </p:cNvSpPr>
            <p:nvPr/>
          </p:nvSpPr>
          <p:spPr bwMode="auto">
            <a:xfrm>
              <a:off x="3543" y="2807"/>
              <a:ext cx="1" cy="4"/>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698" name="Line 818"/>
            <p:cNvSpPr>
              <a:spLocks noChangeShapeType="1"/>
            </p:cNvSpPr>
            <p:nvPr/>
          </p:nvSpPr>
          <p:spPr bwMode="auto">
            <a:xfrm>
              <a:off x="3543" y="2817"/>
              <a:ext cx="1" cy="5"/>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699" name="Line 819"/>
            <p:cNvSpPr>
              <a:spLocks noChangeShapeType="1"/>
            </p:cNvSpPr>
            <p:nvPr/>
          </p:nvSpPr>
          <p:spPr bwMode="auto">
            <a:xfrm>
              <a:off x="3543" y="2828"/>
              <a:ext cx="1" cy="5"/>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700" name="Line 820"/>
            <p:cNvSpPr>
              <a:spLocks noChangeShapeType="1"/>
            </p:cNvSpPr>
            <p:nvPr/>
          </p:nvSpPr>
          <p:spPr bwMode="auto">
            <a:xfrm>
              <a:off x="3543" y="2839"/>
              <a:ext cx="1" cy="4"/>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701" name="Line 821"/>
            <p:cNvSpPr>
              <a:spLocks noChangeShapeType="1"/>
            </p:cNvSpPr>
            <p:nvPr/>
          </p:nvSpPr>
          <p:spPr bwMode="auto">
            <a:xfrm>
              <a:off x="3543" y="2850"/>
              <a:ext cx="1" cy="4"/>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702" name="Line 822"/>
            <p:cNvSpPr>
              <a:spLocks noChangeShapeType="1"/>
            </p:cNvSpPr>
            <p:nvPr/>
          </p:nvSpPr>
          <p:spPr bwMode="auto">
            <a:xfrm>
              <a:off x="3543" y="2861"/>
              <a:ext cx="1" cy="4"/>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703" name="Line 823"/>
            <p:cNvSpPr>
              <a:spLocks noChangeShapeType="1"/>
            </p:cNvSpPr>
            <p:nvPr/>
          </p:nvSpPr>
          <p:spPr bwMode="auto">
            <a:xfrm>
              <a:off x="3543" y="2871"/>
              <a:ext cx="1" cy="5"/>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704" name="Line 824"/>
            <p:cNvSpPr>
              <a:spLocks noChangeShapeType="1"/>
            </p:cNvSpPr>
            <p:nvPr/>
          </p:nvSpPr>
          <p:spPr bwMode="auto">
            <a:xfrm>
              <a:off x="3543" y="2882"/>
              <a:ext cx="1" cy="4"/>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705" name="Line 825"/>
            <p:cNvSpPr>
              <a:spLocks noChangeShapeType="1"/>
            </p:cNvSpPr>
            <p:nvPr/>
          </p:nvSpPr>
          <p:spPr bwMode="auto">
            <a:xfrm>
              <a:off x="3543" y="2893"/>
              <a:ext cx="1" cy="4"/>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706" name="Line 826"/>
            <p:cNvSpPr>
              <a:spLocks noChangeShapeType="1"/>
            </p:cNvSpPr>
            <p:nvPr/>
          </p:nvSpPr>
          <p:spPr bwMode="auto">
            <a:xfrm>
              <a:off x="3543" y="2903"/>
              <a:ext cx="1" cy="5"/>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707" name="Line 827"/>
            <p:cNvSpPr>
              <a:spLocks noChangeShapeType="1"/>
            </p:cNvSpPr>
            <p:nvPr/>
          </p:nvSpPr>
          <p:spPr bwMode="auto">
            <a:xfrm>
              <a:off x="3543" y="2914"/>
              <a:ext cx="1" cy="5"/>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708" name="Line 828"/>
            <p:cNvSpPr>
              <a:spLocks noChangeShapeType="1"/>
            </p:cNvSpPr>
            <p:nvPr/>
          </p:nvSpPr>
          <p:spPr bwMode="auto">
            <a:xfrm>
              <a:off x="3543" y="2925"/>
              <a:ext cx="1" cy="4"/>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709" name="Line 829"/>
            <p:cNvSpPr>
              <a:spLocks noChangeShapeType="1"/>
            </p:cNvSpPr>
            <p:nvPr/>
          </p:nvSpPr>
          <p:spPr bwMode="auto">
            <a:xfrm>
              <a:off x="3543" y="2936"/>
              <a:ext cx="1" cy="4"/>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710" name="Line 830"/>
            <p:cNvSpPr>
              <a:spLocks noChangeShapeType="1"/>
            </p:cNvSpPr>
            <p:nvPr/>
          </p:nvSpPr>
          <p:spPr bwMode="auto">
            <a:xfrm>
              <a:off x="3543" y="2947"/>
              <a:ext cx="1" cy="4"/>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711" name="Line 831"/>
            <p:cNvSpPr>
              <a:spLocks noChangeShapeType="1"/>
            </p:cNvSpPr>
            <p:nvPr/>
          </p:nvSpPr>
          <p:spPr bwMode="auto">
            <a:xfrm>
              <a:off x="3543" y="2957"/>
              <a:ext cx="1" cy="5"/>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712" name="Line 832"/>
            <p:cNvSpPr>
              <a:spLocks noChangeShapeType="1"/>
            </p:cNvSpPr>
            <p:nvPr/>
          </p:nvSpPr>
          <p:spPr bwMode="auto">
            <a:xfrm>
              <a:off x="3543" y="2968"/>
              <a:ext cx="1" cy="4"/>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713" name="Line 833"/>
            <p:cNvSpPr>
              <a:spLocks noChangeShapeType="1"/>
            </p:cNvSpPr>
            <p:nvPr/>
          </p:nvSpPr>
          <p:spPr bwMode="auto">
            <a:xfrm>
              <a:off x="3543" y="2979"/>
              <a:ext cx="1" cy="4"/>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714" name="Line 834"/>
            <p:cNvSpPr>
              <a:spLocks noChangeShapeType="1"/>
            </p:cNvSpPr>
            <p:nvPr/>
          </p:nvSpPr>
          <p:spPr bwMode="auto">
            <a:xfrm>
              <a:off x="3543" y="2990"/>
              <a:ext cx="1" cy="4"/>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715" name="Line 835"/>
            <p:cNvSpPr>
              <a:spLocks noChangeShapeType="1"/>
            </p:cNvSpPr>
            <p:nvPr/>
          </p:nvSpPr>
          <p:spPr bwMode="auto">
            <a:xfrm>
              <a:off x="3543" y="3000"/>
              <a:ext cx="1" cy="5"/>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716" name="Line 836"/>
            <p:cNvSpPr>
              <a:spLocks noChangeShapeType="1"/>
            </p:cNvSpPr>
            <p:nvPr/>
          </p:nvSpPr>
          <p:spPr bwMode="auto">
            <a:xfrm>
              <a:off x="3543" y="3011"/>
              <a:ext cx="1" cy="5"/>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717" name="Line 837"/>
            <p:cNvSpPr>
              <a:spLocks noChangeShapeType="1"/>
            </p:cNvSpPr>
            <p:nvPr/>
          </p:nvSpPr>
          <p:spPr bwMode="auto">
            <a:xfrm>
              <a:off x="3543" y="3022"/>
              <a:ext cx="1" cy="4"/>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718" name="Line 838"/>
            <p:cNvSpPr>
              <a:spLocks noChangeShapeType="1"/>
            </p:cNvSpPr>
            <p:nvPr/>
          </p:nvSpPr>
          <p:spPr bwMode="auto">
            <a:xfrm>
              <a:off x="3543" y="3033"/>
              <a:ext cx="1" cy="4"/>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719" name="Line 839"/>
            <p:cNvSpPr>
              <a:spLocks noChangeShapeType="1"/>
            </p:cNvSpPr>
            <p:nvPr/>
          </p:nvSpPr>
          <p:spPr bwMode="auto">
            <a:xfrm>
              <a:off x="3543" y="3043"/>
              <a:ext cx="1" cy="5"/>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720" name="Line 840"/>
            <p:cNvSpPr>
              <a:spLocks noChangeShapeType="1"/>
            </p:cNvSpPr>
            <p:nvPr/>
          </p:nvSpPr>
          <p:spPr bwMode="auto">
            <a:xfrm>
              <a:off x="3543" y="3054"/>
              <a:ext cx="1" cy="4"/>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721" name="Line 841"/>
            <p:cNvSpPr>
              <a:spLocks noChangeShapeType="1"/>
            </p:cNvSpPr>
            <p:nvPr/>
          </p:nvSpPr>
          <p:spPr bwMode="auto">
            <a:xfrm>
              <a:off x="3543" y="3065"/>
              <a:ext cx="1" cy="4"/>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722" name="Line 842"/>
            <p:cNvSpPr>
              <a:spLocks noChangeShapeType="1"/>
            </p:cNvSpPr>
            <p:nvPr/>
          </p:nvSpPr>
          <p:spPr bwMode="auto">
            <a:xfrm>
              <a:off x="3543" y="3076"/>
              <a:ext cx="1" cy="4"/>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723" name="Line 843"/>
            <p:cNvSpPr>
              <a:spLocks noChangeShapeType="1"/>
            </p:cNvSpPr>
            <p:nvPr/>
          </p:nvSpPr>
          <p:spPr bwMode="auto">
            <a:xfrm>
              <a:off x="3543" y="3086"/>
              <a:ext cx="1" cy="5"/>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724" name="Line 844"/>
            <p:cNvSpPr>
              <a:spLocks noChangeShapeType="1"/>
            </p:cNvSpPr>
            <p:nvPr/>
          </p:nvSpPr>
          <p:spPr bwMode="auto">
            <a:xfrm>
              <a:off x="3543" y="3097"/>
              <a:ext cx="1" cy="5"/>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725" name="Line 845"/>
            <p:cNvSpPr>
              <a:spLocks noChangeShapeType="1"/>
            </p:cNvSpPr>
            <p:nvPr/>
          </p:nvSpPr>
          <p:spPr bwMode="auto">
            <a:xfrm>
              <a:off x="3543" y="3108"/>
              <a:ext cx="1" cy="4"/>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726" name="Line 846"/>
            <p:cNvSpPr>
              <a:spLocks noChangeShapeType="1"/>
            </p:cNvSpPr>
            <p:nvPr/>
          </p:nvSpPr>
          <p:spPr bwMode="auto">
            <a:xfrm>
              <a:off x="3543" y="3119"/>
              <a:ext cx="1" cy="4"/>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727" name="Line 847"/>
            <p:cNvSpPr>
              <a:spLocks noChangeShapeType="1"/>
            </p:cNvSpPr>
            <p:nvPr/>
          </p:nvSpPr>
          <p:spPr bwMode="auto">
            <a:xfrm>
              <a:off x="3543" y="3130"/>
              <a:ext cx="1" cy="4"/>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728" name="Line 848"/>
            <p:cNvSpPr>
              <a:spLocks noChangeShapeType="1"/>
            </p:cNvSpPr>
            <p:nvPr/>
          </p:nvSpPr>
          <p:spPr bwMode="auto">
            <a:xfrm>
              <a:off x="3543" y="3140"/>
              <a:ext cx="1" cy="4"/>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729" name="Line 849"/>
            <p:cNvSpPr>
              <a:spLocks noChangeShapeType="1"/>
            </p:cNvSpPr>
            <p:nvPr/>
          </p:nvSpPr>
          <p:spPr bwMode="auto">
            <a:xfrm>
              <a:off x="3543" y="3151"/>
              <a:ext cx="1" cy="4"/>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730" name="Line 850"/>
            <p:cNvSpPr>
              <a:spLocks noChangeShapeType="1"/>
            </p:cNvSpPr>
            <p:nvPr/>
          </p:nvSpPr>
          <p:spPr bwMode="auto">
            <a:xfrm>
              <a:off x="3543" y="3162"/>
              <a:ext cx="1" cy="4"/>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731" name="Line 851"/>
            <p:cNvSpPr>
              <a:spLocks noChangeShapeType="1"/>
            </p:cNvSpPr>
            <p:nvPr/>
          </p:nvSpPr>
          <p:spPr bwMode="auto">
            <a:xfrm>
              <a:off x="3543" y="3172"/>
              <a:ext cx="1" cy="5"/>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732" name="Line 852"/>
            <p:cNvSpPr>
              <a:spLocks noChangeShapeType="1"/>
            </p:cNvSpPr>
            <p:nvPr/>
          </p:nvSpPr>
          <p:spPr bwMode="auto">
            <a:xfrm>
              <a:off x="3543" y="3183"/>
              <a:ext cx="1" cy="5"/>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733" name="Line 853"/>
            <p:cNvSpPr>
              <a:spLocks noChangeShapeType="1"/>
            </p:cNvSpPr>
            <p:nvPr/>
          </p:nvSpPr>
          <p:spPr bwMode="auto">
            <a:xfrm>
              <a:off x="3543" y="3194"/>
              <a:ext cx="1" cy="4"/>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734" name="Line 854"/>
            <p:cNvSpPr>
              <a:spLocks noChangeShapeType="1"/>
            </p:cNvSpPr>
            <p:nvPr/>
          </p:nvSpPr>
          <p:spPr bwMode="auto">
            <a:xfrm>
              <a:off x="3543" y="3205"/>
              <a:ext cx="1" cy="4"/>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735" name="Line 855"/>
            <p:cNvSpPr>
              <a:spLocks noChangeShapeType="1"/>
            </p:cNvSpPr>
            <p:nvPr/>
          </p:nvSpPr>
          <p:spPr bwMode="auto">
            <a:xfrm>
              <a:off x="3543" y="3216"/>
              <a:ext cx="1" cy="4"/>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736" name="Line 856"/>
            <p:cNvSpPr>
              <a:spLocks noChangeShapeType="1"/>
            </p:cNvSpPr>
            <p:nvPr/>
          </p:nvSpPr>
          <p:spPr bwMode="auto">
            <a:xfrm>
              <a:off x="3543" y="3226"/>
              <a:ext cx="1" cy="5"/>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737" name="Line 857"/>
            <p:cNvSpPr>
              <a:spLocks noChangeShapeType="1"/>
            </p:cNvSpPr>
            <p:nvPr/>
          </p:nvSpPr>
          <p:spPr bwMode="auto">
            <a:xfrm>
              <a:off x="3543" y="3237"/>
              <a:ext cx="1" cy="4"/>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738" name="Line 858"/>
            <p:cNvSpPr>
              <a:spLocks noChangeShapeType="1"/>
            </p:cNvSpPr>
            <p:nvPr/>
          </p:nvSpPr>
          <p:spPr bwMode="auto">
            <a:xfrm>
              <a:off x="3543" y="3248"/>
              <a:ext cx="1" cy="4"/>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739" name="Line 859"/>
            <p:cNvSpPr>
              <a:spLocks noChangeShapeType="1"/>
            </p:cNvSpPr>
            <p:nvPr/>
          </p:nvSpPr>
          <p:spPr bwMode="auto">
            <a:xfrm>
              <a:off x="3543" y="3259"/>
              <a:ext cx="1" cy="4"/>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740" name="Line 860"/>
            <p:cNvSpPr>
              <a:spLocks noChangeShapeType="1"/>
            </p:cNvSpPr>
            <p:nvPr/>
          </p:nvSpPr>
          <p:spPr bwMode="auto">
            <a:xfrm>
              <a:off x="4308" y="1214"/>
              <a:ext cx="1" cy="5"/>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741" name="Line 861"/>
            <p:cNvSpPr>
              <a:spLocks noChangeShapeType="1"/>
            </p:cNvSpPr>
            <p:nvPr/>
          </p:nvSpPr>
          <p:spPr bwMode="auto">
            <a:xfrm>
              <a:off x="4308" y="1225"/>
              <a:ext cx="1" cy="4"/>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742" name="Line 862"/>
            <p:cNvSpPr>
              <a:spLocks noChangeShapeType="1"/>
            </p:cNvSpPr>
            <p:nvPr/>
          </p:nvSpPr>
          <p:spPr bwMode="auto">
            <a:xfrm>
              <a:off x="4308" y="1236"/>
              <a:ext cx="1" cy="4"/>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743" name="Line 863"/>
            <p:cNvSpPr>
              <a:spLocks noChangeShapeType="1"/>
            </p:cNvSpPr>
            <p:nvPr/>
          </p:nvSpPr>
          <p:spPr bwMode="auto">
            <a:xfrm>
              <a:off x="4308" y="1247"/>
              <a:ext cx="1" cy="4"/>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744" name="Line 864"/>
            <p:cNvSpPr>
              <a:spLocks noChangeShapeType="1"/>
            </p:cNvSpPr>
            <p:nvPr/>
          </p:nvSpPr>
          <p:spPr bwMode="auto">
            <a:xfrm>
              <a:off x="4308" y="1257"/>
              <a:ext cx="1" cy="5"/>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745" name="Line 865"/>
            <p:cNvSpPr>
              <a:spLocks noChangeShapeType="1"/>
            </p:cNvSpPr>
            <p:nvPr/>
          </p:nvSpPr>
          <p:spPr bwMode="auto">
            <a:xfrm>
              <a:off x="4308" y="1268"/>
              <a:ext cx="1" cy="5"/>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746" name="Line 866"/>
            <p:cNvSpPr>
              <a:spLocks noChangeShapeType="1"/>
            </p:cNvSpPr>
            <p:nvPr/>
          </p:nvSpPr>
          <p:spPr bwMode="auto">
            <a:xfrm>
              <a:off x="4308" y="1279"/>
              <a:ext cx="1" cy="4"/>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747" name="Line 867"/>
            <p:cNvSpPr>
              <a:spLocks noChangeShapeType="1"/>
            </p:cNvSpPr>
            <p:nvPr/>
          </p:nvSpPr>
          <p:spPr bwMode="auto">
            <a:xfrm>
              <a:off x="4308" y="1290"/>
              <a:ext cx="1" cy="4"/>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748" name="Line 868"/>
            <p:cNvSpPr>
              <a:spLocks noChangeShapeType="1"/>
            </p:cNvSpPr>
            <p:nvPr/>
          </p:nvSpPr>
          <p:spPr bwMode="auto">
            <a:xfrm>
              <a:off x="4308" y="1301"/>
              <a:ext cx="1" cy="4"/>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749" name="Line 869"/>
            <p:cNvSpPr>
              <a:spLocks noChangeShapeType="1"/>
            </p:cNvSpPr>
            <p:nvPr/>
          </p:nvSpPr>
          <p:spPr bwMode="auto">
            <a:xfrm>
              <a:off x="4308" y="1311"/>
              <a:ext cx="1" cy="5"/>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750" name="Line 870"/>
            <p:cNvSpPr>
              <a:spLocks noChangeShapeType="1"/>
            </p:cNvSpPr>
            <p:nvPr/>
          </p:nvSpPr>
          <p:spPr bwMode="auto">
            <a:xfrm>
              <a:off x="4308" y="1322"/>
              <a:ext cx="1" cy="4"/>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751" name="Line 871"/>
            <p:cNvSpPr>
              <a:spLocks noChangeShapeType="1"/>
            </p:cNvSpPr>
            <p:nvPr/>
          </p:nvSpPr>
          <p:spPr bwMode="auto">
            <a:xfrm>
              <a:off x="4308" y="1333"/>
              <a:ext cx="1" cy="4"/>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752" name="Line 872"/>
            <p:cNvSpPr>
              <a:spLocks noChangeShapeType="1"/>
            </p:cNvSpPr>
            <p:nvPr/>
          </p:nvSpPr>
          <p:spPr bwMode="auto">
            <a:xfrm>
              <a:off x="4308" y="1343"/>
              <a:ext cx="1" cy="5"/>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753" name="Line 873"/>
            <p:cNvSpPr>
              <a:spLocks noChangeShapeType="1"/>
            </p:cNvSpPr>
            <p:nvPr/>
          </p:nvSpPr>
          <p:spPr bwMode="auto">
            <a:xfrm>
              <a:off x="4308" y="1354"/>
              <a:ext cx="1" cy="5"/>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754" name="Line 874"/>
            <p:cNvSpPr>
              <a:spLocks noChangeShapeType="1"/>
            </p:cNvSpPr>
            <p:nvPr/>
          </p:nvSpPr>
          <p:spPr bwMode="auto">
            <a:xfrm>
              <a:off x="4308" y="1365"/>
              <a:ext cx="1" cy="4"/>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755" name="Line 875"/>
            <p:cNvSpPr>
              <a:spLocks noChangeShapeType="1"/>
            </p:cNvSpPr>
            <p:nvPr/>
          </p:nvSpPr>
          <p:spPr bwMode="auto">
            <a:xfrm>
              <a:off x="4308" y="1376"/>
              <a:ext cx="1" cy="4"/>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756" name="Line 876"/>
            <p:cNvSpPr>
              <a:spLocks noChangeShapeType="1"/>
            </p:cNvSpPr>
            <p:nvPr/>
          </p:nvSpPr>
          <p:spPr bwMode="auto">
            <a:xfrm>
              <a:off x="4308" y="1387"/>
              <a:ext cx="1" cy="4"/>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757" name="Line 877"/>
            <p:cNvSpPr>
              <a:spLocks noChangeShapeType="1"/>
            </p:cNvSpPr>
            <p:nvPr/>
          </p:nvSpPr>
          <p:spPr bwMode="auto">
            <a:xfrm>
              <a:off x="4308" y="1397"/>
              <a:ext cx="1" cy="5"/>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758" name="Line 878"/>
            <p:cNvSpPr>
              <a:spLocks noChangeShapeType="1"/>
            </p:cNvSpPr>
            <p:nvPr/>
          </p:nvSpPr>
          <p:spPr bwMode="auto">
            <a:xfrm>
              <a:off x="4308" y="1408"/>
              <a:ext cx="1" cy="4"/>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759" name="Line 879"/>
            <p:cNvSpPr>
              <a:spLocks noChangeShapeType="1"/>
            </p:cNvSpPr>
            <p:nvPr/>
          </p:nvSpPr>
          <p:spPr bwMode="auto">
            <a:xfrm>
              <a:off x="4308" y="1419"/>
              <a:ext cx="1" cy="4"/>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760" name="Line 880"/>
            <p:cNvSpPr>
              <a:spLocks noChangeShapeType="1"/>
            </p:cNvSpPr>
            <p:nvPr/>
          </p:nvSpPr>
          <p:spPr bwMode="auto">
            <a:xfrm>
              <a:off x="4308" y="1430"/>
              <a:ext cx="1" cy="4"/>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761" name="Line 881"/>
            <p:cNvSpPr>
              <a:spLocks noChangeShapeType="1"/>
            </p:cNvSpPr>
            <p:nvPr/>
          </p:nvSpPr>
          <p:spPr bwMode="auto">
            <a:xfrm>
              <a:off x="4308" y="1440"/>
              <a:ext cx="1" cy="5"/>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762" name="Line 882"/>
            <p:cNvSpPr>
              <a:spLocks noChangeShapeType="1"/>
            </p:cNvSpPr>
            <p:nvPr/>
          </p:nvSpPr>
          <p:spPr bwMode="auto">
            <a:xfrm>
              <a:off x="4308" y="1451"/>
              <a:ext cx="1" cy="5"/>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763" name="Line 883"/>
            <p:cNvSpPr>
              <a:spLocks noChangeShapeType="1"/>
            </p:cNvSpPr>
            <p:nvPr/>
          </p:nvSpPr>
          <p:spPr bwMode="auto">
            <a:xfrm>
              <a:off x="4308" y="1462"/>
              <a:ext cx="1" cy="4"/>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764" name="Line 884"/>
            <p:cNvSpPr>
              <a:spLocks noChangeShapeType="1"/>
            </p:cNvSpPr>
            <p:nvPr/>
          </p:nvSpPr>
          <p:spPr bwMode="auto">
            <a:xfrm>
              <a:off x="4308" y="1473"/>
              <a:ext cx="1" cy="4"/>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765" name="Line 885"/>
            <p:cNvSpPr>
              <a:spLocks noChangeShapeType="1"/>
            </p:cNvSpPr>
            <p:nvPr/>
          </p:nvSpPr>
          <p:spPr bwMode="auto">
            <a:xfrm>
              <a:off x="4308" y="1483"/>
              <a:ext cx="1" cy="5"/>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766" name="Line 886"/>
            <p:cNvSpPr>
              <a:spLocks noChangeShapeType="1"/>
            </p:cNvSpPr>
            <p:nvPr/>
          </p:nvSpPr>
          <p:spPr bwMode="auto">
            <a:xfrm>
              <a:off x="4308" y="1494"/>
              <a:ext cx="1" cy="4"/>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767" name="Line 887"/>
            <p:cNvSpPr>
              <a:spLocks noChangeShapeType="1"/>
            </p:cNvSpPr>
            <p:nvPr/>
          </p:nvSpPr>
          <p:spPr bwMode="auto">
            <a:xfrm>
              <a:off x="4308" y="1505"/>
              <a:ext cx="1" cy="4"/>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768" name="Line 888"/>
            <p:cNvSpPr>
              <a:spLocks noChangeShapeType="1"/>
            </p:cNvSpPr>
            <p:nvPr/>
          </p:nvSpPr>
          <p:spPr bwMode="auto">
            <a:xfrm>
              <a:off x="4308" y="1516"/>
              <a:ext cx="1" cy="4"/>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769" name="Line 889"/>
            <p:cNvSpPr>
              <a:spLocks noChangeShapeType="1"/>
            </p:cNvSpPr>
            <p:nvPr/>
          </p:nvSpPr>
          <p:spPr bwMode="auto">
            <a:xfrm>
              <a:off x="4308" y="1526"/>
              <a:ext cx="1" cy="5"/>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770" name="Line 890"/>
            <p:cNvSpPr>
              <a:spLocks noChangeShapeType="1"/>
            </p:cNvSpPr>
            <p:nvPr/>
          </p:nvSpPr>
          <p:spPr bwMode="auto">
            <a:xfrm>
              <a:off x="4308" y="1537"/>
              <a:ext cx="1" cy="5"/>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771" name="Line 891"/>
            <p:cNvSpPr>
              <a:spLocks noChangeShapeType="1"/>
            </p:cNvSpPr>
            <p:nvPr/>
          </p:nvSpPr>
          <p:spPr bwMode="auto">
            <a:xfrm>
              <a:off x="4308" y="1548"/>
              <a:ext cx="1" cy="4"/>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772" name="Line 892"/>
            <p:cNvSpPr>
              <a:spLocks noChangeShapeType="1"/>
            </p:cNvSpPr>
            <p:nvPr/>
          </p:nvSpPr>
          <p:spPr bwMode="auto">
            <a:xfrm>
              <a:off x="4308" y="1559"/>
              <a:ext cx="1" cy="4"/>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773" name="Line 893"/>
            <p:cNvSpPr>
              <a:spLocks noChangeShapeType="1"/>
            </p:cNvSpPr>
            <p:nvPr/>
          </p:nvSpPr>
          <p:spPr bwMode="auto">
            <a:xfrm>
              <a:off x="4308" y="1570"/>
              <a:ext cx="1" cy="4"/>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774" name="Line 894"/>
            <p:cNvSpPr>
              <a:spLocks noChangeShapeType="1"/>
            </p:cNvSpPr>
            <p:nvPr/>
          </p:nvSpPr>
          <p:spPr bwMode="auto">
            <a:xfrm>
              <a:off x="4308" y="1580"/>
              <a:ext cx="1" cy="5"/>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775" name="Line 895"/>
            <p:cNvSpPr>
              <a:spLocks noChangeShapeType="1"/>
            </p:cNvSpPr>
            <p:nvPr/>
          </p:nvSpPr>
          <p:spPr bwMode="auto">
            <a:xfrm>
              <a:off x="4308" y="1591"/>
              <a:ext cx="1" cy="4"/>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776" name="Line 896"/>
            <p:cNvSpPr>
              <a:spLocks noChangeShapeType="1"/>
            </p:cNvSpPr>
            <p:nvPr/>
          </p:nvSpPr>
          <p:spPr bwMode="auto">
            <a:xfrm>
              <a:off x="4308" y="1602"/>
              <a:ext cx="1" cy="4"/>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777" name="Line 897"/>
            <p:cNvSpPr>
              <a:spLocks noChangeShapeType="1"/>
            </p:cNvSpPr>
            <p:nvPr/>
          </p:nvSpPr>
          <p:spPr bwMode="auto">
            <a:xfrm>
              <a:off x="4308" y="1612"/>
              <a:ext cx="1" cy="5"/>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778" name="Line 898"/>
            <p:cNvSpPr>
              <a:spLocks noChangeShapeType="1"/>
            </p:cNvSpPr>
            <p:nvPr/>
          </p:nvSpPr>
          <p:spPr bwMode="auto">
            <a:xfrm>
              <a:off x="4308" y="1623"/>
              <a:ext cx="1" cy="5"/>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779" name="Line 899"/>
            <p:cNvSpPr>
              <a:spLocks noChangeShapeType="1"/>
            </p:cNvSpPr>
            <p:nvPr/>
          </p:nvSpPr>
          <p:spPr bwMode="auto">
            <a:xfrm>
              <a:off x="4308" y="1634"/>
              <a:ext cx="1" cy="4"/>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780" name="Line 900"/>
            <p:cNvSpPr>
              <a:spLocks noChangeShapeType="1"/>
            </p:cNvSpPr>
            <p:nvPr/>
          </p:nvSpPr>
          <p:spPr bwMode="auto">
            <a:xfrm>
              <a:off x="4308" y="1645"/>
              <a:ext cx="1" cy="4"/>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781" name="Line 901"/>
            <p:cNvSpPr>
              <a:spLocks noChangeShapeType="1"/>
            </p:cNvSpPr>
            <p:nvPr/>
          </p:nvSpPr>
          <p:spPr bwMode="auto">
            <a:xfrm>
              <a:off x="4308" y="1656"/>
              <a:ext cx="1" cy="4"/>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782" name="Line 902"/>
            <p:cNvSpPr>
              <a:spLocks noChangeShapeType="1"/>
            </p:cNvSpPr>
            <p:nvPr/>
          </p:nvSpPr>
          <p:spPr bwMode="auto">
            <a:xfrm>
              <a:off x="4308" y="1666"/>
              <a:ext cx="1" cy="5"/>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783" name="Line 903"/>
            <p:cNvSpPr>
              <a:spLocks noChangeShapeType="1"/>
            </p:cNvSpPr>
            <p:nvPr/>
          </p:nvSpPr>
          <p:spPr bwMode="auto">
            <a:xfrm>
              <a:off x="4308" y="1677"/>
              <a:ext cx="1" cy="4"/>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784" name="Line 904"/>
            <p:cNvSpPr>
              <a:spLocks noChangeShapeType="1"/>
            </p:cNvSpPr>
            <p:nvPr/>
          </p:nvSpPr>
          <p:spPr bwMode="auto">
            <a:xfrm>
              <a:off x="4308" y="1688"/>
              <a:ext cx="1" cy="4"/>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785" name="Line 905"/>
            <p:cNvSpPr>
              <a:spLocks noChangeShapeType="1"/>
            </p:cNvSpPr>
            <p:nvPr/>
          </p:nvSpPr>
          <p:spPr bwMode="auto">
            <a:xfrm>
              <a:off x="4308" y="1699"/>
              <a:ext cx="1" cy="4"/>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786" name="Line 906"/>
            <p:cNvSpPr>
              <a:spLocks noChangeShapeType="1"/>
            </p:cNvSpPr>
            <p:nvPr/>
          </p:nvSpPr>
          <p:spPr bwMode="auto">
            <a:xfrm>
              <a:off x="4308" y="1709"/>
              <a:ext cx="1" cy="5"/>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787" name="Line 907"/>
            <p:cNvSpPr>
              <a:spLocks noChangeShapeType="1"/>
            </p:cNvSpPr>
            <p:nvPr/>
          </p:nvSpPr>
          <p:spPr bwMode="auto">
            <a:xfrm>
              <a:off x="4308" y="1720"/>
              <a:ext cx="1" cy="5"/>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788" name="Line 908"/>
            <p:cNvSpPr>
              <a:spLocks noChangeShapeType="1"/>
            </p:cNvSpPr>
            <p:nvPr/>
          </p:nvSpPr>
          <p:spPr bwMode="auto">
            <a:xfrm>
              <a:off x="4308" y="1731"/>
              <a:ext cx="1" cy="4"/>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789" name="Line 909"/>
            <p:cNvSpPr>
              <a:spLocks noChangeShapeType="1"/>
            </p:cNvSpPr>
            <p:nvPr/>
          </p:nvSpPr>
          <p:spPr bwMode="auto">
            <a:xfrm>
              <a:off x="4308" y="1742"/>
              <a:ext cx="1" cy="4"/>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790" name="Line 910"/>
            <p:cNvSpPr>
              <a:spLocks noChangeShapeType="1"/>
            </p:cNvSpPr>
            <p:nvPr/>
          </p:nvSpPr>
          <p:spPr bwMode="auto">
            <a:xfrm>
              <a:off x="4308" y="1752"/>
              <a:ext cx="1" cy="5"/>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791" name="Line 911"/>
            <p:cNvSpPr>
              <a:spLocks noChangeShapeType="1"/>
            </p:cNvSpPr>
            <p:nvPr/>
          </p:nvSpPr>
          <p:spPr bwMode="auto">
            <a:xfrm>
              <a:off x="4308" y="1763"/>
              <a:ext cx="1" cy="4"/>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792" name="Line 912"/>
            <p:cNvSpPr>
              <a:spLocks noChangeShapeType="1"/>
            </p:cNvSpPr>
            <p:nvPr/>
          </p:nvSpPr>
          <p:spPr bwMode="auto">
            <a:xfrm>
              <a:off x="4308" y="1774"/>
              <a:ext cx="1" cy="4"/>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793" name="Line 913"/>
            <p:cNvSpPr>
              <a:spLocks noChangeShapeType="1"/>
            </p:cNvSpPr>
            <p:nvPr/>
          </p:nvSpPr>
          <p:spPr bwMode="auto">
            <a:xfrm>
              <a:off x="4308" y="1785"/>
              <a:ext cx="1" cy="4"/>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794" name="Line 914"/>
            <p:cNvSpPr>
              <a:spLocks noChangeShapeType="1"/>
            </p:cNvSpPr>
            <p:nvPr/>
          </p:nvSpPr>
          <p:spPr bwMode="auto">
            <a:xfrm>
              <a:off x="4308" y="1795"/>
              <a:ext cx="1" cy="5"/>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795" name="Line 915"/>
            <p:cNvSpPr>
              <a:spLocks noChangeShapeType="1"/>
            </p:cNvSpPr>
            <p:nvPr/>
          </p:nvSpPr>
          <p:spPr bwMode="auto">
            <a:xfrm>
              <a:off x="4308" y="1806"/>
              <a:ext cx="1" cy="5"/>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796" name="Line 916"/>
            <p:cNvSpPr>
              <a:spLocks noChangeShapeType="1"/>
            </p:cNvSpPr>
            <p:nvPr/>
          </p:nvSpPr>
          <p:spPr bwMode="auto">
            <a:xfrm>
              <a:off x="4308" y="1817"/>
              <a:ext cx="1" cy="4"/>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797" name="Line 917"/>
            <p:cNvSpPr>
              <a:spLocks noChangeShapeType="1"/>
            </p:cNvSpPr>
            <p:nvPr/>
          </p:nvSpPr>
          <p:spPr bwMode="auto">
            <a:xfrm>
              <a:off x="4308" y="1828"/>
              <a:ext cx="1" cy="4"/>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798" name="Line 918"/>
            <p:cNvSpPr>
              <a:spLocks noChangeShapeType="1"/>
            </p:cNvSpPr>
            <p:nvPr/>
          </p:nvSpPr>
          <p:spPr bwMode="auto">
            <a:xfrm>
              <a:off x="4308" y="1839"/>
              <a:ext cx="1" cy="4"/>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799" name="Line 919"/>
            <p:cNvSpPr>
              <a:spLocks noChangeShapeType="1"/>
            </p:cNvSpPr>
            <p:nvPr/>
          </p:nvSpPr>
          <p:spPr bwMode="auto">
            <a:xfrm>
              <a:off x="4308" y="1849"/>
              <a:ext cx="1" cy="4"/>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800" name="Line 920"/>
            <p:cNvSpPr>
              <a:spLocks noChangeShapeType="1"/>
            </p:cNvSpPr>
            <p:nvPr/>
          </p:nvSpPr>
          <p:spPr bwMode="auto">
            <a:xfrm>
              <a:off x="4308" y="1860"/>
              <a:ext cx="1" cy="4"/>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801" name="Line 921"/>
            <p:cNvSpPr>
              <a:spLocks noChangeShapeType="1"/>
            </p:cNvSpPr>
            <p:nvPr/>
          </p:nvSpPr>
          <p:spPr bwMode="auto">
            <a:xfrm>
              <a:off x="4308" y="1871"/>
              <a:ext cx="1" cy="4"/>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802" name="Line 922"/>
            <p:cNvSpPr>
              <a:spLocks noChangeShapeType="1"/>
            </p:cNvSpPr>
            <p:nvPr/>
          </p:nvSpPr>
          <p:spPr bwMode="auto">
            <a:xfrm>
              <a:off x="4308" y="1881"/>
              <a:ext cx="1" cy="5"/>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803" name="Line 923"/>
            <p:cNvSpPr>
              <a:spLocks noChangeShapeType="1"/>
            </p:cNvSpPr>
            <p:nvPr/>
          </p:nvSpPr>
          <p:spPr bwMode="auto">
            <a:xfrm>
              <a:off x="4308" y="1892"/>
              <a:ext cx="1" cy="5"/>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804" name="Line 924"/>
            <p:cNvSpPr>
              <a:spLocks noChangeShapeType="1"/>
            </p:cNvSpPr>
            <p:nvPr/>
          </p:nvSpPr>
          <p:spPr bwMode="auto">
            <a:xfrm>
              <a:off x="4308" y="1903"/>
              <a:ext cx="1" cy="4"/>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805" name="Line 925"/>
            <p:cNvSpPr>
              <a:spLocks noChangeShapeType="1"/>
            </p:cNvSpPr>
            <p:nvPr/>
          </p:nvSpPr>
          <p:spPr bwMode="auto">
            <a:xfrm>
              <a:off x="4308" y="1914"/>
              <a:ext cx="1" cy="4"/>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806" name="Line 926"/>
            <p:cNvSpPr>
              <a:spLocks noChangeShapeType="1"/>
            </p:cNvSpPr>
            <p:nvPr/>
          </p:nvSpPr>
          <p:spPr bwMode="auto">
            <a:xfrm>
              <a:off x="4308" y="1925"/>
              <a:ext cx="1" cy="4"/>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807" name="Line 927"/>
            <p:cNvSpPr>
              <a:spLocks noChangeShapeType="1"/>
            </p:cNvSpPr>
            <p:nvPr/>
          </p:nvSpPr>
          <p:spPr bwMode="auto">
            <a:xfrm>
              <a:off x="4308" y="1935"/>
              <a:ext cx="1" cy="5"/>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808" name="Line 928"/>
            <p:cNvSpPr>
              <a:spLocks noChangeShapeType="1"/>
            </p:cNvSpPr>
            <p:nvPr/>
          </p:nvSpPr>
          <p:spPr bwMode="auto">
            <a:xfrm>
              <a:off x="4308" y="1946"/>
              <a:ext cx="1" cy="4"/>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809" name="Line 929"/>
            <p:cNvSpPr>
              <a:spLocks noChangeShapeType="1"/>
            </p:cNvSpPr>
            <p:nvPr/>
          </p:nvSpPr>
          <p:spPr bwMode="auto">
            <a:xfrm>
              <a:off x="4308" y="1957"/>
              <a:ext cx="1" cy="4"/>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810" name="Line 930"/>
            <p:cNvSpPr>
              <a:spLocks noChangeShapeType="1"/>
            </p:cNvSpPr>
            <p:nvPr/>
          </p:nvSpPr>
          <p:spPr bwMode="auto">
            <a:xfrm>
              <a:off x="4308" y="1968"/>
              <a:ext cx="1" cy="4"/>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811" name="Line 931"/>
            <p:cNvSpPr>
              <a:spLocks noChangeShapeType="1"/>
            </p:cNvSpPr>
            <p:nvPr/>
          </p:nvSpPr>
          <p:spPr bwMode="auto">
            <a:xfrm>
              <a:off x="4308" y="1978"/>
              <a:ext cx="1" cy="4"/>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812" name="Line 932"/>
            <p:cNvSpPr>
              <a:spLocks noChangeShapeType="1"/>
            </p:cNvSpPr>
            <p:nvPr/>
          </p:nvSpPr>
          <p:spPr bwMode="auto">
            <a:xfrm>
              <a:off x="4308" y="1989"/>
              <a:ext cx="1" cy="5"/>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813" name="Line 933"/>
            <p:cNvSpPr>
              <a:spLocks noChangeShapeType="1"/>
            </p:cNvSpPr>
            <p:nvPr/>
          </p:nvSpPr>
          <p:spPr bwMode="auto">
            <a:xfrm>
              <a:off x="4308" y="2000"/>
              <a:ext cx="1" cy="4"/>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814" name="Line 934"/>
            <p:cNvSpPr>
              <a:spLocks noChangeShapeType="1"/>
            </p:cNvSpPr>
            <p:nvPr/>
          </p:nvSpPr>
          <p:spPr bwMode="auto">
            <a:xfrm>
              <a:off x="4308" y="2011"/>
              <a:ext cx="1" cy="4"/>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815" name="Line 935"/>
            <p:cNvSpPr>
              <a:spLocks noChangeShapeType="1"/>
            </p:cNvSpPr>
            <p:nvPr/>
          </p:nvSpPr>
          <p:spPr bwMode="auto">
            <a:xfrm>
              <a:off x="4308" y="2021"/>
              <a:ext cx="1" cy="5"/>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816" name="Line 936"/>
            <p:cNvSpPr>
              <a:spLocks noChangeShapeType="1"/>
            </p:cNvSpPr>
            <p:nvPr/>
          </p:nvSpPr>
          <p:spPr bwMode="auto">
            <a:xfrm>
              <a:off x="4308" y="2032"/>
              <a:ext cx="1" cy="4"/>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817" name="Line 937"/>
            <p:cNvSpPr>
              <a:spLocks noChangeShapeType="1"/>
            </p:cNvSpPr>
            <p:nvPr/>
          </p:nvSpPr>
          <p:spPr bwMode="auto">
            <a:xfrm>
              <a:off x="4308" y="2043"/>
              <a:ext cx="1" cy="4"/>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818" name="Line 938"/>
            <p:cNvSpPr>
              <a:spLocks noChangeShapeType="1"/>
            </p:cNvSpPr>
            <p:nvPr/>
          </p:nvSpPr>
          <p:spPr bwMode="auto">
            <a:xfrm>
              <a:off x="4308" y="2054"/>
              <a:ext cx="1" cy="4"/>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819" name="Line 939"/>
            <p:cNvSpPr>
              <a:spLocks noChangeShapeType="1"/>
            </p:cNvSpPr>
            <p:nvPr/>
          </p:nvSpPr>
          <p:spPr bwMode="auto">
            <a:xfrm>
              <a:off x="4308" y="2064"/>
              <a:ext cx="1" cy="5"/>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820" name="Line 940"/>
            <p:cNvSpPr>
              <a:spLocks noChangeShapeType="1"/>
            </p:cNvSpPr>
            <p:nvPr/>
          </p:nvSpPr>
          <p:spPr bwMode="auto">
            <a:xfrm>
              <a:off x="4308" y="2075"/>
              <a:ext cx="1" cy="4"/>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821" name="Line 941"/>
            <p:cNvSpPr>
              <a:spLocks noChangeShapeType="1"/>
            </p:cNvSpPr>
            <p:nvPr/>
          </p:nvSpPr>
          <p:spPr bwMode="auto">
            <a:xfrm>
              <a:off x="4308" y="2086"/>
              <a:ext cx="1" cy="4"/>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822" name="Line 942"/>
            <p:cNvSpPr>
              <a:spLocks noChangeShapeType="1"/>
            </p:cNvSpPr>
            <p:nvPr/>
          </p:nvSpPr>
          <p:spPr bwMode="auto">
            <a:xfrm>
              <a:off x="4308" y="2097"/>
              <a:ext cx="1" cy="4"/>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823" name="Line 943"/>
            <p:cNvSpPr>
              <a:spLocks noChangeShapeType="1"/>
            </p:cNvSpPr>
            <p:nvPr/>
          </p:nvSpPr>
          <p:spPr bwMode="auto">
            <a:xfrm>
              <a:off x="4308" y="2108"/>
              <a:ext cx="1" cy="4"/>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824" name="Line 944"/>
            <p:cNvSpPr>
              <a:spLocks noChangeShapeType="1"/>
            </p:cNvSpPr>
            <p:nvPr/>
          </p:nvSpPr>
          <p:spPr bwMode="auto">
            <a:xfrm>
              <a:off x="4308" y="2118"/>
              <a:ext cx="1" cy="4"/>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825" name="Line 945"/>
            <p:cNvSpPr>
              <a:spLocks noChangeShapeType="1"/>
            </p:cNvSpPr>
            <p:nvPr/>
          </p:nvSpPr>
          <p:spPr bwMode="auto">
            <a:xfrm>
              <a:off x="4308" y="2129"/>
              <a:ext cx="1" cy="4"/>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826" name="Line 946"/>
            <p:cNvSpPr>
              <a:spLocks noChangeShapeType="1"/>
            </p:cNvSpPr>
            <p:nvPr/>
          </p:nvSpPr>
          <p:spPr bwMode="auto">
            <a:xfrm>
              <a:off x="4308" y="2140"/>
              <a:ext cx="1" cy="4"/>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827" name="Line 947"/>
            <p:cNvSpPr>
              <a:spLocks noChangeShapeType="1"/>
            </p:cNvSpPr>
            <p:nvPr/>
          </p:nvSpPr>
          <p:spPr bwMode="auto">
            <a:xfrm>
              <a:off x="4308" y="2150"/>
              <a:ext cx="1" cy="5"/>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828" name="Line 948"/>
            <p:cNvSpPr>
              <a:spLocks noChangeShapeType="1"/>
            </p:cNvSpPr>
            <p:nvPr/>
          </p:nvSpPr>
          <p:spPr bwMode="auto">
            <a:xfrm>
              <a:off x="4308" y="2161"/>
              <a:ext cx="1" cy="4"/>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829" name="Line 949"/>
            <p:cNvSpPr>
              <a:spLocks noChangeShapeType="1"/>
            </p:cNvSpPr>
            <p:nvPr/>
          </p:nvSpPr>
          <p:spPr bwMode="auto">
            <a:xfrm>
              <a:off x="4308" y="2172"/>
              <a:ext cx="1" cy="4"/>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830" name="Line 950"/>
            <p:cNvSpPr>
              <a:spLocks noChangeShapeType="1"/>
            </p:cNvSpPr>
            <p:nvPr/>
          </p:nvSpPr>
          <p:spPr bwMode="auto">
            <a:xfrm>
              <a:off x="4308" y="2183"/>
              <a:ext cx="1" cy="4"/>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831" name="Line 951"/>
            <p:cNvSpPr>
              <a:spLocks noChangeShapeType="1"/>
            </p:cNvSpPr>
            <p:nvPr/>
          </p:nvSpPr>
          <p:spPr bwMode="auto">
            <a:xfrm>
              <a:off x="4308" y="2194"/>
              <a:ext cx="1" cy="4"/>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832" name="Line 952"/>
            <p:cNvSpPr>
              <a:spLocks noChangeShapeType="1"/>
            </p:cNvSpPr>
            <p:nvPr/>
          </p:nvSpPr>
          <p:spPr bwMode="auto">
            <a:xfrm>
              <a:off x="4308" y="2204"/>
              <a:ext cx="1" cy="5"/>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833" name="Line 953"/>
            <p:cNvSpPr>
              <a:spLocks noChangeShapeType="1"/>
            </p:cNvSpPr>
            <p:nvPr/>
          </p:nvSpPr>
          <p:spPr bwMode="auto">
            <a:xfrm>
              <a:off x="4308" y="2215"/>
              <a:ext cx="1" cy="4"/>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834" name="Line 954"/>
            <p:cNvSpPr>
              <a:spLocks noChangeShapeType="1"/>
            </p:cNvSpPr>
            <p:nvPr/>
          </p:nvSpPr>
          <p:spPr bwMode="auto">
            <a:xfrm>
              <a:off x="4308" y="2226"/>
              <a:ext cx="1" cy="4"/>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835" name="Line 955"/>
            <p:cNvSpPr>
              <a:spLocks noChangeShapeType="1"/>
            </p:cNvSpPr>
            <p:nvPr/>
          </p:nvSpPr>
          <p:spPr bwMode="auto">
            <a:xfrm>
              <a:off x="4308" y="2237"/>
              <a:ext cx="1" cy="4"/>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836" name="Line 956"/>
            <p:cNvSpPr>
              <a:spLocks noChangeShapeType="1"/>
            </p:cNvSpPr>
            <p:nvPr/>
          </p:nvSpPr>
          <p:spPr bwMode="auto">
            <a:xfrm>
              <a:off x="4308" y="2247"/>
              <a:ext cx="1" cy="4"/>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837" name="Line 957"/>
            <p:cNvSpPr>
              <a:spLocks noChangeShapeType="1"/>
            </p:cNvSpPr>
            <p:nvPr/>
          </p:nvSpPr>
          <p:spPr bwMode="auto">
            <a:xfrm>
              <a:off x="4308" y="2258"/>
              <a:ext cx="1" cy="4"/>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838" name="Line 958"/>
            <p:cNvSpPr>
              <a:spLocks noChangeShapeType="1"/>
            </p:cNvSpPr>
            <p:nvPr/>
          </p:nvSpPr>
          <p:spPr bwMode="auto">
            <a:xfrm>
              <a:off x="4308" y="2269"/>
              <a:ext cx="1" cy="4"/>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839" name="Line 959"/>
            <p:cNvSpPr>
              <a:spLocks noChangeShapeType="1"/>
            </p:cNvSpPr>
            <p:nvPr/>
          </p:nvSpPr>
          <p:spPr bwMode="auto">
            <a:xfrm>
              <a:off x="4308" y="2280"/>
              <a:ext cx="1" cy="4"/>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840" name="Line 960"/>
            <p:cNvSpPr>
              <a:spLocks noChangeShapeType="1"/>
            </p:cNvSpPr>
            <p:nvPr/>
          </p:nvSpPr>
          <p:spPr bwMode="auto">
            <a:xfrm>
              <a:off x="4308" y="2290"/>
              <a:ext cx="1" cy="5"/>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841" name="Line 961"/>
            <p:cNvSpPr>
              <a:spLocks noChangeShapeType="1"/>
            </p:cNvSpPr>
            <p:nvPr/>
          </p:nvSpPr>
          <p:spPr bwMode="auto">
            <a:xfrm>
              <a:off x="4308" y="2301"/>
              <a:ext cx="1" cy="4"/>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842" name="Line 962"/>
            <p:cNvSpPr>
              <a:spLocks noChangeShapeType="1"/>
            </p:cNvSpPr>
            <p:nvPr/>
          </p:nvSpPr>
          <p:spPr bwMode="auto">
            <a:xfrm>
              <a:off x="4308" y="2312"/>
              <a:ext cx="1" cy="4"/>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843" name="Line 963"/>
            <p:cNvSpPr>
              <a:spLocks noChangeShapeType="1"/>
            </p:cNvSpPr>
            <p:nvPr/>
          </p:nvSpPr>
          <p:spPr bwMode="auto">
            <a:xfrm>
              <a:off x="4308" y="2323"/>
              <a:ext cx="1" cy="4"/>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844" name="Line 964"/>
            <p:cNvSpPr>
              <a:spLocks noChangeShapeType="1"/>
            </p:cNvSpPr>
            <p:nvPr/>
          </p:nvSpPr>
          <p:spPr bwMode="auto">
            <a:xfrm>
              <a:off x="4308" y="2333"/>
              <a:ext cx="1" cy="5"/>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845" name="Line 965"/>
            <p:cNvSpPr>
              <a:spLocks noChangeShapeType="1"/>
            </p:cNvSpPr>
            <p:nvPr/>
          </p:nvSpPr>
          <p:spPr bwMode="auto">
            <a:xfrm>
              <a:off x="4308" y="2344"/>
              <a:ext cx="1" cy="4"/>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846" name="Line 966"/>
            <p:cNvSpPr>
              <a:spLocks noChangeShapeType="1"/>
            </p:cNvSpPr>
            <p:nvPr/>
          </p:nvSpPr>
          <p:spPr bwMode="auto">
            <a:xfrm>
              <a:off x="4308" y="2355"/>
              <a:ext cx="1" cy="4"/>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847" name="Line 967"/>
            <p:cNvSpPr>
              <a:spLocks noChangeShapeType="1"/>
            </p:cNvSpPr>
            <p:nvPr/>
          </p:nvSpPr>
          <p:spPr bwMode="auto">
            <a:xfrm>
              <a:off x="4308" y="2365"/>
              <a:ext cx="1" cy="5"/>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848" name="Line 968"/>
            <p:cNvSpPr>
              <a:spLocks noChangeShapeType="1"/>
            </p:cNvSpPr>
            <p:nvPr/>
          </p:nvSpPr>
          <p:spPr bwMode="auto">
            <a:xfrm>
              <a:off x="4308" y="2377"/>
              <a:ext cx="1" cy="4"/>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849" name="Line 969"/>
            <p:cNvSpPr>
              <a:spLocks noChangeShapeType="1"/>
            </p:cNvSpPr>
            <p:nvPr/>
          </p:nvSpPr>
          <p:spPr bwMode="auto">
            <a:xfrm>
              <a:off x="4308" y="2387"/>
              <a:ext cx="1" cy="4"/>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850" name="Line 970"/>
            <p:cNvSpPr>
              <a:spLocks noChangeShapeType="1"/>
            </p:cNvSpPr>
            <p:nvPr/>
          </p:nvSpPr>
          <p:spPr bwMode="auto">
            <a:xfrm>
              <a:off x="4308" y="2398"/>
              <a:ext cx="1" cy="4"/>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851" name="Line 971"/>
            <p:cNvSpPr>
              <a:spLocks noChangeShapeType="1"/>
            </p:cNvSpPr>
            <p:nvPr/>
          </p:nvSpPr>
          <p:spPr bwMode="auto">
            <a:xfrm>
              <a:off x="4308" y="2409"/>
              <a:ext cx="1" cy="4"/>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852" name="Line 972"/>
            <p:cNvSpPr>
              <a:spLocks noChangeShapeType="1"/>
            </p:cNvSpPr>
            <p:nvPr/>
          </p:nvSpPr>
          <p:spPr bwMode="auto">
            <a:xfrm>
              <a:off x="4308" y="2419"/>
              <a:ext cx="1" cy="5"/>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853" name="Line 973"/>
            <p:cNvSpPr>
              <a:spLocks noChangeShapeType="1"/>
            </p:cNvSpPr>
            <p:nvPr/>
          </p:nvSpPr>
          <p:spPr bwMode="auto">
            <a:xfrm>
              <a:off x="4308" y="2430"/>
              <a:ext cx="1" cy="4"/>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854" name="Line 974"/>
            <p:cNvSpPr>
              <a:spLocks noChangeShapeType="1"/>
            </p:cNvSpPr>
            <p:nvPr/>
          </p:nvSpPr>
          <p:spPr bwMode="auto">
            <a:xfrm>
              <a:off x="4308" y="2441"/>
              <a:ext cx="1" cy="4"/>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855" name="Line 975"/>
            <p:cNvSpPr>
              <a:spLocks noChangeShapeType="1"/>
            </p:cNvSpPr>
            <p:nvPr/>
          </p:nvSpPr>
          <p:spPr bwMode="auto">
            <a:xfrm>
              <a:off x="4308" y="2452"/>
              <a:ext cx="1" cy="4"/>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856" name="Line 976"/>
            <p:cNvSpPr>
              <a:spLocks noChangeShapeType="1"/>
            </p:cNvSpPr>
            <p:nvPr/>
          </p:nvSpPr>
          <p:spPr bwMode="auto">
            <a:xfrm>
              <a:off x="4308" y="2462"/>
              <a:ext cx="1" cy="5"/>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857" name="Line 977"/>
            <p:cNvSpPr>
              <a:spLocks noChangeShapeType="1"/>
            </p:cNvSpPr>
            <p:nvPr/>
          </p:nvSpPr>
          <p:spPr bwMode="auto">
            <a:xfrm>
              <a:off x="4308" y="2473"/>
              <a:ext cx="1" cy="5"/>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858" name="Line 978"/>
            <p:cNvSpPr>
              <a:spLocks noChangeShapeType="1"/>
            </p:cNvSpPr>
            <p:nvPr/>
          </p:nvSpPr>
          <p:spPr bwMode="auto">
            <a:xfrm>
              <a:off x="4308" y="2484"/>
              <a:ext cx="1" cy="4"/>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859" name="Line 979"/>
            <p:cNvSpPr>
              <a:spLocks noChangeShapeType="1"/>
            </p:cNvSpPr>
            <p:nvPr/>
          </p:nvSpPr>
          <p:spPr bwMode="auto">
            <a:xfrm>
              <a:off x="4308" y="2495"/>
              <a:ext cx="1" cy="4"/>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860" name="Line 980"/>
            <p:cNvSpPr>
              <a:spLocks noChangeShapeType="1"/>
            </p:cNvSpPr>
            <p:nvPr/>
          </p:nvSpPr>
          <p:spPr bwMode="auto">
            <a:xfrm>
              <a:off x="4308" y="2505"/>
              <a:ext cx="1" cy="5"/>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861" name="Line 981"/>
            <p:cNvSpPr>
              <a:spLocks noChangeShapeType="1"/>
            </p:cNvSpPr>
            <p:nvPr/>
          </p:nvSpPr>
          <p:spPr bwMode="auto">
            <a:xfrm>
              <a:off x="4308" y="2516"/>
              <a:ext cx="1" cy="4"/>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862" name="Line 982"/>
            <p:cNvSpPr>
              <a:spLocks noChangeShapeType="1"/>
            </p:cNvSpPr>
            <p:nvPr/>
          </p:nvSpPr>
          <p:spPr bwMode="auto">
            <a:xfrm>
              <a:off x="4308" y="2527"/>
              <a:ext cx="1" cy="4"/>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863" name="Line 983"/>
            <p:cNvSpPr>
              <a:spLocks noChangeShapeType="1"/>
            </p:cNvSpPr>
            <p:nvPr/>
          </p:nvSpPr>
          <p:spPr bwMode="auto">
            <a:xfrm>
              <a:off x="4308" y="2538"/>
              <a:ext cx="1" cy="4"/>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864" name="Line 984"/>
            <p:cNvSpPr>
              <a:spLocks noChangeShapeType="1"/>
            </p:cNvSpPr>
            <p:nvPr/>
          </p:nvSpPr>
          <p:spPr bwMode="auto">
            <a:xfrm>
              <a:off x="4308" y="2548"/>
              <a:ext cx="1" cy="5"/>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865" name="Line 985"/>
            <p:cNvSpPr>
              <a:spLocks noChangeShapeType="1"/>
            </p:cNvSpPr>
            <p:nvPr/>
          </p:nvSpPr>
          <p:spPr bwMode="auto">
            <a:xfrm>
              <a:off x="4308" y="2559"/>
              <a:ext cx="1" cy="5"/>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866" name="Line 986"/>
            <p:cNvSpPr>
              <a:spLocks noChangeShapeType="1"/>
            </p:cNvSpPr>
            <p:nvPr/>
          </p:nvSpPr>
          <p:spPr bwMode="auto">
            <a:xfrm>
              <a:off x="4308" y="2570"/>
              <a:ext cx="1" cy="4"/>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867" name="Line 987"/>
            <p:cNvSpPr>
              <a:spLocks noChangeShapeType="1"/>
            </p:cNvSpPr>
            <p:nvPr/>
          </p:nvSpPr>
          <p:spPr bwMode="auto">
            <a:xfrm>
              <a:off x="4308" y="2581"/>
              <a:ext cx="1" cy="4"/>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868" name="Line 988"/>
            <p:cNvSpPr>
              <a:spLocks noChangeShapeType="1"/>
            </p:cNvSpPr>
            <p:nvPr/>
          </p:nvSpPr>
          <p:spPr bwMode="auto">
            <a:xfrm>
              <a:off x="4308" y="2592"/>
              <a:ext cx="1" cy="4"/>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869" name="Line 989"/>
            <p:cNvSpPr>
              <a:spLocks noChangeShapeType="1"/>
            </p:cNvSpPr>
            <p:nvPr/>
          </p:nvSpPr>
          <p:spPr bwMode="auto">
            <a:xfrm>
              <a:off x="4308" y="2602"/>
              <a:ext cx="1" cy="5"/>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870" name="Line 990"/>
            <p:cNvSpPr>
              <a:spLocks noChangeShapeType="1"/>
            </p:cNvSpPr>
            <p:nvPr/>
          </p:nvSpPr>
          <p:spPr bwMode="auto">
            <a:xfrm>
              <a:off x="4308" y="2613"/>
              <a:ext cx="1" cy="4"/>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871" name="Line 991"/>
            <p:cNvSpPr>
              <a:spLocks noChangeShapeType="1"/>
            </p:cNvSpPr>
            <p:nvPr/>
          </p:nvSpPr>
          <p:spPr bwMode="auto">
            <a:xfrm>
              <a:off x="4308" y="2624"/>
              <a:ext cx="1" cy="4"/>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872" name="Line 992"/>
            <p:cNvSpPr>
              <a:spLocks noChangeShapeType="1"/>
            </p:cNvSpPr>
            <p:nvPr/>
          </p:nvSpPr>
          <p:spPr bwMode="auto">
            <a:xfrm>
              <a:off x="4308" y="2634"/>
              <a:ext cx="1" cy="5"/>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873" name="Line 993"/>
            <p:cNvSpPr>
              <a:spLocks noChangeShapeType="1"/>
            </p:cNvSpPr>
            <p:nvPr/>
          </p:nvSpPr>
          <p:spPr bwMode="auto">
            <a:xfrm>
              <a:off x="4308" y="2645"/>
              <a:ext cx="1" cy="5"/>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874" name="Line 994"/>
            <p:cNvSpPr>
              <a:spLocks noChangeShapeType="1"/>
            </p:cNvSpPr>
            <p:nvPr/>
          </p:nvSpPr>
          <p:spPr bwMode="auto">
            <a:xfrm>
              <a:off x="4308" y="2656"/>
              <a:ext cx="1" cy="4"/>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875" name="Line 995"/>
            <p:cNvSpPr>
              <a:spLocks noChangeShapeType="1"/>
            </p:cNvSpPr>
            <p:nvPr/>
          </p:nvSpPr>
          <p:spPr bwMode="auto">
            <a:xfrm>
              <a:off x="4308" y="2667"/>
              <a:ext cx="1" cy="4"/>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876" name="Line 996"/>
            <p:cNvSpPr>
              <a:spLocks noChangeShapeType="1"/>
            </p:cNvSpPr>
            <p:nvPr/>
          </p:nvSpPr>
          <p:spPr bwMode="auto">
            <a:xfrm>
              <a:off x="4308" y="2678"/>
              <a:ext cx="1" cy="4"/>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877" name="Line 997"/>
            <p:cNvSpPr>
              <a:spLocks noChangeShapeType="1"/>
            </p:cNvSpPr>
            <p:nvPr/>
          </p:nvSpPr>
          <p:spPr bwMode="auto">
            <a:xfrm>
              <a:off x="4308" y="2688"/>
              <a:ext cx="1" cy="5"/>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878" name="Line 998"/>
            <p:cNvSpPr>
              <a:spLocks noChangeShapeType="1"/>
            </p:cNvSpPr>
            <p:nvPr/>
          </p:nvSpPr>
          <p:spPr bwMode="auto">
            <a:xfrm>
              <a:off x="4308" y="2699"/>
              <a:ext cx="1" cy="4"/>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879" name="Line 999"/>
            <p:cNvSpPr>
              <a:spLocks noChangeShapeType="1"/>
            </p:cNvSpPr>
            <p:nvPr/>
          </p:nvSpPr>
          <p:spPr bwMode="auto">
            <a:xfrm>
              <a:off x="4308" y="2710"/>
              <a:ext cx="1" cy="4"/>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880" name="Line 1000"/>
            <p:cNvSpPr>
              <a:spLocks noChangeShapeType="1"/>
            </p:cNvSpPr>
            <p:nvPr/>
          </p:nvSpPr>
          <p:spPr bwMode="auto">
            <a:xfrm>
              <a:off x="4308" y="2721"/>
              <a:ext cx="1" cy="4"/>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881" name="Line 1001"/>
            <p:cNvSpPr>
              <a:spLocks noChangeShapeType="1"/>
            </p:cNvSpPr>
            <p:nvPr/>
          </p:nvSpPr>
          <p:spPr bwMode="auto">
            <a:xfrm>
              <a:off x="4308" y="2731"/>
              <a:ext cx="1" cy="5"/>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882" name="Line 1002"/>
            <p:cNvSpPr>
              <a:spLocks noChangeShapeType="1"/>
            </p:cNvSpPr>
            <p:nvPr/>
          </p:nvSpPr>
          <p:spPr bwMode="auto">
            <a:xfrm>
              <a:off x="4308" y="2742"/>
              <a:ext cx="1" cy="5"/>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grpSp>
      <p:sp>
        <p:nvSpPr>
          <p:cNvPr id="763883" name="Line 1003"/>
          <p:cNvSpPr>
            <a:spLocks noChangeShapeType="1"/>
          </p:cNvSpPr>
          <p:nvPr/>
        </p:nvSpPr>
        <p:spPr bwMode="auto">
          <a:xfrm>
            <a:off x="6838950" y="4370388"/>
            <a:ext cx="1588" cy="6350"/>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884" name="Line 1004"/>
          <p:cNvSpPr>
            <a:spLocks noChangeShapeType="1"/>
          </p:cNvSpPr>
          <p:nvPr/>
        </p:nvSpPr>
        <p:spPr bwMode="auto">
          <a:xfrm>
            <a:off x="6838950" y="4387850"/>
            <a:ext cx="1588" cy="6350"/>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885" name="Line 1005"/>
          <p:cNvSpPr>
            <a:spLocks noChangeShapeType="1"/>
          </p:cNvSpPr>
          <p:nvPr/>
        </p:nvSpPr>
        <p:spPr bwMode="auto">
          <a:xfrm>
            <a:off x="6838950" y="4403725"/>
            <a:ext cx="1588" cy="7938"/>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886" name="Line 1006"/>
          <p:cNvSpPr>
            <a:spLocks noChangeShapeType="1"/>
          </p:cNvSpPr>
          <p:nvPr/>
        </p:nvSpPr>
        <p:spPr bwMode="auto">
          <a:xfrm>
            <a:off x="6838950" y="4421188"/>
            <a:ext cx="1588" cy="6350"/>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887" name="Line 1007"/>
          <p:cNvSpPr>
            <a:spLocks noChangeShapeType="1"/>
          </p:cNvSpPr>
          <p:nvPr/>
        </p:nvSpPr>
        <p:spPr bwMode="auto">
          <a:xfrm>
            <a:off x="6838950" y="4438650"/>
            <a:ext cx="1588" cy="6350"/>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888" name="Line 1008"/>
          <p:cNvSpPr>
            <a:spLocks noChangeShapeType="1"/>
          </p:cNvSpPr>
          <p:nvPr/>
        </p:nvSpPr>
        <p:spPr bwMode="auto">
          <a:xfrm>
            <a:off x="6838950" y="4456113"/>
            <a:ext cx="1588" cy="6350"/>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889" name="Line 1009"/>
          <p:cNvSpPr>
            <a:spLocks noChangeShapeType="1"/>
          </p:cNvSpPr>
          <p:nvPr/>
        </p:nvSpPr>
        <p:spPr bwMode="auto">
          <a:xfrm>
            <a:off x="6838950" y="4471988"/>
            <a:ext cx="1588" cy="7938"/>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890" name="Line 1010"/>
          <p:cNvSpPr>
            <a:spLocks noChangeShapeType="1"/>
          </p:cNvSpPr>
          <p:nvPr/>
        </p:nvSpPr>
        <p:spPr bwMode="auto">
          <a:xfrm>
            <a:off x="6838950" y="4489450"/>
            <a:ext cx="1588" cy="7938"/>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891" name="Line 1011"/>
          <p:cNvSpPr>
            <a:spLocks noChangeShapeType="1"/>
          </p:cNvSpPr>
          <p:nvPr/>
        </p:nvSpPr>
        <p:spPr bwMode="auto">
          <a:xfrm>
            <a:off x="6838950" y="4506913"/>
            <a:ext cx="1588" cy="6350"/>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892" name="Line 1012"/>
          <p:cNvSpPr>
            <a:spLocks noChangeShapeType="1"/>
          </p:cNvSpPr>
          <p:nvPr/>
        </p:nvSpPr>
        <p:spPr bwMode="auto">
          <a:xfrm>
            <a:off x="6838950" y="4524375"/>
            <a:ext cx="1588" cy="6350"/>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893" name="Line 1013"/>
          <p:cNvSpPr>
            <a:spLocks noChangeShapeType="1"/>
          </p:cNvSpPr>
          <p:nvPr/>
        </p:nvSpPr>
        <p:spPr bwMode="auto">
          <a:xfrm>
            <a:off x="6838950" y="4541838"/>
            <a:ext cx="1588" cy="6350"/>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894" name="Line 1014"/>
          <p:cNvSpPr>
            <a:spLocks noChangeShapeType="1"/>
          </p:cNvSpPr>
          <p:nvPr/>
        </p:nvSpPr>
        <p:spPr bwMode="auto">
          <a:xfrm>
            <a:off x="6838950" y="4557713"/>
            <a:ext cx="1588" cy="7938"/>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895" name="Line 1015"/>
          <p:cNvSpPr>
            <a:spLocks noChangeShapeType="1"/>
          </p:cNvSpPr>
          <p:nvPr/>
        </p:nvSpPr>
        <p:spPr bwMode="auto">
          <a:xfrm>
            <a:off x="6838950" y="4575175"/>
            <a:ext cx="1588" cy="6350"/>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896" name="Line 1016"/>
          <p:cNvSpPr>
            <a:spLocks noChangeShapeType="1"/>
          </p:cNvSpPr>
          <p:nvPr/>
        </p:nvSpPr>
        <p:spPr bwMode="auto">
          <a:xfrm>
            <a:off x="6838950" y="4592638"/>
            <a:ext cx="1588" cy="6350"/>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897" name="Line 1017"/>
          <p:cNvSpPr>
            <a:spLocks noChangeShapeType="1"/>
          </p:cNvSpPr>
          <p:nvPr/>
        </p:nvSpPr>
        <p:spPr bwMode="auto">
          <a:xfrm>
            <a:off x="6838950" y="4608513"/>
            <a:ext cx="1588" cy="7938"/>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898" name="Line 1018"/>
          <p:cNvSpPr>
            <a:spLocks noChangeShapeType="1"/>
          </p:cNvSpPr>
          <p:nvPr/>
        </p:nvSpPr>
        <p:spPr bwMode="auto">
          <a:xfrm>
            <a:off x="6838950" y="4625975"/>
            <a:ext cx="1588" cy="7938"/>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899" name="Line 1019"/>
          <p:cNvSpPr>
            <a:spLocks noChangeShapeType="1"/>
          </p:cNvSpPr>
          <p:nvPr/>
        </p:nvSpPr>
        <p:spPr bwMode="auto">
          <a:xfrm>
            <a:off x="6838950" y="4643438"/>
            <a:ext cx="1588" cy="6350"/>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900" name="Line 1020"/>
          <p:cNvSpPr>
            <a:spLocks noChangeShapeType="1"/>
          </p:cNvSpPr>
          <p:nvPr/>
        </p:nvSpPr>
        <p:spPr bwMode="auto">
          <a:xfrm>
            <a:off x="6838950" y="4660900"/>
            <a:ext cx="1588" cy="6350"/>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901" name="Line 1021"/>
          <p:cNvSpPr>
            <a:spLocks noChangeShapeType="1"/>
          </p:cNvSpPr>
          <p:nvPr/>
        </p:nvSpPr>
        <p:spPr bwMode="auto">
          <a:xfrm>
            <a:off x="6838950" y="4678363"/>
            <a:ext cx="1588" cy="6350"/>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902" name="Line 1022"/>
          <p:cNvSpPr>
            <a:spLocks noChangeShapeType="1"/>
          </p:cNvSpPr>
          <p:nvPr/>
        </p:nvSpPr>
        <p:spPr bwMode="auto">
          <a:xfrm>
            <a:off x="6838950" y="4694238"/>
            <a:ext cx="1588" cy="7938"/>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903" name="Line 1023"/>
          <p:cNvSpPr>
            <a:spLocks noChangeShapeType="1"/>
          </p:cNvSpPr>
          <p:nvPr/>
        </p:nvSpPr>
        <p:spPr bwMode="auto">
          <a:xfrm>
            <a:off x="6838950" y="4711700"/>
            <a:ext cx="1588" cy="6350"/>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904" name="Line 1024"/>
          <p:cNvSpPr>
            <a:spLocks noChangeShapeType="1"/>
          </p:cNvSpPr>
          <p:nvPr/>
        </p:nvSpPr>
        <p:spPr bwMode="auto">
          <a:xfrm>
            <a:off x="6838950" y="4729163"/>
            <a:ext cx="1588" cy="6350"/>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905" name="Line 1025"/>
          <p:cNvSpPr>
            <a:spLocks noChangeShapeType="1"/>
          </p:cNvSpPr>
          <p:nvPr/>
        </p:nvSpPr>
        <p:spPr bwMode="auto">
          <a:xfrm>
            <a:off x="6838950" y="4746625"/>
            <a:ext cx="1588" cy="6350"/>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906" name="Line 1026"/>
          <p:cNvSpPr>
            <a:spLocks noChangeShapeType="1"/>
          </p:cNvSpPr>
          <p:nvPr/>
        </p:nvSpPr>
        <p:spPr bwMode="auto">
          <a:xfrm>
            <a:off x="6838950" y="4762500"/>
            <a:ext cx="1588" cy="7938"/>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907" name="Line 1027"/>
          <p:cNvSpPr>
            <a:spLocks noChangeShapeType="1"/>
          </p:cNvSpPr>
          <p:nvPr/>
        </p:nvSpPr>
        <p:spPr bwMode="auto">
          <a:xfrm>
            <a:off x="6838950" y="4779963"/>
            <a:ext cx="1588" cy="7938"/>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908" name="Line 1028"/>
          <p:cNvSpPr>
            <a:spLocks noChangeShapeType="1"/>
          </p:cNvSpPr>
          <p:nvPr/>
        </p:nvSpPr>
        <p:spPr bwMode="auto">
          <a:xfrm>
            <a:off x="6838950" y="4797425"/>
            <a:ext cx="1588" cy="6350"/>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909" name="Line 1029"/>
          <p:cNvSpPr>
            <a:spLocks noChangeShapeType="1"/>
          </p:cNvSpPr>
          <p:nvPr/>
        </p:nvSpPr>
        <p:spPr bwMode="auto">
          <a:xfrm>
            <a:off x="6838950" y="4814888"/>
            <a:ext cx="1588" cy="6350"/>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910" name="Line 1030"/>
          <p:cNvSpPr>
            <a:spLocks noChangeShapeType="1"/>
          </p:cNvSpPr>
          <p:nvPr/>
        </p:nvSpPr>
        <p:spPr bwMode="auto">
          <a:xfrm>
            <a:off x="6838950" y="4830763"/>
            <a:ext cx="1588" cy="7938"/>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911" name="Line 1031"/>
          <p:cNvSpPr>
            <a:spLocks noChangeShapeType="1"/>
          </p:cNvSpPr>
          <p:nvPr/>
        </p:nvSpPr>
        <p:spPr bwMode="auto">
          <a:xfrm>
            <a:off x="6838950" y="4848225"/>
            <a:ext cx="1588" cy="6350"/>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912" name="Line 1032"/>
          <p:cNvSpPr>
            <a:spLocks noChangeShapeType="1"/>
          </p:cNvSpPr>
          <p:nvPr/>
        </p:nvSpPr>
        <p:spPr bwMode="auto">
          <a:xfrm>
            <a:off x="6838950" y="4865688"/>
            <a:ext cx="1588" cy="6350"/>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913" name="Line 1033"/>
          <p:cNvSpPr>
            <a:spLocks noChangeShapeType="1"/>
          </p:cNvSpPr>
          <p:nvPr/>
        </p:nvSpPr>
        <p:spPr bwMode="auto">
          <a:xfrm>
            <a:off x="6838950" y="4883150"/>
            <a:ext cx="1588" cy="6350"/>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914" name="Line 1034"/>
          <p:cNvSpPr>
            <a:spLocks noChangeShapeType="1"/>
          </p:cNvSpPr>
          <p:nvPr/>
        </p:nvSpPr>
        <p:spPr bwMode="auto">
          <a:xfrm>
            <a:off x="6838950" y="4899025"/>
            <a:ext cx="1588" cy="7938"/>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915" name="Line 1035"/>
          <p:cNvSpPr>
            <a:spLocks noChangeShapeType="1"/>
          </p:cNvSpPr>
          <p:nvPr/>
        </p:nvSpPr>
        <p:spPr bwMode="auto">
          <a:xfrm>
            <a:off x="6838950" y="4916488"/>
            <a:ext cx="1588" cy="7938"/>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916" name="Line 1036"/>
          <p:cNvSpPr>
            <a:spLocks noChangeShapeType="1"/>
          </p:cNvSpPr>
          <p:nvPr/>
        </p:nvSpPr>
        <p:spPr bwMode="auto">
          <a:xfrm>
            <a:off x="6838950" y="4933950"/>
            <a:ext cx="1588" cy="6350"/>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917" name="Line 1037"/>
          <p:cNvSpPr>
            <a:spLocks noChangeShapeType="1"/>
          </p:cNvSpPr>
          <p:nvPr/>
        </p:nvSpPr>
        <p:spPr bwMode="auto">
          <a:xfrm>
            <a:off x="6838950" y="4951413"/>
            <a:ext cx="1588" cy="6350"/>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918" name="Line 1038"/>
          <p:cNvSpPr>
            <a:spLocks noChangeShapeType="1"/>
          </p:cNvSpPr>
          <p:nvPr/>
        </p:nvSpPr>
        <p:spPr bwMode="auto">
          <a:xfrm>
            <a:off x="6838950" y="4968875"/>
            <a:ext cx="1588" cy="6350"/>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919" name="Line 1039"/>
          <p:cNvSpPr>
            <a:spLocks noChangeShapeType="1"/>
          </p:cNvSpPr>
          <p:nvPr/>
        </p:nvSpPr>
        <p:spPr bwMode="auto">
          <a:xfrm>
            <a:off x="6838950" y="4984750"/>
            <a:ext cx="1588" cy="6350"/>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920" name="Line 1040"/>
          <p:cNvSpPr>
            <a:spLocks noChangeShapeType="1"/>
          </p:cNvSpPr>
          <p:nvPr/>
        </p:nvSpPr>
        <p:spPr bwMode="auto">
          <a:xfrm>
            <a:off x="6838950" y="5002213"/>
            <a:ext cx="1588" cy="6350"/>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921" name="Line 1041"/>
          <p:cNvSpPr>
            <a:spLocks noChangeShapeType="1"/>
          </p:cNvSpPr>
          <p:nvPr/>
        </p:nvSpPr>
        <p:spPr bwMode="auto">
          <a:xfrm>
            <a:off x="6838950" y="5019675"/>
            <a:ext cx="1588" cy="6350"/>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922" name="Line 1042"/>
          <p:cNvSpPr>
            <a:spLocks noChangeShapeType="1"/>
          </p:cNvSpPr>
          <p:nvPr/>
        </p:nvSpPr>
        <p:spPr bwMode="auto">
          <a:xfrm>
            <a:off x="6838950" y="5035550"/>
            <a:ext cx="1588" cy="7938"/>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923" name="Line 1043"/>
          <p:cNvSpPr>
            <a:spLocks noChangeShapeType="1"/>
          </p:cNvSpPr>
          <p:nvPr/>
        </p:nvSpPr>
        <p:spPr bwMode="auto">
          <a:xfrm>
            <a:off x="6838950" y="5053013"/>
            <a:ext cx="1588" cy="7938"/>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924" name="Line 1044"/>
          <p:cNvSpPr>
            <a:spLocks noChangeShapeType="1"/>
          </p:cNvSpPr>
          <p:nvPr/>
        </p:nvSpPr>
        <p:spPr bwMode="auto">
          <a:xfrm>
            <a:off x="6838950" y="5070475"/>
            <a:ext cx="1588" cy="6350"/>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925" name="Line 1045"/>
          <p:cNvSpPr>
            <a:spLocks noChangeShapeType="1"/>
          </p:cNvSpPr>
          <p:nvPr/>
        </p:nvSpPr>
        <p:spPr bwMode="auto">
          <a:xfrm>
            <a:off x="6838950" y="5087938"/>
            <a:ext cx="1588" cy="6350"/>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926" name="Line 1046"/>
          <p:cNvSpPr>
            <a:spLocks noChangeShapeType="1"/>
          </p:cNvSpPr>
          <p:nvPr/>
        </p:nvSpPr>
        <p:spPr bwMode="auto">
          <a:xfrm>
            <a:off x="6838950" y="5105400"/>
            <a:ext cx="1588" cy="6350"/>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927" name="Line 1047"/>
          <p:cNvSpPr>
            <a:spLocks noChangeShapeType="1"/>
          </p:cNvSpPr>
          <p:nvPr/>
        </p:nvSpPr>
        <p:spPr bwMode="auto">
          <a:xfrm>
            <a:off x="6838950" y="5121275"/>
            <a:ext cx="1588" cy="7938"/>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928" name="Line 1048"/>
          <p:cNvSpPr>
            <a:spLocks noChangeShapeType="1"/>
          </p:cNvSpPr>
          <p:nvPr/>
        </p:nvSpPr>
        <p:spPr bwMode="auto">
          <a:xfrm>
            <a:off x="6838950" y="5138738"/>
            <a:ext cx="1588" cy="6350"/>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929" name="Line 1049"/>
          <p:cNvSpPr>
            <a:spLocks noChangeShapeType="1"/>
          </p:cNvSpPr>
          <p:nvPr/>
        </p:nvSpPr>
        <p:spPr bwMode="auto">
          <a:xfrm>
            <a:off x="6838950" y="5156200"/>
            <a:ext cx="1588" cy="6350"/>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930" name="Line 1050"/>
          <p:cNvSpPr>
            <a:spLocks noChangeShapeType="1"/>
          </p:cNvSpPr>
          <p:nvPr/>
        </p:nvSpPr>
        <p:spPr bwMode="auto">
          <a:xfrm>
            <a:off x="6838950" y="5173663"/>
            <a:ext cx="1588" cy="6350"/>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931" name="Line 1051"/>
          <p:cNvSpPr>
            <a:spLocks noChangeShapeType="1"/>
          </p:cNvSpPr>
          <p:nvPr/>
        </p:nvSpPr>
        <p:spPr bwMode="auto">
          <a:xfrm>
            <a:off x="6838950" y="5189538"/>
            <a:ext cx="1588" cy="7938"/>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932" name="Rectangle 1052"/>
          <p:cNvSpPr>
            <a:spLocks noChangeArrowheads="1"/>
          </p:cNvSpPr>
          <p:nvPr/>
        </p:nvSpPr>
        <p:spPr bwMode="auto">
          <a:xfrm>
            <a:off x="1990725" y="1868488"/>
            <a:ext cx="6021388" cy="958850"/>
          </a:xfrm>
          <a:prstGeom prst="rect">
            <a:avLst/>
          </a:prstGeom>
          <a:noFill/>
          <a:ln w="3175">
            <a:solidFill>
              <a:srgbClr val="1F1A17"/>
            </a:solidFill>
            <a:miter lim="800000"/>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64540" name="Rectangle 1053"/>
          <p:cNvSpPr/>
          <p:nvPr/>
        </p:nvSpPr>
        <p:spPr>
          <a:xfrm>
            <a:off x="884238" y="2054225"/>
            <a:ext cx="495300" cy="198438"/>
          </a:xfrm>
          <a:prstGeom prst="rect">
            <a:avLst/>
          </a:prstGeom>
          <a:noFill/>
          <a:ln w="9525">
            <a:noFill/>
          </a:ln>
        </p:spPr>
        <p:txBody>
          <a:bodyPr wrap="none" lIns="0" tIns="0" rIns="0" bIns="0" anchor="t">
            <a:spAutoFit/>
          </a:bodyPr>
          <a:p>
            <a:pPr eaLnBrk="0" hangingPunct="0"/>
            <a:r>
              <a:rPr lang="zh-CN" altLang="en-US" sz="1300" b="1" dirty="0">
                <a:solidFill>
                  <a:srgbClr val="121415"/>
                </a:solidFill>
                <a:latin typeface="Arial" panose="020B0604020202020204" pitchFamily="34" charset="0"/>
                <a:ea typeface="宋体" panose="02010600030101010101" pitchFamily="2" charset="-122"/>
              </a:rPr>
              <a:t>规程　</a:t>
            </a:r>
            <a:endParaRPr lang="zh-CN" altLang="en-US" sz="1000" dirty="0">
              <a:latin typeface="Arial" panose="020B0604020202020204" pitchFamily="34" charset="0"/>
              <a:ea typeface="宋体" panose="02010600030101010101" pitchFamily="2" charset="-122"/>
            </a:endParaRPr>
          </a:p>
        </p:txBody>
      </p:sp>
      <p:sp>
        <p:nvSpPr>
          <p:cNvPr id="763934" name="Rectangle 1054"/>
          <p:cNvSpPr>
            <a:spLocks noChangeArrowheads="1"/>
          </p:cNvSpPr>
          <p:nvPr/>
        </p:nvSpPr>
        <p:spPr bwMode="auto">
          <a:xfrm>
            <a:off x="6958013" y="2016125"/>
            <a:ext cx="1019175" cy="593725"/>
          </a:xfrm>
          <a:prstGeom prst="rect">
            <a:avLst/>
          </a:prstGeom>
          <a:solidFill>
            <a:srgbClr val="121415"/>
          </a:solidFill>
          <a:ln w="9525">
            <a:noFill/>
            <a:miter lim="800000"/>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935" name="Rectangle 1055"/>
          <p:cNvSpPr>
            <a:spLocks noChangeArrowheads="1"/>
          </p:cNvSpPr>
          <p:nvPr/>
        </p:nvSpPr>
        <p:spPr bwMode="auto">
          <a:xfrm>
            <a:off x="6932613" y="1995488"/>
            <a:ext cx="1017588" cy="590550"/>
          </a:xfrm>
          <a:prstGeom prst="rect">
            <a:avLst/>
          </a:prstGeom>
          <a:solidFill>
            <a:srgbClr val="FDFC9B"/>
          </a:solidFill>
          <a:ln w="9525">
            <a:noFill/>
            <a:miter lim="800000"/>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936" name="Freeform 1056"/>
          <p:cNvSpPr/>
          <p:nvPr/>
        </p:nvSpPr>
        <p:spPr bwMode="auto">
          <a:xfrm>
            <a:off x="6926263" y="1989138"/>
            <a:ext cx="12700" cy="596900"/>
          </a:xfrm>
          <a:custGeom>
            <a:avLst/>
            <a:gdLst/>
            <a:ahLst/>
            <a:cxnLst>
              <a:cxn ang="0">
                <a:pos x="15" y="0"/>
              </a:cxn>
              <a:cxn ang="0">
                <a:pos x="0" y="14"/>
              </a:cxn>
              <a:cxn ang="0">
                <a:pos x="0" y="1506"/>
              </a:cxn>
              <a:cxn ang="0">
                <a:pos x="32" y="1506"/>
              </a:cxn>
              <a:cxn ang="0">
                <a:pos x="32" y="14"/>
              </a:cxn>
              <a:cxn ang="0">
                <a:pos x="15" y="0"/>
              </a:cxn>
              <a:cxn ang="0">
                <a:pos x="15" y="0"/>
              </a:cxn>
              <a:cxn ang="0">
                <a:pos x="0" y="0"/>
              </a:cxn>
              <a:cxn ang="0">
                <a:pos x="0" y="14"/>
              </a:cxn>
              <a:cxn ang="0">
                <a:pos x="15" y="0"/>
              </a:cxn>
            </a:cxnLst>
            <a:rect l="0" t="0" r="r" b="b"/>
            <a:pathLst>
              <a:path w="32" h="1506">
                <a:moveTo>
                  <a:pt x="15" y="0"/>
                </a:moveTo>
                <a:lnTo>
                  <a:pt x="0" y="14"/>
                </a:lnTo>
                <a:lnTo>
                  <a:pt x="0" y="1506"/>
                </a:lnTo>
                <a:lnTo>
                  <a:pt x="32" y="1506"/>
                </a:lnTo>
                <a:lnTo>
                  <a:pt x="32" y="14"/>
                </a:lnTo>
                <a:lnTo>
                  <a:pt x="15" y="0"/>
                </a:lnTo>
                <a:lnTo>
                  <a:pt x="15" y="0"/>
                </a:lnTo>
                <a:lnTo>
                  <a:pt x="0" y="0"/>
                </a:lnTo>
                <a:lnTo>
                  <a:pt x="0" y="14"/>
                </a:lnTo>
                <a:lnTo>
                  <a:pt x="15" y="0"/>
                </a:lnTo>
                <a:close/>
              </a:path>
            </a:pathLst>
          </a:custGeom>
          <a:solidFill>
            <a:srgbClr val="121415"/>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937" name="Freeform 1057"/>
          <p:cNvSpPr/>
          <p:nvPr/>
        </p:nvSpPr>
        <p:spPr bwMode="auto">
          <a:xfrm>
            <a:off x="6932613" y="1989138"/>
            <a:ext cx="1023938" cy="11113"/>
          </a:xfrm>
          <a:custGeom>
            <a:avLst/>
            <a:gdLst/>
            <a:ahLst/>
            <a:cxnLst>
              <a:cxn ang="0">
                <a:pos x="2583" y="14"/>
              </a:cxn>
              <a:cxn ang="0">
                <a:pos x="2567" y="0"/>
              </a:cxn>
              <a:cxn ang="0">
                <a:pos x="0" y="0"/>
              </a:cxn>
              <a:cxn ang="0">
                <a:pos x="0" y="28"/>
              </a:cxn>
              <a:cxn ang="0">
                <a:pos x="2567" y="28"/>
              </a:cxn>
              <a:cxn ang="0">
                <a:pos x="2583" y="14"/>
              </a:cxn>
              <a:cxn ang="0">
                <a:pos x="2583" y="14"/>
              </a:cxn>
              <a:cxn ang="0">
                <a:pos x="2583" y="0"/>
              </a:cxn>
              <a:cxn ang="0">
                <a:pos x="2567" y="0"/>
              </a:cxn>
              <a:cxn ang="0">
                <a:pos x="2583" y="14"/>
              </a:cxn>
            </a:cxnLst>
            <a:rect l="0" t="0" r="r" b="b"/>
            <a:pathLst>
              <a:path w="2583" h="28">
                <a:moveTo>
                  <a:pt x="2583" y="14"/>
                </a:moveTo>
                <a:lnTo>
                  <a:pt x="2567" y="0"/>
                </a:lnTo>
                <a:lnTo>
                  <a:pt x="0" y="0"/>
                </a:lnTo>
                <a:lnTo>
                  <a:pt x="0" y="28"/>
                </a:lnTo>
                <a:lnTo>
                  <a:pt x="2567" y="28"/>
                </a:lnTo>
                <a:lnTo>
                  <a:pt x="2583" y="14"/>
                </a:lnTo>
                <a:lnTo>
                  <a:pt x="2583" y="14"/>
                </a:lnTo>
                <a:lnTo>
                  <a:pt x="2583" y="0"/>
                </a:lnTo>
                <a:lnTo>
                  <a:pt x="2567" y="0"/>
                </a:lnTo>
                <a:lnTo>
                  <a:pt x="2583" y="14"/>
                </a:lnTo>
                <a:close/>
              </a:path>
            </a:pathLst>
          </a:custGeom>
          <a:solidFill>
            <a:srgbClr val="121415"/>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938" name="Freeform 1058"/>
          <p:cNvSpPr/>
          <p:nvPr/>
        </p:nvSpPr>
        <p:spPr bwMode="auto">
          <a:xfrm>
            <a:off x="7943850" y="1995488"/>
            <a:ext cx="12700" cy="596900"/>
          </a:xfrm>
          <a:custGeom>
            <a:avLst/>
            <a:gdLst/>
            <a:ahLst/>
            <a:cxnLst>
              <a:cxn ang="0">
                <a:pos x="17" y="1506"/>
              </a:cxn>
              <a:cxn ang="0">
                <a:pos x="33" y="1492"/>
              </a:cxn>
              <a:cxn ang="0">
                <a:pos x="33" y="0"/>
              </a:cxn>
              <a:cxn ang="0">
                <a:pos x="0" y="0"/>
              </a:cxn>
              <a:cxn ang="0">
                <a:pos x="0" y="1492"/>
              </a:cxn>
              <a:cxn ang="0">
                <a:pos x="17" y="1506"/>
              </a:cxn>
              <a:cxn ang="0">
                <a:pos x="17" y="1506"/>
              </a:cxn>
              <a:cxn ang="0">
                <a:pos x="33" y="1506"/>
              </a:cxn>
              <a:cxn ang="0">
                <a:pos x="33" y="1492"/>
              </a:cxn>
              <a:cxn ang="0">
                <a:pos x="17" y="1506"/>
              </a:cxn>
            </a:cxnLst>
            <a:rect l="0" t="0" r="r" b="b"/>
            <a:pathLst>
              <a:path w="33" h="1506">
                <a:moveTo>
                  <a:pt x="17" y="1506"/>
                </a:moveTo>
                <a:lnTo>
                  <a:pt x="33" y="1492"/>
                </a:lnTo>
                <a:lnTo>
                  <a:pt x="33" y="0"/>
                </a:lnTo>
                <a:lnTo>
                  <a:pt x="0" y="0"/>
                </a:lnTo>
                <a:lnTo>
                  <a:pt x="0" y="1492"/>
                </a:lnTo>
                <a:lnTo>
                  <a:pt x="17" y="1506"/>
                </a:lnTo>
                <a:lnTo>
                  <a:pt x="17" y="1506"/>
                </a:lnTo>
                <a:lnTo>
                  <a:pt x="33" y="1506"/>
                </a:lnTo>
                <a:lnTo>
                  <a:pt x="33" y="1492"/>
                </a:lnTo>
                <a:lnTo>
                  <a:pt x="17" y="1506"/>
                </a:lnTo>
                <a:close/>
              </a:path>
            </a:pathLst>
          </a:custGeom>
          <a:solidFill>
            <a:srgbClr val="121415"/>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939" name="Freeform 1059"/>
          <p:cNvSpPr/>
          <p:nvPr/>
        </p:nvSpPr>
        <p:spPr bwMode="auto">
          <a:xfrm>
            <a:off x="6926263" y="2581275"/>
            <a:ext cx="1023938" cy="11113"/>
          </a:xfrm>
          <a:custGeom>
            <a:avLst/>
            <a:gdLst/>
            <a:ahLst/>
            <a:cxnLst>
              <a:cxn ang="0">
                <a:pos x="0" y="14"/>
              </a:cxn>
              <a:cxn ang="0">
                <a:pos x="15" y="28"/>
              </a:cxn>
              <a:cxn ang="0">
                <a:pos x="2582" y="28"/>
              </a:cxn>
              <a:cxn ang="0">
                <a:pos x="2582" y="0"/>
              </a:cxn>
              <a:cxn ang="0">
                <a:pos x="15" y="0"/>
              </a:cxn>
              <a:cxn ang="0">
                <a:pos x="0" y="14"/>
              </a:cxn>
              <a:cxn ang="0">
                <a:pos x="0" y="14"/>
              </a:cxn>
              <a:cxn ang="0">
                <a:pos x="0" y="28"/>
              </a:cxn>
              <a:cxn ang="0">
                <a:pos x="15" y="28"/>
              </a:cxn>
              <a:cxn ang="0">
                <a:pos x="0" y="14"/>
              </a:cxn>
            </a:cxnLst>
            <a:rect l="0" t="0" r="r" b="b"/>
            <a:pathLst>
              <a:path w="2582" h="28">
                <a:moveTo>
                  <a:pt x="0" y="14"/>
                </a:moveTo>
                <a:lnTo>
                  <a:pt x="15" y="28"/>
                </a:lnTo>
                <a:lnTo>
                  <a:pt x="2582" y="28"/>
                </a:lnTo>
                <a:lnTo>
                  <a:pt x="2582" y="0"/>
                </a:lnTo>
                <a:lnTo>
                  <a:pt x="15" y="0"/>
                </a:lnTo>
                <a:lnTo>
                  <a:pt x="0" y="14"/>
                </a:lnTo>
                <a:lnTo>
                  <a:pt x="0" y="14"/>
                </a:lnTo>
                <a:lnTo>
                  <a:pt x="0" y="28"/>
                </a:lnTo>
                <a:lnTo>
                  <a:pt x="15" y="28"/>
                </a:lnTo>
                <a:lnTo>
                  <a:pt x="0" y="14"/>
                </a:lnTo>
                <a:close/>
              </a:path>
            </a:pathLst>
          </a:custGeom>
          <a:solidFill>
            <a:srgbClr val="121415"/>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64547" name="Rectangle 1060"/>
          <p:cNvSpPr/>
          <p:nvPr/>
        </p:nvSpPr>
        <p:spPr>
          <a:xfrm>
            <a:off x="7310438" y="2209800"/>
            <a:ext cx="330200" cy="198438"/>
          </a:xfrm>
          <a:prstGeom prst="rect">
            <a:avLst/>
          </a:prstGeom>
          <a:noFill/>
          <a:ln w="9525">
            <a:noFill/>
          </a:ln>
        </p:spPr>
        <p:txBody>
          <a:bodyPr wrap="none" lIns="0" tIns="0" rIns="0" bIns="0" anchor="t">
            <a:spAutoFit/>
          </a:bodyPr>
          <a:p>
            <a:pPr eaLnBrk="0" hangingPunct="0"/>
            <a:r>
              <a:rPr lang="zh-CN" altLang="en-US" sz="1300" dirty="0">
                <a:solidFill>
                  <a:srgbClr val="121415"/>
                </a:solidFill>
                <a:latin typeface="Arial" panose="020B0604020202020204" pitchFamily="34" charset="0"/>
                <a:ea typeface="宋体" panose="02010600030101010101" pitchFamily="2" charset="-122"/>
              </a:rPr>
              <a:t>测试</a:t>
            </a:r>
            <a:endParaRPr lang="zh-CN" altLang="en-US" sz="1000" dirty="0">
              <a:latin typeface="Arial" panose="020B0604020202020204" pitchFamily="34" charset="0"/>
              <a:ea typeface="宋体" panose="02010600030101010101" pitchFamily="2" charset="-122"/>
            </a:endParaRPr>
          </a:p>
        </p:txBody>
      </p:sp>
      <p:sp>
        <p:nvSpPr>
          <p:cNvPr id="763941" name="Rectangle 1061"/>
          <p:cNvSpPr>
            <a:spLocks noChangeArrowheads="1"/>
          </p:cNvSpPr>
          <p:nvPr/>
        </p:nvSpPr>
        <p:spPr bwMode="auto">
          <a:xfrm>
            <a:off x="5732463" y="2016125"/>
            <a:ext cx="1019175" cy="593725"/>
          </a:xfrm>
          <a:prstGeom prst="rect">
            <a:avLst/>
          </a:prstGeom>
          <a:solidFill>
            <a:srgbClr val="121415"/>
          </a:solidFill>
          <a:ln w="9525">
            <a:noFill/>
            <a:miter lim="800000"/>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942" name="Rectangle 1062"/>
          <p:cNvSpPr>
            <a:spLocks noChangeArrowheads="1"/>
          </p:cNvSpPr>
          <p:nvPr/>
        </p:nvSpPr>
        <p:spPr bwMode="auto">
          <a:xfrm>
            <a:off x="5707063" y="1995488"/>
            <a:ext cx="1017588" cy="590550"/>
          </a:xfrm>
          <a:prstGeom prst="rect">
            <a:avLst/>
          </a:prstGeom>
          <a:solidFill>
            <a:srgbClr val="FDFC9B"/>
          </a:solidFill>
          <a:ln w="9525">
            <a:noFill/>
            <a:miter lim="800000"/>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943" name="Freeform 1063"/>
          <p:cNvSpPr/>
          <p:nvPr/>
        </p:nvSpPr>
        <p:spPr bwMode="auto">
          <a:xfrm>
            <a:off x="5700713" y="1989138"/>
            <a:ext cx="12700" cy="596900"/>
          </a:xfrm>
          <a:custGeom>
            <a:avLst/>
            <a:gdLst/>
            <a:ahLst/>
            <a:cxnLst>
              <a:cxn ang="0">
                <a:pos x="16" y="0"/>
              </a:cxn>
              <a:cxn ang="0">
                <a:pos x="0" y="14"/>
              </a:cxn>
              <a:cxn ang="0">
                <a:pos x="0" y="1506"/>
              </a:cxn>
              <a:cxn ang="0">
                <a:pos x="31" y="1506"/>
              </a:cxn>
              <a:cxn ang="0">
                <a:pos x="31" y="14"/>
              </a:cxn>
              <a:cxn ang="0">
                <a:pos x="16" y="0"/>
              </a:cxn>
              <a:cxn ang="0">
                <a:pos x="16" y="0"/>
              </a:cxn>
              <a:cxn ang="0">
                <a:pos x="0" y="0"/>
              </a:cxn>
              <a:cxn ang="0">
                <a:pos x="0" y="14"/>
              </a:cxn>
              <a:cxn ang="0">
                <a:pos x="16" y="0"/>
              </a:cxn>
            </a:cxnLst>
            <a:rect l="0" t="0" r="r" b="b"/>
            <a:pathLst>
              <a:path w="31" h="1506">
                <a:moveTo>
                  <a:pt x="16" y="0"/>
                </a:moveTo>
                <a:lnTo>
                  <a:pt x="0" y="14"/>
                </a:lnTo>
                <a:lnTo>
                  <a:pt x="0" y="1506"/>
                </a:lnTo>
                <a:lnTo>
                  <a:pt x="31" y="1506"/>
                </a:lnTo>
                <a:lnTo>
                  <a:pt x="31" y="14"/>
                </a:lnTo>
                <a:lnTo>
                  <a:pt x="16" y="0"/>
                </a:lnTo>
                <a:lnTo>
                  <a:pt x="16" y="0"/>
                </a:lnTo>
                <a:lnTo>
                  <a:pt x="0" y="0"/>
                </a:lnTo>
                <a:lnTo>
                  <a:pt x="0" y="14"/>
                </a:lnTo>
                <a:lnTo>
                  <a:pt x="16" y="0"/>
                </a:lnTo>
                <a:close/>
              </a:path>
            </a:pathLst>
          </a:custGeom>
          <a:solidFill>
            <a:srgbClr val="121415"/>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944" name="Freeform 1064"/>
          <p:cNvSpPr/>
          <p:nvPr/>
        </p:nvSpPr>
        <p:spPr bwMode="auto">
          <a:xfrm>
            <a:off x="5707063" y="1989138"/>
            <a:ext cx="1023938" cy="11113"/>
          </a:xfrm>
          <a:custGeom>
            <a:avLst/>
            <a:gdLst/>
            <a:ahLst/>
            <a:cxnLst>
              <a:cxn ang="0">
                <a:pos x="2582" y="14"/>
              </a:cxn>
              <a:cxn ang="0">
                <a:pos x="2566" y="0"/>
              </a:cxn>
              <a:cxn ang="0">
                <a:pos x="0" y="0"/>
              </a:cxn>
              <a:cxn ang="0">
                <a:pos x="0" y="28"/>
              </a:cxn>
              <a:cxn ang="0">
                <a:pos x="2566" y="28"/>
              </a:cxn>
              <a:cxn ang="0">
                <a:pos x="2582" y="14"/>
              </a:cxn>
              <a:cxn ang="0">
                <a:pos x="2582" y="14"/>
              </a:cxn>
              <a:cxn ang="0">
                <a:pos x="2582" y="0"/>
              </a:cxn>
              <a:cxn ang="0">
                <a:pos x="2566" y="0"/>
              </a:cxn>
              <a:cxn ang="0">
                <a:pos x="2582" y="14"/>
              </a:cxn>
            </a:cxnLst>
            <a:rect l="0" t="0" r="r" b="b"/>
            <a:pathLst>
              <a:path w="2582" h="28">
                <a:moveTo>
                  <a:pt x="2582" y="14"/>
                </a:moveTo>
                <a:lnTo>
                  <a:pt x="2566" y="0"/>
                </a:lnTo>
                <a:lnTo>
                  <a:pt x="0" y="0"/>
                </a:lnTo>
                <a:lnTo>
                  <a:pt x="0" y="28"/>
                </a:lnTo>
                <a:lnTo>
                  <a:pt x="2566" y="28"/>
                </a:lnTo>
                <a:lnTo>
                  <a:pt x="2582" y="14"/>
                </a:lnTo>
                <a:lnTo>
                  <a:pt x="2582" y="14"/>
                </a:lnTo>
                <a:lnTo>
                  <a:pt x="2582" y="0"/>
                </a:lnTo>
                <a:lnTo>
                  <a:pt x="2566" y="0"/>
                </a:lnTo>
                <a:lnTo>
                  <a:pt x="2582" y="14"/>
                </a:lnTo>
                <a:close/>
              </a:path>
            </a:pathLst>
          </a:custGeom>
          <a:solidFill>
            <a:srgbClr val="121415"/>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945" name="Freeform 1065"/>
          <p:cNvSpPr/>
          <p:nvPr/>
        </p:nvSpPr>
        <p:spPr bwMode="auto">
          <a:xfrm>
            <a:off x="6718300" y="1995488"/>
            <a:ext cx="12700" cy="596900"/>
          </a:xfrm>
          <a:custGeom>
            <a:avLst/>
            <a:gdLst/>
            <a:ahLst/>
            <a:cxnLst>
              <a:cxn ang="0">
                <a:pos x="16" y="1506"/>
              </a:cxn>
              <a:cxn ang="0">
                <a:pos x="32" y="1492"/>
              </a:cxn>
              <a:cxn ang="0">
                <a:pos x="32" y="0"/>
              </a:cxn>
              <a:cxn ang="0">
                <a:pos x="0" y="0"/>
              </a:cxn>
              <a:cxn ang="0">
                <a:pos x="0" y="1492"/>
              </a:cxn>
              <a:cxn ang="0">
                <a:pos x="16" y="1506"/>
              </a:cxn>
              <a:cxn ang="0">
                <a:pos x="16" y="1506"/>
              </a:cxn>
              <a:cxn ang="0">
                <a:pos x="32" y="1506"/>
              </a:cxn>
              <a:cxn ang="0">
                <a:pos x="32" y="1492"/>
              </a:cxn>
              <a:cxn ang="0">
                <a:pos x="16" y="1506"/>
              </a:cxn>
            </a:cxnLst>
            <a:rect l="0" t="0" r="r" b="b"/>
            <a:pathLst>
              <a:path w="32" h="1506">
                <a:moveTo>
                  <a:pt x="16" y="1506"/>
                </a:moveTo>
                <a:lnTo>
                  <a:pt x="32" y="1492"/>
                </a:lnTo>
                <a:lnTo>
                  <a:pt x="32" y="0"/>
                </a:lnTo>
                <a:lnTo>
                  <a:pt x="0" y="0"/>
                </a:lnTo>
                <a:lnTo>
                  <a:pt x="0" y="1492"/>
                </a:lnTo>
                <a:lnTo>
                  <a:pt x="16" y="1506"/>
                </a:lnTo>
                <a:lnTo>
                  <a:pt x="16" y="1506"/>
                </a:lnTo>
                <a:lnTo>
                  <a:pt x="32" y="1506"/>
                </a:lnTo>
                <a:lnTo>
                  <a:pt x="32" y="1492"/>
                </a:lnTo>
                <a:lnTo>
                  <a:pt x="16" y="1506"/>
                </a:lnTo>
                <a:close/>
              </a:path>
            </a:pathLst>
          </a:custGeom>
          <a:solidFill>
            <a:srgbClr val="121415"/>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946" name="Freeform 1066"/>
          <p:cNvSpPr/>
          <p:nvPr/>
        </p:nvSpPr>
        <p:spPr bwMode="auto">
          <a:xfrm>
            <a:off x="5700713" y="2581275"/>
            <a:ext cx="1023938" cy="11113"/>
          </a:xfrm>
          <a:custGeom>
            <a:avLst/>
            <a:gdLst/>
            <a:ahLst/>
            <a:cxnLst>
              <a:cxn ang="0">
                <a:pos x="0" y="14"/>
              </a:cxn>
              <a:cxn ang="0">
                <a:pos x="16" y="28"/>
              </a:cxn>
              <a:cxn ang="0">
                <a:pos x="2582" y="28"/>
              </a:cxn>
              <a:cxn ang="0">
                <a:pos x="2582" y="0"/>
              </a:cxn>
              <a:cxn ang="0">
                <a:pos x="16" y="0"/>
              </a:cxn>
              <a:cxn ang="0">
                <a:pos x="0" y="14"/>
              </a:cxn>
              <a:cxn ang="0">
                <a:pos x="0" y="14"/>
              </a:cxn>
              <a:cxn ang="0">
                <a:pos x="0" y="28"/>
              </a:cxn>
              <a:cxn ang="0">
                <a:pos x="16" y="28"/>
              </a:cxn>
              <a:cxn ang="0">
                <a:pos x="0" y="14"/>
              </a:cxn>
            </a:cxnLst>
            <a:rect l="0" t="0" r="r" b="b"/>
            <a:pathLst>
              <a:path w="2582" h="28">
                <a:moveTo>
                  <a:pt x="0" y="14"/>
                </a:moveTo>
                <a:lnTo>
                  <a:pt x="16" y="28"/>
                </a:lnTo>
                <a:lnTo>
                  <a:pt x="2582" y="28"/>
                </a:lnTo>
                <a:lnTo>
                  <a:pt x="2582" y="0"/>
                </a:lnTo>
                <a:lnTo>
                  <a:pt x="16" y="0"/>
                </a:lnTo>
                <a:lnTo>
                  <a:pt x="0" y="14"/>
                </a:lnTo>
                <a:lnTo>
                  <a:pt x="0" y="14"/>
                </a:lnTo>
                <a:lnTo>
                  <a:pt x="0" y="28"/>
                </a:lnTo>
                <a:lnTo>
                  <a:pt x="16" y="28"/>
                </a:lnTo>
                <a:lnTo>
                  <a:pt x="0" y="14"/>
                </a:lnTo>
                <a:close/>
              </a:path>
            </a:pathLst>
          </a:custGeom>
          <a:solidFill>
            <a:srgbClr val="121415"/>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64554" name="Rectangle 1067"/>
          <p:cNvSpPr/>
          <p:nvPr/>
        </p:nvSpPr>
        <p:spPr>
          <a:xfrm>
            <a:off x="6096000" y="2209800"/>
            <a:ext cx="330200" cy="198438"/>
          </a:xfrm>
          <a:prstGeom prst="rect">
            <a:avLst/>
          </a:prstGeom>
          <a:noFill/>
          <a:ln w="9525">
            <a:noFill/>
          </a:ln>
        </p:spPr>
        <p:txBody>
          <a:bodyPr wrap="none" lIns="0" tIns="0" rIns="0" bIns="0" anchor="t">
            <a:spAutoFit/>
          </a:bodyPr>
          <a:p>
            <a:pPr eaLnBrk="0" hangingPunct="0"/>
            <a:r>
              <a:rPr lang="zh-CN" altLang="en-US" sz="1300" dirty="0">
                <a:solidFill>
                  <a:srgbClr val="121415"/>
                </a:solidFill>
                <a:latin typeface="Arial" panose="020B0604020202020204" pitchFamily="34" charset="0"/>
                <a:ea typeface="宋体" panose="02010600030101010101" pitchFamily="2" charset="-122"/>
              </a:rPr>
              <a:t>实施</a:t>
            </a:r>
            <a:endParaRPr lang="zh-CN" altLang="en-US" sz="1000" dirty="0">
              <a:latin typeface="Arial" panose="020B0604020202020204" pitchFamily="34" charset="0"/>
              <a:ea typeface="宋体" panose="02010600030101010101" pitchFamily="2" charset="-122"/>
            </a:endParaRPr>
          </a:p>
        </p:txBody>
      </p:sp>
      <p:sp>
        <p:nvSpPr>
          <p:cNvPr id="763948" name="Rectangle 1068"/>
          <p:cNvSpPr>
            <a:spLocks noChangeArrowheads="1"/>
          </p:cNvSpPr>
          <p:nvPr/>
        </p:nvSpPr>
        <p:spPr bwMode="auto">
          <a:xfrm>
            <a:off x="4514850" y="2016125"/>
            <a:ext cx="1020763" cy="593725"/>
          </a:xfrm>
          <a:prstGeom prst="rect">
            <a:avLst/>
          </a:prstGeom>
          <a:solidFill>
            <a:srgbClr val="121415"/>
          </a:solidFill>
          <a:ln w="9525">
            <a:noFill/>
            <a:miter lim="800000"/>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949" name="Rectangle 1069"/>
          <p:cNvSpPr>
            <a:spLocks noChangeArrowheads="1"/>
          </p:cNvSpPr>
          <p:nvPr/>
        </p:nvSpPr>
        <p:spPr bwMode="auto">
          <a:xfrm>
            <a:off x="4489450" y="1995488"/>
            <a:ext cx="1019175" cy="590550"/>
          </a:xfrm>
          <a:prstGeom prst="rect">
            <a:avLst/>
          </a:prstGeom>
          <a:solidFill>
            <a:srgbClr val="FDFC9B"/>
          </a:solidFill>
          <a:ln w="9525">
            <a:noFill/>
            <a:miter lim="800000"/>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950" name="Freeform 1070"/>
          <p:cNvSpPr/>
          <p:nvPr/>
        </p:nvSpPr>
        <p:spPr bwMode="auto">
          <a:xfrm>
            <a:off x="4483100" y="1989138"/>
            <a:ext cx="12700" cy="596900"/>
          </a:xfrm>
          <a:custGeom>
            <a:avLst/>
            <a:gdLst/>
            <a:ahLst/>
            <a:cxnLst>
              <a:cxn ang="0">
                <a:pos x="15" y="0"/>
              </a:cxn>
              <a:cxn ang="0">
                <a:pos x="0" y="14"/>
              </a:cxn>
              <a:cxn ang="0">
                <a:pos x="0" y="1506"/>
              </a:cxn>
              <a:cxn ang="0">
                <a:pos x="32" y="1506"/>
              </a:cxn>
              <a:cxn ang="0">
                <a:pos x="32" y="14"/>
              </a:cxn>
              <a:cxn ang="0">
                <a:pos x="15" y="0"/>
              </a:cxn>
              <a:cxn ang="0">
                <a:pos x="15" y="0"/>
              </a:cxn>
              <a:cxn ang="0">
                <a:pos x="0" y="0"/>
              </a:cxn>
              <a:cxn ang="0">
                <a:pos x="0" y="14"/>
              </a:cxn>
              <a:cxn ang="0">
                <a:pos x="15" y="0"/>
              </a:cxn>
            </a:cxnLst>
            <a:rect l="0" t="0" r="r" b="b"/>
            <a:pathLst>
              <a:path w="32" h="1506">
                <a:moveTo>
                  <a:pt x="15" y="0"/>
                </a:moveTo>
                <a:lnTo>
                  <a:pt x="0" y="14"/>
                </a:lnTo>
                <a:lnTo>
                  <a:pt x="0" y="1506"/>
                </a:lnTo>
                <a:lnTo>
                  <a:pt x="32" y="1506"/>
                </a:lnTo>
                <a:lnTo>
                  <a:pt x="32" y="14"/>
                </a:lnTo>
                <a:lnTo>
                  <a:pt x="15" y="0"/>
                </a:lnTo>
                <a:lnTo>
                  <a:pt x="15" y="0"/>
                </a:lnTo>
                <a:lnTo>
                  <a:pt x="0" y="0"/>
                </a:lnTo>
                <a:lnTo>
                  <a:pt x="0" y="14"/>
                </a:lnTo>
                <a:lnTo>
                  <a:pt x="15" y="0"/>
                </a:lnTo>
                <a:close/>
              </a:path>
            </a:pathLst>
          </a:custGeom>
          <a:solidFill>
            <a:srgbClr val="121415"/>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951" name="Freeform 1071"/>
          <p:cNvSpPr/>
          <p:nvPr/>
        </p:nvSpPr>
        <p:spPr bwMode="auto">
          <a:xfrm>
            <a:off x="4489450" y="1989138"/>
            <a:ext cx="1025525" cy="11113"/>
          </a:xfrm>
          <a:custGeom>
            <a:avLst/>
            <a:gdLst/>
            <a:ahLst/>
            <a:cxnLst>
              <a:cxn ang="0">
                <a:pos x="2583" y="14"/>
              </a:cxn>
              <a:cxn ang="0">
                <a:pos x="2567" y="0"/>
              </a:cxn>
              <a:cxn ang="0">
                <a:pos x="0" y="0"/>
              </a:cxn>
              <a:cxn ang="0">
                <a:pos x="0" y="28"/>
              </a:cxn>
              <a:cxn ang="0">
                <a:pos x="2567" y="28"/>
              </a:cxn>
              <a:cxn ang="0">
                <a:pos x="2583" y="14"/>
              </a:cxn>
              <a:cxn ang="0">
                <a:pos x="2583" y="14"/>
              </a:cxn>
              <a:cxn ang="0">
                <a:pos x="2583" y="0"/>
              </a:cxn>
              <a:cxn ang="0">
                <a:pos x="2567" y="0"/>
              </a:cxn>
              <a:cxn ang="0">
                <a:pos x="2583" y="14"/>
              </a:cxn>
            </a:cxnLst>
            <a:rect l="0" t="0" r="r" b="b"/>
            <a:pathLst>
              <a:path w="2583" h="28">
                <a:moveTo>
                  <a:pt x="2583" y="14"/>
                </a:moveTo>
                <a:lnTo>
                  <a:pt x="2567" y="0"/>
                </a:lnTo>
                <a:lnTo>
                  <a:pt x="0" y="0"/>
                </a:lnTo>
                <a:lnTo>
                  <a:pt x="0" y="28"/>
                </a:lnTo>
                <a:lnTo>
                  <a:pt x="2567" y="28"/>
                </a:lnTo>
                <a:lnTo>
                  <a:pt x="2583" y="14"/>
                </a:lnTo>
                <a:lnTo>
                  <a:pt x="2583" y="14"/>
                </a:lnTo>
                <a:lnTo>
                  <a:pt x="2583" y="0"/>
                </a:lnTo>
                <a:lnTo>
                  <a:pt x="2567" y="0"/>
                </a:lnTo>
                <a:lnTo>
                  <a:pt x="2583" y="14"/>
                </a:lnTo>
                <a:close/>
              </a:path>
            </a:pathLst>
          </a:custGeom>
          <a:solidFill>
            <a:srgbClr val="121415"/>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952" name="Freeform 1072"/>
          <p:cNvSpPr/>
          <p:nvPr/>
        </p:nvSpPr>
        <p:spPr bwMode="auto">
          <a:xfrm>
            <a:off x="5502275" y="1995488"/>
            <a:ext cx="12700" cy="596900"/>
          </a:xfrm>
          <a:custGeom>
            <a:avLst/>
            <a:gdLst/>
            <a:ahLst/>
            <a:cxnLst>
              <a:cxn ang="0">
                <a:pos x="16" y="1506"/>
              </a:cxn>
              <a:cxn ang="0">
                <a:pos x="32" y="1492"/>
              </a:cxn>
              <a:cxn ang="0">
                <a:pos x="32" y="0"/>
              </a:cxn>
              <a:cxn ang="0">
                <a:pos x="0" y="0"/>
              </a:cxn>
              <a:cxn ang="0">
                <a:pos x="0" y="1492"/>
              </a:cxn>
              <a:cxn ang="0">
                <a:pos x="16" y="1506"/>
              </a:cxn>
              <a:cxn ang="0">
                <a:pos x="16" y="1506"/>
              </a:cxn>
              <a:cxn ang="0">
                <a:pos x="32" y="1506"/>
              </a:cxn>
              <a:cxn ang="0">
                <a:pos x="32" y="1492"/>
              </a:cxn>
              <a:cxn ang="0">
                <a:pos x="16" y="1506"/>
              </a:cxn>
            </a:cxnLst>
            <a:rect l="0" t="0" r="r" b="b"/>
            <a:pathLst>
              <a:path w="32" h="1506">
                <a:moveTo>
                  <a:pt x="16" y="1506"/>
                </a:moveTo>
                <a:lnTo>
                  <a:pt x="32" y="1492"/>
                </a:lnTo>
                <a:lnTo>
                  <a:pt x="32" y="0"/>
                </a:lnTo>
                <a:lnTo>
                  <a:pt x="0" y="0"/>
                </a:lnTo>
                <a:lnTo>
                  <a:pt x="0" y="1492"/>
                </a:lnTo>
                <a:lnTo>
                  <a:pt x="16" y="1506"/>
                </a:lnTo>
                <a:lnTo>
                  <a:pt x="16" y="1506"/>
                </a:lnTo>
                <a:lnTo>
                  <a:pt x="32" y="1506"/>
                </a:lnTo>
                <a:lnTo>
                  <a:pt x="32" y="1492"/>
                </a:lnTo>
                <a:lnTo>
                  <a:pt x="16" y="1506"/>
                </a:lnTo>
                <a:close/>
              </a:path>
            </a:pathLst>
          </a:custGeom>
          <a:solidFill>
            <a:srgbClr val="121415"/>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953" name="Freeform 1073"/>
          <p:cNvSpPr/>
          <p:nvPr/>
        </p:nvSpPr>
        <p:spPr bwMode="auto">
          <a:xfrm>
            <a:off x="4483100" y="2581275"/>
            <a:ext cx="1025525" cy="11113"/>
          </a:xfrm>
          <a:custGeom>
            <a:avLst/>
            <a:gdLst/>
            <a:ahLst/>
            <a:cxnLst>
              <a:cxn ang="0">
                <a:pos x="0" y="14"/>
              </a:cxn>
              <a:cxn ang="0">
                <a:pos x="15" y="28"/>
              </a:cxn>
              <a:cxn ang="0">
                <a:pos x="2582" y="28"/>
              </a:cxn>
              <a:cxn ang="0">
                <a:pos x="2582" y="0"/>
              </a:cxn>
              <a:cxn ang="0">
                <a:pos x="15" y="0"/>
              </a:cxn>
              <a:cxn ang="0">
                <a:pos x="0" y="14"/>
              </a:cxn>
              <a:cxn ang="0">
                <a:pos x="0" y="14"/>
              </a:cxn>
              <a:cxn ang="0">
                <a:pos x="0" y="28"/>
              </a:cxn>
              <a:cxn ang="0">
                <a:pos x="15" y="28"/>
              </a:cxn>
              <a:cxn ang="0">
                <a:pos x="0" y="14"/>
              </a:cxn>
            </a:cxnLst>
            <a:rect l="0" t="0" r="r" b="b"/>
            <a:pathLst>
              <a:path w="2582" h="28">
                <a:moveTo>
                  <a:pt x="0" y="14"/>
                </a:moveTo>
                <a:lnTo>
                  <a:pt x="15" y="28"/>
                </a:lnTo>
                <a:lnTo>
                  <a:pt x="2582" y="28"/>
                </a:lnTo>
                <a:lnTo>
                  <a:pt x="2582" y="0"/>
                </a:lnTo>
                <a:lnTo>
                  <a:pt x="15" y="0"/>
                </a:lnTo>
                <a:lnTo>
                  <a:pt x="0" y="14"/>
                </a:lnTo>
                <a:lnTo>
                  <a:pt x="0" y="14"/>
                </a:lnTo>
                <a:lnTo>
                  <a:pt x="0" y="28"/>
                </a:lnTo>
                <a:lnTo>
                  <a:pt x="15" y="28"/>
                </a:lnTo>
                <a:lnTo>
                  <a:pt x="0" y="14"/>
                </a:lnTo>
                <a:close/>
              </a:path>
            </a:pathLst>
          </a:custGeom>
          <a:solidFill>
            <a:srgbClr val="121415"/>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64561" name="Rectangle 1074"/>
          <p:cNvSpPr/>
          <p:nvPr/>
        </p:nvSpPr>
        <p:spPr>
          <a:xfrm>
            <a:off x="4606925" y="2208213"/>
            <a:ext cx="825500" cy="198437"/>
          </a:xfrm>
          <a:prstGeom prst="rect">
            <a:avLst/>
          </a:prstGeom>
          <a:noFill/>
          <a:ln w="9525">
            <a:noFill/>
          </a:ln>
        </p:spPr>
        <p:txBody>
          <a:bodyPr wrap="none" lIns="0" tIns="0" rIns="0" bIns="0" anchor="t">
            <a:spAutoFit/>
          </a:bodyPr>
          <a:p>
            <a:pPr eaLnBrk="0" hangingPunct="0"/>
            <a:r>
              <a:rPr lang="zh-CN" altLang="en-US" sz="1300" dirty="0">
                <a:solidFill>
                  <a:srgbClr val="121415"/>
                </a:solidFill>
                <a:latin typeface="Arial" panose="020B0604020202020204" pitchFamily="34" charset="0"/>
                <a:ea typeface="宋体" panose="02010600030101010101" pitchFamily="2" charset="-122"/>
              </a:rPr>
              <a:t>分析和设计</a:t>
            </a:r>
            <a:endParaRPr lang="zh-CN" altLang="en-US" sz="1000" dirty="0">
              <a:latin typeface="Arial" panose="020B0604020202020204" pitchFamily="34" charset="0"/>
              <a:ea typeface="宋体" panose="02010600030101010101" pitchFamily="2" charset="-122"/>
            </a:endParaRPr>
          </a:p>
        </p:txBody>
      </p:sp>
      <p:sp>
        <p:nvSpPr>
          <p:cNvPr id="763955" name="Rectangle 1075"/>
          <p:cNvSpPr>
            <a:spLocks noChangeArrowheads="1"/>
          </p:cNvSpPr>
          <p:nvPr/>
        </p:nvSpPr>
        <p:spPr bwMode="auto">
          <a:xfrm>
            <a:off x="3316288" y="2016125"/>
            <a:ext cx="1020763" cy="593725"/>
          </a:xfrm>
          <a:prstGeom prst="rect">
            <a:avLst/>
          </a:prstGeom>
          <a:solidFill>
            <a:srgbClr val="121415"/>
          </a:solidFill>
          <a:ln w="9525">
            <a:noFill/>
            <a:miter lim="800000"/>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956" name="Rectangle 1076"/>
          <p:cNvSpPr>
            <a:spLocks noChangeArrowheads="1"/>
          </p:cNvSpPr>
          <p:nvPr/>
        </p:nvSpPr>
        <p:spPr bwMode="auto">
          <a:xfrm>
            <a:off x="3290888" y="1995488"/>
            <a:ext cx="1019175" cy="590550"/>
          </a:xfrm>
          <a:prstGeom prst="rect">
            <a:avLst/>
          </a:prstGeom>
          <a:solidFill>
            <a:srgbClr val="FDFC9B"/>
          </a:solidFill>
          <a:ln w="9525">
            <a:noFill/>
            <a:miter lim="800000"/>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957" name="Freeform 1077"/>
          <p:cNvSpPr/>
          <p:nvPr/>
        </p:nvSpPr>
        <p:spPr bwMode="auto">
          <a:xfrm>
            <a:off x="3284538" y="1989138"/>
            <a:ext cx="12700" cy="596900"/>
          </a:xfrm>
          <a:custGeom>
            <a:avLst/>
            <a:gdLst/>
            <a:ahLst/>
            <a:cxnLst>
              <a:cxn ang="0">
                <a:pos x="16" y="0"/>
              </a:cxn>
              <a:cxn ang="0">
                <a:pos x="0" y="14"/>
              </a:cxn>
              <a:cxn ang="0">
                <a:pos x="0" y="1506"/>
              </a:cxn>
              <a:cxn ang="0">
                <a:pos x="32" y="1506"/>
              </a:cxn>
              <a:cxn ang="0">
                <a:pos x="32" y="14"/>
              </a:cxn>
              <a:cxn ang="0">
                <a:pos x="16" y="0"/>
              </a:cxn>
              <a:cxn ang="0">
                <a:pos x="16" y="0"/>
              </a:cxn>
              <a:cxn ang="0">
                <a:pos x="0" y="0"/>
              </a:cxn>
              <a:cxn ang="0">
                <a:pos x="0" y="14"/>
              </a:cxn>
              <a:cxn ang="0">
                <a:pos x="16" y="0"/>
              </a:cxn>
            </a:cxnLst>
            <a:rect l="0" t="0" r="r" b="b"/>
            <a:pathLst>
              <a:path w="32" h="1506">
                <a:moveTo>
                  <a:pt x="16" y="0"/>
                </a:moveTo>
                <a:lnTo>
                  <a:pt x="0" y="14"/>
                </a:lnTo>
                <a:lnTo>
                  <a:pt x="0" y="1506"/>
                </a:lnTo>
                <a:lnTo>
                  <a:pt x="32" y="1506"/>
                </a:lnTo>
                <a:lnTo>
                  <a:pt x="32" y="14"/>
                </a:lnTo>
                <a:lnTo>
                  <a:pt x="16" y="0"/>
                </a:lnTo>
                <a:lnTo>
                  <a:pt x="16" y="0"/>
                </a:lnTo>
                <a:lnTo>
                  <a:pt x="0" y="0"/>
                </a:lnTo>
                <a:lnTo>
                  <a:pt x="0" y="14"/>
                </a:lnTo>
                <a:lnTo>
                  <a:pt x="16" y="0"/>
                </a:lnTo>
                <a:close/>
              </a:path>
            </a:pathLst>
          </a:custGeom>
          <a:solidFill>
            <a:srgbClr val="121415"/>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958" name="Freeform 1078"/>
          <p:cNvSpPr/>
          <p:nvPr/>
        </p:nvSpPr>
        <p:spPr bwMode="auto">
          <a:xfrm>
            <a:off x="3290888" y="1989138"/>
            <a:ext cx="1025525" cy="11113"/>
          </a:xfrm>
          <a:custGeom>
            <a:avLst/>
            <a:gdLst/>
            <a:ahLst/>
            <a:cxnLst>
              <a:cxn ang="0">
                <a:pos x="2582" y="14"/>
              </a:cxn>
              <a:cxn ang="0">
                <a:pos x="2566" y="0"/>
              </a:cxn>
              <a:cxn ang="0">
                <a:pos x="0" y="0"/>
              </a:cxn>
              <a:cxn ang="0">
                <a:pos x="0" y="28"/>
              </a:cxn>
              <a:cxn ang="0">
                <a:pos x="2566" y="28"/>
              </a:cxn>
              <a:cxn ang="0">
                <a:pos x="2582" y="14"/>
              </a:cxn>
              <a:cxn ang="0">
                <a:pos x="2582" y="14"/>
              </a:cxn>
              <a:cxn ang="0">
                <a:pos x="2582" y="0"/>
              </a:cxn>
              <a:cxn ang="0">
                <a:pos x="2566" y="0"/>
              </a:cxn>
              <a:cxn ang="0">
                <a:pos x="2582" y="14"/>
              </a:cxn>
            </a:cxnLst>
            <a:rect l="0" t="0" r="r" b="b"/>
            <a:pathLst>
              <a:path w="2582" h="28">
                <a:moveTo>
                  <a:pt x="2582" y="14"/>
                </a:moveTo>
                <a:lnTo>
                  <a:pt x="2566" y="0"/>
                </a:lnTo>
                <a:lnTo>
                  <a:pt x="0" y="0"/>
                </a:lnTo>
                <a:lnTo>
                  <a:pt x="0" y="28"/>
                </a:lnTo>
                <a:lnTo>
                  <a:pt x="2566" y="28"/>
                </a:lnTo>
                <a:lnTo>
                  <a:pt x="2582" y="14"/>
                </a:lnTo>
                <a:lnTo>
                  <a:pt x="2582" y="14"/>
                </a:lnTo>
                <a:lnTo>
                  <a:pt x="2582" y="0"/>
                </a:lnTo>
                <a:lnTo>
                  <a:pt x="2566" y="0"/>
                </a:lnTo>
                <a:lnTo>
                  <a:pt x="2582" y="14"/>
                </a:lnTo>
                <a:close/>
              </a:path>
            </a:pathLst>
          </a:custGeom>
          <a:solidFill>
            <a:srgbClr val="121415"/>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959" name="Freeform 1079"/>
          <p:cNvSpPr/>
          <p:nvPr/>
        </p:nvSpPr>
        <p:spPr bwMode="auto">
          <a:xfrm>
            <a:off x="4303713" y="1995488"/>
            <a:ext cx="12700" cy="596900"/>
          </a:xfrm>
          <a:custGeom>
            <a:avLst/>
            <a:gdLst/>
            <a:ahLst/>
            <a:cxnLst>
              <a:cxn ang="0">
                <a:pos x="15" y="1506"/>
              </a:cxn>
              <a:cxn ang="0">
                <a:pos x="31" y="1492"/>
              </a:cxn>
              <a:cxn ang="0">
                <a:pos x="31" y="0"/>
              </a:cxn>
              <a:cxn ang="0">
                <a:pos x="0" y="0"/>
              </a:cxn>
              <a:cxn ang="0">
                <a:pos x="0" y="1492"/>
              </a:cxn>
              <a:cxn ang="0">
                <a:pos x="15" y="1506"/>
              </a:cxn>
              <a:cxn ang="0">
                <a:pos x="15" y="1506"/>
              </a:cxn>
              <a:cxn ang="0">
                <a:pos x="31" y="1506"/>
              </a:cxn>
              <a:cxn ang="0">
                <a:pos x="31" y="1492"/>
              </a:cxn>
              <a:cxn ang="0">
                <a:pos x="15" y="1506"/>
              </a:cxn>
            </a:cxnLst>
            <a:rect l="0" t="0" r="r" b="b"/>
            <a:pathLst>
              <a:path w="31" h="1506">
                <a:moveTo>
                  <a:pt x="15" y="1506"/>
                </a:moveTo>
                <a:lnTo>
                  <a:pt x="31" y="1492"/>
                </a:lnTo>
                <a:lnTo>
                  <a:pt x="31" y="0"/>
                </a:lnTo>
                <a:lnTo>
                  <a:pt x="0" y="0"/>
                </a:lnTo>
                <a:lnTo>
                  <a:pt x="0" y="1492"/>
                </a:lnTo>
                <a:lnTo>
                  <a:pt x="15" y="1506"/>
                </a:lnTo>
                <a:lnTo>
                  <a:pt x="15" y="1506"/>
                </a:lnTo>
                <a:lnTo>
                  <a:pt x="31" y="1506"/>
                </a:lnTo>
                <a:lnTo>
                  <a:pt x="31" y="1492"/>
                </a:lnTo>
                <a:lnTo>
                  <a:pt x="15" y="1506"/>
                </a:lnTo>
                <a:close/>
              </a:path>
            </a:pathLst>
          </a:custGeom>
          <a:solidFill>
            <a:srgbClr val="121415"/>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960" name="Freeform 1080"/>
          <p:cNvSpPr/>
          <p:nvPr/>
        </p:nvSpPr>
        <p:spPr bwMode="auto">
          <a:xfrm>
            <a:off x="3284538" y="2581275"/>
            <a:ext cx="1025525" cy="11113"/>
          </a:xfrm>
          <a:custGeom>
            <a:avLst/>
            <a:gdLst/>
            <a:ahLst/>
            <a:cxnLst>
              <a:cxn ang="0">
                <a:pos x="0" y="14"/>
              </a:cxn>
              <a:cxn ang="0">
                <a:pos x="16" y="28"/>
              </a:cxn>
              <a:cxn ang="0">
                <a:pos x="2582" y="28"/>
              </a:cxn>
              <a:cxn ang="0">
                <a:pos x="2582" y="0"/>
              </a:cxn>
              <a:cxn ang="0">
                <a:pos x="16" y="0"/>
              </a:cxn>
              <a:cxn ang="0">
                <a:pos x="0" y="14"/>
              </a:cxn>
              <a:cxn ang="0">
                <a:pos x="0" y="14"/>
              </a:cxn>
              <a:cxn ang="0">
                <a:pos x="0" y="28"/>
              </a:cxn>
              <a:cxn ang="0">
                <a:pos x="16" y="28"/>
              </a:cxn>
              <a:cxn ang="0">
                <a:pos x="0" y="14"/>
              </a:cxn>
            </a:cxnLst>
            <a:rect l="0" t="0" r="r" b="b"/>
            <a:pathLst>
              <a:path w="2582" h="28">
                <a:moveTo>
                  <a:pt x="0" y="14"/>
                </a:moveTo>
                <a:lnTo>
                  <a:pt x="16" y="28"/>
                </a:lnTo>
                <a:lnTo>
                  <a:pt x="2582" y="28"/>
                </a:lnTo>
                <a:lnTo>
                  <a:pt x="2582" y="0"/>
                </a:lnTo>
                <a:lnTo>
                  <a:pt x="16" y="0"/>
                </a:lnTo>
                <a:lnTo>
                  <a:pt x="0" y="14"/>
                </a:lnTo>
                <a:lnTo>
                  <a:pt x="0" y="14"/>
                </a:lnTo>
                <a:lnTo>
                  <a:pt x="0" y="28"/>
                </a:lnTo>
                <a:lnTo>
                  <a:pt x="16" y="28"/>
                </a:lnTo>
                <a:lnTo>
                  <a:pt x="0" y="14"/>
                </a:lnTo>
                <a:close/>
              </a:path>
            </a:pathLst>
          </a:custGeom>
          <a:solidFill>
            <a:srgbClr val="121415"/>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64568" name="Rectangle 1081"/>
          <p:cNvSpPr/>
          <p:nvPr/>
        </p:nvSpPr>
        <p:spPr>
          <a:xfrm>
            <a:off x="3581400" y="2209800"/>
            <a:ext cx="330200" cy="198438"/>
          </a:xfrm>
          <a:prstGeom prst="rect">
            <a:avLst/>
          </a:prstGeom>
          <a:noFill/>
          <a:ln w="9525">
            <a:noFill/>
          </a:ln>
        </p:spPr>
        <p:txBody>
          <a:bodyPr wrap="none" lIns="0" tIns="0" rIns="0" bIns="0" anchor="t">
            <a:spAutoFit/>
          </a:bodyPr>
          <a:p>
            <a:pPr eaLnBrk="0" hangingPunct="0"/>
            <a:r>
              <a:rPr lang="zh-CN" altLang="en-US" sz="1300" dirty="0">
                <a:solidFill>
                  <a:srgbClr val="121415"/>
                </a:solidFill>
                <a:latin typeface="Arial" panose="020B0604020202020204" pitchFamily="34" charset="0"/>
                <a:ea typeface="宋体" panose="02010600030101010101" pitchFamily="2" charset="-122"/>
              </a:rPr>
              <a:t>需求</a:t>
            </a:r>
            <a:endParaRPr lang="zh-CN" altLang="en-US" sz="1000" dirty="0">
              <a:latin typeface="Arial" panose="020B0604020202020204" pitchFamily="34" charset="0"/>
              <a:ea typeface="宋体" panose="02010600030101010101" pitchFamily="2" charset="-122"/>
            </a:endParaRPr>
          </a:p>
        </p:txBody>
      </p:sp>
      <p:sp>
        <p:nvSpPr>
          <p:cNvPr id="763962" name="Rectangle 1082"/>
          <p:cNvSpPr>
            <a:spLocks noChangeArrowheads="1"/>
          </p:cNvSpPr>
          <p:nvPr/>
        </p:nvSpPr>
        <p:spPr bwMode="auto">
          <a:xfrm>
            <a:off x="2171700" y="3227388"/>
            <a:ext cx="966788" cy="639763"/>
          </a:xfrm>
          <a:prstGeom prst="rect">
            <a:avLst/>
          </a:prstGeom>
          <a:solidFill>
            <a:srgbClr val="121415"/>
          </a:solidFill>
          <a:ln w="9525">
            <a:noFill/>
            <a:miter lim="800000"/>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963" name="Rectangle 1083"/>
          <p:cNvSpPr>
            <a:spLocks noChangeArrowheads="1"/>
          </p:cNvSpPr>
          <p:nvPr/>
        </p:nvSpPr>
        <p:spPr bwMode="auto">
          <a:xfrm>
            <a:off x="2157413" y="3213100"/>
            <a:ext cx="965200" cy="638175"/>
          </a:xfrm>
          <a:prstGeom prst="rect">
            <a:avLst/>
          </a:prstGeom>
          <a:solidFill>
            <a:srgbClr val="6392CA"/>
          </a:solidFill>
          <a:ln w="9525">
            <a:noFill/>
            <a:miter lim="800000"/>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964" name="Freeform 1084"/>
          <p:cNvSpPr/>
          <p:nvPr/>
        </p:nvSpPr>
        <p:spPr bwMode="auto">
          <a:xfrm>
            <a:off x="2154238" y="3209925"/>
            <a:ext cx="6350" cy="641350"/>
          </a:xfrm>
          <a:custGeom>
            <a:avLst/>
            <a:gdLst/>
            <a:ahLst/>
            <a:cxnLst>
              <a:cxn ang="0">
                <a:pos x="9" y="0"/>
              </a:cxn>
              <a:cxn ang="0">
                <a:pos x="0" y="9"/>
              </a:cxn>
              <a:cxn ang="0">
                <a:pos x="0" y="1618"/>
              </a:cxn>
              <a:cxn ang="0">
                <a:pos x="18" y="1618"/>
              </a:cxn>
              <a:cxn ang="0">
                <a:pos x="18" y="9"/>
              </a:cxn>
              <a:cxn ang="0">
                <a:pos x="9" y="0"/>
              </a:cxn>
              <a:cxn ang="0">
                <a:pos x="9" y="0"/>
              </a:cxn>
              <a:cxn ang="0">
                <a:pos x="0" y="0"/>
              </a:cxn>
              <a:cxn ang="0">
                <a:pos x="0" y="9"/>
              </a:cxn>
              <a:cxn ang="0">
                <a:pos x="9" y="0"/>
              </a:cxn>
            </a:cxnLst>
            <a:rect l="0" t="0" r="r" b="b"/>
            <a:pathLst>
              <a:path w="18" h="1618">
                <a:moveTo>
                  <a:pt x="9" y="0"/>
                </a:moveTo>
                <a:lnTo>
                  <a:pt x="0" y="9"/>
                </a:lnTo>
                <a:lnTo>
                  <a:pt x="0" y="1618"/>
                </a:lnTo>
                <a:lnTo>
                  <a:pt x="18" y="1618"/>
                </a:lnTo>
                <a:lnTo>
                  <a:pt x="18" y="9"/>
                </a:lnTo>
                <a:lnTo>
                  <a:pt x="9" y="0"/>
                </a:lnTo>
                <a:lnTo>
                  <a:pt x="9" y="0"/>
                </a:lnTo>
                <a:lnTo>
                  <a:pt x="0" y="0"/>
                </a:lnTo>
                <a:lnTo>
                  <a:pt x="0" y="9"/>
                </a:lnTo>
                <a:lnTo>
                  <a:pt x="9" y="0"/>
                </a:lnTo>
                <a:close/>
              </a:path>
            </a:pathLst>
          </a:custGeom>
          <a:solidFill>
            <a:srgbClr val="121415"/>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965" name="Freeform 1085"/>
          <p:cNvSpPr/>
          <p:nvPr/>
        </p:nvSpPr>
        <p:spPr bwMode="auto">
          <a:xfrm>
            <a:off x="2157413" y="3209925"/>
            <a:ext cx="968375" cy="6350"/>
          </a:xfrm>
          <a:custGeom>
            <a:avLst/>
            <a:gdLst/>
            <a:ahLst/>
            <a:cxnLst>
              <a:cxn ang="0">
                <a:pos x="2442" y="9"/>
              </a:cxn>
              <a:cxn ang="0">
                <a:pos x="2433" y="0"/>
              </a:cxn>
              <a:cxn ang="0">
                <a:pos x="0" y="0"/>
              </a:cxn>
              <a:cxn ang="0">
                <a:pos x="0" y="18"/>
              </a:cxn>
              <a:cxn ang="0">
                <a:pos x="2433" y="18"/>
              </a:cxn>
              <a:cxn ang="0">
                <a:pos x="2442" y="9"/>
              </a:cxn>
              <a:cxn ang="0">
                <a:pos x="2442" y="9"/>
              </a:cxn>
              <a:cxn ang="0">
                <a:pos x="2442" y="0"/>
              </a:cxn>
              <a:cxn ang="0">
                <a:pos x="2433" y="0"/>
              </a:cxn>
              <a:cxn ang="0">
                <a:pos x="2442" y="9"/>
              </a:cxn>
            </a:cxnLst>
            <a:rect l="0" t="0" r="r" b="b"/>
            <a:pathLst>
              <a:path w="2442" h="18">
                <a:moveTo>
                  <a:pt x="2442" y="9"/>
                </a:moveTo>
                <a:lnTo>
                  <a:pt x="2433" y="0"/>
                </a:lnTo>
                <a:lnTo>
                  <a:pt x="0" y="0"/>
                </a:lnTo>
                <a:lnTo>
                  <a:pt x="0" y="18"/>
                </a:lnTo>
                <a:lnTo>
                  <a:pt x="2433" y="18"/>
                </a:lnTo>
                <a:lnTo>
                  <a:pt x="2442" y="9"/>
                </a:lnTo>
                <a:lnTo>
                  <a:pt x="2442" y="9"/>
                </a:lnTo>
                <a:lnTo>
                  <a:pt x="2442" y="0"/>
                </a:lnTo>
                <a:lnTo>
                  <a:pt x="2433" y="0"/>
                </a:lnTo>
                <a:lnTo>
                  <a:pt x="2442" y="9"/>
                </a:lnTo>
                <a:close/>
              </a:path>
            </a:pathLst>
          </a:custGeom>
          <a:solidFill>
            <a:srgbClr val="121415"/>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966" name="Freeform 1086"/>
          <p:cNvSpPr/>
          <p:nvPr/>
        </p:nvSpPr>
        <p:spPr bwMode="auto">
          <a:xfrm>
            <a:off x="3119438" y="3213100"/>
            <a:ext cx="6350" cy="642938"/>
          </a:xfrm>
          <a:custGeom>
            <a:avLst/>
            <a:gdLst/>
            <a:ahLst/>
            <a:cxnLst>
              <a:cxn ang="0">
                <a:pos x="9" y="1619"/>
              </a:cxn>
              <a:cxn ang="0">
                <a:pos x="18" y="1609"/>
              </a:cxn>
              <a:cxn ang="0">
                <a:pos x="18" y="0"/>
              </a:cxn>
              <a:cxn ang="0">
                <a:pos x="0" y="0"/>
              </a:cxn>
              <a:cxn ang="0">
                <a:pos x="0" y="1609"/>
              </a:cxn>
              <a:cxn ang="0">
                <a:pos x="9" y="1619"/>
              </a:cxn>
              <a:cxn ang="0">
                <a:pos x="9" y="1619"/>
              </a:cxn>
              <a:cxn ang="0">
                <a:pos x="18" y="1619"/>
              </a:cxn>
              <a:cxn ang="0">
                <a:pos x="18" y="1609"/>
              </a:cxn>
              <a:cxn ang="0">
                <a:pos x="9" y="1619"/>
              </a:cxn>
            </a:cxnLst>
            <a:rect l="0" t="0" r="r" b="b"/>
            <a:pathLst>
              <a:path w="18" h="1619">
                <a:moveTo>
                  <a:pt x="9" y="1619"/>
                </a:moveTo>
                <a:lnTo>
                  <a:pt x="18" y="1609"/>
                </a:lnTo>
                <a:lnTo>
                  <a:pt x="18" y="0"/>
                </a:lnTo>
                <a:lnTo>
                  <a:pt x="0" y="0"/>
                </a:lnTo>
                <a:lnTo>
                  <a:pt x="0" y="1609"/>
                </a:lnTo>
                <a:lnTo>
                  <a:pt x="9" y="1619"/>
                </a:lnTo>
                <a:lnTo>
                  <a:pt x="9" y="1619"/>
                </a:lnTo>
                <a:lnTo>
                  <a:pt x="18" y="1619"/>
                </a:lnTo>
                <a:lnTo>
                  <a:pt x="18" y="1609"/>
                </a:lnTo>
                <a:lnTo>
                  <a:pt x="9" y="1619"/>
                </a:lnTo>
                <a:close/>
              </a:path>
            </a:pathLst>
          </a:custGeom>
          <a:solidFill>
            <a:srgbClr val="121415"/>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967" name="Freeform 1087"/>
          <p:cNvSpPr/>
          <p:nvPr/>
        </p:nvSpPr>
        <p:spPr bwMode="auto">
          <a:xfrm>
            <a:off x="2154238" y="3848100"/>
            <a:ext cx="968375" cy="7938"/>
          </a:xfrm>
          <a:custGeom>
            <a:avLst/>
            <a:gdLst/>
            <a:ahLst/>
            <a:cxnLst>
              <a:cxn ang="0">
                <a:pos x="0" y="9"/>
              </a:cxn>
              <a:cxn ang="0">
                <a:pos x="9" y="19"/>
              </a:cxn>
              <a:cxn ang="0">
                <a:pos x="2442" y="19"/>
              </a:cxn>
              <a:cxn ang="0">
                <a:pos x="2442" y="0"/>
              </a:cxn>
              <a:cxn ang="0">
                <a:pos x="9" y="0"/>
              </a:cxn>
              <a:cxn ang="0">
                <a:pos x="0" y="9"/>
              </a:cxn>
              <a:cxn ang="0">
                <a:pos x="0" y="9"/>
              </a:cxn>
              <a:cxn ang="0">
                <a:pos x="0" y="19"/>
              </a:cxn>
              <a:cxn ang="0">
                <a:pos x="9" y="19"/>
              </a:cxn>
              <a:cxn ang="0">
                <a:pos x="0" y="9"/>
              </a:cxn>
            </a:cxnLst>
            <a:rect l="0" t="0" r="r" b="b"/>
            <a:pathLst>
              <a:path w="2442" h="19">
                <a:moveTo>
                  <a:pt x="0" y="9"/>
                </a:moveTo>
                <a:lnTo>
                  <a:pt x="9" y="19"/>
                </a:lnTo>
                <a:lnTo>
                  <a:pt x="2442" y="19"/>
                </a:lnTo>
                <a:lnTo>
                  <a:pt x="2442" y="0"/>
                </a:lnTo>
                <a:lnTo>
                  <a:pt x="9" y="0"/>
                </a:lnTo>
                <a:lnTo>
                  <a:pt x="0" y="9"/>
                </a:lnTo>
                <a:lnTo>
                  <a:pt x="0" y="9"/>
                </a:lnTo>
                <a:lnTo>
                  <a:pt x="0" y="19"/>
                </a:lnTo>
                <a:lnTo>
                  <a:pt x="9" y="19"/>
                </a:lnTo>
                <a:lnTo>
                  <a:pt x="0" y="9"/>
                </a:lnTo>
                <a:close/>
              </a:path>
            </a:pathLst>
          </a:custGeom>
          <a:solidFill>
            <a:srgbClr val="121415"/>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968" name="Freeform 1088"/>
          <p:cNvSpPr/>
          <p:nvPr/>
        </p:nvSpPr>
        <p:spPr bwMode="auto">
          <a:xfrm>
            <a:off x="2376488" y="3465513"/>
            <a:ext cx="176213" cy="85725"/>
          </a:xfrm>
          <a:custGeom>
            <a:avLst/>
            <a:gdLst/>
            <a:ahLst/>
            <a:cxnLst>
              <a:cxn ang="0">
                <a:pos x="443" y="119"/>
              </a:cxn>
              <a:cxn ang="0">
                <a:pos x="435" y="140"/>
              </a:cxn>
              <a:cxn ang="0">
                <a:pos x="417" y="159"/>
              </a:cxn>
              <a:cxn ang="0">
                <a:pos x="393" y="177"/>
              </a:cxn>
              <a:cxn ang="0">
                <a:pos x="363" y="192"/>
              </a:cxn>
              <a:cxn ang="0">
                <a:pos x="327" y="203"/>
              </a:cxn>
              <a:cxn ang="0">
                <a:pos x="287" y="212"/>
              </a:cxn>
              <a:cxn ang="0">
                <a:pos x="244" y="216"/>
              </a:cxn>
              <a:cxn ang="0">
                <a:pos x="199" y="216"/>
              </a:cxn>
              <a:cxn ang="0">
                <a:pos x="156" y="212"/>
              </a:cxn>
              <a:cxn ang="0">
                <a:pos x="117" y="203"/>
              </a:cxn>
              <a:cxn ang="0">
                <a:pos x="82" y="192"/>
              </a:cxn>
              <a:cxn ang="0">
                <a:pos x="52" y="177"/>
              </a:cxn>
              <a:cxn ang="0">
                <a:pos x="28" y="159"/>
              </a:cxn>
              <a:cxn ang="0">
                <a:pos x="10" y="140"/>
              </a:cxn>
              <a:cxn ang="0">
                <a:pos x="1" y="119"/>
              </a:cxn>
              <a:cxn ang="0">
                <a:pos x="1" y="96"/>
              </a:cxn>
              <a:cxn ang="0">
                <a:pos x="10" y="76"/>
              </a:cxn>
              <a:cxn ang="0">
                <a:pos x="28" y="57"/>
              </a:cxn>
              <a:cxn ang="0">
                <a:pos x="52" y="40"/>
              </a:cxn>
              <a:cxn ang="0">
                <a:pos x="82" y="26"/>
              </a:cxn>
              <a:cxn ang="0">
                <a:pos x="117" y="13"/>
              </a:cxn>
              <a:cxn ang="0">
                <a:pos x="156" y="6"/>
              </a:cxn>
              <a:cxn ang="0">
                <a:pos x="199" y="0"/>
              </a:cxn>
              <a:cxn ang="0">
                <a:pos x="244" y="0"/>
              </a:cxn>
              <a:cxn ang="0">
                <a:pos x="287" y="6"/>
              </a:cxn>
              <a:cxn ang="0">
                <a:pos x="327" y="13"/>
              </a:cxn>
              <a:cxn ang="0">
                <a:pos x="363" y="26"/>
              </a:cxn>
              <a:cxn ang="0">
                <a:pos x="393" y="40"/>
              </a:cxn>
              <a:cxn ang="0">
                <a:pos x="417" y="57"/>
              </a:cxn>
              <a:cxn ang="0">
                <a:pos x="435" y="76"/>
              </a:cxn>
              <a:cxn ang="0">
                <a:pos x="443" y="96"/>
              </a:cxn>
            </a:cxnLst>
            <a:rect l="0" t="0" r="r" b="b"/>
            <a:pathLst>
              <a:path w="445" h="217">
                <a:moveTo>
                  <a:pt x="445" y="108"/>
                </a:moveTo>
                <a:lnTo>
                  <a:pt x="443" y="119"/>
                </a:lnTo>
                <a:lnTo>
                  <a:pt x="440" y="129"/>
                </a:lnTo>
                <a:lnTo>
                  <a:pt x="435" y="140"/>
                </a:lnTo>
                <a:lnTo>
                  <a:pt x="427" y="150"/>
                </a:lnTo>
                <a:lnTo>
                  <a:pt x="417" y="159"/>
                </a:lnTo>
                <a:lnTo>
                  <a:pt x="407" y="168"/>
                </a:lnTo>
                <a:lnTo>
                  <a:pt x="393" y="177"/>
                </a:lnTo>
                <a:lnTo>
                  <a:pt x="379" y="184"/>
                </a:lnTo>
                <a:lnTo>
                  <a:pt x="363" y="192"/>
                </a:lnTo>
                <a:lnTo>
                  <a:pt x="346" y="198"/>
                </a:lnTo>
                <a:lnTo>
                  <a:pt x="327" y="203"/>
                </a:lnTo>
                <a:lnTo>
                  <a:pt x="309" y="208"/>
                </a:lnTo>
                <a:lnTo>
                  <a:pt x="287" y="212"/>
                </a:lnTo>
                <a:lnTo>
                  <a:pt x="266" y="215"/>
                </a:lnTo>
                <a:lnTo>
                  <a:pt x="244" y="216"/>
                </a:lnTo>
                <a:lnTo>
                  <a:pt x="222" y="217"/>
                </a:lnTo>
                <a:lnTo>
                  <a:pt x="199" y="216"/>
                </a:lnTo>
                <a:lnTo>
                  <a:pt x="178" y="215"/>
                </a:lnTo>
                <a:lnTo>
                  <a:pt x="156" y="212"/>
                </a:lnTo>
                <a:lnTo>
                  <a:pt x="136" y="208"/>
                </a:lnTo>
                <a:lnTo>
                  <a:pt x="117" y="203"/>
                </a:lnTo>
                <a:lnTo>
                  <a:pt x="98" y="198"/>
                </a:lnTo>
                <a:lnTo>
                  <a:pt x="82" y="192"/>
                </a:lnTo>
                <a:lnTo>
                  <a:pt x="65" y="184"/>
                </a:lnTo>
                <a:lnTo>
                  <a:pt x="52" y="177"/>
                </a:lnTo>
                <a:lnTo>
                  <a:pt x="39" y="168"/>
                </a:lnTo>
                <a:lnTo>
                  <a:pt x="28" y="159"/>
                </a:lnTo>
                <a:lnTo>
                  <a:pt x="17" y="150"/>
                </a:lnTo>
                <a:lnTo>
                  <a:pt x="10" y="140"/>
                </a:lnTo>
                <a:lnTo>
                  <a:pt x="5" y="129"/>
                </a:lnTo>
                <a:lnTo>
                  <a:pt x="1" y="119"/>
                </a:lnTo>
                <a:lnTo>
                  <a:pt x="0" y="108"/>
                </a:lnTo>
                <a:lnTo>
                  <a:pt x="1" y="96"/>
                </a:lnTo>
                <a:lnTo>
                  <a:pt x="5" y="86"/>
                </a:lnTo>
                <a:lnTo>
                  <a:pt x="10" y="76"/>
                </a:lnTo>
                <a:lnTo>
                  <a:pt x="17" y="66"/>
                </a:lnTo>
                <a:lnTo>
                  <a:pt x="28" y="57"/>
                </a:lnTo>
                <a:lnTo>
                  <a:pt x="39" y="48"/>
                </a:lnTo>
                <a:lnTo>
                  <a:pt x="52" y="40"/>
                </a:lnTo>
                <a:lnTo>
                  <a:pt x="65" y="32"/>
                </a:lnTo>
                <a:lnTo>
                  <a:pt x="82" y="26"/>
                </a:lnTo>
                <a:lnTo>
                  <a:pt x="98" y="19"/>
                </a:lnTo>
                <a:lnTo>
                  <a:pt x="117" y="13"/>
                </a:lnTo>
                <a:lnTo>
                  <a:pt x="136" y="9"/>
                </a:lnTo>
                <a:lnTo>
                  <a:pt x="156" y="6"/>
                </a:lnTo>
                <a:lnTo>
                  <a:pt x="178" y="3"/>
                </a:lnTo>
                <a:lnTo>
                  <a:pt x="199" y="0"/>
                </a:lnTo>
                <a:lnTo>
                  <a:pt x="222" y="0"/>
                </a:lnTo>
                <a:lnTo>
                  <a:pt x="244" y="0"/>
                </a:lnTo>
                <a:lnTo>
                  <a:pt x="266" y="3"/>
                </a:lnTo>
                <a:lnTo>
                  <a:pt x="287" y="6"/>
                </a:lnTo>
                <a:lnTo>
                  <a:pt x="309" y="9"/>
                </a:lnTo>
                <a:lnTo>
                  <a:pt x="327" y="13"/>
                </a:lnTo>
                <a:lnTo>
                  <a:pt x="346" y="19"/>
                </a:lnTo>
                <a:lnTo>
                  <a:pt x="363" y="26"/>
                </a:lnTo>
                <a:lnTo>
                  <a:pt x="379" y="32"/>
                </a:lnTo>
                <a:lnTo>
                  <a:pt x="393" y="40"/>
                </a:lnTo>
                <a:lnTo>
                  <a:pt x="407" y="48"/>
                </a:lnTo>
                <a:lnTo>
                  <a:pt x="417" y="57"/>
                </a:lnTo>
                <a:lnTo>
                  <a:pt x="427" y="66"/>
                </a:lnTo>
                <a:lnTo>
                  <a:pt x="435" y="76"/>
                </a:lnTo>
                <a:lnTo>
                  <a:pt x="440" y="86"/>
                </a:lnTo>
                <a:lnTo>
                  <a:pt x="443" y="96"/>
                </a:lnTo>
                <a:lnTo>
                  <a:pt x="445" y="108"/>
                </a:lnTo>
                <a:close/>
              </a:path>
            </a:pathLst>
          </a:custGeom>
          <a:solidFill>
            <a:srgbClr val="F2CDBE"/>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969" name="Freeform 1089"/>
          <p:cNvSpPr/>
          <p:nvPr/>
        </p:nvSpPr>
        <p:spPr bwMode="auto">
          <a:xfrm>
            <a:off x="2465388" y="3508375"/>
            <a:ext cx="92075" cy="46038"/>
          </a:xfrm>
          <a:custGeom>
            <a:avLst/>
            <a:gdLst/>
            <a:ahLst/>
            <a:cxnLst>
              <a:cxn ang="0">
                <a:pos x="0" y="118"/>
              </a:cxn>
              <a:cxn ang="0">
                <a:pos x="0" y="118"/>
              </a:cxn>
              <a:cxn ang="0">
                <a:pos x="22" y="117"/>
              </a:cxn>
              <a:cxn ang="0">
                <a:pos x="45" y="115"/>
              </a:cxn>
              <a:cxn ang="0">
                <a:pos x="66" y="113"/>
              </a:cxn>
              <a:cxn ang="0">
                <a:pos x="88" y="109"/>
              </a:cxn>
              <a:cxn ang="0">
                <a:pos x="108" y="104"/>
              </a:cxn>
              <a:cxn ang="0">
                <a:pos x="127" y="99"/>
              </a:cxn>
              <a:cxn ang="0">
                <a:pos x="145" y="92"/>
              </a:cxn>
              <a:cxn ang="0">
                <a:pos x="161" y="85"/>
              </a:cxn>
              <a:cxn ang="0">
                <a:pos x="176" y="76"/>
              </a:cxn>
              <a:cxn ang="0">
                <a:pos x="190" y="68"/>
              </a:cxn>
              <a:cxn ang="0">
                <a:pos x="201" y="59"/>
              </a:cxn>
              <a:cxn ang="0">
                <a:pos x="211" y="47"/>
              </a:cxn>
              <a:cxn ang="0">
                <a:pos x="220" y="37"/>
              </a:cxn>
              <a:cxn ang="0">
                <a:pos x="226" y="25"/>
              </a:cxn>
              <a:cxn ang="0">
                <a:pos x="230" y="12"/>
              </a:cxn>
              <a:cxn ang="0">
                <a:pos x="231" y="0"/>
              </a:cxn>
              <a:cxn ang="0">
                <a:pos x="214" y="0"/>
              </a:cxn>
              <a:cxn ang="0">
                <a:pos x="213" y="8"/>
              </a:cxn>
              <a:cxn ang="0">
                <a:pos x="210" y="18"/>
              </a:cxn>
              <a:cxn ang="0">
                <a:pos x="205" y="27"/>
              </a:cxn>
              <a:cxn ang="0">
                <a:pos x="199" y="36"/>
              </a:cxn>
              <a:cxn ang="0">
                <a:pos x="190" y="45"/>
              </a:cxn>
              <a:cxn ang="0">
                <a:pos x="179" y="54"/>
              </a:cxn>
              <a:cxn ang="0">
                <a:pos x="167" y="61"/>
              </a:cxn>
              <a:cxn ang="0">
                <a:pos x="153" y="69"/>
              </a:cxn>
              <a:cxn ang="0">
                <a:pos x="138" y="75"/>
              </a:cxn>
              <a:cxn ang="0">
                <a:pos x="121" y="81"/>
              </a:cxn>
              <a:cxn ang="0">
                <a:pos x="103" y="87"/>
              </a:cxn>
              <a:cxn ang="0">
                <a:pos x="84" y="92"/>
              </a:cxn>
              <a:cxn ang="0">
                <a:pos x="64" y="95"/>
              </a:cxn>
              <a:cxn ang="0">
                <a:pos x="44" y="98"/>
              </a:cxn>
              <a:cxn ang="0">
                <a:pos x="21" y="99"/>
              </a:cxn>
              <a:cxn ang="0">
                <a:pos x="0" y="100"/>
              </a:cxn>
              <a:cxn ang="0">
                <a:pos x="0" y="100"/>
              </a:cxn>
              <a:cxn ang="0">
                <a:pos x="0" y="118"/>
              </a:cxn>
              <a:cxn ang="0">
                <a:pos x="0" y="118"/>
              </a:cxn>
              <a:cxn ang="0">
                <a:pos x="0" y="118"/>
              </a:cxn>
            </a:cxnLst>
            <a:rect l="0" t="0" r="r" b="b"/>
            <a:pathLst>
              <a:path w="231" h="118">
                <a:moveTo>
                  <a:pt x="0" y="118"/>
                </a:moveTo>
                <a:lnTo>
                  <a:pt x="0" y="118"/>
                </a:lnTo>
                <a:lnTo>
                  <a:pt x="22" y="117"/>
                </a:lnTo>
                <a:lnTo>
                  <a:pt x="45" y="115"/>
                </a:lnTo>
                <a:lnTo>
                  <a:pt x="66" y="113"/>
                </a:lnTo>
                <a:lnTo>
                  <a:pt x="88" y="109"/>
                </a:lnTo>
                <a:lnTo>
                  <a:pt x="108" y="104"/>
                </a:lnTo>
                <a:lnTo>
                  <a:pt x="127" y="99"/>
                </a:lnTo>
                <a:lnTo>
                  <a:pt x="145" y="92"/>
                </a:lnTo>
                <a:lnTo>
                  <a:pt x="161" y="85"/>
                </a:lnTo>
                <a:lnTo>
                  <a:pt x="176" y="76"/>
                </a:lnTo>
                <a:lnTo>
                  <a:pt x="190" y="68"/>
                </a:lnTo>
                <a:lnTo>
                  <a:pt x="201" y="59"/>
                </a:lnTo>
                <a:lnTo>
                  <a:pt x="211" y="47"/>
                </a:lnTo>
                <a:lnTo>
                  <a:pt x="220" y="37"/>
                </a:lnTo>
                <a:lnTo>
                  <a:pt x="226" y="25"/>
                </a:lnTo>
                <a:lnTo>
                  <a:pt x="230" y="12"/>
                </a:lnTo>
                <a:lnTo>
                  <a:pt x="231" y="0"/>
                </a:lnTo>
                <a:lnTo>
                  <a:pt x="214" y="0"/>
                </a:lnTo>
                <a:lnTo>
                  <a:pt x="213" y="8"/>
                </a:lnTo>
                <a:lnTo>
                  <a:pt x="210" y="18"/>
                </a:lnTo>
                <a:lnTo>
                  <a:pt x="205" y="27"/>
                </a:lnTo>
                <a:lnTo>
                  <a:pt x="199" y="36"/>
                </a:lnTo>
                <a:lnTo>
                  <a:pt x="190" y="45"/>
                </a:lnTo>
                <a:lnTo>
                  <a:pt x="179" y="54"/>
                </a:lnTo>
                <a:lnTo>
                  <a:pt x="167" y="61"/>
                </a:lnTo>
                <a:lnTo>
                  <a:pt x="153" y="69"/>
                </a:lnTo>
                <a:lnTo>
                  <a:pt x="138" y="75"/>
                </a:lnTo>
                <a:lnTo>
                  <a:pt x="121" y="81"/>
                </a:lnTo>
                <a:lnTo>
                  <a:pt x="103" y="87"/>
                </a:lnTo>
                <a:lnTo>
                  <a:pt x="84" y="92"/>
                </a:lnTo>
                <a:lnTo>
                  <a:pt x="64" y="95"/>
                </a:lnTo>
                <a:lnTo>
                  <a:pt x="44" y="98"/>
                </a:lnTo>
                <a:lnTo>
                  <a:pt x="21" y="99"/>
                </a:lnTo>
                <a:lnTo>
                  <a:pt x="0" y="100"/>
                </a:lnTo>
                <a:lnTo>
                  <a:pt x="0" y="100"/>
                </a:lnTo>
                <a:lnTo>
                  <a:pt x="0" y="118"/>
                </a:lnTo>
                <a:lnTo>
                  <a:pt x="0" y="118"/>
                </a:lnTo>
                <a:lnTo>
                  <a:pt x="0" y="118"/>
                </a:lnTo>
                <a:close/>
              </a:path>
            </a:pathLst>
          </a:custGeom>
          <a:solidFill>
            <a:srgbClr val="121415"/>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970" name="Freeform 1090"/>
          <p:cNvSpPr/>
          <p:nvPr/>
        </p:nvSpPr>
        <p:spPr bwMode="auto">
          <a:xfrm>
            <a:off x="2373313" y="3508375"/>
            <a:ext cx="92075" cy="46038"/>
          </a:xfrm>
          <a:custGeom>
            <a:avLst/>
            <a:gdLst/>
            <a:ahLst/>
            <a:cxnLst>
              <a:cxn ang="0">
                <a:pos x="0" y="0"/>
              </a:cxn>
              <a:cxn ang="0">
                <a:pos x="0" y="0"/>
              </a:cxn>
              <a:cxn ang="0">
                <a:pos x="1" y="12"/>
              </a:cxn>
              <a:cxn ang="0">
                <a:pos x="5" y="25"/>
              </a:cxn>
              <a:cxn ang="0">
                <a:pos x="11" y="37"/>
              </a:cxn>
              <a:cxn ang="0">
                <a:pos x="20" y="47"/>
              </a:cxn>
              <a:cxn ang="0">
                <a:pos x="30" y="59"/>
              </a:cxn>
              <a:cxn ang="0">
                <a:pos x="42" y="68"/>
              </a:cxn>
              <a:cxn ang="0">
                <a:pos x="55" y="76"/>
              </a:cxn>
              <a:cxn ang="0">
                <a:pos x="71" y="85"/>
              </a:cxn>
              <a:cxn ang="0">
                <a:pos x="87" y="92"/>
              </a:cxn>
              <a:cxn ang="0">
                <a:pos x="105" y="99"/>
              </a:cxn>
              <a:cxn ang="0">
                <a:pos x="124" y="104"/>
              </a:cxn>
              <a:cxn ang="0">
                <a:pos x="144" y="109"/>
              </a:cxn>
              <a:cxn ang="0">
                <a:pos x="164" y="113"/>
              </a:cxn>
              <a:cxn ang="0">
                <a:pos x="185" y="115"/>
              </a:cxn>
              <a:cxn ang="0">
                <a:pos x="208" y="117"/>
              </a:cxn>
              <a:cxn ang="0">
                <a:pos x="231" y="118"/>
              </a:cxn>
              <a:cxn ang="0">
                <a:pos x="231" y="100"/>
              </a:cxn>
              <a:cxn ang="0">
                <a:pos x="208" y="99"/>
              </a:cxn>
              <a:cxn ang="0">
                <a:pos x="187" y="98"/>
              </a:cxn>
              <a:cxn ang="0">
                <a:pos x="166" y="95"/>
              </a:cxn>
              <a:cxn ang="0">
                <a:pos x="146" y="92"/>
              </a:cxn>
              <a:cxn ang="0">
                <a:pos x="127" y="87"/>
              </a:cxn>
              <a:cxn ang="0">
                <a:pos x="110" y="81"/>
              </a:cxn>
              <a:cxn ang="0">
                <a:pos x="93" y="75"/>
              </a:cxn>
              <a:cxn ang="0">
                <a:pos x="78" y="69"/>
              </a:cxn>
              <a:cxn ang="0">
                <a:pos x="64" y="61"/>
              </a:cxn>
              <a:cxn ang="0">
                <a:pos x="53" y="54"/>
              </a:cxn>
              <a:cxn ang="0">
                <a:pos x="42" y="45"/>
              </a:cxn>
              <a:cxn ang="0">
                <a:pos x="34" y="36"/>
              </a:cxn>
              <a:cxn ang="0">
                <a:pos x="26" y="27"/>
              </a:cxn>
              <a:cxn ang="0">
                <a:pos x="21" y="18"/>
              </a:cxn>
              <a:cxn ang="0">
                <a:pos x="19" y="8"/>
              </a:cxn>
              <a:cxn ang="0">
                <a:pos x="18" y="0"/>
              </a:cxn>
              <a:cxn ang="0">
                <a:pos x="18" y="0"/>
              </a:cxn>
              <a:cxn ang="0">
                <a:pos x="0" y="0"/>
              </a:cxn>
              <a:cxn ang="0">
                <a:pos x="0" y="0"/>
              </a:cxn>
              <a:cxn ang="0">
                <a:pos x="0" y="0"/>
              </a:cxn>
            </a:cxnLst>
            <a:rect l="0" t="0" r="r" b="b"/>
            <a:pathLst>
              <a:path w="231" h="118">
                <a:moveTo>
                  <a:pt x="0" y="0"/>
                </a:moveTo>
                <a:lnTo>
                  <a:pt x="0" y="0"/>
                </a:lnTo>
                <a:lnTo>
                  <a:pt x="1" y="12"/>
                </a:lnTo>
                <a:lnTo>
                  <a:pt x="5" y="25"/>
                </a:lnTo>
                <a:lnTo>
                  <a:pt x="11" y="37"/>
                </a:lnTo>
                <a:lnTo>
                  <a:pt x="20" y="47"/>
                </a:lnTo>
                <a:lnTo>
                  <a:pt x="30" y="59"/>
                </a:lnTo>
                <a:lnTo>
                  <a:pt x="42" y="68"/>
                </a:lnTo>
                <a:lnTo>
                  <a:pt x="55" y="76"/>
                </a:lnTo>
                <a:lnTo>
                  <a:pt x="71" y="85"/>
                </a:lnTo>
                <a:lnTo>
                  <a:pt x="87" y="92"/>
                </a:lnTo>
                <a:lnTo>
                  <a:pt x="105" y="99"/>
                </a:lnTo>
                <a:lnTo>
                  <a:pt x="124" y="104"/>
                </a:lnTo>
                <a:lnTo>
                  <a:pt x="144" y="109"/>
                </a:lnTo>
                <a:lnTo>
                  <a:pt x="164" y="113"/>
                </a:lnTo>
                <a:lnTo>
                  <a:pt x="185" y="115"/>
                </a:lnTo>
                <a:lnTo>
                  <a:pt x="208" y="117"/>
                </a:lnTo>
                <a:lnTo>
                  <a:pt x="231" y="118"/>
                </a:lnTo>
                <a:lnTo>
                  <a:pt x="231" y="100"/>
                </a:lnTo>
                <a:lnTo>
                  <a:pt x="208" y="99"/>
                </a:lnTo>
                <a:lnTo>
                  <a:pt x="187" y="98"/>
                </a:lnTo>
                <a:lnTo>
                  <a:pt x="166" y="95"/>
                </a:lnTo>
                <a:lnTo>
                  <a:pt x="146" y="92"/>
                </a:lnTo>
                <a:lnTo>
                  <a:pt x="127" y="87"/>
                </a:lnTo>
                <a:lnTo>
                  <a:pt x="110" y="81"/>
                </a:lnTo>
                <a:lnTo>
                  <a:pt x="93" y="75"/>
                </a:lnTo>
                <a:lnTo>
                  <a:pt x="78" y="69"/>
                </a:lnTo>
                <a:lnTo>
                  <a:pt x="64" y="61"/>
                </a:lnTo>
                <a:lnTo>
                  <a:pt x="53" y="54"/>
                </a:lnTo>
                <a:lnTo>
                  <a:pt x="42" y="45"/>
                </a:lnTo>
                <a:lnTo>
                  <a:pt x="34" y="36"/>
                </a:lnTo>
                <a:lnTo>
                  <a:pt x="26" y="27"/>
                </a:lnTo>
                <a:lnTo>
                  <a:pt x="21" y="18"/>
                </a:lnTo>
                <a:lnTo>
                  <a:pt x="19" y="8"/>
                </a:lnTo>
                <a:lnTo>
                  <a:pt x="18" y="0"/>
                </a:lnTo>
                <a:lnTo>
                  <a:pt x="18" y="0"/>
                </a:lnTo>
                <a:lnTo>
                  <a:pt x="0" y="0"/>
                </a:lnTo>
                <a:lnTo>
                  <a:pt x="0" y="0"/>
                </a:lnTo>
                <a:lnTo>
                  <a:pt x="0" y="0"/>
                </a:lnTo>
                <a:close/>
              </a:path>
            </a:pathLst>
          </a:custGeom>
          <a:solidFill>
            <a:srgbClr val="121415"/>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971" name="Freeform 1091"/>
          <p:cNvSpPr/>
          <p:nvPr/>
        </p:nvSpPr>
        <p:spPr bwMode="auto">
          <a:xfrm>
            <a:off x="2373313" y="3462338"/>
            <a:ext cx="92075" cy="46038"/>
          </a:xfrm>
          <a:custGeom>
            <a:avLst/>
            <a:gdLst/>
            <a:ahLst/>
            <a:cxnLst>
              <a:cxn ang="0">
                <a:pos x="231" y="0"/>
              </a:cxn>
              <a:cxn ang="0">
                <a:pos x="231" y="0"/>
              </a:cxn>
              <a:cxn ang="0">
                <a:pos x="208" y="0"/>
              </a:cxn>
              <a:cxn ang="0">
                <a:pos x="185" y="2"/>
              </a:cxn>
              <a:cxn ang="0">
                <a:pos x="164" y="5"/>
              </a:cxn>
              <a:cxn ang="0">
                <a:pos x="144" y="8"/>
              </a:cxn>
              <a:cxn ang="0">
                <a:pos x="124" y="12"/>
              </a:cxn>
              <a:cxn ang="0">
                <a:pos x="105" y="19"/>
              </a:cxn>
              <a:cxn ang="0">
                <a:pos x="87" y="25"/>
              </a:cxn>
              <a:cxn ang="0">
                <a:pos x="71" y="32"/>
              </a:cxn>
              <a:cxn ang="0">
                <a:pos x="55" y="40"/>
              </a:cxn>
              <a:cxn ang="0">
                <a:pos x="42" y="49"/>
              </a:cxn>
              <a:cxn ang="0">
                <a:pos x="30" y="59"/>
              </a:cxn>
              <a:cxn ang="0">
                <a:pos x="20" y="69"/>
              </a:cxn>
              <a:cxn ang="0">
                <a:pos x="11" y="79"/>
              </a:cxn>
              <a:cxn ang="0">
                <a:pos x="5" y="90"/>
              </a:cxn>
              <a:cxn ang="0">
                <a:pos x="1" y="103"/>
              </a:cxn>
              <a:cxn ang="0">
                <a:pos x="0" y="116"/>
              </a:cxn>
              <a:cxn ang="0">
                <a:pos x="18" y="116"/>
              </a:cxn>
              <a:cxn ang="0">
                <a:pos x="19" y="107"/>
              </a:cxn>
              <a:cxn ang="0">
                <a:pos x="21" y="98"/>
              </a:cxn>
              <a:cxn ang="0">
                <a:pos x="26" y="89"/>
              </a:cxn>
              <a:cxn ang="0">
                <a:pos x="34" y="80"/>
              </a:cxn>
              <a:cxn ang="0">
                <a:pos x="42" y="71"/>
              </a:cxn>
              <a:cxn ang="0">
                <a:pos x="53" y="64"/>
              </a:cxn>
              <a:cxn ang="0">
                <a:pos x="64" y="55"/>
              </a:cxn>
              <a:cxn ang="0">
                <a:pos x="78" y="49"/>
              </a:cxn>
              <a:cxn ang="0">
                <a:pos x="93" y="41"/>
              </a:cxn>
              <a:cxn ang="0">
                <a:pos x="110" y="35"/>
              </a:cxn>
              <a:cxn ang="0">
                <a:pos x="127" y="30"/>
              </a:cxn>
              <a:cxn ang="0">
                <a:pos x="146" y="26"/>
              </a:cxn>
              <a:cxn ang="0">
                <a:pos x="166" y="22"/>
              </a:cxn>
              <a:cxn ang="0">
                <a:pos x="187" y="20"/>
              </a:cxn>
              <a:cxn ang="0">
                <a:pos x="208" y="17"/>
              </a:cxn>
              <a:cxn ang="0">
                <a:pos x="231" y="17"/>
              </a:cxn>
              <a:cxn ang="0">
                <a:pos x="231" y="17"/>
              </a:cxn>
              <a:cxn ang="0">
                <a:pos x="231" y="0"/>
              </a:cxn>
              <a:cxn ang="0">
                <a:pos x="231" y="0"/>
              </a:cxn>
              <a:cxn ang="0">
                <a:pos x="231" y="0"/>
              </a:cxn>
            </a:cxnLst>
            <a:rect l="0" t="0" r="r" b="b"/>
            <a:pathLst>
              <a:path w="231" h="116">
                <a:moveTo>
                  <a:pt x="231" y="0"/>
                </a:moveTo>
                <a:lnTo>
                  <a:pt x="231" y="0"/>
                </a:lnTo>
                <a:lnTo>
                  <a:pt x="208" y="0"/>
                </a:lnTo>
                <a:lnTo>
                  <a:pt x="185" y="2"/>
                </a:lnTo>
                <a:lnTo>
                  <a:pt x="164" y="5"/>
                </a:lnTo>
                <a:lnTo>
                  <a:pt x="144" y="8"/>
                </a:lnTo>
                <a:lnTo>
                  <a:pt x="124" y="12"/>
                </a:lnTo>
                <a:lnTo>
                  <a:pt x="105" y="19"/>
                </a:lnTo>
                <a:lnTo>
                  <a:pt x="87" y="25"/>
                </a:lnTo>
                <a:lnTo>
                  <a:pt x="71" y="32"/>
                </a:lnTo>
                <a:lnTo>
                  <a:pt x="55" y="40"/>
                </a:lnTo>
                <a:lnTo>
                  <a:pt x="42" y="49"/>
                </a:lnTo>
                <a:lnTo>
                  <a:pt x="30" y="59"/>
                </a:lnTo>
                <a:lnTo>
                  <a:pt x="20" y="69"/>
                </a:lnTo>
                <a:lnTo>
                  <a:pt x="11" y="79"/>
                </a:lnTo>
                <a:lnTo>
                  <a:pt x="5" y="90"/>
                </a:lnTo>
                <a:lnTo>
                  <a:pt x="1" y="103"/>
                </a:lnTo>
                <a:lnTo>
                  <a:pt x="0" y="116"/>
                </a:lnTo>
                <a:lnTo>
                  <a:pt x="18" y="116"/>
                </a:lnTo>
                <a:lnTo>
                  <a:pt x="19" y="107"/>
                </a:lnTo>
                <a:lnTo>
                  <a:pt x="21" y="98"/>
                </a:lnTo>
                <a:lnTo>
                  <a:pt x="26" y="89"/>
                </a:lnTo>
                <a:lnTo>
                  <a:pt x="34" y="80"/>
                </a:lnTo>
                <a:lnTo>
                  <a:pt x="42" y="71"/>
                </a:lnTo>
                <a:lnTo>
                  <a:pt x="53" y="64"/>
                </a:lnTo>
                <a:lnTo>
                  <a:pt x="64" y="55"/>
                </a:lnTo>
                <a:lnTo>
                  <a:pt x="78" y="49"/>
                </a:lnTo>
                <a:lnTo>
                  <a:pt x="93" y="41"/>
                </a:lnTo>
                <a:lnTo>
                  <a:pt x="110" y="35"/>
                </a:lnTo>
                <a:lnTo>
                  <a:pt x="127" y="30"/>
                </a:lnTo>
                <a:lnTo>
                  <a:pt x="146" y="26"/>
                </a:lnTo>
                <a:lnTo>
                  <a:pt x="166" y="22"/>
                </a:lnTo>
                <a:lnTo>
                  <a:pt x="187" y="20"/>
                </a:lnTo>
                <a:lnTo>
                  <a:pt x="208" y="17"/>
                </a:lnTo>
                <a:lnTo>
                  <a:pt x="231" y="17"/>
                </a:lnTo>
                <a:lnTo>
                  <a:pt x="231" y="17"/>
                </a:lnTo>
                <a:lnTo>
                  <a:pt x="231" y="0"/>
                </a:lnTo>
                <a:lnTo>
                  <a:pt x="231" y="0"/>
                </a:lnTo>
                <a:lnTo>
                  <a:pt x="231" y="0"/>
                </a:lnTo>
                <a:close/>
              </a:path>
            </a:pathLst>
          </a:custGeom>
          <a:solidFill>
            <a:srgbClr val="121415"/>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972" name="Freeform 1092"/>
          <p:cNvSpPr/>
          <p:nvPr/>
        </p:nvSpPr>
        <p:spPr bwMode="auto">
          <a:xfrm>
            <a:off x="2465388" y="3462338"/>
            <a:ext cx="92075" cy="46038"/>
          </a:xfrm>
          <a:custGeom>
            <a:avLst/>
            <a:gdLst/>
            <a:ahLst/>
            <a:cxnLst>
              <a:cxn ang="0">
                <a:pos x="231" y="116"/>
              </a:cxn>
              <a:cxn ang="0">
                <a:pos x="231" y="116"/>
              </a:cxn>
              <a:cxn ang="0">
                <a:pos x="230" y="103"/>
              </a:cxn>
              <a:cxn ang="0">
                <a:pos x="226" y="90"/>
              </a:cxn>
              <a:cxn ang="0">
                <a:pos x="220" y="79"/>
              </a:cxn>
              <a:cxn ang="0">
                <a:pos x="211" y="69"/>
              </a:cxn>
              <a:cxn ang="0">
                <a:pos x="201" y="59"/>
              </a:cxn>
              <a:cxn ang="0">
                <a:pos x="190" y="49"/>
              </a:cxn>
              <a:cxn ang="0">
                <a:pos x="176" y="40"/>
              </a:cxn>
              <a:cxn ang="0">
                <a:pos x="161" y="32"/>
              </a:cxn>
              <a:cxn ang="0">
                <a:pos x="145" y="25"/>
              </a:cxn>
              <a:cxn ang="0">
                <a:pos x="127" y="19"/>
              </a:cxn>
              <a:cxn ang="0">
                <a:pos x="108" y="12"/>
              </a:cxn>
              <a:cxn ang="0">
                <a:pos x="88" y="8"/>
              </a:cxn>
              <a:cxn ang="0">
                <a:pos x="66" y="5"/>
              </a:cxn>
              <a:cxn ang="0">
                <a:pos x="45" y="2"/>
              </a:cxn>
              <a:cxn ang="0">
                <a:pos x="22" y="0"/>
              </a:cxn>
              <a:cxn ang="0">
                <a:pos x="0" y="0"/>
              </a:cxn>
              <a:cxn ang="0">
                <a:pos x="0" y="17"/>
              </a:cxn>
              <a:cxn ang="0">
                <a:pos x="21" y="17"/>
              </a:cxn>
              <a:cxn ang="0">
                <a:pos x="44" y="20"/>
              </a:cxn>
              <a:cxn ang="0">
                <a:pos x="64" y="22"/>
              </a:cxn>
              <a:cxn ang="0">
                <a:pos x="84" y="26"/>
              </a:cxn>
              <a:cxn ang="0">
                <a:pos x="103" y="30"/>
              </a:cxn>
              <a:cxn ang="0">
                <a:pos x="121" y="35"/>
              </a:cxn>
              <a:cxn ang="0">
                <a:pos x="138" y="41"/>
              </a:cxn>
              <a:cxn ang="0">
                <a:pos x="153" y="49"/>
              </a:cxn>
              <a:cxn ang="0">
                <a:pos x="167" y="55"/>
              </a:cxn>
              <a:cxn ang="0">
                <a:pos x="179" y="64"/>
              </a:cxn>
              <a:cxn ang="0">
                <a:pos x="190" y="71"/>
              </a:cxn>
              <a:cxn ang="0">
                <a:pos x="199" y="80"/>
              </a:cxn>
              <a:cxn ang="0">
                <a:pos x="205" y="89"/>
              </a:cxn>
              <a:cxn ang="0">
                <a:pos x="210" y="98"/>
              </a:cxn>
              <a:cxn ang="0">
                <a:pos x="213" y="107"/>
              </a:cxn>
              <a:cxn ang="0">
                <a:pos x="214" y="116"/>
              </a:cxn>
              <a:cxn ang="0">
                <a:pos x="214" y="116"/>
              </a:cxn>
              <a:cxn ang="0">
                <a:pos x="231" y="116"/>
              </a:cxn>
              <a:cxn ang="0">
                <a:pos x="231" y="116"/>
              </a:cxn>
              <a:cxn ang="0">
                <a:pos x="231" y="116"/>
              </a:cxn>
            </a:cxnLst>
            <a:rect l="0" t="0" r="r" b="b"/>
            <a:pathLst>
              <a:path w="231" h="116">
                <a:moveTo>
                  <a:pt x="231" y="116"/>
                </a:moveTo>
                <a:lnTo>
                  <a:pt x="231" y="116"/>
                </a:lnTo>
                <a:lnTo>
                  <a:pt x="230" y="103"/>
                </a:lnTo>
                <a:lnTo>
                  <a:pt x="226" y="90"/>
                </a:lnTo>
                <a:lnTo>
                  <a:pt x="220" y="79"/>
                </a:lnTo>
                <a:lnTo>
                  <a:pt x="211" y="69"/>
                </a:lnTo>
                <a:lnTo>
                  <a:pt x="201" y="59"/>
                </a:lnTo>
                <a:lnTo>
                  <a:pt x="190" y="49"/>
                </a:lnTo>
                <a:lnTo>
                  <a:pt x="176" y="40"/>
                </a:lnTo>
                <a:lnTo>
                  <a:pt x="161" y="32"/>
                </a:lnTo>
                <a:lnTo>
                  <a:pt x="145" y="25"/>
                </a:lnTo>
                <a:lnTo>
                  <a:pt x="127" y="19"/>
                </a:lnTo>
                <a:lnTo>
                  <a:pt x="108" y="12"/>
                </a:lnTo>
                <a:lnTo>
                  <a:pt x="88" y="8"/>
                </a:lnTo>
                <a:lnTo>
                  <a:pt x="66" y="5"/>
                </a:lnTo>
                <a:lnTo>
                  <a:pt x="45" y="2"/>
                </a:lnTo>
                <a:lnTo>
                  <a:pt x="22" y="0"/>
                </a:lnTo>
                <a:lnTo>
                  <a:pt x="0" y="0"/>
                </a:lnTo>
                <a:lnTo>
                  <a:pt x="0" y="17"/>
                </a:lnTo>
                <a:lnTo>
                  <a:pt x="21" y="17"/>
                </a:lnTo>
                <a:lnTo>
                  <a:pt x="44" y="20"/>
                </a:lnTo>
                <a:lnTo>
                  <a:pt x="64" y="22"/>
                </a:lnTo>
                <a:lnTo>
                  <a:pt x="84" y="26"/>
                </a:lnTo>
                <a:lnTo>
                  <a:pt x="103" y="30"/>
                </a:lnTo>
                <a:lnTo>
                  <a:pt x="121" y="35"/>
                </a:lnTo>
                <a:lnTo>
                  <a:pt x="138" y="41"/>
                </a:lnTo>
                <a:lnTo>
                  <a:pt x="153" y="49"/>
                </a:lnTo>
                <a:lnTo>
                  <a:pt x="167" y="55"/>
                </a:lnTo>
                <a:lnTo>
                  <a:pt x="179" y="64"/>
                </a:lnTo>
                <a:lnTo>
                  <a:pt x="190" y="71"/>
                </a:lnTo>
                <a:lnTo>
                  <a:pt x="199" y="80"/>
                </a:lnTo>
                <a:lnTo>
                  <a:pt x="205" y="89"/>
                </a:lnTo>
                <a:lnTo>
                  <a:pt x="210" y="98"/>
                </a:lnTo>
                <a:lnTo>
                  <a:pt x="213" y="107"/>
                </a:lnTo>
                <a:lnTo>
                  <a:pt x="214" y="116"/>
                </a:lnTo>
                <a:lnTo>
                  <a:pt x="214" y="116"/>
                </a:lnTo>
                <a:lnTo>
                  <a:pt x="231" y="116"/>
                </a:lnTo>
                <a:lnTo>
                  <a:pt x="231" y="116"/>
                </a:lnTo>
                <a:lnTo>
                  <a:pt x="231" y="116"/>
                </a:lnTo>
                <a:close/>
              </a:path>
            </a:pathLst>
          </a:custGeom>
          <a:solidFill>
            <a:srgbClr val="121415"/>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973" name="Freeform 1093"/>
          <p:cNvSpPr/>
          <p:nvPr/>
        </p:nvSpPr>
        <p:spPr bwMode="auto">
          <a:xfrm>
            <a:off x="2536825" y="3284538"/>
            <a:ext cx="177800" cy="85725"/>
          </a:xfrm>
          <a:custGeom>
            <a:avLst/>
            <a:gdLst/>
            <a:ahLst/>
            <a:cxnLst>
              <a:cxn ang="0">
                <a:pos x="446" y="119"/>
              </a:cxn>
              <a:cxn ang="0">
                <a:pos x="436" y="139"/>
              </a:cxn>
              <a:cxn ang="0">
                <a:pos x="420" y="159"/>
              </a:cxn>
              <a:cxn ang="0">
                <a:pos x="396" y="177"/>
              </a:cxn>
              <a:cxn ang="0">
                <a:pos x="366" y="192"/>
              </a:cxn>
              <a:cxn ang="0">
                <a:pos x="330" y="203"/>
              </a:cxn>
              <a:cxn ang="0">
                <a:pos x="290" y="212"/>
              </a:cxn>
              <a:cxn ang="0">
                <a:pos x="246" y="216"/>
              </a:cxn>
              <a:cxn ang="0">
                <a:pos x="201" y="216"/>
              </a:cxn>
              <a:cxn ang="0">
                <a:pos x="158" y="212"/>
              </a:cxn>
              <a:cxn ang="0">
                <a:pos x="117" y="203"/>
              </a:cxn>
              <a:cxn ang="0">
                <a:pos x="82" y="192"/>
              </a:cxn>
              <a:cxn ang="0">
                <a:pos x="52" y="177"/>
              </a:cxn>
              <a:cxn ang="0">
                <a:pos x="28" y="159"/>
              </a:cxn>
              <a:cxn ang="0">
                <a:pos x="10" y="139"/>
              </a:cxn>
              <a:cxn ang="0">
                <a:pos x="2" y="119"/>
              </a:cxn>
              <a:cxn ang="0">
                <a:pos x="2" y="96"/>
              </a:cxn>
              <a:cxn ang="0">
                <a:pos x="10" y="76"/>
              </a:cxn>
              <a:cxn ang="0">
                <a:pos x="28" y="57"/>
              </a:cxn>
              <a:cxn ang="0">
                <a:pos x="52" y="39"/>
              </a:cxn>
              <a:cxn ang="0">
                <a:pos x="82" y="24"/>
              </a:cxn>
              <a:cxn ang="0">
                <a:pos x="117" y="13"/>
              </a:cxn>
              <a:cxn ang="0">
                <a:pos x="158" y="5"/>
              </a:cxn>
              <a:cxn ang="0">
                <a:pos x="201" y="0"/>
              </a:cxn>
              <a:cxn ang="0">
                <a:pos x="246" y="0"/>
              </a:cxn>
              <a:cxn ang="0">
                <a:pos x="290" y="5"/>
              </a:cxn>
              <a:cxn ang="0">
                <a:pos x="330" y="13"/>
              </a:cxn>
              <a:cxn ang="0">
                <a:pos x="366" y="24"/>
              </a:cxn>
              <a:cxn ang="0">
                <a:pos x="396" y="39"/>
              </a:cxn>
              <a:cxn ang="0">
                <a:pos x="420" y="57"/>
              </a:cxn>
              <a:cxn ang="0">
                <a:pos x="436" y="76"/>
              </a:cxn>
              <a:cxn ang="0">
                <a:pos x="446" y="96"/>
              </a:cxn>
            </a:cxnLst>
            <a:rect l="0" t="0" r="r" b="b"/>
            <a:pathLst>
              <a:path w="446" h="216">
                <a:moveTo>
                  <a:pt x="446" y="107"/>
                </a:moveTo>
                <a:lnTo>
                  <a:pt x="446" y="119"/>
                </a:lnTo>
                <a:lnTo>
                  <a:pt x="443" y="129"/>
                </a:lnTo>
                <a:lnTo>
                  <a:pt x="436" y="139"/>
                </a:lnTo>
                <a:lnTo>
                  <a:pt x="429" y="149"/>
                </a:lnTo>
                <a:lnTo>
                  <a:pt x="420" y="159"/>
                </a:lnTo>
                <a:lnTo>
                  <a:pt x="409" y="168"/>
                </a:lnTo>
                <a:lnTo>
                  <a:pt x="396" y="177"/>
                </a:lnTo>
                <a:lnTo>
                  <a:pt x="381" y="184"/>
                </a:lnTo>
                <a:lnTo>
                  <a:pt x="366" y="192"/>
                </a:lnTo>
                <a:lnTo>
                  <a:pt x="348" y="198"/>
                </a:lnTo>
                <a:lnTo>
                  <a:pt x="330" y="203"/>
                </a:lnTo>
                <a:lnTo>
                  <a:pt x="310" y="208"/>
                </a:lnTo>
                <a:lnTo>
                  <a:pt x="290" y="212"/>
                </a:lnTo>
                <a:lnTo>
                  <a:pt x="269" y="214"/>
                </a:lnTo>
                <a:lnTo>
                  <a:pt x="246" y="216"/>
                </a:lnTo>
                <a:lnTo>
                  <a:pt x="223" y="216"/>
                </a:lnTo>
                <a:lnTo>
                  <a:pt x="201" y="216"/>
                </a:lnTo>
                <a:lnTo>
                  <a:pt x="179" y="214"/>
                </a:lnTo>
                <a:lnTo>
                  <a:pt x="158" y="212"/>
                </a:lnTo>
                <a:lnTo>
                  <a:pt x="136" y="208"/>
                </a:lnTo>
                <a:lnTo>
                  <a:pt x="117" y="203"/>
                </a:lnTo>
                <a:lnTo>
                  <a:pt x="99" y="198"/>
                </a:lnTo>
                <a:lnTo>
                  <a:pt x="82" y="192"/>
                </a:lnTo>
                <a:lnTo>
                  <a:pt x="66" y="184"/>
                </a:lnTo>
                <a:lnTo>
                  <a:pt x="52" y="177"/>
                </a:lnTo>
                <a:lnTo>
                  <a:pt x="38" y="168"/>
                </a:lnTo>
                <a:lnTo>
                  <a:pt x="28" y="159"/>
                </a:lnTo>
                <a:lnTo>
                  <a:pt x="18" y="149"/>
                </a:lnTo>
                <a:lnTo>
                  <a:pt x="10" y="139"/>
                </a:lnTo>
                <a:lnTo>
                  <a:pt x="5" y="129"/>
                </a:lnTo>
                <a:lnTo>
                  <a:pt x="2" y="119"/>
                </a:lnTo>
                <a:lnTo>
                  <a:pt x="0" y="107"/>
                </a:lnTo>
                <a:lnTo>
                  <a:pt x="2" y="96"/>
                </a:lnTo>
                <a:lnTo>
                  <a:pt x="5" y="86"/>
                </a:lnTo>
                <a:lnTo>
                  <a:pt x="10" y="76"/>
                </a:lnTo>
                <a:lnTo>
                  <a:pt x="18" y="66"/>
                </a:lnTo>
                <a:lnTo>
                  <a:pt x="28" y="57"/>
                </a:lnTo>
                <a:lnTo>
                  <a:pt x="38" y="48"/>
                </a:lnTo>
                <a:lnTo>
                  <a:pt x="52" y="39"/>
                </a:lnTo>
                <a:lnTo>
                  <a:pt x="66" y="32"/>
                </a:lnTo>
                <a:lnTo>
                  <a:pt x="82" y="24"/>
                </a:lnTo>
                <a:lnTo>
                  <a:pt x="99" y="18"/>
                </a:lnTo>
                <a:lnTo>
                  <a:pt x="117" y="13"/>
                </a:lnTo>
                <a:lnTo>
                  <a:pt x="136" y="8"/>
                </a:lnTo>
                <a:lnTo>
                  <a:pt x="158" y="5"/>
                </a:lnTo>
                <a:lnTo>
                  <a:pt x="179" y="1"/>
                </a:lnTo>
                <a:lnTo>
                  <a:pt x="201" y="0"/>
                </a:lnTo>
                <a:lnTo>
                  <a:pt x="223" y="0"/>
                </a:lnTo>
                <a:lnTo>
                  <a:pt x="246" y="0"/>
                </a:lnTo>
                <a:lnTo>
                  <a:pt x="269" y="1"/>
                </a:lnTo>
                <a:lnTo>
                  <a:pt x="290" y="5"/>
                </a:lnTo>
                <a:lnTo>
                  <a:pt x="310" y="8"/>
                </a:lnTo>
                <a:lnTo>
                  <a:pt x="330" y="13"/>
                </a:lnTo>
                <a:lnTo>
                  <a:pt x="348" y="18"/>
                </a:lnTo>
                <a:lnTo>
                  <a:pt x="366" y="24"/>
                </a:lnTo>
                <a:lnTo>
                  <a:pt x="381" y="32"/>
                </a:lnTo>
                <a:lnTo>
                  <a:pt x="396" y="39"/>
                </a:lnTo>
                <a:lnTo>
                  <a:pt x="409" y="48"/>
                </a:lnTo>
                <a:lnTo>
                  <a:pt x="420" y="57"/>
                </a:lnTo>
                <a:lnTo>
                  <a:pt x="429" y="66"/>
                </a:lnTo>
                <a:lnTo>
                  <a:pt x="436" y="76"/>
                </a:lnTo>
                <a:lnTo>
                  <a:pt x="443" y="86"/>
                </a:lnTo>
                <a:lnTo>
                  <a:pt x="446" y="96"/>
                </a:lnTo>
                <a:lnTo>
                  <a:pt x="446" y="107"/>
                </a:lnTo>
                <a:close/>
              </a:path>
            </a:pathLst>
          </a:custGeom>
          <a:solidFill>
            <a:srgbClr val="F2CDBE"/>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974" name="Freeform 1094"/>
          <p:cNvSpPr/>
          <p:nvPr/>
        </p:nvSpPr>
        <p:spPr bwMode="auto">
          <a:xfrm>
            <a:off x="2625725" y="3327400"/>
            <a:ext cx="92075" cy="46038"/>
          </a:xfrm>
          <a:custGeom>
            <a:avLst/>
            <a:gdLst/>
            <a:ahLst/>
            <a:cxnLst>
              <a:cxn ang="0">
                <a:pos x="0" y="119"/>
              </a:cxn>
              <a:cxn ang="0">
                <a:pos x="0" y="119"/>
              </a:cxn>
              <a:cxn ang="0">
                <a:pos x="24" y="117"/>
              </a:cxn>
              <a:cxn ang="0">
                <a:pos x="47" y="116"/>
              </a:cxn>
              <a:cxn ang="0">
                <a:pos x="68" y="114"/>
              </a:cxn>
              <a:cxn ang="0">
                <a:pos x="89" y="110"/>
              </a:cxn>
              <a:cxn ang="0">
                <a:pos x="109" y="105"/>
              </a:cxn>
              <a:cxn ang="0">
                <a:pos x="128" y="99"/>
              </a:cxn>
              <a:cxn ang="0">
                <a:pos x="145" y="92"/>
              </a:cxn>
              <a:cxn ang="0">
                <a:pos x="162" y="85"/>
              </a:cxn>
              <a:cxn ang="0">
                <a:pos x="177" y="77"/>
              </a:cxn>
              <a:cxn ang="0">
                <a:pos x="191" y="68"/>
              </a:cxn>
              <a:cxn ang="0">
                <a:pos x="203" y="58"/>
              </a:cxn>
              <a:cxn ang="0">
                <a:pos x="213" y="48"/>
              </a:cxn>
              <a:cxn ang="0">
                <a:pos x="221" y="37"/>
              </a:cxn>
              <a:cxn ang="0">
                <a:pos x="227" y="25"/>
              </a:cxn>
              <a:cxn ang="0">
                <a:pos x="231" y="13"/>
              </a:cxn>
              <a:cxn ang="0">
                <a:pos x="233" y="0"/>
              </a:cxn>
              <a:cxn ang="0">
                <a:pos x="215" y="0"/>
              </a:cxn>
              <a:cxn ang="0">
                <a:pos x="215" y="9"/>
              </a:cxn>
              <a:cxn ang="0">
                <a:pos x="211" y="18"/>
              </a:cxn>
              <a:cxn ang="0">
                <a:pos x="206" y="28"/>
              </a:cxn>
              <a:cxn ang="0">
                <a:pos x="199" y="37"/>
              </a:cxn>
              <a:cxn ang="0">
                <a:pos x="191" y="46"/>
              </a:cxn>
              <a:cxn ang="0">
                <a:pos x="181" y="53"/>
              </a:cxn>
              <a:cxn ang="0">
                <a:pos x="168" y="62"/>
              </a:cxn>
              <a:cxn ang="0">
                <a:pos x="154" y="70"/>
              </a:cxn>
              <a:cxn ang="0">
                <a:pos x="139" y="76"/>
              </a:cxn>
              <a:cxn ang="0">
                <a:pos x="123" y="82"/>
              </a:cxn>
              <a:cxn ang="0">
                <a:pos x="105" y="87"/>
              </a:cxn>
              <a:cxn ang="0">
                <a:pos x="86" y="92"/>
              </a:cxn>
              <a:cxn ang="0">
                <a:pos x="66" y="96"/>
              </a:cxn>
              <a:cxn ang="0">
                <a:pos x="44" y="99"/>
              </a:cxn>
              <a:cxn ang="0">
                <a:pos x="23" y="100"/>
              </a:cxn>
              <a:cxn ang="0">
                <a:pos x="0" y="100"/>
              </a:cxn>
              <a:cxn ang="0">
                <a:pos x="0" y="100"/>
              </a:cxn>
              <a:cxn ang="0">
                <a:pos x="0" y="119"/>
              </a:cxn>
              <a:cxn ang="0">
                <a:pos x="0" y="119"/>
              </a:cxn>
              <a:cxn ang="0">
                <a:pos x="0" y="119"/>
              </a:cxn>
            </a:cxnLst>
            <a:rect l="0" t="0" r="r" b="b"/>
            <a:pathLst>
              <a:path w="233" h="119">
                <a:moveTo>
                  <a:pt x="0" y="119"/>
                </a:moveTo>
                <a:lnTo>
                  <a:pt x="0" y="119"/>
                </a:lnTo>
                <a:lnTo>
                  <a:pt x="24" y="117"/>
                </a:lnTo>
                <a:lnTo>
                  <a:pt x="47" y="116"/>
                </a:lnTo>
                <a:lnTo>
                  <a:pt x="68" y="114"/>
                </a:lnTo>
                <a:lnTo>
                  <a:pt x="89" y="110"/>
                </a:lnTo>
                <a:lnTo>
                  <a:pt x="109" y="105"/>
                </a:lnTo>
                <a:lnTo>
                  <a:pt x="128" y="99"/>
                </a:lnTo>
                <a:lnTo>
                  <a:pt x="145" y="92"/>
                </a:lnTo>
                <a:lnTo>
                  <a:pt x="162" y="85"/>
                </a:lnTo>
                <a:lnTo>
                  <a:pt x="177" y="77"/>
                </a:lnTo>
                <a:lnTo>
                  <a:pt x="191" y="68"/>
                </a:lnTo>
                <a:lnTo>
                  <a:pt x="203" y="58"/>
                </a:lnTo>
                <a:lnTo>
                  <a:pt x="213" y="48"/>
                </a:lnTo>
                <a:lnTo>
                  <a:pt x="221" y="37"/>
                </a:lnTo>
                <a:lnTo>
                  <a:pt x="227" y="25"/>
                </a:lnTo>
                <a:lnTo>
                  <a:pt x="231" y="13"/>
                </a:lnTo>
                <a:lnTo>
                  <a:pt x="233" y="0"/>
                </a:lnTo>
                <a:lnTo>
                  <a:pt x="215" y="0"/>
                </a:lnTo>
                <a:lnTo>
                  <a:pt x="215" y="9"/>
                </a:lnTo>
                <a:lnTo>
                  <a:pt x="211" y="18"/>
                </a:lnTo>
                <a:lnTo>
                  <a:pt x="206" y="28"/>
                </a:lnTo>
                <a:lnTo>
                  <a:pt x="199" y="37"/>
                </a:lnTo>
                <a:lnTo>
                  <a:pt x="191" y="46"/>
                </a:lnTo>
                <a:lnTo>
                  <a:pt x="181" y="53"/>
                </a:lnTo>
                <a:lnTo>
                  <a:pt x="168" y="62"/>
                </a:lnTo>
                <a:lnTo>
                  <a:pt x="154" y="70"/>
                </a:lnTo>
                <a:lnTo>
                  <a:pt x="139" y="76"/>
                </a:lnTo>
                <a:lnTo>
                  <a:pt x="123" y="82"/>
                </a:lnTo>
                <a:lnTo>
                  <a:pt x="105" y="87"/>
                </a:lnTo>
                <a:lnTo>
                  <a:pt x="86" y="92"/>
                </a:lnTo>
                <a:lnTo>
                  <a:pt x="66" y="96"/>
                </a:lnTo>
                <a:lnTo>
                  <a:pt x="44" y="99"/>
                </a:lnTo>
                <a:lnTo>
                  <a:pt x="23" y="100"/>
                </a:lnTo>
                <a:lnTo>
                  <a:pt x="0" y="100"/>
                </a:lnTo>
                <a:lnTo>
                  <a:pt x="0" y="100"/>
                </a:lnTo>
                <a:lnTo>
                  <a:pt x="0" y="119"/>
                </a:lnTo>
                <a:lnTo>
                  <a:pt x="0" y="119"/>
                </a:lnTo>
                <a:lnTo>
                  <a:pt x="0" y="119"/>
                </a:lnTo>
                <a:close/>
              </a:path>
            </a:pathLst>
          </a:custGeom>
          <a:solidFill>
            <a:srgbClr val="121415"/>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975" name="Freeform 1095"/>
          <p:cNvSpPr/>
          <p:nvPr/>
        </p:nvSpPr>
        <p:spPr bwMode="auto">
          <a:xfrm>
            <a:off x="2533650" y="3327400"/>
            <a:ext cx="92075" cy="46038"/>
          </a:xfrm>
          <a:custGeom>
            <a:avLst/>
            <a:gdLst/>
            <a:ahLst/>
            <a:cxnLst>
              <a:cxn ang="0">
                <a:pos x="0" y="0"/>
              </a:cxn>
              <a:cxn ang="0">
                <a:pos x="0" y="0"/>
              </a:cxn>
              <a:cxn ang="0">
                <a:pos x="2" y="13"/>
              </a:cxn>
              <a:cxn ang="0">
                <a:pos x="6" y="25"/>
              </a:cxn>
              <a:cxn ang="0">
                <a:pos x="12" y="37"/>
              </a:cxn>
              <a:cxn ang="0">
                <a:pos x="21" y="48"/>
              </a:cxn>
              <a:cxn ang="0">
                <a:pos x="31" y="58"/>
              </a:cxn>
              <a:cxn ang="0">
                <a:pos x="42" y="68"/>
              </a:cxn>
              <a:cxn ang="0">
                <a:pos x="56" y="77"/>
              </a:cxn>
              <a:cxn ang="0">
                <a:pos x="71" y="85"/>
              </a:cxn>
              <a:cxn ang="0">
                <a:pos x="87" y="92"/>
              </a:cxn>
              <a:cxn ang="0">
                <a:pos x="105" y="99"/>
              </a:cxn>
              <a:cxn ang="0">
                <a:pos x="124" y="105"/>
              </a:cxn>
              <a:cxn ang="0">
                <a:pos x="144" y="110"/>
              </a:cxn>
              <a:cxn ang="0">
                <a:pos x="166" y="114"/>
              </a:cxn>
              <a:cxn ang="0">
                <a:pos x="187" y="116"/>
              </a:cxn>
              <a:cxn ang="0">
                <a:pos x="210" y="117"/>
              </a:cxn>
              <a:cxn ang="0">
                <a:pos x="232" y="119"/>
              </a:cxn>
              <a:cxn ang="0">
                <a:pos x="232" y="100"/>
              </a:cxn>
              <a:cxn ang="0">
                <a:pos x="211" y="100"/>
              </a:cxn>
              <a:cxn ang="0">
                <a:pos x="188" y="99"/>
              </a:cxn>
              <a:cxn ang="0">
                <a:pos x="168" y="96"/>
              </a:cxn>
              <a:cxn ang="0">
                <a:pos x="148" y="92"/>
              </a:cxn>
              <a:cxn ang="0">
                <a:pos x="129" y="87"/>
              </a:cxn>
              <a:cxn ang="0">
                <a:pos x="111" y="82"/>
              </a:cxn>
              <a:cxn ang="0">
                <a:pos x="94" y="76"/>
              </a:cxn>
              <a:cxn ang="0">
                <a:pos x="79" y="70"/>
              </a:cxn>
              <a:cxn ang="0">
                <a:pos x="65" y="62"/>
              </a:cxn>
              <a:cxn ang="0">
                <a:pos x="53" y="53"/>
              </a:cxn>
              <a:cxn ang="0">
                <a:pos x="42" y="46"/>
              </a:cxn>
              <a:cxn ang="0">
                <a:pos x="33" y="37"/>
              </a:cxn>
              <a:cxn ang="0">
                <a:pos x="27" y="28"/>
              </a:cxn>
              <a:cxn ang="0">
                <a:pos x="22" y="18"/>
              </a:cxn>
              <a:cxn ang="0">
                <a:pos x="19" y="9"/>
              </a:cxn>
              <a:cxn ang="0">
                <a:pos x="18" y="0"/>
              </a:cxn>
              <a:cxn ang="0">
                <a:pos x="18" y="0"/>
              </a:cxn>
              <a:cxn ang="0">
                <a:pos x="0" y="0"/>
              </a:cxn>
              <a:cxn ang="0">
                <a:pos x="0" y="0"/>
              </a:cxn>
              <a:cxn ang="0">
                <a:pos x="0" y="0"/>
              </a:cxn>
            </a:cxnLst>
            <a:rect l="0" t="0" r="r" b="b"/>
            <a:pathLst>
              <a:path w="232" h="119">
                <a:moveTo>
                  <a:pt x="0" y="0"/>
                </a:moveTo>
                <a:lnTo>
                  <a:pt x="0" y="0"/>
                </a:lnTo>
                <a:lnTo>
                  <a:pt x="2" y="13"/>
                </a:lnTo>
                <a:lnTo>
                  <a:pt x="6" y="25"/>
                </a:lnTo>
                <a:lnTo>
                  <a:pt x="12" y="37"/>
                </a:lnTo>
                <a:lnTo>
                  <a:pt x="21" y="48"/>
                </a:lnTo>
                <a:lnTo>
                  <a:pt x="31" y="58"/>
                </a:lnTo>
                <a:lnTo>
                  <a:pt x="42" y="68"/>
                </a:lnTo>
                <a:lnTo>
                  <a:pt x="56" y="77"/>
                </a:lnTo>
                <a:lnTo>
                  <a:pt x="71" y="85"/>
                </a:lnTo>
                <a:lnTo>
                  <a:pt x="87" y="92"/>
                </a:lnTo>
                <a:lnTo>
                  <a:pt x="105" y="99"/>
                </a:lnTo>
                <a:lnTo>
                  <a:pt x="124" y="105"/>
                </a:lnTo>
                <a:lnTo>
                  <a:pt x="144" y="110"/>
                </a:lnTo>
                <a:lnTo>
                  <a:pt x="166" y="114"/>
                </a:lnTo>
                <a:lnTo>
                  <a:pt x="187" y="116"/>
                </a:lnTo>
                <a:lnTo>
                  <a:pt x="210" y="117"/>
                </a:lnTo>
                <a:lnTo>
                  <a:pt x="232" y="119"/>
                </a:lnTo>
                <a:lnTo>
                  <a:pt x="232" y="100"/>
                </a:lnTo>
                <a:lnTo>
                  <a:pt x="211" y="100"/>
                </a:lnTo>
                <a:lnTo>
                  <a:pt x="188" y="99"/>
                </a:lnTo>
                <a:lnTo>
                  <a:pt x="168" y="96"/>
                </a:lnTo>
                <a:lnTo>
                  <a:pt x="148" y="92"/>
                </a:lnTo>
                <a:lnTo>
                  <a:pt x="129" y="87"/>
                </a:lnTo>
                <a:lnTo>
                  <a:pt x="111" y="82"/>
                </a:lnTo>
                <a:lnTo>
                  <a:pt x="94" y="76"/>
                </a:lnTo>
                <a:lnTo>
                  <a:pt x="79" y="70"/>
                </a:lnTo>
                <a:lnTo>
                  <a:pt x="65" y="62"/>
                </a:lnTo>
                <a:lnTo>
                  <a:pt x="53" y="53"/>
                </a:lnTo>
                <a:lnTo>
                  <a:pt x="42" y="46"/>
                </a:lnTo>
                <a:lnTo>
                  <a:pt x="33" y="37"/>
                </a:lnTo>
                <a:lnTo>
                  <a:pt x="27" y="28"/>
                </a:lnTo>
                <a:lnTo>
                  <a:pt x="22" y="18"/>
                </a:lnTo>
                <a:lnTo>
                  <a:pt x="19" y="9"/>
                </a:lnTo>
                <a:lnTo>
                  <a:pt x="18" y="0"/>
                </a:lnTo>
                <a:lnTo>
                  <a:pt x="18" y="0"/>
                </a:lnTo>
                <a:lnTo>
                  <a:pt x="0" y="0"/>
                </a:lnTo>
                <a:lnTo>
                  <a:pt x="0" y="0"/>
                </a:lnTo>
                <a:lnTo>
                  <a:pt x="0" y="0"/>
                </a:lnTo>
                <a:close/>
              </a:path>
            </a:pathLst>
          </a:custGeom>
          <a:solidFill>
            <a:srgbClr val="121415"/>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976" name="Freeform 1096"/>
          <p:cNvSpPr/>
          <p:nvPr/>
        </p:nvSpPr>
        <p:spPr bwMode="auto">
          <a:xfrm>
            <a:off x="2533650" y="3281363"/>
            <a:ext cx="92075" cy="46038"/>
          </a:xfrm>
          <a:custGeom>
            <a:avLst/>
            <a:gdLst/>
            <a:ahLst/>
            <a:cxnLst>
              <a:cxn ang="0">
                <a:pos x="232" y="0"/>
              </a:cxn>
              <a:cxn ang="0">
                <a:pos x="232" y="0"/>
              </a:cxn>
              <a:cxn ang="0">
                <a:pos x="210" y="0"/>
              </a:cxn>
              <a:cxn ang="0">
                <a:pos x="187" y="2"/>
              </a:cxn>
              <a:cxn ang="0">
                <a:pos x="166" y="5"/>
              </a:cxn>
              <a:cxn ang="0">
                <a:pos x="144" y="9"/>
              </a:cxn>
              <a:cxn ang="0">
                <a:pos x="124" y="13"/>
              </a:cxn>
              <a:cxn ang="0">
                <a:pos x="105" y="19"/>
              </a:cxn>
              <a:cxn ang="0">
                <a:pos x="87" y="26"/>
              </a:cxn>
              <a:cxn ang="0">
                <a:pos x="71" y="33"/>
              </a:cxn>
              <a:cxn ang="0">
                <a:pos x="56" y="41"/>
              </a:cxn>
              <a:cxn ang="0">
                <a:pos x="42" y="49"/>
              </a:cxn>
              <a:cxn ang="0">
                <a:pos x="31" y="58"/>
              </a:cxn>
              <a:cxn ang="0">
                <a:pos x="21" y="68"/>
              </a:cxn>
              <a:cxn ang="0">
                <a:pos x="12" y="80"/>
              </a:cxn>
              <a:cxn ang="0">
                <a:pos x="6" y="91"/>
              </a:cxn>
              <a:cxn ang="0">
                <a:pos x="2" y="104"/>
              </a:cxn>
              <a:cxn ang="0">
                <a:pos x="0" y="116"/>
              </a:cxn>
              <a:cxn ang="0">
                <a:pos x="18" y="116"/>
              </a:cxn>
              <a:cxn ang="0">
                <a:pos x="19" y="107"/>
              </a:cxn>
              <a:cxn ang="0">
                <a:pos x="22" y="99"/>
              </a:cxn>
              <a:cxn ang="0">
                <a:pos x="27" y="90"/>
              </a:cxn>
              <a:cxn ang="0">
                <a:pos x="33" y="81"/>
              </a:cxn>
              <a:cxn ang="0">
                <a:pos x="42" y="72"/>
              </a:cxn>
              <a:cxn ang="0">
                <a:pos x="53" y="63"/>
              </a:cxn>
              <a:cxn ang="0">
                <a:pos x="65" y="56"/>
              </a:cxn>
              <a:cxn ang="0">
                <a:pos x="79" y="48"/>
              </a:cxn>
              <a:cxn ang="0">
                <a:pos x="94" y="42"/>
              </a:cxn>
              <a:cxn ang="0">
                <a:pos x="111" y="36"/>
              </a:cxn>
              <a:cxn ang="0">
                <a:pos x="129" y="31"/>
              </a:cxn>
              <a:cxn ang="0">
                <a:pos x="148" y="26"/>
              </a:cxn>
              <a:cxn ang="0">
                <a:pos x="168" y="23"/>
              </a:cxn>
              <a:cxn ang="0">
                <a:pos x="188" y="19"/>
              </a:cxn>
              <a:cxn ang="0">
                <a:pos x="211" y="18"/>
              </a:cxn>
              <a:cxn ang="0">
                <a:pos x="232" y="18"/>
              </a:cxn>
              <a:cxn ang="0">
                <a:pos x="232" y="18"/>
              </a:cxn>
              <a:cxn ang="0">
                <a:pos x="232" y="0"/>
              </a:cxn>
              <a:cxn ang="0">
                <a:pos x="232" y="0"/>
              </a:cxn>
              <a:cxn ang="0">
                <a:pos x="232" y="0"/>
              </a:cxn>
            </a:cxnLst>
            <a:rect l="0" t="0" r="r" b="b"/>
            <a:pathLst>
              <a:path w="232" h="116">
                <a:moveTo>
                  <a:pt x="232" y="0"/>
                </a:moveTo>
                <a:lnTo>
                  <a:pt x="232" y="0"/>
                </a:lnTo>
                <a:lnTo>
                  <a:pt x="210" y="0"/>
                </a:lnTo>
                <a:lnTo>
                  <a:pt x="187" y="2"/>
                </a:lnTo>
                <a:lnTo>
                  <a:pt x="166" y="5"/>
                </a:lnTo>
                <a:lnTo>
                  <a:pt x="144" y="9"/>
                </a:lnTo>
                <a:lnTo>
                  <a:pt x="124" y="13"/>
                </a:lnTo>
                <a:lnTo>
                  <a:pt x="105" y="19"/>
                </a:lnTo>
                <a:lnTo>
                  <a:pt x="87" y="26"/>
                </a:lnTo>
                <a:lnTo>
                  <a:pt x="71" y="33"/>
                </a:lnTo>
                <a:lnTo>
                  <a:pt x="56" y="41"/>
                </a:lnTo>
                <a:lnTo>
                  <a:pt x="42" y="49"/>
                </a:lnTo>
                <a:lnTo>
                  <a:pt x="31" y="58"/>
                </a:lnTo>
                <a:lnTo>
                  <a:pt x="21" y="68"/>
                </a:lnTo>
                <a:lnTo>
                  <a:pt x="12" y="80"/>
                </a:lnTo>
                <a:lnTo>
                  <a:pt x="6" y="91"/>
                </a:lnTo>
                <a:lnTo>
                  <a:pt x="2" y="104"/>
                </a:lnTo>
                <a:lnTo>
                  <a:pt x="0" y="116"/>
                </a:lnTo>
                <a:lnTo>
                  <a:pt x="18" y="116"/>
                </a:lnTo>
                <a:lnTo>
                  <a:pt x="19" y="107"/>
                </a:lnTo>
                <a:lnTo>
                  <a:pt x="22" y="99"/>
                </a:lnTo>
                <a:lnTo>
                  <a:pt x="27" y="90"/>
                </a:lnTo>
                <a:lnTo>
                  <a:pt x="33" y="81"/>
                </a:lnTo>
                <a:lnTo>
                  <a:pt x="42" y="72"/>
                </a:lnTo>
                <a:lnTo>
                  <a:pt x="53" y="63"/>
                </a:lnTo>
                <a:lnTo>
                  <a:pt x="65" y="56"/>
                </a:lnTo>
                <a:lnTo>
                  <a:pt x="79" y="48"/>
                </a:lnTo>
                <a:lnTo>
                  <a:pt x="94" y="42"/>
                </a:lnTo>
                <a:lnTo>
                  <a:pt x="111" y="36"/>
                </a:lnTo>
                <a:lnTo>
                  <a:pt x="129" y="31"/>
                </a:lnTo>
                <a:lnTo>
                  <a:pt x="148" y="26"/>
                </a:lnTo>
                <a:lnTo>
                  <a:pt x="168" y="23"/>
                </a:lnTo>
                <a:lnTo>
                  <a:pt x="188" y="19"/>
                </a:lnTo>
                <a:lnTo>
                  <a:pt x="211" y="18"/>
                </a:lnTo>
                <a:lnTo>
                  <a:pt x="232" y="18"/>
                </a:lnTo>
                <a:lnTo>
                  <a:pt x="232" y="18"/>
                </a:lnTo>
                <a:lnTo>
                  <a:pt x="232" y="0"/>
                </a:lnTo>
                <a:lnTo>
                  <a:pt x="232" y="0"/>
                </a:lnTo>
                <a:lnTo>
                  <a:pt x="232" y="0"/>
                </a:lnTo>
                <a:close/>
              </a:path>
            </a:pathLst>
          </a:custGeom>
          <a:solidFill>
            <a:srgbClr val="121415"/>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977" name="Freeform 1097"/>
          <p:cNvSpPr/>
          <p:nvPr/>
        </p:nvSpPr>
        <p:spPr bwMode="auto">
          <a:xfrm>
            <a:off x="2625725" y="3281363"/>
            <a:ext cx="92075" cy="46038"/>
          </a:xfrm>
          <a:custGeom>
            <a:avLst/>
            <a:gdLst/>
            <a:ahLst/>
            <a:cxnLst>
              <a:cxn ang="0">
                <a:pos x="233" y="116"/>
              </a:cxn>
              <a:cxn ang="0">
                <a:pos x="233" y="116"/>
              </a:cxn>
              <a:cxn ang="0">
                <a:pos x="231" y="104"/>
              </a:cxn>
              <a:cxn ang="0">
                <a:pos x="227" y="91"/>
              </a:cxn>
              <a:cxn ang="0">
                <a:pos x="221" y="80"/>
              </a:cxn>
              <a:cxn ang="0">
                <a:pos x="213" y="68"/>
              </a:cxn>
              <a:cxn ang="0">
                <a:pos x="203" y="58"/>
              </a:cxn>
              <a:cxn ang="0">
                <a:pos x="191" y="49"/>
              </a:cxn>
              <a:cxn ang="0">
                <a:pos x="177" y="41"/>
              </a:cxn>
              <a:cxn ang="0">
                <a:pos x="162" y="33"/>
              </a:cxn>
              <a:cxn ang="0">
                <a:pos x="145" y="26"/>
              </a:cxn>
              <a:cxn ang="0">
                <a:pos x="128" y="19"/>
              </a:cxn>
              <a:cxn ang="0">
                <a:pos x="109" y="13"/>
              </a:cxn>
              <a:cxn ang="0">
                <a:pos x="89" y="9"/>
              </a:cxn>
              <a:cxn ang="0">
                <a:pos x="68" y="5"/>
              </a:cxn>
              <a:cxn ang="0">
                <a:pos x="47" y="2"/>
              </a:cxn>
              <a:cxn ang="0">
                <a:pos x="24" y="0"/>
              </a:cxn>
              <a:cxn ang="0">
                <a:pos x="0" y="0"/>
              </a:cxn>
              <a:cxn ang="0">
                <a:pos x="0" y="18"/>
              </a:cxn>
              <a:cxn ang="0">
                <a:pos x="23" y="18"/>
              </a:cxn>
              <a:cxn ang="0">
                <a:pos x="44" y="19"/>
              </a:cxn>
              <a:cxn ang="0">
                <a:pos x="66" y="23"/>
              </a:cxn>
              <a:cxn ang="0">
                <a:pos x="86" y="26"/>
              </a:cxn>
              <a:cxn ang="0">
                <a:pos x="105" y="31"/>
              </a:cxn>
              <a:cxn ang="0">
                <a:pos x="123" y="36"/>
              </a:cxn>
              <a:cxn ang="0">
                <a:pos x="139" y="42"/>
              </a:cxn>
              <a:cxn ang="0">
                <a:pos x="154" y="48"/>
              </a:cxn>
              <a:cxn ang="0">
                <a:pos x="168" y="56"/>
              </a:cxn>
              <a:cxn ang="0">
                <a:pos x="181" y="63"/>
              </a:cxn>
              <a:cxn ang="0">
                <a:pos x="191" y="72"/>
              </a:cxn>
              <a:cxn ang="0">
                <a:pos x="199" y="81"/>
              </a:cxn>
              <a:cxn ang="0">
                <a:pos x="207" y="90"/>
              </a:cxn>
              <a:cxn ang="0">
                <a:pos x="211" y="99"/>
              </a:cxn>
              <a:cxn ang="0">
                <a:pos x="215" y="107"/>
              </a:cxn>
              <a:cxn ang="0">
                <a:pos x="215" y="116"/>
              </a:cxn>
              <a:cxn ang="0">
                <a:pos x="215" y="116"/>
              </a:cxn>
              <a:cxn ang="0">
                <a:pos x="233" y="116"/>
              </a:cxn>
              <a:cxn ang="0">
                <a:pos x="233" y="116"/>
              </a:cxn>
              <a:cxn ang="0">
                <a:pos x="233" y="116"/>
              </a:cxn>
            </a:cxnLst>
            <a:rect l="0" t="0" r="r" b="b"/>
            <a:pathLst>
              <a:path w="233" h="116">
                <a:moveTo>
                  <a:pt x="233" y="116"/>
                </a:moveTo>
                <a:lnTo>
                  <a:pt x="233" y="116"/>
                </a:lnTo>
                <a:lnTo>
                  <a:pt x="231" y="104"/>
                </a:lnTo>
                <a:lnTo>
                  <a:pt x="227" y="91"/>
                </a:lnTo>
                <a:lnTo>
                  <a:pt x="221" y="80"/>
                </a:lnTo>
                <a:lnTo>
                  <a:pt x="213" y="68"/>
                </a:lnTo>
                <a:lnTo>
                  <a:pt x="203" y="58"/>
                </a:lnTo>
                <a:lnTo>
                  <a:pt x="191" y="49"/>
                </a:lnTo>
                <a:lnTo>
                  <a:pt x="177" y="41"/>
                </a:lnTo>
                <a:lnTo>
                  <a:pt x="162" y="33"/>
                </a:lnTo>
                <a:lnTo>
                  <a:pt x="145" y="26"/>
                </a:lnTo>
                <a:lnTo>
                  <a:pt x="128" y="19"/>
                </a:lnTo>
                <a:lnTo>
                  <a:pt x="109" y="13"/>
                </a:lnTo>
                <a:lnTo>
                  <a:pt x="89" y="9"/>
                </a:lnTo>
                <a:lnTo>
                  <a:pt x="68" y="5"/>
                </a:lnTo>
                <a:lnTo>
                  <a:pt x="47" y="2"/>
                </a:lnTo>
                <a:lnTo>
                  <a:pt x="24" y="0"/>
                </a:lnTo>
                <a:lnTo>
                  <a:pt x="0" y="0"/>
                </a:lnTo>
                <a:lnTo>
                  <a:pt x="0" y="18"/>
                </a:lnTo>
                <a:lnTo>
                  <a:pt x="23" y="18"/>
                </a:lnTo>
                <a:lnTo>
                  <a:pt x="44" y="19"/>
                </a:lnTo>
                <a:lnTo>
                  <a:pt x="66" y="23"/>
                </a:lnTo>
                <a:lnTo>
                  <a:pt x="86" y="26"/>
                </a:lnTo>
                <a:lnTo>
                  <a:pt x="105" y="31"/>
                </a:lnTo>
                <a:lnTo>
                  <a:pt x="123" y="36"/>
                </a:lnTo>
                <a:lnTo>
                  <a:pt x="139" y="42"/>
                </a:lnTo>
                <a:lnTo>
                  <a:pt x="154" y="48"/>
                </a:lnTo>
                <a:lnTo>
                  <a:pt x="168" y="56"/>
                </a:lnTo>
                <a:lnTo>
                  <a:pt x="181" y="63"/>
                </a:lnTo>
                <a:lnTo>
                  <a:pt x="191" y="72"/>
                </a:lnTo>
                <a:lnTo>
                  <a:pt x="199" y="81"/>
                </a:lnTo>
                <a:lnTo>
                  <a:pt x="207" y="90"/>
                </a:lnTo>
                <a:lnTo>
                  <a:pt x="211" y="99"/>
                </a:lnTo>
                <a:lnTo>
                  <a:pt x="215" y="107"/>
                </a:lnTo>
                <a:lnTo>
                  <a:pt x="215" y="116"/>
                </a:lnTo>
                <a:lnTo>
                  <a:pt x="215" y="116"/>
                </a:lnTo>
                <a:lnTo>
                  <a:pt x="233" y="116"/>
                </a:lnTo>
                <a:lnTo>
                  <a:pt x="233" y="116"/>
                </a:lnTo>
                <a:lnTo>
                  <a:pt x="233" y="116"/>
                </a:lnTo>
                <a:close/>
              </a:path>
            </a:pathLst>
          </a:custGeom>
          <a:solidFill>
            <a:srgbClr val="121415"/>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978" name="Freeform 1098"/>
          <p:cNvSpPr/>
          <p:nvPr/>
        </p:nvSpPr>
        <p:spPr bwMode="auto">
          <a:xfrm>
            <a:off x="2705100" y="3465513"/>
            <a:ext cx="177800" cy="85725"/>
          </a:xfrm>
          <a:custGeom>
            <a:avLst/>
            <a:gdLst/>
            <a:ahLst/>
            <a:cxnLst>
              <a:cxn ang="0">
                <a:pos x="445" y="119"/>
              </a:cxn>
              <a:cxn ang="0">
                <a:pos x="436" y="140"/>
              </a:cxn>
              <a:cxn ang="0">
                <a:pos x="420" y="159"/>
              </a:cxn>
              <a:cxn ang="0">
                <a:pos x="396" y="177"/>
              </a:cxn>
              <a:cxn ang="0">
                <a:pos x="364" y="192"/>
              </a:cxn>
              <a:cxn ang="0">
                <a:pos x="329" y="203"/>
              </a:cxn>
              <a:cxn ang="0">
                <a:pos x="288" y="212"/>
              </a:cxn>
              <a:cxn ang="0">
                <a:pos x="246" y="216"/>
              </a:cxn>
              <a:cxn ang="0">
                <a:pos x="200" y="216"/>
              </a:cxn>
              <a:cxn ang="0">
                <a:pos x="156" y="212"/>
              </a:cxn>
              <a:cxn ang="0">
                <a:pos x="117" y="203"/>
              </a:cxn>
              <a:cxn ang="0">
                <a:pos x="81" y="192"/>
              </a:cxn>
              <a:cxn ang="0">
                <a:pos x="50" y="177"/>
              </a:cxn>
              <a:cxn ang="0">
                <a:pos x="26" y="159"/>
              </a:cxn>
              <a:cxn ang="0">
                <a:pos x="10" y="140"/>
              </a:cxn>
              <a:cxn ang="0">
                <a:pos x="1" y="119"/>
              </a:cxn>
              <a:cxn ang="0">
                <a:pos x="1" y="96"/>
              </a:cxn>
              <a:cxn ang="0">
                <a:pos x="10" y="76"/>
              </a:cxn>
              <a:cxn ang="0">
                <a:pos x="26" y="57"/>
              </a:cxn>
              <a:cxn ang="0">
                <a:pos x="50" y="40"/>
              </a:cxn>
              <a:cxn ang="0">
                <a:pos x="81" y="26"/>
              </a:cxn>
              <a:cxn ang="0">
                <a:pos x="117" y="13"/>
              </a:cxn>
              <a:cxn ang="0">
                <a:pos x="156" y="6"/>
              </a:cxn>
              <a:cxn ang="0">
                <a:pos x="200" y="0"/>
              </a:cxn>
              <a:cxn ang="0">
                <a:pos x="246" y="0"/>
              </a:cxn>
              <a:cxn ang="0">
                <a:pos x="288" y="6"/>
              </a:cxn>
              <a:cxn ang="0">
                <a:pos x="329" y="13"/>
              </a:cxn>
              <a:cxn ang="0">
                <a:pos x="364" y="26"/>
              </a:cxn>
              <a:cxn ang="0">
                <a:pos x="396" y="40"/>
              </a:cxn>
              <a:cxn ang="0">
                <a:pos x="420" y="57"/>
              </a:cxn>
              <a:cxn ang="0">
                <a:pos x="436" y="76"/>
              </a:cxn>
              <a:cxn ang="0">
                <a:pos x="445" y="96"/>
              </a:cxn>
            </a:cxnLst>
            <a:rect l="0" t="0" r="r" b="b"/>
            <a:pathLst>
              <a:path w="446" h="217">
                <a:moveTo>
                  <a:pt x="446" y="108"/>
                </a:moveTo>
                <a:lnTo>
                  <a:pt x="445" y="119"/>
                </a:lnTo>
                <a:lnTo>
                  <a:pt x="442" y="129"/>
                </a:lnTo>
                <a:lnTo>
                  <a:pt x="436" y="140"/>
                </a:lnTo>
                <a:lnTo>
                  <a:pt x="428" y="150"/>
                </a:lnTo>
                <a:lnTo>
                  <a:pt x="420" y="159"/>
                </a:lnTo>
                <a:lnTo>
                  <a:pt x="408" y="168"/>
                </a:lnTo>
                <a:lnTo>
                  <a:pt x="396" y="177"/>
                </a:lnTo>
                <a:lnTo>
                  <a:pt x="380" y="184"/>
                </a:lnTo>
                <a:lnTo>
                  <a:pt x="364" y="192"/>
                </a:lnTo>
                <a:lnTo>
                  <a:pt x="348" y="198"/>
                </a:lnTo>
                <a:lnTo>
                  <a:pt x="329" y="203"/>
                </a:lnTo>
                <a:lnTo>
                  <a:pt x="310" y="208"/>
                </a:lnTo>
                <a:lnTo>
                  <a:pt x="288" y="212"/>
                </a:lnTo>
                <a:lnTo>
                  <a:pt x="268" y="215"/>
                </a:lnTo>
                <a:lnTo>
                  <a:pt x="246" y="216"/>
                </a:lnTo>
                <a:lnTo>
                  <a:pt x="223" y="217"/>
                </a:lnTo>
                <a:lnTo>
                  <a:pt x="200" y="216"/>
                </a:lnTo>
                <a:lnTo>
                  <a:pt x="178" y="215"/>
                </a:lnTo>
                <a:lnTo>
                  <a:pt x="156" y="212"/>
                </a:lnTo>
                <a:lnTo>
                  <a:pt x="136" y="208"/>
                </a:lnTo>
                <a:lnTo>
                  <a:pt x="117" y="203"/>
                </a:lnTo>
                <a:lnTo>
                  <a:pt x="98" y="198"/>
                </a:lnTo>
                <a:lnTo>
                  <a:pt x="81" y="192"/>
                </a:lnTo>
                <a:lnTo>
                  <a:pt x="65" y="184"/>
                </a:lnTo>
                <a:lnTo>
                  <a:pt x="50" y="177"/>
                </a:lnTo>
                <a:lnTo>
                  <a:pt x="38" y="168"/>
                </a:lnTo>
                <a:lnTo>
                  <a:pt x="26" y="159"/>
                </a:lnTo>
                <a:lnTo>
                  <a:pt x="18" y="150"/>
                </a:lnTo>
                <a:lnTo>
                  <a:pt x="10" y="140"/>
                </a:lnTo>
                <a:lnTo>
                  <a:pt x="4" y="129"/>
                </a:lnTo>
                <a:lnTo>
                  <a:pt x="1" y="119"/>
                </a:lnTo>
                <a:lnTo>
                  <a:pt x="0" y="108"/>
                </a:lnTo>
                <a:lnTo>
                  <a:pt x="1" y="96"/>
                </a:lnTo>
                <a:lnTo>
                  <a:pt x="4" y="86"/>
                </a:lnTo>
                <a:lnTo>
                  <a:pt x="10" y="76"/>
                </a:lnTo>
                <a:lnTo>
                  <a:pt x="18" y="66"/>
                </a:lnTo>
                <a:lnTo>
                  <a:pt x="26" y="57"/>
                </a:lnTo>
                <a:lnTo>
                  <a:pt x="38" y="48"/>
                </a:lnTo>
                <a:lnTo>
                  <a:pt x="50" y="40"/>
                </a:lnTo>
                <a:lnTo>
                  <a:pt x="65" y="32"/>
                </a:lnTo>
                <a:lnTo>
                  <a:pt x="81" y="26"/>
                </a:lnTo>
                <a:lnTo>
                  <a:pt x="98" y="19"/>
                </a:lnTo>
                <a:lnTo>
                  <a:pt x="117" y="13"/>
                </a:lnTo>
                <a:lnTo>
                  <a:pt x="136" y="9"/>
                </a:lnTo>
                <a:lnTo>
                  <a:pt x="156" y="6"/>
                </a:lnTo>
                <a:lnTo>
                  <a:pt x="178" y="3"/>
                </a:lnTo>
                <a:lnTo>
                  <a:pt x="200" y="0"/>
                </a:lnTo>
                <a:lnTo>
                  <a:pt x="223" y="0"/>
                </a:lnTo>
                <a:lnTo>
                  <a:pt x="246" y="0"/>
                </a:lnTo>
                <a:lnTo>
                  <a:pt x="268" y="3"/>
                </a:lnTo>
                <a:lnTo>
                  <a:pt x="288" y="6"/>
                </a:lnTo>
                <a:lnTo>
                  <a:pt x="310" y="9"/>
                </a:lnTo>
                <a:lnTo>
                  <a:pt x="329" y="13"/>
                </a:lnTo>
                <a:lnTo>
                  <a:pt x="348" y="19"/>
                </a:lnTo>
                <a:lnTo>
                  <a:pt x="364" y="26"/>
                </a:lnTo>
                <a:lnTo>
                  <a:pt x="380" y="32"/>
                </a:lnTo>
                <a:lnTo>
                  <a:pt x="396" y="40"/>
                </a:lnTo>
                <a:lnTo>
                  <a:pt x="408" y="48"/>
                </a:lnTo>
                <a:lnTo>
                  <a:pt x="420" y="57"/>
                </a:lnTo>
                <a:lnTo>
                  <a:pt x="428" y="66"/>
                </a:lnTo>
                <a:lnTo>
                  <a:pt x="436" y="76"/>
                </a:lnTo>
                <a:lnTo>
                  <a:pt x="442" y="86"/>
                </a:lnTo>
                <a:lnTo>
                  <a:pt x="445" y="96"/>
                </a:lnTo>
                <a:lnTo>
                  <a:pt x="446" y="108"/>
                </a:lnTo>
                <a:close/>
              </a:path>
            </a:pathLst>
          </a:custGeom>
          <a:solidFill>
            <a:srgbClr val="F2CDBE"/>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979" name="Freeform 1099"/>
          <p:cNvSpPr/>
          <p:nvPr/>
        </p:nvSpPr>
        <p:spPr bwMode="auto">
          <a:xfrm>
            <a:off x="2794000" y="3508375"/>
            <a:ext cx="92075" cy="46038"/>
          </a:xfrm>
          <a:custGeom>
            <a:avLst/>
            <a:gdLst/>
            <a:ahLst/>
            <a:cxnLst>
              <a:cxn ang="0">
                <a:pos x="0" y="118"/>
              </a:cxn>
              <a:cxn ang="0">
                <a:pos x="0" y="118"/>
              </a:cxn>
              <a:cxn ang="0">
                <a:pos x="23" y="117"/>
              </a:cxn>
              <a:cxn ang="0">
                <a:pos x="45" y="115"/>
              </a:cxn>
              <a:cxn ang="0">
                <a:pos x="68" y="113"/>
              </a:cxn>
              <a:cxn ang="0">
                <a:pos x="88" y="109"/>
              </a:cxn>
              <a:cxn ang="0">
                <a:pos x="108" y="104"/>
              </a:cxn>
              <a:cxn ang="0">
                <a:pos x="127" y="99"/>
              </a:cxn>
              <a:cxn ang="0">
                <a:pos x="145" y="92"/>
              </a:cxn>
              <a:cxn ang="0">
                <a:pos x="161" y="85"/>
              </a:cxn>
              <a:cxn ang="0">
                <a:pos x="176" y="76"/>
              </a:cxn>
              <a:cxn ang="0">
                <a:pos x="190" y="68"/>
              </a:cxn>
              <a:cxn ang="0">
                <a:pos x="202" y="59"/>
              </a:cxn>
              <a:cxn ang="0">
                <a:pos x="212" y="47"/>
              </a:cxn>
              <a:cxn ang="0">
                <a:pos x="220" y="37"/>
              </a:cxn>
              <a:cxn ang="0">
                <a:pos x="227" y="25"/>
              </a:cxn>
              <a:cxn ang="0">
                <a:pos x="231" y="12"/>
              </a:cxn>
              <a:cxn ang="0">
                <a:pos x="232" y="0"/>
              </a:cxn>
              <a:cxn ang="0">
                <a:pos x="214" y="0"/>
              </a:cxn>
              <a:cxn ang="0">
                <a:pos x="213" y="8"/>
              </a:cxn>
              <a:cxn ang="0">
                <a:pos x="210" y="18"/>
              </a:cxn>
              <a:cxn ang="0">
                <a:pos x="205" y="27"/>
              </a:cxn>
              <a:cxn ang="0">
                <a:pos x="199" y="36"/>
              </a:cxn>
              <a:cxn ang="0">
                <a:pos x="190" y="45"/>
              </a:cxn>
              <a:cxn ang="0">
                <a:pos x="180" y="54"/>
              </a:cxn>
              <a:cxn ang="0">
                <a:pos x="168" y="61"/>
              </a:cxn>
              <a:cxn ang="0">
                <a:pos x="154" y="69"/>
              </a:cxn>
              <a:cxn ang="0">
                <a:pos x="139" y="75"/>
              </a:cxn>
              <a:cxn ang="0">
                <a:pos x="122" y="81"/>
              </a:cxn>
              <a:cxn ang="0">
                <a:pos x="103" y="87"/>
              </a:cxn>
              <a:cxn ang="0">
                <a:pos x="84" y="92"/>
              </a:cxn>
              <a:cxn ang="0">
                <a:pos x="64" y="95"/>
              </a:cxn>
              <a:cxn ang="0">
                <a:pos x="44" y="98"/>
              </a:cxn>
              <a:cxn ang="0">
                <a:pos x="23" y="99"/>
              </a:cxn>
              <a:cxn ang="0">
                <a:pos x="0" y="100"/>
              </a:cxn>
              <a:cxn ang="0">
                <a:pos x="0" y="100"/>
              </a:cxn>
              <a:cxn ang="0">
                <a:pos x="0" y="118"/>
              </a:cxn>
              <a:cxn ang="0">
                <a:pos x="0" y="118"/>
              </a:cxn>
              <a:cxn ang="0">
                <a:pos x="0" y="118"/>
              </a:cxn>
            </a:cxnLst>
            <a:rect l="0" t="0" r="r" b="b"/>
            <a:pathLst>
              <a:path w="232" h="118">
                <a:moveTo>
                  <a:pt x="0" y="118"/>
                </a:moveTo>
                <a:lnTo>
                  <a:pt x="0" y="118"/>
                </a:lnTo>
                <a:lnTo>
                  <a:pt x="23" y="117"/>
                </a:lnTo>
                <a:lnTo>
                  <a:pt x="45" y="115"/>
                </a:lnTo>
                <a:lnTo>
                  <a:pt x="68" y="113"/>
                </a:lnTo>
                <a:lnTo>
                  <a:pt x="88" y="109"/>
                </a:lnTo>
                <a:lnTo>
                  <a:pt x="108" y="104"/>
                </a:lnTo>
                <a:lnTo>
                  <a:pt x="127" y="99"/>
                </a:lnTo>
                <a:lnTo>
                  <a:pt x="145" y="92"/>
                </a:lnTo>
                <a:lnTo>
                  <a:pt x="161" y="85"/>
                </a:lnTo>
                <a:lnTo>
                  <a:pt x="176" y="76"/>
                </a:lnTo>
                <a:lnTo>
                  <a:pt x="190" y="68"/>
                </a:lnTo>
                <a:lnTo>
                  <a:pt x="202" y="59"/>
                </a:lnTo>
                <a:lnTo>
                  <a:pt x="212" y="47"/>
                </a:lnTo>
                <a:lnTo>
                  <a:pt x="220" y="37"/>
                </a:lnTo>
                <a:lnTo>
                  <a:pt x="227" y="25"/>
                </a:lnTo>
                <a:lnTo>
                  <a:pt x="231" y="12"/>
                </a:lnTo>
                <a:lnTo>
                  <a:pt x="232" y="0"/>
                </a:lnTo>
                <a:lnTo>
                  <a:pt x="214" y="0"/>
                </a:lnTo>
                <a:lnTo>
                  <a:pt x="213" y="8"/>
                </a:lnTo>
                <a:lnTo>
                  <a:pt x="210" y="18"/>
                </a:lnTo>
                <a:lnTo>
                  <a:pt x="205" y="27"/>
                </a:lnTo>
                <a:lnTo>
                  <a:pt x="199" y="36"/>
                </a:lnTo>
                <a:lnTo>
                  <a:pt x="190" y="45"/>
                </a:lnTo>
                <a:lnTo>
                  <a:pt x="180" y="54"/>
                </a:lnTo>
                <a:lnTo>
                  <a:pt x="168" y="61"/>
                </a:lnTo>
                <a:lnTo>
                  <a:pt x="154" y="69"/>
                </a:lnTo>
                <a:lnTo>
                  <a:pt x="139" y="75"/>
                </a:lnTo>
                <a:lnTo>
                  <a:pt x="122" y="81"/>
                </a:lnTo>
                <a:lnTo>
                  <a:pt x="103" y="87"/>
                </a:lnTo>
                <a:lnTo>
                  <a:pt x="84" y="92"/>
                </a:lnTo>
                <a:lnTo>
                  <a:pt x="64" y="95"/>
                </a:lnTo>
                <a:lnTo>
                  <a:pt x="44" y="98"/>
                </a:lnTo>
                <a:lnTo>
                  <a:pt x="23" y="99"/>
                </a:lnTo>
                <a:lnTo>
                  <a:pt x="0" y="100"/>
                </a:lnTo>
                <a:lnTo>
                  <a:pt x="0" y="100"/>
                </a:lnTo>
                <a:lnTo>
                  <a:pt x="0" y="118"/>
                </a:lnTo>
                <a:lnTo>
                  <a:pt x="0" y="118"/>
                </a:lnTo>
                <a:lnTo>
                  <a:pt x="0" y="118"/>
                </a:lnTo>
                <a:close/>
              </a:path>
            </a:pathLst>
          </a:custGeom>
          <a:solidFill>
            <a:srgbClr val="121415"/>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980" name="Freeform 1100"/>
          <p:cNvSpPr/>
          <p:nvPr/>
        </p:nvSpPr>
        <p:spPr bwMode="auto">
          <a:xfrm>
            <a:off x="2701925" y="3508375"/>
            <a:ext cx="92075" cy="46038"/>
          </a:xfrm>
          <a:custGeom>
            <a:avLst/>
            <a:gdLst/>
            <a:ahLst/>
            <a:cxnLst>
              <a:cxn ang="0">
                <a:pos x="0" y="0"/>
              </a:cxn>
              <a:cxn ang="0">
                <a:pos x="0" y="0"/>
              </a:cxn>
              <a:cxn ang="0">
                <a:pos x="1" y="12"/>
              </a:cxn>
              <a:cxn ang="0">
                <a:pos x="5" y="25"/>
              </a:cxn>
              <a:cxn ang="0">
                <a:pos x="11" y="37"/>
              </a:cxn>
              <a:cxn ang="0">
                <a:pos x="19" y="47"/>
              </a:cxn>
              <a:cxn ang="0">
                <a:pos x="29" y="59"/>
              </a:cxn>
              <a:cxn ang="0">
                <a:pos x="42" y="68"/>
              </a:cxn>
              <a:cxn ang="0">
                <a:pos x="56" y="76"/>
              </a:cxn>
              <a:cxn ang="0">
                <a:pos x="71" y="85"/>
              </a:cxn>
              <a:cxn ang="0">
                <a:pos x="87" y="92"/>
              </a:cxn>
              <a:cxn ang="0">
                <a:pos x="105" y="99"/>
              </a:cxn>
              <a:cxn ang="0">
                <a:pos x="124" y="104"/>
              </a:cxn>
              <a:cxn ang="0">
                <a:pos x="144" y="109"/>
              </a:cxn>
              <a:cxn ang="0">
                <a:pos x="164" y="113"/>
              </a:cxn>
              <a:cxn ang="0">
                <a:pos x="187" y="115"/>
              </a:cxn>
              <a:cxn ang="0">
                <a:pos x="209" y="117"/>
              </a:cxn>
              <a:cxn ang="0">
                <a:pos x="232" y="118"/>
              </a:cxn>
              <a:cxn ang="0">
                <a:pos x="232" y="100"/>
              </a:cxn>
              <a:cxn ang="0">
                <a:pos x="209" y="99"/>
              </a:cxn>
              <a:cxn ang="0">
                <a:pos x="188" y="98"/>
              </a:cxn>
              <a:cxn ang="0">
                <a:pos x="166" y="95"/>
              </a:cxn>
              <a:cxn ang="0">
                <a:pos x="148" y="92"/>
              </a:cxn>
              <a:cxn ang="0">
                <a:pos x="127" y="87"/>
              </a:cxn>
              <a:cxn ang="0">
                <a:pos x="110" y="81"/>
              </a:cxn>
              <a:cxn ang="0">
                <a:pos x="93" y="75"/>
              </a:cxn>
              <a:cxn ang="0">
                <a:pos x="78" y="69"/>
              </a:cxn>
              <a:cxn ang="0">
                <a:pos x="64" y="61"/>
              </a:cxn>
              <a:cxn ang="0">
                <a:pos x="52" y="54"/>
              </a:cxn>
              <a:cxn ang="0">
                <a:pos x="42" y="45"/>
              </a:cxn>
              <a:cxn ang="0">
                <a:pos x="33" y="36"/>
              </a:cxn>
              <a:cxn ang="0">
                <a:pos x="27" y="27"/>
              </a:cxn>
              <a:cxn ang="0">
                <a:pos x="22" y="18"/>
              </a:cxn>
              <a:cxn ang="0">
                <a:pos x="19" y="8"/>
              </a:cxn>
              <a:cxn ang="0">
                <a:pos x="18" y="0"/>
              </a:cxn>
              <a:cxn ang="0">
                <a:pos x="18" y="0"/>
              </a:cxn>
              <a:cxn ang="0">
                <a:pos x="0" y="0"/>
              </a:cxn>
              <a:cxn ang="0">
                <a:pos x="0" y="0"/>
              </a:cxn>
              <a:cxn ang="0">
                <a:pos x="0" y="0"/>
              </a:cxn>
            </a:cxnLst>
            <a:rect l="0" t="0" r="r" b="b"/>
            <a:pathLst>
              <a:path w="232" h="118">
                <a:moveTo>
                  <a:pt x="0" y="0"/>
                </a:moveTo>
                <a:lnTo>
                  <a:pt x="0" y="0"/>
                </a:lnTo>
                <a:lnTo>
                  <a:pt x="1" y="12"/>
                </a:lnTo>
                <a:lnTo>
                  <a:pt x="5" y="25"/>
                </a:lnTo>
                <a:lnTo>
                  <a:pt x="11" y="37"/>
                </a:lnTo>
                <a:lnTo>
                  <a:pt x="19" y="47"/>
                </a:lnTo>
                <a:lnTo>
                  <a:pt x="29" y="59"/>
                </a:lnTo>
                <a:lnTo>
                  <a:pt x="42" y="68"/>
                </a:lnTo>
                <a:lnTo>
                  <a:pt x="56" y="76"/>
                </a:lnTo>
                <a:lnTo>
                  <a:pt x="71" y="85"/>
                </a:lnTo>
                <a:lnTo>
                  <a:pt x="87" y="92"/>
                </a:lnTo>
                <a:lnTo>
                  <a:pt x="105" y="99"/>
                </a:lnTo>
                <a:lnTo>
                  <a:pt x="124" y="104"/>
                </a:lnTo>
                <a:lnTo>
                  <a:pt x="144" y="109"/>
                </a:lnTo>
                <a:lnTo>
                  <a:pt x="164" y="113"/>
                </a:lnTo>
                <a:lnTo>
                  <a:pt x="187" y="115"/>
                </a:lnTo>
                <a:lnTo>
                  <a:pt x="209" y="117"/>
                </a:lnTo>
                <a:lnTo>
                  <a:pt x="232" y="118"/>
                </a:lnTo>
                <a:lnTo>
                  <a:pt x="232" y="100"/>
                </a:lnTo>
                <a:lnTo>
                  <a:pt x="209" y="99"/>
                </a:lnTo>
                <a:lnTo>
                  <a:pt x="188" y="98"/>
                </a:lnTo>
                <a:lnTo>
                  <a:pt x="166" y="95"/>
                </a:lnTo>
                <a:lnTo>
                  <a:pt x="148" y="92"/>
                </a:lnTo>
                <a:lnTo>
                  <a:pt x="127" y="87"/>
                </a:lnTo>
                <a:lnTo>
                  <a:pt x="110" y="81"/>
                </a:lnTo>
                <a:lnTo>
                  <a:pt x="93" y="75"/>
                </a:lnTo>
                <a:lnTo>
                  <a:pt x="78" y="69"/>
                </a:lnTo>
                <a:lnTo>
                  <a:pt x="64" y="61"/>
                </a:lnTo>
                <a:lnTo>
                  <a:pt x="52" y="54"/>
                </a:lnTo>
                <a:lnTo>
                  <a:pt x="42" y="45"/>
                </a:lnTo>
                <a:lnTo>
                  <a:pt x="33" y="36"/>
                </a:lnTo>
                <a:lnTo>
                  <a:pt x="27" y="27"/>
                </a:lnTo>
                <a:lnTo>
                  <a:pt x="22" y="18"/>
                </a:lnTo>
                <a:lnTo>
                  <a:pt x="19" y="8"/>
                </a:lnTo>
                <a:lnTo>
                  <a:pt x="18" y="0"/>
                </a:lnTo>
                <a:lnTo>
                  <a:pt x="18" y="0"/>
                </a:lnTo>
                <a:lnTo>
                  <a:pt x="0" y="0"/>
                </a:lnTo>
                <a:lnTo>
                  <a:pt x="0" y="0"/>
                </a:lnTo>
                <a:lnTo>
                  <a:pt x="0" y="0"/>
                </a:lnTo>
                <a:close/>
              </a:path>
            </a:pathLst>
          </a:custGeom>
          <a:solidFill>
            <a:srgbClr val="121415"/>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981" name="Freeform 1101"/>
          <p:cNvSpPr/>
          <p:nvPr/>
        </p:nvSpPr>
        <p:spPr bwMode="auto">
          <a:xfrm>
            <a:off x="2701925" y="3462338"/>
            <a:ext cx="92075" cy="46038"/>
          </a:xfrm>
          <a:custGeom>
            <a:avLst/>
            <a:gdLst/>
            <a:ahLst/>
            <a:cxnLst>
              <a:cxn ang="0">
                <a:pos x="232" y="0"/>
              </a:cxn>
              <a:cxn ang="0">
                <a:pos x="232" y="0"/>
              </a:cxn>
              <a:cxn ang="0">
                <a:pos x="209" y="0"/>
              </a:cxn>
              <a:cxn ang="0">
                <a:pos x="187" y="2"/>
              </a:cxn>
              <a:cxn ang="0">
                <a:pos x="164" y="5"/>
              </a:cxn>
              <a:cxn ang="0">
                <a:pos x="144" y="8"/>
              </a:cxn>
              <a:cxn ang="0">
                <a:pos x="124" y="12"/>
              </a:cxn>
              <a:cxn ang="0">
                <a:pos x="105" y="19"/>
              </a:cxn>
              <a:cxn ang="0">
                <a:pos x="87" y="25"/>
              </a:cxn>
              <a:cxn ang="0">
                <a:pos x="71" y="32"/>
              </a:cxn>
              <a:cxn ang="0">
                <a:pos x="56" y="40"/>
              </a:cxn>
              <a:cxn ang="0">
                <a:pos x="42" y="49"/>
              </a:cxn>
              <a:cxn ang="0">
                <a:pos x="30" y="59"/>
              </a:cxn>
              <a:cxn ang="0">
                <a:pos x="19" y="69"/>
              </a:cxn>
              <a:cxn ang="0">
                <a:pos x="11" y="79"/>
              </a:cxn>
              <a:cxn ang="0">
                <a:pos x="5" y="90"/>
              </a:cxn>
              <a:cxn ang="0">
                <a:pos x="1" y="103"/>
              </a:cxn>
              <a:cxn ang="0">
                <a:pos x="0" y="116"/>
              </a:cxn>
              <a:cxn ang="0">
                <a:pos x="18" y="116"/>
              </a:cxn>
              <a:cxn ang="0">
                <a:pos x="19" y="107"/>
              </a:cxn>
              <a:cxn ang="0">
                <a:pos x="22" y="98"/>
              </a:cxn>
              <a:cxn ang="0">
                <a:pos x="27" y="89"/>
              </a:cxn>
              <a:cxn ang="0">
                <a:pos x="33" y="80"/>
              </a:cxn>
              <a:cxn ang="0">
                <a:pos x="42" y="71"/>
              </a:cxn>
              <a:cxn ang="0">
                <a:pos x="52" y="64"/>
              </a:cxn>
              <a:cxn ang="0">
                <a:pos x="64" y="55"/>
              </a:cxn>
              <a:cxn ang="0">
                <a:pos x="78" y="49"/>
              </a:cxn>
              <a:cxn ang="0">
                <a:pos x="93" y="41"/>
              </a:cxn>
              <a:cxn ang="0">
                <a:pos x="110" y="35"/>
              </a:cxn>
              <a:cxn ang="0">
                <a:pos x="127" y="30"/>
              </a:cxn>
              <a:cxn ang="0">
                <a:pos x="148" y="26"/>
              </a:cxn>
              <a:cxn ang="0">
                <a:pos x="166" y="22"/>
              </a:cxn>
              <a:cxn ang="0">
                <a:pos x="188" y="20"/>
              </a:cxn>
              <a:cxn ang="0">
                <a:pos x="209" y="17"/>
              </a:cxn>
              <a:cxn ang="0">
                <a:pos x="232" y="17"/>
              </a:cxn>
              <a:cxn ang="0">
                <a:pos x="232" y="17"/>
              </a:cxn>
              <a:cxn ang="0">
                <a:pos x="232" y="0"/>
              </a:cxn>
              <a:cxn ang="0">
                <a:pos x="232" y="0"/>
              </a:cxn>
              <a:cxn ang="0">
                <a:pos x="232" y="0"/>
              </a:cxn>
            </a:cxnLst>
            <a:rect l="0" t="0" r="r" b="b"/>
            <a:pathLst>
              <a:path w="232" h="116">
                <a:moveTo>
                  <a:pt x="232" y="0"/>
                </a:moveTo>
                <a:lnTo>
                  <a:pt x="232" y="0"/>
                </a:lnTo>
                <a:lnTo>
                  <a:pt x="209" y="0"/>
                </a:lnTo>
                <a:lnTo>
                  <a:pt x="187" y="2"/>
                </a:lnTo>
                <a:lnTo>
                  <a:pt x="164" y="5"/>
                </a:lnTo>
                <a:lnTo>
                  <a:pt x="144" y="8"/>
                </a:lnTo>
                <a:lnTo>
                  <a:pt x="124" y="12"/>
                </a:lnTo>
                <a:lnTo>
                  <a:pt x="105" y="19"/>
                </a:lnTo>
                <a:lnTo>
                  <a:pt x="87" y="25"/>
                </a:lnTo>
                <a:lnTo>
                  <a:pt x="71" y="32"/>
                </a:lnTo>
                <a:lnTo>
                  <a:pt x="56" y="40"/>
                </a:lnTo>
                <a:lnTo>
                  <a:pt x="42" y="49"/>
                </a:lnTo>
                <a:lnTo>
                  <a:pt x="30" y="59"/>
                </a:lnTo>
                <a:lnTo>
                  <a:pt x="19" y="69"/>
                </a:lnTo>
                <a:lnTo>
                  <a:pt x="11" y="79"/>
                </a:lnTo>
                <a:lnTo>
                  <a:pt x="5" y="90"/>
                </a:lnTo>
                <a:lnTo>
                  <a:pt x="1" y="103"/>
                </a:lnTo>
                <a:lnTo>
                  <a:pt x="0" y="116"/>
                </a:lnTo>
                <a:lnTo>
                  <a:pt x="18" y="116"/>
                </a:lnTo>
                <a:lnTo>
                  <a:pt x="19" y="107"/>
                </a:lnTo>
                <a:lnTo>
                  <a:pt x="22" y="98"/>
                </a:lnTo>
                <a:lnTo>
                  <a:pt x="27" y="89"/>
                </a:lnTo>
                <a:lnTo>
                  <a:pt x="33" y="80"/>
                </a:lnTo>
                <a:lnTo>
                  <a:pt x="42" y="71"/>
                </a:lnTo>
                <a:lnTo>
                  <a:pt x="52" y="64"/>
                </a:lnTo>
                <a:lnTo>
                  <a:pt x="64" y="55"/>
                </a:lnTo>
                <a:lnTo>
                  <a:pt x="78" y="49"/>
                </a:lnTo>
                <a:lnTo>
                  <a:pt x="93" y="41"/>
                </a:lnTo>
                <a:lnTo>
                  <a:pt x="110" y="35"/>
                </a:lnTo>
                <a:lnTo>
                  <a:pt x="127" y="30"/>
                </a:lnTo>
                <a:lnTo>
                  <a:pt x="148" y="26"/>
                </a:lnTo>
                <a:lnTo>
                  <a:pt x="166" y="22"/>
                </a:lnTo>
                <a:lnTo>
                  <a:pt x="188" y="20"/>
                </a:lnTo>
                <a:lnTo>
                  <a:pt x="209" y="17"/>
                </a:lnTo>
                <a:lnTo>
                  <a:pt x="232" y="17"/>
                </a:lnTo>
                <a:lnTo>
                  <a:pt x="232" y="17"/>
                </a:lnTo>
                <a:lnTo>
                  <a:pt x="232" y="0"/>
                </a:lnTo>
                <a:lnTo>
                  <a:pt x="232" y="0"/>
                </a:lnTo>
                <a:lnTo>
                  <a:pt x="232" y="0"/>
                </a:lnTo>
                <a:close/>
              </a:path>
            </a:pathLst>
          </a:custGeom>
          <a:solidFill>
            <a:srgbClr val="121415"/>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982" name="Freeform 1102"/>
          <p:cNvSpPr/>
          <p:nvPr/>
        </p:nvSpPr>
        <p:spPr bwMode="auto">
          <a:xfrm>
            <a:off x="2794000" y="3462338"/>
            <a:ext cx="92075" cy="46038"/>
          </a:xfrm>
          <a:custGeom>
            <a:avLst/>
            <a:gdLst/>
            <a:ahLst/>
            <a:cxnLst>
              <a:cxn ang="0">
                <a:pos x="232" y="116"/>
              </a:cxn>
              <a:cxn ang="0">
                <a:pos x="232" y="116"/>
              </a:cxn>
              <a:cxn ang="0">
                <a:pos x="231" y="103"/>
              </a:cxn>
              <a:cxn ang="0">
                <a:pos x="227" y="90"/>
              </a:cxn>
              <a:cxn ang="0">
                <a:pos x="220" y="79"/>
              </a:cxn>
              <a:cxn ang="0">
                <a:pos x="212" y="69"/>
              </a:cxn>
              <a:cxn ang="0">
                <a:pos x="202" y="59"/>
              </a:cxn>
              <a:cxn ang="0">
                <a:pos x="190" y="49"/>
              </a:cxn>
              <a:cxn ang="0">
                <a:pos x="176" y="40"/>
              </a:cxn>
              <a:cxn ang="0">
                <a:pos x="161" y="32"/>
              </a:cxn>
              <a:cxn ang="0">
                <a:pos x="145" y="25"/>
              </a:cxn>
              <a:cxn ang="0">
                <a:pos x="127" y="19"/>
              </a:cxn>
              <a:cxn ang="0">
                <a:pos x="108" y="12"/>
              </a:cxn>
              <a:cxn ang="0">
                <a:pos x="88" y="8"/>
              </a:cxn>
              <a:cxn ang="0">
                <a:pos x="68" y="5"/>
              </a:cxn>
              <a:cxn ang="0">
                <a:pos x="45" y="2"/>
              </a:cxn>
              <a:cxn ang="0">
                <a:pos x="23" y="0"/>
              </a:cxn>
              <a:cxn ang="0">
                <a:pos x="0" y="0"/>
              </a:cxn>
              <a:cxn ang="0">
                <a:pos x="0" y="17"/>
              </a:cxn>
              <a:cxn ang="0">
                <a:pos x="23" y="17"/>
              </a:cxn>
              <a:cxn ang="0">
                <a:pos x="44" y="20"/>
              </a:cxn>
              <a:cxn ang="0">
                <a:pos x="64" y="22"/>
              </a:cxn>
              <a:cxn ang="0">
                <a:pos x="84" y="26"/>
              </a:cxn>
              <a:cxn ang="0">
                <a:pos x="103" y="30"/>
              </a:cxn>
              <a:cxn ang="0">
                <a:pos x="122" y="35"/>
              </a:cxn>
              <a:cxn ang="0">
                <a:pos x="139" y="41"/>
              </a:cxn>
              <a:cxn ang="0">
                <a:pos x="154" y="49"/>
              </a:cxn>
              <a:cxn ang="0">
                <a:pos x="168" y="55"/>
              </a:cxn>
              <a:cxn ang="0">
                <a:pos x="180" y="64"/>
              </a:cxn>
              <a:cxn ang="0">
                <a:pos x="190" y="71"/>
              </a:cxn>
              <a:cxn ang="0">
                <a:pos x="199" y="80"/>
              </a:cxn>
              <a:cxn ang="0">
                <a:pos x="205" y="89"/>
              </a:cxn>
              <a:cxn ang="0">
                <a:pos x="210" y="98"/>
              </a:cxn>
              <a:cxn ang="0">
                <a:pos x="213" y="107"/>
              </a:cxn>
              <a:cxn ang="0">
                <a:pos x="214" y="116"/>
              </a:cxn>
              <a:cxn ang="0">
                <a:pos x="214" y="116"/>
              </a:cxn>
              <a:cxn ang="0">
                <a:pos x="232" y="116"/>
              </a:cxn>
              <a:cxn ang="0">
                <a:pos x="232" y="116"/>
              </a:cxn>
              <a:cxn ang="0">
                <a:pos x="232" y="116"/>
              </a:cxn>
            </a:cxnLst>
            <a:rect l="0" t="0" r="r" b="b"/>
            <a:pathLst>
              <a:path w="232" h="116">
                <a:moveTo>
                  <a:pt x="232" y="116"/>
                </a:moveTo>
                <a:lnTo>
                  <a:pt x="232" y="116"/>
                </a:lnTo>
                <a:lnTo>
                  <a:pt x="231" y="103"/>
                </a:lnTo>
                <a:lnTo>
                  <a:pt x="227" y="90"/>
                </a:lnTo>
                <a:lnTo>
                  <a:pt x="220" y="79"/>
                </a:lnTo>
                <a:lnTo>
                  <a:pt x="212" y="69"/>
                </a:lnTo>
                <a:lnTo>
                  <a:pt x="202" y="59"/>
                </a:lnTo>
                <a:lnTo>
                  <a:pt x="190" y="49"/>
                </a:lnTo>
                <a:lnTo>
                  <a:pt x="176" y="40"/>
                </a:lnTo>
                <a:lnTo>
                  <a:pt x="161" y="32"/>
                </a:lnTo>
                <a:lnTo>
                  <a:pt x="145" y="25"/>
                </a:lnTo>
                <a:lnTo>
                  <a:pt x="127" y="19"/>
                </a:lnTo>
                <a:lnTo>
                  <a:pt x="108" y="12"/>
                </a:lnTo>
                <a:lnTo>
                  <a:pt x="88" y="8"/>
                </a:lnTo>
                <a:lnTo>
                  <a:pt x="68" y="5"/>
                </a:lnTo>
                <a:lnTo>
                  <a:pt x="45" y="2"/>
                </a:lnTo>
                <a:lnTo>
                  <a:pt x="23" y="0"/>
                </a:lnTo>
                <a:lnTo>
                  <a:pt x="0" y="0"/>
                </a:lnTo>
                <a:lnTo>
                  <a:pt x="0" y="17"/>
                </a:lnTo>
                <a:lnTo>
                  <a:pt x="23" y="17"/>
                </a:lnTo>
                <a:lnTo>
                  <a:pt x="44" y="20"/>
                </a:lnTo>
                <a:lnTo>
                  <a:pt x="64" y="22"/>
                </a:lnTo>
                <a:lnTo>
                  <a:pt x="84" y="26"/>
                </a:lnTo>
                <a:lnTo>
                  <a:pt x="103" y="30"/>
                </a:lnTo>
                <a:lnTo>
                  <a:pt x="122" y="35"/>
                </a:lnTo>
                <a:lnTo>
                  <a:pt x="139" y="41"/>
                </a:lnTo>
                <a:lnTo>
                  <a:pt x="154" y="49"/>
                </a:lnTo>
                <a:lnTo>
                  <a:pt x="168" y="55"/>
                </a:lnTo>
                <a:lnTo>
                  <a:pt x="180" y="64"/>
                </a:lnTo>
                <a:lnTo>
                  <a:pt x="190" y="71"/>
                </a:lnTo>
                <a:lnTo>
                  <a:pt x="199" y="80"/>
                </a:lnTo>
                <a:lnTo>
                  <a:pt x="205" y="89"/>
                </a:lnTo>
                <a:lnTo>
                  <a:pt x="210" y="98"/>
                </a:lnTo>
                <a:lnTo>
                  <a:pt x="213" y="107"/>
                </a:lnTo>
                <a:lnTo>
                  <a:pt x="214" y="116"/>
                </a:lnTo>
                <a:lnTo>
                  <a:pt x="214" y="116"/>
                </a:lnTo>
                <a:lnTo>
                  <a:pt x="232" y="116"/>
                </a:lnTo>
                <a:lnTo>
                  <a:pt x="232" y="116"/>
                </a:lnTo>
                <a:lnTo>
                  <a:pt x="232" y="116"/>
                </a:lnTo>
                <a:close/>
              </a:path>
            </a:pathLst>
          </a:custGeom>
          <a:solidFill>
            <a:srgbClr val="121415"/>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983" name="Freeform 1103"/>
          <p:cNvSpPr/>
          <p:nvPr/>
        </p:nvSpPr>
        <p:spPr bwMode="auto">
          <a:xfrm>
            <a:off x="2376488" y="3681413"/>
            <a:ext cx="176213" cy="85725"/>
          </a:xfrm>
          <a:custGeom>
            <a:avLst/>
            <a:gdLst/>
            <a:ahLst/>
            <a:cxnLst>
              <a:cxn ang="0">
                <a:pos x="443" y="121"/>
              </a:cxn>
              <a:cxn ang="0">
                <a:pos x="435" y="141"/>
              </a:cxn>
              <a:cxn ang="0">
                <a:pos x="417" y="160"/>
              </a:cxn>
              <a:cxn ang="0">
                <a:pos x="393" y="178"/>
              </a:cxn>
              <a:cxn ang="0">
                <a:pos x="363" y="193"/>
              </a:cxn>
              <a:cxn ang="0">
                <a:pos x="327" y="204"/>
              </a:cxn>
              <a:cxn ang="0">
                <a:pos x="287" y="212"/>
              </a:cxn>
              <a:cxn ang="0">
                <a:pos x="244" y="217"/>
              </a:cxn>
              <a:cxn ang="0">
                <a:pos x="199" y="217"/>
              </a:cxn>
              <a:cxn ang="0">
                <a:pos x="156" y="212"/>
              </a:cxn>
              <a:cxn ang="0">
                <a:pos x="117" y="204"/>
              </a:cxn>
              <a:cxn ang="0">
                <a:pos x="82" y="193"/>
              </a:cxn>
              <a:cxn ang="0">
                <a:pos x="52" y="178"/>
              </a:cxn>
              <a:cxn ang="0">
                <a:pos x="28" y="160"/>
              </a:cxn>
              <a:cxn ang="0">
                <a:pos x="10" y="141"/>
              </a:cxn>
              <a:cxn ang="0">
                <a:pos x="1" y="121"/>
              </a:cxn>
              <a:cxn ang="0">
                <a:pos x="1" y="98"/>
              </a:cxn>
              <a:cxn ang="0">
                <a:pos x="10" y="78"/>
              </a:cxn>
              <a:cxn ang="0">
                <a:pos x="28" y="58"/>
              </a:cxn>
              <a:cxn ang="0">
                <a:pos x="52" y="41"/>
              </a:cxn>
              <a:cxn ang="0">
                <a:pos x="82" y="25"/>
              </a:cxn>
              <a:cxn ang="0">
                <a:pos x="117" y="14"/>
              </a:cxn>
              <a:cxn ang="0">
                <a:pos x="156" y="5"/>
              </a:cxn>
              <a:cxn ang="0">
                <a:pos x="199" y="1"/>
              </a:cxn>
              <a:cxn ang="0">
                <a:pos x="244" y="1"/>
              </a:cxn>
              <a:cxn ang="0">
                <a:pos x="287" y="5"/>
              </a:cxn>
              <a:cxn ang="0">
                <a:pos x="327" y="14"/>
              </a:cxn>
              <a:cxn ang="0">
                <a:pos x="363" y="25"/>
              </a:cxn>
              <a:cxn ang="0">
                <a:pos x="393" y="41"/>
              </a:cxn>
              <a:cxn ang="0">
                <a:pos x="417" y="58"/>
              </a:cxn>
              <a:cxn ang="0">
                <a:pos x="435" y="78"/>
              </a:cxn>
              <a:cxn ang="0">
                <a:pos x="443" y="98"/>
              </a:cxn>
            </a:cxnLst>
            <a:rect l="0" t="0" r="r" b="b"/>
            <a:pathLst>
              <a:path w="445" h="217">
                <a:moveTo>
                  <a:pt x="445" y="110"/>
                </a:moveTo>
                <a:lnTo>
                  <a:pt x="443" y="121"/>
                </a:lnTo>
                <a:lnTo>
                  <a:pt x="440" y="131"/>
                </a:lnTo>
                <a:lnTo>
                  <a:pt x="435" y="141"/>
                </a:lnTo>
                <a:lnTo>
                  <a:pt x="427" y="151"/>
                </a:lnTo>
                <a:lnTo>
                  <a:pt x="417" y="160"/>
                </a:lnTo>
                <a:lnTo>
                  <a:pt x="407" y="169"/>
                </a:lnTo>
                <a:lnTo>
                  <a:pt x="393" y="178"/>
                </a:lnTo>
                <a:lnTo>
                  <a:pt x="379" y="185"/>
                </a:lnTo>
                <a:lnTo>
                  <a:pt x="363" y="193"/>
                </a:lnTo>
                <a:lnTo>
                  <a:pt x="346" y="199"/>
                </a:lnTo>
                <a:lnTo>
                  <a:pt x="327" y="204"/>
                </a:lnTo>
                <a:lnTo>
                  <a:pt x="309" y="209"/>
                </a:lnTo>
                <a:lnTo>
                  <a:pt x="287" y="212"/>
                </a:lnTo>
                <a:lnTo>
                  <a:pt x="266" y="216"/>
                </a:lnTo>
                <a:lnTo>
                  <a:pt x="244" y="217"/>
                </a:lnTo>
                <a:lnTo>
                  <a:pt x="222" y="217"/>
                </a:lnTo>
                <a:lnTo>
                  <a:pt x="199" y="217"/>
                </a:lnTo>
                <a:lnTo>
                  <a:pt x="178" y="216"/>
                </a:lnTo>
                <a:lnTo>
                  <a:pt x="156" y="212"/>
                </a:lnTo>
                <a:lnTo>
                  <a:pt x="136" y="209"/>
                </a:lnTo>
                <a:lnTo>
                  <a:pt x="117" y="204"/>
                </a:lnTo>
                <a:lnTo>
                  <a:pt x="98" y="199"/>
                </a:lnTo>
                <a:lnTo>
                  <a:pt x="82" y="193"/>
                </a:lnTo>
                <a:lnTo>
                  <a:pt x="65" y="185"/>
                </a:lnTo>
                <a:lnTo>
                  <a:pt x="52" y="178"/>
                </a:lnTo>
                <a:lnTo>
                  <a:pt x="39" y="169"/>
                </a:lnTo>
                <a:lnTo>
                  <a:pt x="28" y="160"/>
                </a:lnTo>
                <a:lnTo>
                  <a:pt x="17" y="151"/>
                </a:lnTo>
                <a:lnTo>
                  <a:pt x="10" y="141"/>
                </a:lnTo>
                <a:lnTo>
                  <a:pt x="5" y="131"/>
                </a:lnTo>
                <a:lnTo>
                  <a:pt x="1" y="121"/>
                </a:lnTo>
                <a:lnTo>
                  <a:pt x="0" y="110"/>
                </a:lnTo>
                <a:lnTo>
                  <a:pt x="1" y="98"/>
                </a:lnTo>
                <a:lnTo>
                  <a:pt x="5" y="88"/>
                </a:lnTo>
                <a:lnTo>
                  <a:pt x="10" y="78"/>
                </a:lnTo>
                <a:lnTo>
                  <a:pt x="17" y="68"/>
                </a:lnTo>
                <a:lnTo>
                  <a:pt x="28" y="58"/>
                </a:lnTo>
                <a:lnTo>
                  <a:pt x="39" y="49"/>
                </a:lnTo>
                <a:lnTo>
                  <a:pt x="52" y="41"/>
                </a:lnTo>
                <a:lnTo>
                  <a:pt x="65" y="33"/>
                </a:lnTo>
                <a:lnTo>
                  <a:pt x="82" y="25"/>
                </a:lnTo>
                <a:lnTo>
                  <a:pt x="98" y="19"/>
                </a:lnTo>
                <a:lnTo>
                  <a:pt x="117" y="14"/>
                </a:lnTo>
                <a:lnTo>
                  <a:pt x="136" y="9"/>
                </a:lnTo>
                <a:lnTo>
                  <a:pt x="156" y="5"/>
                </a:lnTo>
                <a:lnTo>
                  <a:pt x="178" y="3"/>
                </a:lnTo>
                <a:lnTo>
                  <a:pt x="199" y="1"/>
                </a:lnTo>
                <a:lnTo>
                  <a:pt x="222" y="0"/>
                </a:lnTo>
                <a:lnTo>
                  <a:pt x="244" y="1"/>
                </a:lnTo>
                <a:lnTo>
                  <a:pt x="266" y="3"/>
                </a:lnTo>
                <a:lnTo>
                  <a:pt x="287" y="5"/>
                </a:lnTo>
                <a:lnTo>
                  <a:pt x="309" y="9"/>
                </a:lnTo>
                <a:lnTo>
                  <a:pt x="327" y="14"/>
                </a:lnTo>
                <a:lnTo>
                  <a:pt x="346" y="19"/>
                </a:lnTo>
                <a:lnTo>
                  <a:pt x="363" y="25"/>
                </a:lnTo>
                <a:lnTo>
                  <a:pt x="379" y="33"/>
                </a:lnTo>
                <a:lnTo>
                  <a:pt x="393" y="41"/>
                </a:lnTo>
                <a:lnTo>
                  <a:pt x="407" y="49"/>
                </a:lnTo>
                <a:lnTo>
                  <a:pt x="417" y="58"/>
                </a:lnTo>
                <a:lnTo>
                  <a:pt x="427" y="68"/>
                </a:lnTo>
                <a:lnTo>
                  <a:pt x="435" y="78"/>
                </a:lnTo>
                <a:lnTo>
                  <a:pt x="440" y="88"/>
                </a:lnTo>
                <a:lnTo>
                  <a:pt x="443" y="98"/>
                </a:lnTo>
                <a:lnTo>
                  <a:pt x="445" y="110"/>
                </a:lnTo>
                <a:close/>
              </a:path>
            </a:pathLst>
          </a:custGeom>
          <a:solidFill>
            <a:srgbClr val="F2CDBE"/>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984" name="Freeform 1104"/>
          <p:cNvSpPr/>
          <p:nvPr/>
        </p:nvSpPr>
        <p:spPr bwMode="auto">
          <a:xfrm>
            <a:off x="2465388" y="3724275"/>
            <a:ext cx="92075" cy="46038"/>
          </a:xfrm>
          <a:custGeom>
            <a:avLst/>
            <a:gdLst/>
            <a:ahLst/>
            <a:cxnLst>
              <a:cxn ang="0">
                <a:pos x="0" y="116"/>
              </a:cxn>
              <a:cxn ang="0">
                <a:pos x="0" y="116"/>
              </a:cxn>
              <a:cxn ang="0">
                <a:pos x="22" y="116"/>
              </a:cxn>
              <a:cxn ang="0">
                <a:pos x="45" y="114"/>
              </a:cxn>
              <a:cxn ang="0">
                <a:pos x="66" y="111"/>
              </a:cxn>
              <a:cxn ang="0">
                <a:pos x="88" y="107"/>
              </a:cxn>
              <a:cxn ang="0">
                <a:pos x="108" y="103"/>
              </a:cxn>
              <a:cxn ang="0">
                <a:pos x="127" y="97"/>
              </a:cxn>
              <a:cxn ang="0">
                <a:pos x="145" y="91"/>
              </a:cxn>
              <a:cxn ang="0">
                <a:pos x="161" y="84"/>
              </a:cxn>
              <a:cxn ang="0">
                <a:pos x="176" y="75"/>
              </a:cxn>
              <a:cxn ang="0">
                <a:pos x="190" y="67"/>
              </a:cxn>
              <a:cxn ang="0">
                <a:pos x="201" y="58"/>
              </a:cxn>
              <a:cxn ang="0">
                <a:pos x="211" y="48"/>
              </a:cxn>
              <a:cxn ang="0">
                <a:pos x="220" y="36"/>
              </a:cxn>
              <a:cxn ang="0">
                <a:pos x="226" y="25"/>
              </a:cxn>
              <a:cxn ang="0">
                <a:pos x="230" y="12"/>
              </a:cxn>
              <a:cxn ang="0">
                <a:pos x="231" y="0"/>
              </a:cxn>
              <a:cxn ang="0">
                <a:pos x="214" y="0"/>
              </a:cxn>
              <a:cxn ang="0">
                <a:pos x="213" y="9"/>
              </a:cxn>
              <a:cxn ang="0">
                <a:pos x="210" y="17"/>
              </a:cxn>
              <a:cxn ang="0">
                <a:pos x="205" y="26"/>
              </a:cxn>
              <a:cxn ang="0">
                <a:pos x="199" y="35"/>
              </a:cxn>
              <a:cxn ang="0">
                <a:pos x="190" y="44"/>
              </a:cxn>
              <a:cxn ang="0">
                <a:pos x="179" y="53"/>
              </a:cxn>
              <a:cxn ang="0">
                <a:pos x="167" y="60"/>
              </a:cxn>
              <a:cxn ang="0">
                <a:pos x="153" y="68"/>
              </a:cxn>
              <a:cxn ang="0">
                <a:pos x="138" y="74"/>
              </a:cxn>
              <a:cxn ang="0">
                <a:pos x="121" y="80"/>
              </a:cxn>
              <a:cxn ang="0">
                <a:pos x="103" y="85"/>
              </a:cxn>
              <a:cxn ang="0">
                <a:pos x="84" y="91"/>
              </a:cxn>
              <a:cxn ang="0">
                <a:pos x="64" y="93"/>
              </a:cxn>
              <a:cxn ang="0">
                <a:pos x="44" y="97"/>
              </a:cxn>
              <a:cxn ang="0">
                <a:pos x="21" y="98"/>
              </a:cxn>
              <a:cxn ang="0">
                <a:pos x="0" y="98"/>
              </a:cxn>
              <a:cxn ang="0">
                <a:pos x="0" y="98"/>
              </a:cxn>
              <a:cxn ang="0">
                <a:pos x="0" y="116"/>
              </a:cxn>
              <a:cxn ang="0">
                <a:pos x="0" y="116"/>
              </a:cxn>
              <a:cxn ang="0">
                <a:pos x="0" y="116"/>
              </a:cxn>
            </a:cxnLst>
            <a:rect l="0" t="0" r="r" b="b"/>
            <a:pathLst>
              <a:path w="231" h="116">
                <a:moveTo>
                  <a:pt x="0" y="116"/>
                </a:moveTo>
                <a:lnTo>
                  <a:pt x="0" y="116"/>
                </a:lnTo>
                <a:lnTo>
                  <a:pt x="22" y="116"/>
                </a:lnTo>
                <a:lnTo>
                  <a:pt x="45" y="114"/>
                </a:lnTo>
                <a:lnTo>
                  <a:pt x="66" y="111"/>
                </a:lnTo>
                <a:lnTo>
                  <a:pt x="88" y="107"/>
                </a:lnTo>
                <a:lnTo>
                  <a:pt x="108" y="103"/>
                </a:lnTo>
                <a:lnTo>
                  <a:pt x="127" y="97"/>
                </a:lnTo>
                <a:lnTo>
                  <a:pt x="145" y="91"/>
                </a:lnTo>
                <a:lnTo>
                  <a:pt x="161" y="84"/>
                </a:lnTo>
                <a:lnTo>
                  <a:pt x="176" y="75"/>
                </a:lnTo>
                <a:lnTo>
                  <a:pt x="190" y="67"/>
                </a:lnTo>
                <a:lnTo>
                  <a:pt x="201" y="58"/>
                </a:lnTo>
                <a:lnTo>
                  <a:pt x="211" y="48"/>
                </a:lnTo>
                <a:lnTo>
                  <a:pt x="220" y="36"/>
                </a:lnTo>
                <a:lnTo>
                  <a:pt x="226" y="25"/>
                </a:lnTo>
                <a:lnTo>
                  <a:pt x="230" y="12"/>
                </a:lnTo>
                <a:lnTo>
                  <a:pt x="231" y="0"/>
                </a:lnTo>
                <a:lnTo>
                  <a:pt x="214" y="0"/>
                </a:lnTo>
                <a:lnTo>
                  <a:pt x="213" y="9"/>
                </a:lnTo>
                <a:lnTo>
                  <a:pt x="210" y="17"/>
                </a:lnTo>
                <a:lnTo>
                  <a:pt x="205" y="26"/>
                </a:lnTo>
                <a:lnTo>
                  <a:pt x="199" y="35"/>
                </a:lnTo>
                <a:lnTo>
                  <a:pt x="190" y="44"/>
                </a:lnTo>
                <a:lnTo>
                  <a:pt x="179" y="53"/>
                </a:lnTo>
                <a:lnTo>
                  <a:pt x="167" y="60"/>
                </a:lnTo>
                <a:lnTo>
                  <a:pt x="153" y="68"/>
                </a:lnTo>
                <a:lnTo>
                  <a:pt x="138" y="74"/>
                </a:lnTo>
                <a:lnTo>
                  <a:pt x="121" y="80"/>
                </a:lnTo>
                <a:lnTo>
                  <a:pt x="103" y="85"/>
                </a:lnTo>
                <a:lnTo>
                  <a:pt x="84" y="91"/>
                </a:lnTo>
                <a:lnTo>
                  <a:pt x="64" y="93"/>
                </a:lnTo>
                <a:lnTo>
                  <a:pt x="44" y="97"/>
                </a:lnTo>
                <a:lnTo>
                  <a:pt x="21" y="98"/>
                </a:lnTo>
                <a:lnTo>
                  <a:pt x="0" y="98"/>
                </a:lnTo>
                <a:lnTo>
                  <a:pt x="0" y="98"/>
                </a:lnTo>
                <a:lnTo>
                  <a:pt x="0" y="116"/>
                </a:lnTo>
                <a:lnTo>
                  <a:pt x="0" y="116"/>
                </a:lnTo>
                <a:lnTo>
                  <a:pt x="0" y="116"/>
                </a:lnTo>
                <a:close/>
              </a:path>
            </a:pathLst>
          </a:custGeom>
          <a:solidFill>
            <a:srgbClr val="121415"/>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985" name="Freeform 1105"/>
          <p:cNvSpPr/>
          <p:nvPr/>
        </p:nvSpPr>
        <p:spPr bwMode="auto">
          <a:xfrm>
            <a:off x="2373313" y="3724275"/>
            <a:ext cx="92075" cy="46038"/>
          </a:xfrm>
          <a:custGeom>
            <a:avLst/>
            <a:gdLst/>
            <a:ahLst/>
            <a:cxnLst>
              <a:cxn ang="0">
                <a:pos x="0" y="0"/>
              </a:cxn>
              <a:cxn ang="0">
                <a:pos x="0" y="0"/>
              </a:cxn>
              <a:cxn ang="0">
                <a:pos x="1" y="12"/>
              </a:cxn>
              <a:cxn ang="0">
                <a:pos x="5" y="25"/>
              </a:cxn>
              <a:cxn ang="0">
                <a:pos x="11" y="36"/>
              </a:cxn>
              <a:cxn ang="0">
                <a:pos x="20" y="48"/>
              </a:cxn>
              <a:cxn ang="0">
                <a:pos x="30" y="58"/>
              </a:cxn>
              <a:cxn ang="0">
                <a:pos x="42" y="67"/>
              </a:cxn>
              <a:cxn ang="0">
                <a:pos x="55" y="75"/>
              </a:cxn>
              <a:cxn ang="0">
                <a:pos x="71" y="84"/>
              </a:cxn>
              <a:cxn ang="0">
                <a:pos x="87" y="91"/>
              </a:cxn>
              <a:cxn ang="0">
                <a:pos x="105" y="97"/>
              </a:cxn>
              <a:cxn ang="0">
                <a:pos x="124" y="103"/>
              </a:cxn>
              <a:cxn ang="0">
                <a:pos x="144" y="107"/>
              </a:cxn>
              <a:cxn ang="0">
                <a:pos x="164" y="111"/>
              </a:cxn>
              <a:cxn ang="0">
                <a:pos x="185" y="114"/>
              </a:cxn>
              <a:cxn ang="0">
                <a:pos x="208" y="116"/>
              </a:cxn>
              <a:cxn ang="0">
                <a:pos x="231" y="116"/>
              </a:cxn>
              <a:cxn ang="0">
                <a:pos x="231" y="98"/>
              </a:cxn>
              <a:cxn ang="0">
                <a:pos x="208" y="98"/>
              </a:cxn>
              <a:cxn ang="0">
                <a:pos x="187" y="97"/>
              </a:cxn>
              <a:cxn ang="0">
                <a:pos x="166" y="93"/>
              </a:cxn>
              <a:cxn ang="0">
                <a:pos x="146" y="91"/>
              </a:cxn>
              <a:cxn ang="0">
                <a:pos x="127" y="85"/>
              </a:cxn>
              <a:cxn ang="0">
                <a:pos x="110" y="80"/>
              </a:cxn>
              <a:cxn ang="0">
                <a:pos x="93" y="74"/>
              </a:cxn>
              <a:cxn ang="0">
                <a:pos x="78" y="68"/>
              </a:cxn>
              <a:cxn ang="0">
                <a:pos x="64" y="60"/>
              </a:cxn>
              <a:cxn ang="0">
                <a:pos x="53" y="53"/>
              </a:cxn>
              <a:cxn ang="0">
                <a:pos x="42" y="44"/>
              </a:cxn>
              <a:cxn ang="0">
                <a:pos x="34" y="35"/>
              </a:cxn>
              <a:cxn ang="0">
                <a:pos x="26" y="26"/>
              </a:cxn>
              <a:cxn ang="0">
                <a:pos x="21" y="17"/>
              </a:cxn>
              <a:cxn ang="0">
                <a:pos x="19" y="9"/>
              </a:cxn>
              <a:cxn ang="0">
                <a:pos x="18" y="0"/>
              </a:cxn>
              <a:cxn ang="0">
                <a:pos x="18" y="0"/>
              </a:cxn>
              <a:cxn ang="0">
                <a:pos x="0" y="0"/>
              </a:cxn>
              <a:cxn ang="0">
                <a:pos x="0" y="0"/>
              </a:cxn>
              <a:cxn ang="0">
                <a:pos x="0" y="0"/>
              </a:cxn>
            </a:cxnLst>
            <a:rect l="0" t="0" r="r" b="b"/>
            <a:pathLst>
              <a:path w="231" h="116">
                <a:moveTo>
                  <a:pt x="0" y="0"/>
                </a:moveTo>
                <a:lnTo>
                  <a:pt x="0" y="0"/>
                </a:lnTo>
                <a:lnTo>
                  <a:pt x="1" y="12"/>
                </a:lnTo>
                <a:lnTo>
                  <a:pt x="5" y="25"/>
                </a:lnTo>
                <a:lnTo>
                  <a:pt x="11" y="36"/>
                </a:lnTo>
                <a:lnTo>
                  <a:pt x="20" y="48"/>
                </a:lnTo>
                <a:lnTo>
                  <a:pt x="30" y="58"/>
                </a:lnTo>
                <a:lnTo>
                  <a:pt x="42" y="67"/>
                </a:lnTo>
                <a:lnTo>
                  <a:pt x="55" y="75"/>
                </a:lnTo>
                <a:lnTo>
                  <a:pt x="71" y="84"/>
                </a:lnTo>
                <a:lnTo>
                  <a:pt x="87" y="91"/>
                </a:lnTo>
                <a:lnTo>
                  <a:pt x="105" y="97"/>
                </a:lnTo>
                <a:lnTo>
                  <a:pt x="124" y="103"/>
                </a:lnTo>
                <a:lnTo>
                  <a:pt x="144" y="107"/>
                </a:lnTo>
                <a:lnTo>
                  <a:pt x="164" y="111"/>
                </a:lnTo>
                <a:lnTo>
                  <a:pt x="185" y="114"/>
                </a:lnTo>
                <a:lnTo>
                  <a:pt x="208" y="116"/>
                </a:lnTo>
                <a:lnTo>
                  <a:pt x="231" y="116"/>
                </a:lnTo>
                <a:lnTo>
                  <a:pt x="231" y="98"/>
                </a:lnTo>
                <a:lnTo>
                  <a:pt x="208" y="98"/>
                </a:lnTo>
                <a:lnTo>
                  <a:pt x="187" y="97"/>
                </a:lnTo>
                <a:lnTo>
                  <a:pt x="166" y="93"/>
                </a:lnTo>
                <a:lnTo>
                  <a:pt x="146" y="91"/>
                </a:lnTo>
                <a:lnTo>
                  <a:pt x="127" y="85"/>
                </a:lnTo>
                <a:lnTo>
                  <a:pt x="110" y="80"/>
                </a:lnTo>
                <a:lnTo>
                  <a:pt x="93" y="74"/>
                </a:lnTo>
                <a:lnTo>
                  <a:pt x="78" y="68"/>
                </a:lnTo>
                <a:lnTo>
                  <a:pt x="64" y="60"/>
                </a:lnTo>
                <a:lnTo>
                  <a:pt x="53" y="53"/>
                </a:lnTo>
                <a:lnTo>
                  <a:pt x="42" y="44"/>
                </a:lnTo>
                <a:lnTo>
                  <a:pt x="34" y="35"/>
                </a:lnTo>
                <a:lnTo>
                  <a:pt x="26" y="26"/>
                </a:lnTo>
                <a:lnTo>
                  <a:pt x="21" y="17"/>
                </a:lnTo>
                <a:lnTo>
                  <a:pt x="19" y="9"/>
                </a:lnTo>
                <a:lnTo>
                  <a:pt x="18" y="0"/>
                </a:lnTo>
                <a:lnTo>
                  <a:pt x="18" y="0"/>
                </a:lnTo>
                <a:lnTo>
                  <a:pt x="0" y="0"/>
                </a:lnTo>
                <a:lnTo>
                  <a:pt x="0" y="0"/>
                </a:lnTo>
                <a:lnTo>
                  <a:pt x="0" y="0"/>
                </a:lnTo>
                <a:close/>
              </a:path>
            </a:pathLst>
          </a:custGeom>
          <a:solidFill>
            <a:srgbClr val="121415"/>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986" name="Freeform 1106"/>
          <p:cNvSpPr/>
          <p:nvPr/>
        </p:nvSpPr>
        <p:spPr bwMode="auto">
          <a:xfrm>
            <a:off x="2373313" y="3676650"/>
            <a:ext cx="92075" cy="47625"/>
          </a:xfrm>
          <a:custGeom>
            <a:avLst/>
            <a:gdLst/>
            <a:ahLst/>
            <a:cxnLst>
              <a:cxn ang="0">
                <a:pos x="231" y="0"/>
              </a:cxn>
              <a:cxn ang="0">
                <a:pos x="231" y="0"/>
              </a:cxn>
              <a:cxn ang="0">
                <a:pos x="208" y="2"/>
              </a:cxn>
              <a:cxn ang="0">
                <a:pos x="185" y="3"/>
              </a:cxn>
              <a:cxn ang="0">
                <a:pos x="164" y="5"/>
              </a:cxn>
              <a:cxn ang="0">
                <a:pos x="144" y="9"/>
              </a:cxn>
              <a:cxn ang="0">
                <a:pos x="124" y="14"/>
              </a:cxn>
              <a:cxn ang="0">
                <a:pos x="105" y="21"/>
              </a:cxn>
              <a:cxn ang="0">
                <a:pos x="87" y="27"/>
              </a:cxn>
              <a:cxn ang="0">
                <a:pos x="71" y="34"/>
              </a:cxn>
              <a:cxn ang="0">
                <a:pos x="55" y="42"/>
              </a:cxn>
              <a:cxn ang="0">
                <a:pos x="42" y="51"/>
              </a:cxn>
              <a:cxn ang="0">
                <a:pos x="30" y="61"/>
              </a:cxn>
              <a:cxn ang="0">
                <a:pos x="20" y="71"/>
              </a:cxn>
              <a:cxn ang="0">
                <a:pos x="11" y="82"/>
              </a:cxn>
              <a:cxn ang="0">
                <a:pos x="5" y="94"/>
              </a:cxn>
              <a:cxn ang="0">
                <a:pos x="1" y="106"/>
              </a:cxn>
              <a:cxn ang="0">
                <a:pos x="0" y="119"/>
              </a:cxn>
              <a:cxn ang="0">
                <a:pos x="18" y="119"/>
              </a:cxn>
              <a:cxn ang="0">
                <a:pos x="19" y="110"/>
              </a:cxn>
              <a:cxn ang="0">
                <a:pos x="21" y="101"/>
              </a:cxn>
              <a:cxn ang="0">
                <a:pos x="26" y="91"/>
              </a:cxn>
              <a:cxn ang="0">
                <a:pos x="34" y="82"/>
              </a:cxn>
              <a:cxn ang="0">
                <a:pos x="42" y="73"/>
              </a:cxn>
              <a:cxn ang="0">
                <a:pos x="53" y="66"/>
              </a:cxn>
              <a:cxn ang="0">
                <a:pos x="64" y="57"/>
              </a:cxn>
              <a:cxn ang="0">
                <a:pos x="78" y="50"/>
              </a:cxn>
              <a:cxn ang="0">
                <a:pos x="93" y="43"/>
              </a:cxn>
              <a:cxn ang="0">
                <a:pos x="110" y="37"/>
              </a:cxn>
              <a:cxn ang="0">
                <a:pos x="127" y="32"/>
              </a:cxn>
              <a:cxn ang="0">
                <a:pos x="146" y="27"/>
              </a:cxn>
              <a:cxn ang="0">
                <a:pos x="166" y="23"/>
              </a:cxn>
              <a:cxn ang="0">
                <a:pos x="187" y="21"/>
              </a:cxn>
              <a:cxn ang="0">
                <a:pos x="208" y="19"/>
              </a:cxn>
              <a:cxn ang="0">
                <a:pos x="231" y="19"/>
              </a:cxn>
              <a:cxn ang="0">
                <a:pos x="231" y="19"/>
              </a:cxn>
              <a:cxn ang="0">
                <a:pos x="231" y="0"/>
              </a:cxn>
              <a:cxn ang="0">
                <a:pos x="231" y="0"/>
              </a:cxn>
              <a:cxn ang="0">
                <a:pos x="231" y="0"/>
              </a:cxn>
            </a:cxnLst>
            <a:rect l="0" t="0" r="r" b="b"/>
            <a:pathLst>
              <a:path w="231" h="119">
                <a:moveTo>
                  <a:pt x="231" y="0"/>
                </a:moveTo>
                <a:lnTo>
                  <a:pt x="231" y="0"/>
                </a:lnTo>
                <a:lnTo>
                  <a:pt x="208" y="2"/>
                </a:lnTo>
                <a:lnTo>
                  <a:pt x="185" y="3"/>
                </a:lnTo>
                <a:lnTo>
                  <a:pt x="164" y="5"/>
                </a:lnTo>
                <a:lnTo>
                  <a:pt x="144" y="9"/>
                </a:lnTo>
                <a:lnTo>
                  <a:pt x="124" y="14"/>
                </a:lnTo>
                <a:lnTo>
                  <a:pt x="105" y="21"/>
                </a:lnTo>
                <a:lnTo>
                  <a:pt x="87" y="27"/>
                </a:lnTo>
                <a:lnTo>
                  <a:pt x="71" y="34"/>
                </a:lnTo>
                <a:lnTo>
                  <a:pt x="55" y="42"/>
                </a:lnTo>
                <a:lnTo>
                  <a:pt x="42" y="51"/>
                </a:lnTo>
                <a:lnTo>
                  <a:pt x="30" y="61"/>
                </a:lnTo>
                <a:lnTo>
                  <a:pt x="20" y="71"/>
                </a:lnTo>
                <a:lnTo>
                  <a:pt x="11" y="82"/>
                </a:lnTo>
                <a:lnTo>
                  <a:pt x="5" y="94"/>
                </a:lnTo>
                <a:lnTo>
                  <a:pt x="1" y="106"/>
                </a:lnTo>
                <a:lnTo>
                  <a:pt x="0" y="119"/>
                </a:lnTo>
                <a:lnTo>
                  <a:pt x="18" y="119"/>
                </a:lnTo>
                <a:lnTo>
                  <a:pt x="19" y="110"/>
                </a:lnTo>
                <a:lnTo>
                  <a:pt x="21" y="101"/>
                </a:lnTo>
                <a:lnTo>
                  <a:pt x="26" y="91"/>
                </a:lnTo>
                <a:lnTo>
                  <a:pt x="34" y="82"/>
                </a:lnTo>
                <a:lnTo>
                  <a:pt x="42" y="73"/>
                </a:lnTo>
                <a:lnTo>
                  <a:pt x="53" y="66"/>
                </a:lnTo>
                <a:lnTo>
                  <a:pt x="64" y="57"/>
                </a:lnTo>
                <a:lnTo>
                  <a:pt x="78" y="50"/>
                </a:lnTo>
                <a:lnTo>
                  <a:pt x="93" y="43"/>
                </a:lnTo>
                <a:lnTo>
                  <a:pt x="110" y="37"/>
                </a:lnTo>
                <a:lnTo>
                  <a:pt x="127" y="32"/>
                </a:lnTo>
                <a:lnTo>
                  <a:pt x="146" y="27"/>
                </a:lnTo>
                <a:lnTo>
                  <a:pt x="166" y="23"/>
                </a:lnTo>
                <a:lnTo>
                  <a:pt x="187" y="21"/>
                </a:lnTo>
                <a:lnTo>
                  <a:pt x="208" y="19"/>
                </a:lnTo>
                <a:lnTo>
                  <a:pt x="231" y="19"/>
                </a:lnTo>
                <a:lnTo>
                  <a:pt x="231" y="19"/>
                </a:lnTo>
                <a:lnTo>
                  <a:pt x="231" y="0"/>
                </a:lnTo>
                <a:lnTo>
                  <a:pt x="231" y="0"/>
                </a:lnTo>
                <a:lnTo>
                  <a:pt x="231" y="0"/>
                </a:lnTo>
                <a:close/>
              </a:path>
            </a:pathLst>
          </a:custGeom>
          <a:solidFill>
            <a:srgbClr val="121415"/>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987" name="Freeform 1107"/>
          <p:cNvSpPr/>
          <p:nvPr/>
        </p:nvSpPr>
        <p:spPr bwMode="auto">
          <a:xfrm>
            <a:off x="2465388" y="3676650"/>
            <a:ext cx="92075" cy="47625"/>
          </a:xfrm>
          <a:custGeom>
            <a:avLst/>
            <a:gdLst/>
            <a:ahLst/>
            <a:cxnLst>
              <a:cxn ang="0">
                <a:pos x="231" y="119"/>
              </a:cxn>
              <a:cxn ang="0">
                <a:pos x="231" y="119"/>
              </a:cxn>
              <a:cxn ang="0">
                <a:pos x="230" y="106"/>
              </a:cxn>
              <a:cxn ang="0">
                <a:pos x="226" y="94"/>
              </a:cxn>
              <a:cxn ang="0">
                <a:pos x="220" y="82"/>
              </a:cxn>
              <a:cxn ang="0">
                <a:pos x="211" y="71"/>
              </a:cxn>
              <a:cxn ang="0">
                <a:pos x="201" y="61"/>
              </a:cxn>
              <a:cxn ang="0">
                <a:pos x="190" y="51"/>
              </a:cxn>
              <a:cxn ang="0">
                <a:pos x="176" y="42"/>
              </a:cxn>
              <a:cxn ang="0">
                <a:pos x="161" y="34"/>
              </a:cxn>
              <a:cxn ang="0">
                <a:pos x="145" y="27"/>
              </a:cxn>
              <a:cxn ang="0">
                <a:pos x="127" y="21"/>
              </a:cxn>
              <a:cxn ang="0">
                <a:pos x="108" y="14"/>
              </a:cxn>
              <a:cxn ang="0">
                <a:pos x="88" y="9"/>
              </a:cxn>
              <a:cxn ang="0">
                <a:pos x="66" y="5"/>
              </a:cxn>
              <a:cxn ang="0">
                <a:pos x="45" y="3"/>
              </a:cxn>
              <a:cxn ang="0">
                <a:pos x="22" y="2"/>
              </a:cxn>
              <a:cxn ang="0">
                <a:pos x="0" y="0"/>
              </a:cxn>
              <a:cxn ang="0">
                <a:pos x="0" y="19"/>
              </a:cxn>
              <a:cxn ang="0">
                <a:pos x="21" y="19"/>
              </a:cxn>
              <a:cxn ang="0">
                <a:pos x="44" y="21"/>
              </a:cxn>
              <a:cxn ang="0">
                <a:pos x="64" y="23"/>
              </a:cxn>
              <a:cxn ang="0">
                <a:pos x="84" y="27"/>
              </a:cxn>
              <a:cxn ang="0">
                <a:pos x="103" y="32"/>
              </a:cxn>
              <a:cxn ang="0">
                <a:pos x="121" y="37"/>
              </a:cxn>
              <a:cxn ang="0">
                <a:pos x="138" y="43"/>
              </a:cxn>
              <a:cxn ang="0">
                <a:pos x="153" y="50"/>
              </a:cxn>
              <a:cxn ang="0">
                <a:pos x="167" y="57"/>
              </a:cxn>
              <a:cxn ang="0">
                <a:pos x="179" y="66"/>
              </a:cxn>
              <a:cxn ang="0">
                <a:pos x="190" y="73"/>
              </a:cxn>
              <a:cxn ang="0">
                <a:pos x="199" y="82"/>
              </a:cxn>
              <a:cxn ang="0">
                <a:pos x="205" y="91"/>
              </a:cxn>
              <a:cxn ang="0">
                <a:pos x="210" y="101"/>
              </a:cxn>
              <a:cxn ang="0">
                <a:pos x="213" y="110"/>
              </a:cxn>
              <a:cxn ang="0">
                <a:pos x="214" y="119"/>
              </a:cxn>
              <a:cxn ang="0">
                <a:pos x="214" y="119"/>
              </a:cxn>
              <a:cxn ang="0">
                <a:pos x="231" y="119"/>
              </a:cxn>
              <a:cxn ang="0">
                <a:pos x="231" y="119"/>
              </a:cxn>
              <a:cxn ang="0">
                <a:pos x="231" y="119"/>
              </a:cxn>
            </a:cxnLst>
            <a:rect l="0" t="0" r="r" b="b"/>
            <a:pathLst>
              <a:path w="231" h="119">
                <a:moveTo>
                  <a:pt x="231" y="119"/>
                </a:moveTo>
                <a:lnTo>
                  <a:pt x="231" y="119"/>
                </a:lnTo>
                <a:lnTo>
                  <a:pt x="230" y="106"/>
                </a:lnTo>
                <a:lnTo>
                  <a:pt x="226" y="94"/>
                </a:lnTo>
                <a:lnTo>
                  <a:pt x="220" y="82"/>
                </a:lnTo>
                <a:lnTo>
                  <a:pt x="211" y="71"/>
                </a:lnTo>
                <a:lnTo>
                  <a:pt x="201" y="61"/>
                </a:lnTo>
                <a:lnTo>
                  <a:pt x="190" y="51"/>
                </a:lnTo>
                <a:lnTo>
                  <a:pt x="176" y="42"/>
                </a:lnTo>
                <a:lnTo>
                  <a:pt x="161" y="34"/>
                </a:lnTo>
                <a:lnTo>
                  <a:pt x="145" y="27"/>
                </a:lnTo>
                <a:lnTo>
                  <a:pt x="127" y="21"/>
                </a:lnTo>
                <a:lnTo>
                  <a:pt x="108" y="14"/>
                </a:lnTo>
                <a:lnTo>
                  <a:pt x="88" y="9"/>
                </a:lnTo>
                <a:lnTo>
                  <a:pt x="66" y="5"/>
                </a:lnTo>
                <a:lnTo>
                  <a:pt x="45" y="3"/>
                </a:lnTo>
                <a:lnTo>
                  <a:pt x="22" y="2"/>
                </a:lnTo>
                <a:lnTo>
                  <a:pt x="0" y="0"/>
                </a:lnTo>
                <a:lnTo>
                  <a:pt x="0" y="19"/>
                </a:lnTo>
                <a:lnTo>
                  <a:pt x="21" y="19"/>
                </a:lnTo>
                <a:lnTo>
                  <a:pt x="44" y="21"/>
                </a:lnTo>
                <a:lnTo>
                  <a:pt x="64" y="23"/>
                </a:lnTo>
                <a:lnTo>
                  <a:pt x="84" y="27"/>
                </a:lnTo>
                <a:lnTo>
                  <a:pt x="103" y="32"/>
                </a:lnTo>
                <a:lnTo>
                  <a:pt x="121" y="37"/>
                </a:lnTo>
                <a:lnTo>
                  <a:pt x="138" y="43"/>
                </a:lnTo>
                <a:lnTo>
                  <a:pt x="153" y="50"/>
                </a:lnTo>
                <a:lnTo>
                  <a:pt x="167" y="57"/>
                </a:lnTo>
                <a:lnTo>
                  <a:pt x="179" y="66"/>
                </a:lnTo>
                <a:lnTo>
                  <a:pt x="190" y="73"/>
                </a:lnTo>
                <a:lnTo>
                  <a:pt x="199" y="82"/>
                </a:lnTo>
                <a:lnTo>
                  <a:pt x="205" y="91"/>
                </a:lnTo>
                <a:lnTo>
                  <a:pt x="210" y="101"/>
                </a:lnTo>
                <a:lnTo>
                  <a:pt x="213" y="110"/>
                </a:lnTo>
                <a:lnTo>
                  <a:pt x="214" y="119"/>
                </a:lnTo>
                <a:lnTo>
                  <a:pt x="214" y="119"/>
                </a:lnTo>
                <a:lnTo>
                  <a:pt x="231" y="119"/>
                </a:lnTo>
                <a:lnTo>
                  <a:pt x="231" y="119"/>
                </a:lnTo>
                <a:lnTo>
                  <a:pt x="231" y="119"/>
                </a:lnTo>
                <a:close/>
              </a:path>
            </a:pathLst>
          </a:custGeom>
          <a:solidFill>
            <a:srgbClr val="121415"/>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988" name="Freeform 1108"/>
          <p:cNvSpPr/>
          <p:nvPr/>
        </p:nvSpPr>
        <p:spPr bwMode="auto">
          <a:xfrm>
            <a:off x="2705100" y="3624263"/>
            <a:ext cx="177800" cy="85725"/>
          </a:xfrm>
          <a:custGeom>
            <a:avLst/>
            <a:gdLst/>
            <a:ahLst/>
            <a:cxnLst>
              <a:cxn ang="0">
                <a:pos x="445" y="120"/>
              </a:cxn>
              <a:cxn ang="0">
                <a:pos x="436" y="141"/>
              </a:cxn>
              <a:cxn ang="0">
                <a:pos x="420" y="160"/>
              </a:cxn>
              <a:cxn ang="0">
                <a:pos x="396" y="177"/>
              </a:cxn>
              <a:cxn ang="0">
                <a:pos x="364" y="191"/>
              </a:cxn>
              <a:cxn ang="0">
                <a:pos x="329" y="204"/>
              </a:cxn>
              <a:cxn ang="0">
                <a:pos x="288" y="212"/>
              </a:cxn>
              <a:cxn ang="0">
                <a:pos x="246" y="217"/>
              </a:cxn>
              <a:cxn ang="0">
                <a:pos x="200" y="217"/>
              </a:cxn>
              <a:cxn ang="0">
                <a:pos x="156" y="212"/>
              </a:cxn>
              <a:cxn ang="0">
                <a:pos x="117" y="204"/>
              </a:cxn>
              <a:cxn ang="0">
                <a:pos x="81" y="191"/>
              </a:cxn>
              <a:cxn ang="0">
                <a:pos x="50" y="177"/>
              </a:cxn>
              <a:cxn ang="0">
                <a:pos x="26" y="160"/>
              </a:cxn>
              <a:cxn ang="0">
                <a:pos x="10" y="141"/>
              </a:cxn>
              <a:cxn ang="0">
                <a:pos x="1" y="120"/>
              </a:cxn>
              <a:cxn ang="0">
                <a:pos x="1" y="98"/>
              </a:cxn>
              <a:cxn ang="0">
                <a:pos x="10" y="77"/>
              </a:cxn>
              <a:cxn ang="0">
                <a:pos x="26" y="58"/>
              </a:cxn>
              <a:cxn ang="0">
                <a:pos x="50" y="40"/>
              </a:cxn>
              <a:cxn ang="0">
                <a:pos x="81" y="25"/>
              </a:cxn>
              <a:cxn ang="0">
                <a:pos x="117" y="14"/>
              </a:cxn>
              <a:cxn ang="0">
                <a:pos x="156" y="5"/>
              </a:cxn>
              <a:cxn ang="0">
                <a:pos x="200" y="1"/>
              </a:cxn>
              <a:cxn ang="0">
                <a:pos x="246" y="1"/>
              </a:cxn>
              <a:cxn ang="0">
                <a:pos x="288" y="5"/>
              </a:cxn>
              <a:cxn ang="0">
                <a:pos x="329" y="14"/>
              </a:cxn>
              <a:cxn ang="0">
                <a:pos x="364" y="25"/>
              </a:cxn>
              <a:cxn ang="0">
                <a:pos x="396" y="40"/>
              </a:cxn>
              <a:cxn ang="0">
                <a:pos x="420" y="58"/>
              </a:cxn>
              <a:cxn ang="0">
                <a:pos x="436" y="77"/>
              </a:cxn>
              <a:cxn ang="0">
                <a:pos x="445" y="98"/>
              </a:cxn>
            </a:cxnLst>
            <a:rect l="0" t="0" r="r" b="b"/>
            <a:pathLst>
              <a:path w="446" h="217">
                <a:moveTo>
                  <a:pt x="446" y="109"/>
                </a:moveTo>
                <a:lnTo>
                  <a:pt x="445" y="120"/>
                </a:lnTo>
                <a:lnTo>
                  <a:pt x="442" y="131"/>
                </a:lnTo>
                <a:lnTo>
                  <a:pt x="436" y="141"/>
                </a:lnTo>
                <a:lnTo>
                  <a:pt x="428" y="151"/>
                </a:lnTo>
                <a:lnTo>
                  <a:pt x="420" y="160"/>
                </a:lnTo>
                <a:lnTo>
                  <a:pt x="408" y="169"/>
                </a:lnTo>
                <a:lnTo>
                  <a:pt x="396" y="177"/>
                </a:lnTo>
                <a:lnTo>
                  <a:pt x="380" y="185"/>
                </a:lnTo>
                <a:lnTo>
                  <a:pt x="364" y="191"/>
                </a:lnTo>
                <a:lnTo>
                  <a:pt x="348" y="198"/>
                </a:lnTo>
                <a:lnTo>
                  <a:pt x="329" y="204"/>
                </a:lnTo>
                <a:lnTo>
                  <a:pt x="310" y="208"/>
                </a:lnTo>
                <a:lnTo>
                  <a:pt x="288" y="212"/>
                </a:lnTo>
                <a:lnTo>
                  <a:pt x="268" y="214"/>
                </a:lnTo>
                <a:lnTo>
                  <a:pt x="246" y="217"/>
                </a:lnTo>
                <a:lnTo>
                  <a:pt x="223" y="217"/>
                </a:lnTo>
                <a:lnTo>
                  <a:pt x="200" y="217"/>
                </a:lnTo>
                <a:lnTo>
                  <a:pt x="178" y="214"/>
                </a:lnTo>
                <a:lnTo>
                  <a:pt x="156" y="212"/>
                </a:lnTo>
                <a:lnTo>
                  <a:pt x="136" y="208"/>
                </a:lnTo>
                <a:lnTo>
                  <a:pt x="117" y="204"/>
                </a:lnTo>
                <a:lnTo>
                  <a:pt x="98" y="198"/>
                </a:lnTo>
                <a:lnTo>
                  <a:pt x="81" y="191"/>
                </a:lnTo>
                <a:lnTo>
                  <a:pt x="65" y="185"/>
                </a:lnTo>
                <a:lnTo>
                  <a:pt x="50" y="177"/>
                </a:lnTo>
                <a:lnTo>
                  <a:pt x="38" y="169"/>
                </a:lnTo>
                <a:lnTo>
                  <a:pt x="26" y="160"/>
                </a:lnTo>
                <a:lnTo>
                  <a:pt x="18" y="151"/>
                </a:lnTo>
                <a:lnTo>
                  <a:pt x="10" y="141"/>
                </a:lnTo>
                <a:lnTo>
                  <a:pt x="4" y="131"/>
                </a:lnTo>
                <a:lnTo>
                  <a:pt x="1" y="120"/>
                </a:lnTo>
                <a:lnTo>
                  <a:pt x="0" y="109"/>
                </a:lnTo>
                <a:lnTo>
                  <a:pt x="1" y="98"/>
                </a:lnTo>
                <a:lnTo>
                  <a:pt x="4" y="87"/>
                </a:lnTo>
                <a:lnTo>
                  <a:pt x="10" y="77"/>
                </a:lnTo>
                <a:lnTo>
                  <a:pt x="18" y="67"/>
                </a:lnTo>
                <a:lnTo>
                  <a:pt x="26" y="58"/>
                </a:lnTo>
                <a:lnTo>
                  <a:pt x="38" y="48"/>
                </a:lnTo>
                <a:lnTo>
                  <a:pt x="50" y="40"/>
                </a:lnTo>
                <a:lnTo>
                  <a:pt x="65" y="33"/>
                </a:lnTo>
                <a:lnTo>
                  <a:pt x="81" y="25"/>
                </a:lnTo>
                <a:lnTo>
                  <a:pt x="98" y="19"/>
                </a:lnTo>
                <a:lnTo>
                  <a:pt x="117" y="14"/>
                </a:lnTo>
                <a:lnTo>
                  <a:pt x="136" y="9"/>
                </a:lnTo>
                <a:lnTo>
                  <a:pt x="156" y="5"/>
                </a:lnTo>
                <a:lnTo>
                  <a:pt x="178" y="2"/>
                </a:lnTo>
                <a:lnTo>
                  <a:pt x="200" y="1"/>
                </a:lnTo>
                <a:lnTo>
                  <a:pt x="223" y="0"/>
                </a:lnTo>
                <a:lnTo>
                  <a:pt x="246" y="1"/>
                </a:lnTo>
                <a:lnTo>
                  <a:pt x="268" y="2"/>
                </a:lnTo>
                <a:lnTo>
                  <a:pt x="288" y="5"/>
                </a:lnTo>
                <a:lnTo>
                  <a:pt x="310" y="9"/>
                </a:lnTo>
                <a:lnTo>
                  <a:pt x="329" y="14"/>
                </a:lnTo>
                <a:lnTo>
                  <a:pt x="348" y="19"/>
                </a:lnTo>
                <a:lnTo>
                  <a:pt x="364" y="25"/>
                </a:lnTo>
                <a:lnTo>
                  <a:pt x="380" y="33"/>
                </a:lnTo>
                <a:lnTo>
                  <a:pt x="396" y="40"/>
                </a:lnTo>
                <a:lnTo>
                  <a:pt x="408" y="48"/>
                </a:lnTo>
                <a:lnTo>
                  <a:pt x="420" y="58"/>
                </a:lnTo>
                <a:lnTo>
                  <a:pt x="428" y="67"/>
                </a:lnTo>
                <a:lnTo>
                  <a:pt x="436" y="77"/>
                </a:lnTo>
                <a:lnTo>
                  <a:pt x="442" y="87"/>
                </a:lnTo>
                <a:lnTo>
                  <a:pt x="445" y="98"/>
                </a:lnTo>
                <a:lnTo>
                  <a:pt x="446" y="109"/>
                </a:lnTo>
                <a:close/>
              </a:path>
            </a:pathLst>
          </a:custGeom>
          <a:solidFill>
            <a:srgbClr val="F2CDBE"/>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989" name="Freeform 1109"/>
          <p:cNvSpPr/>
          <p:nvPr/>
        </p:nvSpPr>
        <p:spPr bwMode="auto">
          <a:xfrm>
            <a:off x="2794000" y="3667125"/>
            <a:ext cx="92075" cy="46038"/>
          </a:xfrm>
          <a:custGeom>
            <a:avLst/>
            <a:gdLst/>
            <a:ahLst/>
            <a:cxnLst>
              <a:cxn ang="0">
                <a:pos x="0" y="116"/>
              </a:cxn>
              <a:cxn ang="0">
                <a:pos x="0" y="116"/>
              </a:cxn>
              <a:cxn ang="0">
                <a:pos x="23" y="116"/>
              </a:cxn>
              <a:cxn ang="0">
                <a:pos x="45" y="114"/>
              </a:cxn>
              <a:cxn ang="0">
                <a:pos x="68" y="111"/>
              </a:cxn>
              <a:cxn ang="0">
                <a:pos x="88" y="108"/>
              </a:cxn>
              <a:cxn ang="0">
                <a:pos x="108" y="103"/>
              </a:cxn>
              <a:cxn ang="0">
                <a:pos x="127" y="97"/>
              </a:cxn>
              <a:cxn ang="0">
                <a:pos x="145" y="91"/>
              </a:cxn>
              <a:cxn ang="0">
                <a:pos x="161" y="84"/>
              </a:cxn>
              <a:cxn ang="0">
                <a:pos x="176" y="76"/>
              </a:cxn>
              <a:cxn ang="0">
                <a:pos x="190" y="67"/>
              </a:cxn>
              <a:cxn ang="0">
                <a:pos x="202" y="57"/>
              </a:cxn>
              <a:cxn ang="0">
                <a:pos x="212" y="47"/>
              </a:cxn>
              <a:cxn ang="0">
                <a:pos x="220" y="37"/>
              </a:cxn>
              <a:cxn ang="0">
                <a:pos x="227" y="26"/>
              </a:cxn>
              <a:cxn ang="0">
                <a:pos x="231" y="13"/>
              </a:cxn>
              <a:cxn ang="0">
                <a:pos x="232" y="0"/>
              </a:cxn>
              <a:cxn ang="0">
                <a:pos x="214" y="0"/>
              </a:cxn>
              <a:cxn ang="0">
                <a:pos x="213" y="9"/>
              </a:cxn>
              <a:cxn ang="0">
                <a:pos x="210" y="18"/>
              </a:cxn>
              <a:cxn ang="0">
                <a:pos x="205" y="27"/>
              </a:cxn>
              <a:cxn ang="0">
                <a:pos x="199" y="36"/>
              </a:cxn>
              <a:cxn ang="0">
                <a:pos x="190" y="45"/>
              </a:cxn>
              <a:cxn ang="0">
                <a:pos x="180" y="52"/>
              </a:cxn>
              <a:cxn ang="0">
                <a:pos x="168" y="61"/>
              </a:cxn>
              <a:cxn ang="0">
                <a:pos x="154" y="67"/>
              </a:cxn>
              <a:cxn ang="0">
                <a:pos x="139" y="75"/>
              </a:cxn>
              <a:cxn ang="0">
                <a:pos x="122" y="80"/>
              </a:cxn>
              <a:cxn ang="0">
                <a:pos x="103" y="86"/>
              </a:cxn>
              <a:cxn ang="0">
                <a:pos x="84" y="90"/>
              </a:cxn>
              <a:cxn ang="0">
                <a:pos x="64" y="94"/>
              </a:cxn>
              <a:cxn ang="0">
                <a:pos x="44" y="96"/>
              </a:cxn>
              <a:cxn ang="0">
                <a:pos x="23" y="97"/>
              </a:cxn>
              <a:cxn ang="0">
                <a:pos x="0" y="99"/>
              </a:cxn>
              <a:cxn ang="0">
                <a:pos x="0" y="99"/>
              </a:cxn>
              <a:cxn ang="0">
                <a:pos x="0" y="116"/>
              </a:cxn>
              <a:cxn ang="0">
                <a:pos x="0" y="116"/>
              </a:cxn>
              <a:cxn ang="0">
                <a:pos x="0" y="116"/>
              </a:cxn>
            </a:cxnLst>
            <a:rect l="0" t="0" r="r" b="b"/>
            <a:pathLst>
              <a:path w="232" h="116">
                <a:moveTo>
                  <a:pt x="0" y="116"/>
                </a:moveTo>
                <a:lnTo>
                  <a:pt x="0" y="116"/>
                </a:lnTo>
                <a:lnTo>
                  <a:pt x="23" y="116"/>
                </a:lnTo>
                <a:lnTo>
                  <a:pt x="45" y="114"/>
                </a:lnTo>
                <a:lnTo>
                  <a:pt x="68" y="111"/>
                </a:lnTo>
                <a:lnTo>
                  <a:pt x="88" y="108"/>
                </a:lnTo>
                <a:lnTo>
                  <a:pt x="108" y="103"/>
                </a:lnTo>
                <a:lnTo>
                  <a:pt x="127" y="97"/>
                </a:lnTo>
                <a:lnTo>
                  <a:pt x="145" y="91"/>
                </a:lnTo>
                <a:lnTo>
                  <a:pt x="161" y="84"/>
                </a:lnTo>
                <a:lnTo>
                  <a:pt x="176" y="76"/>
                </a:lnTo>
                <a:lnTo>
                  <a:pt x="190" y="67"/>
                </a:lnTo>
                <a:lnTo>
                  <a:pt x="202" y="57"/>
                </a:lnTo>
                <a:lnTo>
                  <a:pt x="212" y="47"/>
                </a:lnTo>
                <a:lnTo>
                  <a:pt x="220" y="37"/>
                </a:lnTo>
                <a:lnTo>
                  <a:pt x="227" y="26"/>
                </a:lnTo>
                <a:lnTo>
                  <a:pt x="231" y="13"/>
                </a:lnTo>
                <a:lnTo>
                  <a:pt x="232" y="0"/>
                </a:lnTo>
                <a:lnTo>
                  <a:pt x="214" y="0"/>
                </a:lnTo>
                <a:lnTo>
                  <a:pt x="213" y="9"/>
                </a:lnTo>
                <a:lnTo>
                  <a:pt x="210" y="18"/>
                </a:lnTo>
                <a:lnTo>
                  <a:pt x="205" y="27"/>
                </a:lnTo>
                <a:lnTo>
                  <a:pt x="199" y="36"/>
                </a:lnTo>
                <a:lnTo>
                  <a:pt x="190" y="45"/>
                </a:lnTo>
                <a:lnTo>
                  <a:pt x="180" y="52"/>
                </a:lnTo>
                <a:lnTo>
                  <a:pt x="168" y="61"/>
                </a:lnTo>
                <a:lnTo>
                  <a:pt x="154" y="67"/>
                </a:lnTo>
                <a:lnTo>
                  <a:pt x="139" y="75"/>
                </a:lnTo>
                <a:lnTo>
                  <a:pt x="122" y="80"/>
                </a:lnTo>
                <a:lnTo>
                  <a:pt x="103" y="86"/>
                </a:lnTo>
                <a:lnTo>
                  <a:pt x="84" y="90"/>
                </a:lnTo>
                <a:lnTo>
                  <a:pt x="64" y="94"/>
                </a:lnTo>
                <a:lnTo>
                  <a:pt x="44" y="96"/>
                </a:lnTo>
                <a:lnTo>
                  <a:pt x="23" y="97"/>
                </a:lnTo>
                <a:lnTo>
                  <a:pt x="0" y="99"/>
                </a:lnTo>
                <a:lnTo>
                  <a:pt x="0" y="99"/>
                </a:lnTo>
                <a:lnTo>
                  <a:pt x="0" y="116"/>
                </a:lnTo>
                <a:lnTo>
                  <a:pt x="0" y="116"/>
                </a:lnTo>
                <a:lnTo>
                  <a:pt x="0" y="116"/>
                </a:lnTo>
                <a:close/>
              </a:path>
            </a:pathLst>
          </a:custGeom>
          <a:solidFill>
            <a:srgbClr val="121415"/>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990" name="Freeform 1110"/>
          <p:cNvSpPr/>
          <p:nvPr/>
        </p:nvSpPr>
        <p:spPr bwMode="auto">
          <a:xfrm>
            <a:off x="2701925" y="3667125"/>
            <a:ext cx="92075" cy="46038"/>
          </a:xfrm>
          <a:custGeom>
            <a:avLst/>
            <a:gdLst/>
            <a:ahLst/>
            <a:cxnLst>
              <a:cxn ang="0">
                <a:pos x="0" y="0"/>
              </a:cxn>
              <a:cxn ang="0">
                <a:pos x="0" y="0"/>
              </a:cxn>
              <a:cxn ang="0">
                <a:pos x="1" y="13"/>
              </a:cxn>
              <a:cxn ang="0">
                <a:pos x="5" y="26"/>
              </a:cxn>
              <a:cxn ang="0">
                <a:pos x="11" y="37"/>
              </a:cxn>
              <a:cxn ang="0">
                <a:pos x="19" y="47"/>
              </a:cxn>
              <a:cxn ang="0">
                <a:pos x="30" y="57"/>
              </a:cxn>
              <a:cxn ang="0">
                <a:pos x="42" y="67"/>
              </a:cxn>
              <a:cxn ang="0">
                <a:pos x="56" y="76"/>
              </a:cxn>
              <a:cxn ang="0">
                <a:pos x="71" y="84"/>
              </a:cxn>
              <a:cxn ang="0">
                <a:pos x="87" y="91"/>
              </a:cxn>
              <a:cxn ang="0">
                <a:pos x="105" y="97"/>
              </a:cxn>
              <a:cxn ang="0">
                <a:pos x="124" y="103"/>
              </a:cxn>
              <a:cxn ang="0">
                <a:pos x="144" y="108"/>
              </a:cxn>
              <a:cxn ang="0">
                <a:pos x="164" y="111"/>
              </a:cxn>
              <a:cxn ang="0">
                <a:pos x="187" y="114"/>
              </a:cxn>
              <a:cxn ang="0">
                <a:pos x="209" y="116"/>
              </a:cxn>
              <a:cxn ang="0">
                <a:pos x="232" y="116"/>
              </a:cxn>
              <a:cxn ang="0">
                <a:pos x="232" y="99"/>
              </a:cxn>
              <a:cxn ang="0">
                <a:pos x="209" y="97"/>
              </a:cxn>
              <a:cxn ang="0">
                <a:pos x="188" y="96"/>
              </a:cxn>
              <a:cxn ang="0">
                <a:pos x="166" y="94"/>
              </a:cxn>
              <a:cxn ang="0">
                <a:pos x="148" y="90"/>
              </a:cxn>
              <a:cxn ang="0">
                <a:pos x="127" y="86"/>
              </a:cxn>
              <a:cxn ang="0">
                <a:pos x="110" y="80"/>
              </a:cxn>
              <a:cxn ang="0">
                <a:pos x="93" y="75"/>
              </a:cxn>
              <a:cxn ang="0">
                <a:pos x="78" y="67"/>
              </a:cxn>
              <a:cxn ang="0">
                <a:pos x="64" y="61"/>
              </a:cxn>
              <a:cxn ang="0">
                <a:pos x="52" y="52"/>
              </a:cxn>
              <a:cxn ang="0">
                <a:pos x="42" y="45"/>
              </a:cxn>
              <a:cxn ang="0">
                <a:pos x="33" y="36"/>
              </a:cxn>
              <a:cxn ang="0">
                <a:pos x="27" y="27"/>
              </a:cxn>
              <a:cxn ang="0">
                <a:pos x="22" y="18"/>
              </a:cxn>
              <a:cxn ang="0">
                <a:pos x="19" y="9"/>
              </a:cxn>
              <a:cxn ang="0">
                <a:pos x="18" y="0"/>
              </a:cxn>
              <a:cxn ang="0">
                <a:pos x="18" y="0"/>
              </a:cxn>
              <a:cxn ang="0">
                <a:pos x="0" y="0"/>
              </a:cxn>
              <a:cxn ang="0">
                <a:pos x="0" y="0"/>
              </a:cxn>
              <a:cxn ang="0">
                <a:pos x="0" y="0"/>
              </a:cxn>
            </a:cxnLst>
            <a:rect l="0" t="0" r="r" b="b"/>
            <a:pathLst>
              <a:path w="232" h="116">
                <a:moveTo>
                  <a:pt x="0" y="0"/>
                </a:moveTo>
                <a:lnTo>
                  <a:pt x="0" y="0"/>
                </a:lnTo>
                <a:lnTo>
                  <a:pt x="1" y="13"/>
                </a:lnTo>
                <a:lnTo>
                  <a:pt x="5" y="26"/>
                </a:lnTo>
                <a:lnTo>
                  <a:pt x="11" y="37"/>
                </a:lnTo>
                <a:lnTo>
                  <a:pt x="19" y="47"/>
                </a:lnTo>
                <a:lnTo>
                  <a:pt x="30" y="57"/>
                </a:lnTo>
                <a:lnTo>
                  <a:pt x="42" y="67"/>
                </a:lnTo>
                <a:lnTo>
                  <a:pt x="56" y="76"/>
                </a:lnTo>
                <a:lnTo>
                  <a:pt x="71" y="84"/>
                </a:lnTo>
                <a:lnTo>
                  <a:pt x="87" y="91"/>
                </a:lnTo>
                <a:lnTo>
                  <a:pt x="105" y="97"/>
                </a:lnTo>
                <a:lnTo>
                  <a:pt x="124" y="103"/>
                </a:lnTo>
                <a:lnTo>
                  <a:pt x="144" y="108"/>
                </a:lnTo>
                <a:lnTo>
                  <a:pt x="164" y="111"/>
                </a:lnTo>
                <a:lnTo>
                  <a:pt x="187" y="114"/>
                </a:lnTo>
                <a:lnTo>
                  <a:pt x="209" y="116"/>
                </a:lnTo>
                <a:lnTo>
                  <a:pt x="232" y="116"/>
                </a:lnTo>
                <a:lnTo>
                  <a:pt x="232" y="99"/>
                </a:lnTo>
                <a:lnTo>
                  <a:pt x="209" y="97"/>
                </a:lnTo>
                <a:lnTo>
                  <a:pt x="188" y="96"/>
                </a:lnTo>
                <a:lnTo>
                  <a:pt x="166" y="94"/>
                </a:lnTo>
                <a:lnTo>
                  <a:pt x="148" y="90"/>
                </a:lnTo>
                <a:lnTo>
                  <a:pt x="127" y="86"/>
                </a:lnTo>
                <a:lnTo>
                  <a:pt x="110" y="80"/>
                </a:lnTo>
                <a:lnTo>
                  <a:pt x="93" y="75"/>
                </a:lnTo>
                <a:lnTo>
                  <a:pt x="78" y="67"/>
                </a:lnTo>
                <a:lnTo>
                  <a:pt x="64" y="61"/>
                </a:lnTo>
                <a:lnTo>
                  <a:pt x="52" y="52"/>
                </a:lnTo>
                <a:lnTo>
                  <a:pt x="42" y="45"/>
                </a:lnTo>
                <a:lnTo>
                  <a:pt x="33" y="36"/>
                </a:lnTo>
                <a:lnTo>
                  <a:pt x="27" y="27"/>
                </a:lnTo>
                <a:lnTo>
                  <a:pt x="22" y="18"/>
                </a:lnTo>
                <a:lnTo>
                  <a:pt x="19" y="9"/>
                </a:lnTo>
                <a:lnTo>
                  <a:pt x="18" y="0"/>
                </a:lnTo>
                <a:lnTo>
                  <a:pt x="18" y="0"/>
                </a:lnTo>
                <a:lnTo>
                  <a:pt x="0" y="0"/>
                </a:lnTo>
                <a:lnTo>
                  <a:pt x="0" y="0"/>
                </a:lnTo>
                <a:lnTo>
                  <a:pt x="0" y="0"/>
                </a:lnTo>
                <a:close/>
              </a:path>
            </a:pathLst>
          </a:custGeom>
          <a:solidFill>
            <a:srgbClr val="121415"/>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991" name="Freeform 1111"/>
          <p:cNvSpPr/>
          <p:nvPr/>
        </p:nvSpPr>
        <p:spPr bwMode="auto">
          <a:xfrm>
            <a:off x="2701925" y="3621088"/>
            <a:ext cx="92075" cy="46038"/>
          </a:xfrm>
          <a:custGeom>
            <a:avLst/>
            <a:gdLst/>
            <a:ahLst/>
            <a:cxnLst>
              <a:cxn ang="0">
                <a:pos x="232" y="0"/>
              </a:cxn>
              <a:cxn ang="0">
                <a:pos x="232" y="0"/>
              </a:cxn>
              <a:cxn ang="0">
                <a:pos x="209" y="0"/>
              </a:cxn>
              <a:cxn ang="0">
                <a:pos x="187" y="3"/>
              </a:cxn>
              <a:cxn ang="0">
                <a:pos x="164" y="5"/>
              </a:cxn>
              <a:cxn ang="0">
                <a:pos x="144" y="9"/>
              </a:cxn>
              <a:cxn ang="0">
                <a:pos x="124" y="14"/>
              </a:cxn>
              <a:cxn ang="0">
                <a:pos x="105" y="19"/>
              </a:cxn>
              <a:cxn ang="0">
                <a:pos x="87" y="25"/>
              </a:cxn>
              <a:cxn ang="0">
                <a:pos x="71" y="33"/>
              </a:cxn>
              <a:cxn ang="0">
                <a:pos x="56" y="42"/>
              </a:cxn>
              <a:cxn ang="0">
                <a:pos x="42" y="50"/>
              </a:cxn>
              <a:cxn ang="0">
                <a:pos x="29" y="59"/>
              </a:cxn>
              <a:cxn ang="0">
                <a:pos x="19" y="71"/>
              </a:cxn>
              <a:cxn ang="0">
                <a:pos x="11" y="81"/>
              </a:cxn>
              <a:cxn ang="0">
                <a:pos x="5" y="93"/>
              </a:cxn>
              <a:cxn ang="0">
                <a:pos x="1" y="106"/>
              </a:cxn>
              <a:cxn ang="0">
                <a:pos x="0" y="118"/>
              </a:cxn>
              <a:cxn ang="0">
                <a:pos x="18" y="118"/>
              </a:cxn>
              <a:cxn ang="0">
                <a:pos x="19" y="108"/>
              </a:cxn>
              <a:cxn ang="0">
                <a:pos x="22" y="100"/>
              </a:cxn>
              <a:cxn ang="0">
                <a:pos x="27" y="91"/>
              </a:cxn>
              <a:cxn ang="0">
                <a:pos x="33" y="82"/>
              </a:cxn>
              <a:cxn ang="0">
                <a:pos x="42" y="73"/>
              </a:cxn>
              <a:cxn ang="0">
                <a:pos x="52" y="64"/>
              </a:cxn>
              <a:cxn ang="0">
                <a:pos x="64" y="57"/>
              </a:cxn>
              <a:cxn ang="0">
                <a:pos x="78" y="49"/>
              </a:cxn>
              <a:cxn ang="0">
                <a:pos x="93" y="43"/>
              </a:cxn>
              <a:cxn ang="0">
                <a:pos x="110" y="37"/>
              </a:cxn>
              <a:cxn ang="0">
                <a:pos x="127" y="30"/>
              </a:cxn>
              <a:cxn ang="0">
                <a:pos x="148" y="26"/>
              </a:cxn>
              <a:cxn ang="0">
                <a:pos x="166" y="23"/>
              </a:cxn>
              <a:cxn ang="0">
                <a:pos x="188" y="20"/>
              </a:cxn>
              <a:cxn ang="0">
                <a:pos x="209" y="19"/>
              </a:cxn>
              <a:cxn ang="0">
                <a:pos x="232" y="18"/>
              </a:cxn>
              <a:cxn ang="0">
                <a:pos x="232" y="18"/>
              </a:cxn>
              <a:cxn ang="0">
                <a:pos x="232" y="0"/>
              </a:cxn>
              <a:cxn ang="0">
                <a:pos x="232" y="0"/>
              </a:cxn>
              <a:cxn ang="0">
                <a:pos x="232" y="0"/>
              </a:cxn>
            </a:cxnLst>
            <a:rect l="0" t="0" r="r" b="b"/>
            <a:pathLst>
              <a:path w="232" h="118">
                <a:moveTo>
                  <a:pt x="232" y="0"/>
                </a:moveTo>
                <a:lnTo>
                  <a:pt x="232" y="0"/>
                </a:lnTo>
                <a:lnTo>
                  <a:pt x="209" y="0"/>
                </a:lnTo>
                <a:lnTo>
                  <a:pt x="187" y="3"/>
                </a:lnTo>
                <a:lnTo>
                  <a:pt x="164" y="5"/>
                </a:lnTo>
                <a:lnTo>
                  <a:pt x="144" y="9"/>
                </a:lnTo>
                <a:lnTo>
                  <a:pt x="124" y="14"/>
                </a:lnTo>
                <a:lnTo>
                  <a:pt x="105" y="19"/>
                </a:lnTo>
                <a:lnTo>
                  <a:pt x="87" y="25"/>
                </a:lnTo>
                <a:lnTo>
                  <a:pt x="71" y="33"/>
                </a:lnTo>
                <a:lnTo>
                  <a:pt x="56" y="42"/>
                </a:lnTo>
                <a:lnTo>
                  <a:pt x="42" y="50"/>
                </a:lnTo>
                <a:lnTo>
                  <a:pt x="29" y="59"/>
                </a:lnTo>
                <a:lnTo>
                  <a:pt x="19" y="71"/>
                </a:lnTo>
                <a:lnTo>
                  <a:pt x="11" y="81"/>
                </a:lnTo>
                <a:lnTo>
                  <a:pt x="5" y="93"/>
                </a:lnTo>
                <a:lnTo>
                  <a:pt x="1" y="106"/>
                </a:lnTo>
                <a:lnTo>
                  <a:pt x="0" y="118"/>
                </a:lnTo>
                <a:lnTo>
                  <a:pt x="18" y="118"/>
                </a:lnTo>
                <a:lnTo>
                  <a:pt x="19" y="108"/>
                </a:lnTo>
                <a:lnTo>
                  <a:pt x="22" y="100"/>
                </a:lnTo>
                <a:lnTo>
                  <a:pt x="27" y="91"/>
                </a:lnTo>
                <a:lnTo>
                  <a:pt x="33" y="82"/>
                </a:lnTo>
                <a:lnTo>
                  <a:pt x="42" y="73"/>
                </a:lnTo>
                <a:lnTo>
                  <a:pt x="52" y="64"/>
                </a:lnTo>
                <a:lnTo>
                  <a:pt x="64" y="57"/>
                </a:lnTo>
                <a:lnTo>
                  <a:pt x="78" y="49"/>
                </a:lnTo>
                <a:lnTo>
                  <a:pt x="93" y="43"/>
                </a:lnTo>
                <a:lnTo>
                  <a:pt x="110" y="37"/>
                </a:lnTo>
                <a:lnTo>
                  <a:pt x="127" y="30"/>
                </a:lnTo>
                <a:lnTo>
                  <a:pt x="148" y="26"/>
                </a:lnTo>
                <a:lnTo>
                  <a:pt x="166" y="23"/>
                </a:lnTo>
                <a:lnTo>
                  <a:pt x="188" y="20"/>
                </a:lnTo>
                <a:lnTo>
                  <a:pt x="209" y="19"/>
                </a:lnTo>
                <a:lnTo>
                  <a:pt x="232" y="18"/>
                </a:lnTo>
                <a:lnTo>
                  <a:pt x="232" y="18"/>
                </a:lnTo>
                <a:lnTo>
                  <a:pt x="232" y="0"/>
                </a:lnTo>
                <a:lnTo>
                  <a:pt x="232" y="0"/>
                </a:lnTo>
                <a:lnTo>
                  <a:pt x="232" y="0"/>
                </a:lnTo>
                <a:close/>
              </a:path>
            </a:pathLst>
          </a:custGeom>
          <a:solidFill>
            <a:srgbClr val="121415"/>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992" name="Freeform 1112"/>
          <p:cNvSpPr/>
          <p:nvPr/>
        </p:nvSpPr>
        <p:spPr bwMode="auto">
          <a:xfrm>
            <a:off x="2794000" y="3621088"/>
            <a:ext cx="92075" cy="46038"/>
          </a:xfrm>
          <a:custGeom>
            <a:avLst/>
            <a:gdLst/>
            <a:ahLst/>
            <a:cxnLst>
              <a:cxn ang="0">
                <a:pos x="232" y="118"/>
              </a:cxn>
              <a:cxn ang="0">
                <a:pos x="232" y="118"/>
              </a:cxn>
              <a:cxn ang="0">
                <a:pos x="231" y="106"/>
              </a:cxn>
              <a:cxn ang="0">
                <a:pos x="227" y="93"/>
              </a:cxn>
              <a:cxn ang="0">
                <a:pos x="220" y="81"/>
              </a:cxn>
              <a:cxn ang="0">
                <a:pos x="212" y="71"/>
              </a:cxn>
              <a:cxn ang="0">
                <a:pos x="202" y="59"/>
              </a:cxn>
              <a:cxn ang="0">
                <a:pos x="190" y="50"/>
              </a:cxn>
              <a:cxn ang="0">
                <a:pos x="176" y="42"/>
              </a:cxn>
              <a:cxn ang="0">
                <a:pos x="161" y="33"/>
              </a:cxn>
              <a:cxn ang="0">
                <a:pos x="145" y="25"/>
              </a:cxn>
              <a:cxn ang="0">
                <a:pos x="127" y="19"/>
              </a:cxn>
              <a:cxn ang="0">
                <a:pos x="108" y="14"/>
              </a:cxn>
              <a:cxn ang="0">
                <a:pos x="88" y="9"/>
              </a:cxn>
              <a:cxn ang="0">
                <a:pos x="68" y="5"/>
              </a:cxn>
              <a:cxn ang="0">
                <a:pos x="45" y="3"/>
              </a:cxn>
              <a:cxn ang="0">
                <a:pos x="23" y="0"/>
              </a:cxn>
              <a:cxn ang="0">
                <a:pos x="0" y="0"/>
              </a:cxn>
              <a:cxn ang="0">
                <a:pos x="0" y="18"/>
              </a:cxn>
              <a:cxn ang="0">
                <a:pos x="23" y="19"/>
              </a:cxn>
              <a:cxn ang="0">
                <a:pos x="44" y="20"/>
              </a:cxn>
              <a:cxn ang="0">
                <a:pos x="64" y="23"/>
              </a:cxn>
              <a:cxn ang="0">
                <a:pos x="84" y="26"/>
              </a:cxn>
              <a:cxn ang="0">
                <a:pos x="103" y="30"/>
              </a:cxn>
              <a:cxn ang="0">
                <a:pos x="122" y="37"/>
              </a:cxn>
              <a:cxn ang="0">
                <a:pos x="139" y="43"/>
              </a:cxn>
              <a:cxn ang="0">
                <a:pos x="154" y="49"/>
              </a:cxn>
              <a:cxn ang="0">
                <a:pos x="168" y="57"/>
              </a:cxn>
              <a:cxn ang="0">
                <a:pos x="180" y="64"/>
              </a:cxn>
              <a:cxn ang="0">
                <a:pos x="190" y="73"/>
              </a:cxn>
              <a:cxn ang="0">
                <a:pos x="199" y="82"/>
              </a:cxn>
              <a:cxn ang="0">
                <a:pos x="205" y="91"/>
              </a:cxn>
              <a:cxn ang="0">
                <a:pos x="210" y="100"/>
              </a:cxn>
              <a:cxn ang="0">
                <a:pos x="213" y="108"/>
              </a:cxn>
              <a:cxn ang="0">
                <a:pos x="214" y="118"/>
              </a:cxn>
              <a:cxn ang="0">
                <a:pos x="214" y="118"/>
              </a:cxn>
              <a:cxn ang="0">
                <a:pos x="232" y="118"/>
              </a:cxn>
              <a:cxn ang="0">
                <a:pos x="232" y="118"/>
              </a:cxn>
              <a:cxn ang="0">
                <a:pos x="232" y="118"/>
              </a:cxn>
            </a:cxnLst>
            <a:rect l="0" t="0" r="r" b="b"/>
            <a:pathLst>
              <a:path w="232" h="118">
                <a:moveTo>
                  <a:pt x="232" y="118"/>
                </a:moveTo>
                <a:lnTo>
                  <a:pt x="232" y="118"/>
                </a:lnTo>
                <a:lnTo>
                  <a:pt x="231" y="106"/>
                </a:lnTo>
                <a:lnTo>
                  <a:pt x="227" y="93"/>
                </a:lnTo>
                <a:lnTo>
                  <a:pt x="220" y="81"/>
                </a:lnTo>
                <a:lnTo>
                  <a:pt x="212" y="71"/>
                </a:lnTo>
                <a:lnTo>
                  <a:pt x="202" y="59"/>
                </a:lnTo>
                <a:lnTo>
                  <a:pt x="190" y="50"/>
                </a:lnTo>
                <a:lnTo>
                  <a:pt x="176" y="42"/>
                </a:lnTo>
                <a:lnTo>
                  <a:pt x="161" y="33"/>
                </a:lnTo>
                <a:lnTo>
                  <a:pt x="145" y="25"/>
                </a:lnTo>
                <a:lnTo>
                  <a:pt x="127" y="19"/>
                </a:lnTo>
                <a:lnTo>
                  <a:pt x="108" y="14"/>
                </a:lnTo>
                <a:lnTo>
                  <a:pt x="88" y="9"/>
                </a:lnTo>
                <a:lnTo>
                  <a:pt x="68" y="5"/>
                </a:lnTo>
                <a:lnTo>
                  <a:pt x="45" y="3"/>
                </a:lnTo>
                <a:lnTo>
                  <a:pt x="23" y="0"/>
                </a:lnTo>
                <a:lnTo>
                  <a:pt x="0" y="0"/>
                </a:lnTo>
                <a:lnTo>
                  <a:pt x="0" y="18"/>
                </a:lnTo>
                <a:lnTo>
                  <a:pt x="23" y="19"/>
                </a:lnTo>
                <a:lnTo>
                  <a:pt x="44" y="20"/>
                </a:lnTo>
                <a:lnTo>
                  <a:pt x="64" y="23"/>
                </a:lnTo>
                <a:lnTo>
                  <a:pt x="84" y="26"/>
                </a:lnTo>
                <a:lnTo>
                  <a:pt x="103" y="30"/>
                </a:lnTo>
                <a:lnTo>
                  <a:pt x="122" y="37"/>
                </a:lnTo>
                <a:lnTo>
                  <a:pt x="139" y="43"/>
                </a:lnTo>
                <a:lnTo>
                  <a:pt x="154" y="49"/>
                </a:lnTo>
                <a:lnTo>
                  <a:pt x="168" y="57"/>
                </a:lnTo>
                <a:lnTo>
                  <a:pt x="180" y="64"/>
                </a:lnTo>
                <a:lnTo>
                  <a:pt x="190" y="73"/>
                </a:lnTo>
                <a:lnTo>
                  <a:pt x="199" y="82"/>
                </a:lnTo>
                <a:lnTo>
                  <a:pt x="205" y="91"/>
                </a:lnTo>
                <a:lnTo>
                  <a:pt x="210" y="100"/>
                </a:lnTo>
                <a:lnTo>
                  <a:pt x="213" y="108"/>
                </a:lnTo>
                <a:lnTo>
                  <a:pt x="214" y="118"/>
                </a:lnTo>
                <a:lnTo>
                  <a:pt x="214" y="118"/>
                </a:lnTo>
                <a:lnTo>
                  <a:pt x="232" y="118"/>
                </a:lnTo>
                <a:lnTo>
                  <a:pt x="232" y="118"/>
                </a:lnTo>
                <a:lnTo>
                  <a:pt x="232" y="118"/>
                </a:lnTo>
                <a:close/>
              </a:path>
            </a:pathLst>
          </a:custGeom>
          <a:solidFill>
            <a:srgbClr val="121415"/>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993" name="Freeform 1113"/>
          <p:cNvSpPr/>
          <p:nvPr/>
        </p:nvSpPr>
        <p:spPr bwMode="auto">
          <a:xfrm>
            <a:off x="2205038" y="3432175"/>
            <a:ext cx="34925" cy="34925"/>
          </a:xfrm>
          <a:custGeom>
            <a:avLst/>
            <a:gdLst/>
            <a:ahLst/>
            <a:cxnLst>
              <a:cxn ang="0">
                <a:pos x="91" y="42"/>
              </a:cxn>
              <a:cxn ang="0">
                <a:pos x="91" y="50"/>
              </a:cxn>
              <a:cxn ang="0">
                <a:pos x="88" y="59"/>
              </a:cxn>
              <a:cxn ang="0">
                <a:pos x="83" y="67"/>
              </a:cxn>
              <a:cxn ang="0">
                <a:pos x="78" y="73"/>
              </a:cxn>
              <a:cxn ang="0">
                <a:pos x="71" y="79"/>
              </a:cxn>
              <a:cxn ang="0">
                <a:pos x="63" y="83"/>
              </a:cxn>
              <a:cxn ang="0">
                <a:pos x="54" y="86"/>
              </a:cxn>
              <a:cxn ang="0">
                <a:pos x="44" y="87"/>
              </a:cxn>
              <a:cxn ang="0">
                <a:pos x="35" y="86"/>
              </a:cxn>
              <a:cxn ang="0">
                <a:pos x="27" y="83"/>
              </a:cxn>
              <a:cxn ang="0">
                <a:pos x="19" y="79"/>
              </a:cxn>
              <a:cxn ang="0">
                <a:pos x="13" y="73"/>
              </a:cxn>
              <a:cxn ang="0">
                <a:pos x="8" y="67"/>
              </a:cxn>
              <a:cxn ang="0">
                <a:pos x="4" y="59"/>
              </a:cxn>
              <a:cxn ang="0">
                <a:pos x="1" y="50"/>
              </a:cxn>
              <a:cxn ang="0">
                <a:pos x="0" y="42"/>
              </a:cxn>
              <a:cxn ang="0">
                <a:pos x="1" y="34"/>
              </a:cxn>
              <a:cxn ang="0">
                <a:pos x="4" y="25"/>
              </a:cxn>
              <a:cxn ang="0">
                <a:pos x="8" y="19"/>
              </a:cxn>
              <a:cxn ang="0">
                <a:pos x="13" y="13"/>
              </a:cxn>
              <a:cxn ang="0">
                <a:pos x="19" y="8"/>
              </a:cxn>
              <a:cxn ang="0">
                <a:pos x="27" y="3"/>
              </a:cxn>
              <a:cxn ang="0">
                <a:pos x="35" y="0"/>
              </a:cxn>
              <a:cxn ang="0">
                <a:pos x="44" y="0"/>
              </a:cxn>
              <a:cxn ang="0">
                <a:pos x="54" y="0"/>
              </a:cxn>
              <a:cxn ang="0">
                <a:pos x="63" y="3"/>
              </a:cxn>
              <a:cxn ang="0">
                <a:pos x="71" y="8"/>
              </a:cxn>
              <a:cxn ang="0">
                <a:pos x="78" y="13"/>
              </a:cxn>
              <a:cxn ang="0">
                <a:pos x="83" y="19"/>
              </a:cxn>
              <a:cxn ang="0">
                <a:pos x="88" y="25"/>
              </a:cxn>
              <a:cxn ang="0">
                <a:pos x="91" y="34"/>
              </a:cxn>
              <a:cxn ang="0">
                <a:pos x="91" y="42"/>
              </a:cxn>
            </a:cxnLst>
            <a:rect l="0" t="0" r="r" b="b"/>
            <a:pathLst>
              <a:path w="91" h="87">
                <a:moveTo>
                  <a:pt x="91" y="42"/>
                </a:moveTo>
                <a:lnTo>
                  <a:pt x="91" y="50"/>
                </a:lnTo>
                <a:lnTo>
                  <a:pt x="88" y="59"/>
                </a:lnTo>
                <a:lnTo>
                  <a:pt x="83" y="67"/>
                </a:lnTo>
                <a:lnTo>
                  <a:pt x="78" y="73"/>
                </a:lnTo>
                <a:lnTo>
                  <a:pt x="71" y="79"/>
                </a:lnTo>
                <a:lnTo>
                  <a:pt x="63" y="83"/>
                </a:lnTo>
                <a:lnTo>
                  <a:pt x="54" y="86"/>
                </a:lnTo>
                <a:lnTo>
                  <a:pt x="44" y="87"/>
                </a:lnTo>
                <a:lnTo>
                  <a:pt x="35" y="86"/>
                </a:lnTo>
                <a:lnTo>
                  <a:pt x="27" y="83"/>
                </a:lnTo>
                <a:lnTo>
                  <a:pt x="19" y="79"/>
                </a:lnTo>
                <a:lnTo>
                  <a:pt x="13" y="73"/>
                </a:lnTo>
                <a:lnTo>
                  <a:pt x="8" y="67"/>
                </a:lnTo>
                <a:lnTo>
                  <a:pt x="4" y="59"/>
                </a:lnTo>
                <a:lnTo>
                  <a:pt x="1" y="50"/>
                </a:lnTo>
                <a:lnTo>
                  <a:pt x="0" y="42"/>
                </a:lnTo>
                <a:lnTo>
                  <a:pt x="1" y="34"/>
                </a:lnTo>
                <a:lnTo>
                  <a:pt x="4" y="25"/>
                </a:lnTo>
                <a:lnTo>
                  <a:pt x="8" y="19"/>
                </a:lnTo>
                <a:lnTo>
                  <a:pt x="13" y="13"/>
                </a:lnTo>
                <a:lnTo>
                  <a:pt x="19" y="8"/>
                </a:lnTo>
                <a:lnTo>
                  <a:pt x="27" y="3"/>
                </a:lnTo>
                <a:lnTo>
                  <a:pt x="35" y="0"/>
                </a:lnTo>
                <a:lnTo>
                  <a:pt x="44" y="0"/>
                </a:lnTo>
                <a:lnTo>
                  <a:pt x="54" y="0"/>
                </a:lnTo>
                <a:lnTo>
                  <a:pt x="63" y="3"/>
                </a:lnTo>
                <a:lnTo>
                  <a:pt x="71" y="8"/>
                </a:lnTo>
                <a:lnTo>
                  <a:pt x="78" y="13"/>
                </a:lnTo>
                <a:lnTo>
                  <a:pt x="83" y="19"/>
                </a:lnTo>
                <a:lnTo>
                  <a:pt x="88" y="25"/>
                </a:lnTo>
                <a:lnTo>
                  <a:pt x="91" y="34"/>
                </a:lnTo>
                <a:lnTo>
                  <a:pt x="91" y="42"/>
                </a:lnTo>
                <a:close/>
              </a:path>
            </a:pathLst>
          </a:custGeom>
          <a:solidFill>
            <a:srgbClr val="FFFFFF"/>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994" name="Freeform 1114"/>
          <p:cNvSpPr/>
          <p:nvPr/>
        </p:nvSpPr>
        <p:spPr bwMode="auto">
          <a:xfrm>
            <a:off x="2222500" y="3448050"/>
            <a:ext cx="22225" cy="22225"/>
          </a:xfrm>
          <a:custGeom>
            <a:avLst/>
            <a:gdLst/>
            <a:ahLst/>
            <a:cxnLst>
              <a:cxn ang="0">
                <a:pos x="0" y="54"/>
              </a:cxn>
              <a:cxn ang="0">
                <a:pos x="0" y="54"/>
              </a:cxn>
              <a:cxn ang="0">
                <a:pos x="12" y="53"/>
              </a:cxn>
              <a:cxn ang="0">
                <a:pos x="23" y="49"/>
              </a:cxn>
              <a:cxn ang="0">
                <a:pos x="32" y="45"/>
              </a:cxn>
              <a:cxn ang="0">
                <a:pos x="41" y="37"/>
              </a:cxn>
              <a:cxn ang="0">
                <a:pos x="47" y="30"/>
              </a:cxn>
              <a:cxn ang="0">
                <a:pos x="52" y="21"/>
              </a:cxn>
              <a:cxn ang="0">
                <a:pos x="56" y="11"/>
              </a:cxn>
              <a:cxn ang="0">
                <a:pos x="57" y="0"/>
              </a:cxn>
              <a:cxn ang="0">
                <a:pos x="38" y="0"/>
              </a:cxn>
              <a:cxn ang="0">
                <a:pos x="38" y="7"/>
              </a:cxn>
              <a:cxn ang="0">
                <a:pos x="36" y="14"/>
              </a:cxn>
              <a:cxn ang="0">
                <a:pos x="32" y="20"/>
              </a:cxn>
              <a:cxn ang="0">
                <a:pos x="28" y="25"/>
              </a:cxn>
              <a:cxn ang="0">
                <a:pos x="23" y="30"/>
              </a:cxn>
              <a:cxn ang="0">
                <a:pos x="15" y="32"/>
              </a:cxn>
              <a:cxn ang="0">
                <a:pos x="9" y="35"/>
              </a:cxn>
              <a:cxn ang="0">
                <a:pos x="0" y="36"/>
              </a:cxn>
              <a:cxn ang="0">
                <a:pos x="0" y="36"/>
              </a:cxn>
              <a:cxn ang="0">
                <a:pos x="0" y="54"/>
              </a:cxn>
              <a:cxn ang="0">
                <a:pos x="0" y="54"/>
              </a:cxn>
              <a:cxn ang="0">
                <a:pos x="0" y="54"/>
              </a:cxn>
            </a:cxnLst>
            <a:rect l="0" t="0" r="r" b="b"/>
            <a:pathLst>
              <a:path w="57" h="54">
                <a:moveTo>
                  <a:pt x="0" y="54"/>
                </a:moveTo>
                <a:lnTo>
                  <a:pt x="0" y="54"/>
                </a:lnTo>
                <a:lnTo>
                  <a:pt x="12" y="53"/>
                </a:lnTo>
                <a:lnTo>
                  <a:pt x="23" y="49"/>
                </a:lnTo>
                <a:lnTo>
                  <a:pt x="32" y="45"/>
                </a:lnTo>
                <a:lnTo>
                  <a:pt x="41" y="37"/>
                </a:lnTo>
                <a:lnTo>
                  <a:pt x="47" y="30"/>
                </a:lnTo>
                <a:lnTo>
                  <a:pt x="52" y="21"/>
                </a:lnTo>
                <a:lnTo>
                  <a:pt x="56" y="11"/>
                </a:lnTo>
                <a:lnTo>
                  <a:pt x="57" y="0"/>
                </a:lnTo>
                <a:lnTo>
                  <a:pt x="38" y="0"/>
                </a:lnTo>
                <a:lnTo>
                  <a:pt x="38" y="7"/>
                </a:lnTo>
                <a:lnTo>
                  <a:pt x="36" y="14"/>
                </a:lnTo>
                <a:lnTo>
                  <a:pt x="32" y="20"/>
                </a:lnTo>
                <a:lnTo>
                  <a:pt x="28" y="25"/>
                </a:lnTo>
                <a:lnTo>
                  <a:pt x="23" y="30"/>
                </a:lnTo>
                <a:lnTo>
                  <a:pt x="15" y="32"/>
                </a:lnTo>
                <a:lnTo>
                  <a:pt x="9" y="35"/>
                </a:lnTo>
                <a:lnTo>
                  <a:pt x="0" y="36"/>
                </a:lnTo>
                <a:lnTo>
                  <a:pt x="0" y="36"/>
                </a:lnTo>
                <a:lnTo>
                  <a:pt x="0" y="54"/>
                </a:lnTo>
                <a:lnTo>
                  <a:pt x="0" y="54"/>
                </a:lnTo>
                <a:lnTo>
                  <a:pt x="0" y="54"/>
                </a:lnTo>
                <a:close/>
              </a:path>
            </a:pathLst>
          </a:custGeom>
          <a:solidFill>
            <a:srgbClr val="121415"/>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995" name="Freeform 1115"/>
          <p:cNvSpPr/>
          <p:nvPr/>
        </p:nvSpPr>
        <p:spPr bwMode="auto">
          <a:xfrm>
            <a:off x="2200275" y="3448050"/>
            <a:ext cx="22225" cy="22225"/>
          </a:xfrm>
          <a:custGeom>
            <a:avLst/>
            <a:gdLst/>
            <a:ahLst/>
            <a:cxnLst>
              <a:cxn ang="0">
                <a:pos x="0" y="0"/>
              </a:cxn>
              <a:cxn ang="0">
                <a:pos x="0" y="0"/>
              </a:cxn>
              <a:cxn ang="0">
                <a:pos x="2" y="11"/>
              </a:cxn>
              <a:cxn ang="0">
                <a:pos x="4" y="21"/>
              </a:cxn>
              <a:cxn ang="0">
                <a:pos x="9" y="30"/>
              </a:cxn>
              <a:cxn ang="0">
                <a:pos x="15" y="37"/>
              </a:cxn>
              <a:cxn ang="0">
                <a:pos x="23" y="44"/>
              </a:cxn>
              <a:cxn ang="0">
                <a:pos x="33" y="49"/>
              </a:cxn>
              <a:cxn ang="0">
                <a:pos x="43" y="53"/>
              </a:cxn>
              <a:cxn ang="0">
                <a:pos x="53" y="54"/>
              </a:cxn>
              <a:cxn ang="0">
                <a:pos x="53" y="36"/>
              </a:cxn>
              <a:cxn ang="0">
                <a:pos x="46" y="35"/>
              </a:cxn>
              <a:cxn ang="0">
                <a:pos x="39" y="32"/>
              </a:cxn>
              <a:cxn ang="0">
                <a:pos x="33" y="30"/>
              </a:cxn>
              <a:cxn ang="0">
                <a:pos x="28" y="25"/>
              </a:cxn>
              <a:cxn ang="0">
                <a:pos x="24" y="20"/>
              </a:cxn>
              <a:cxn ang="0">
                <a:pos x="20" y="14"/>
              </a:cxn>
              <a:cxn ang="0">
                <a:pos x="18" y="7"/>
              </a:cxn>
              <a:cxn ang="0">
                <a:pos x="18" y="0"/>
              </a:cxn>
              <a:cxn ang="0">
                <a:pos x="18" y="0"/>
              </a:cxn>
              <a:cxn ang="0">
                <a:pos x="0" y="0"/>
              </a:cxn>
              <a:cxn ang="0">
                <a:pos x="0" y="0"/>
              </a:cxn>
              <a:cxn ang="0">
                <a:pos x="0" y="0"/>
              </a:cxn>
            </a:cxnLst>
            <a:rect l="0" t="0" r="r" b="b"/>
            <a:pathLst>
              <a:path w="53" h="54">
                <a:moveTo>
                  <a:pt x="0" y="0"/>
                </a:moveTo>
                <a:lnTo>
                  <a:pt x="0" y="0"/>
                </a:lnTo>
                <a:lnTo>
                  <a:pt x="2" y="11"/>
                </a:lnTo>
                <a:lnTo>
                  <a:pt x="4" y="21"/>
                </a:lnTo>
                <a:lnTo>
                  <a:pt x="9" y="30"/>
                </a:lnTo>
                <a:lnTo>
                  <a:pt x="15" y="37"/>
                </a:lnTo>
                <a:lnTo>
                  <a:pt x="23" y="44"/>
                </a:lnTo>
                <a:lnTo>
                  <a:pt x="33" y="49"/>
                </a:lnTo>
                <a:lnTo>
                  <a:pt x="43" y="53"/>
                </a:lnTo>
                <a:lnTo>
                  <a:pt x="53" y="54"/>
                </a:lnTo>
                <a:lnTo>
                  <a:pt x="53" y="36"/>
                </a:lnTo>
                <a:lnTo>
                  <a:pt x="46" y="35"/>
                </a:lnTo>
                <a:lnTo>
                  <a:pt x="39" y="32"/>
                </a:lnTo>
                <a:lnTo>
                  <a:pt x="33" y="30"/>
                </a:lnTo>
                <a:lnTo>
                  <a:pt x="28" y="25"/>
                </a:lnTo>
                <a:lnTo>
                  <a:pt x="24" y="20"/>
                </a:lnTo>
                <a:lnTo>
                  <a:pt x="20" y="14"/>
                </a:lnTo>
                <a:lnTo>
                  <a:pt x="18" y="7"/>
                </a:lnTo>
                <a:lnTo>
                  <a:pt x="18" y="0"/>
                </a:lnTo>
                <a:lnTo>
                  <a:pt x="18" y="0"/>
                </a:lnTo>
                <a:lnTo>
                  <a:pt x="0" y="0"/>
                </a:lnTo>
                <a:lnTo>
                  <a:pt x="0" y="0"/>
                </a:lnTo>
                <a:lnTo>
                  <a:pt x="0" y="0"/>
                </a:lnTo>
                <a:close/>
              </a:path>
            </a:pathLst>
          </a:custGeom>
          <a:solidFill>
            <a:srgbClr val="121415"/>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996" name="Freeform 1116"/>
          <p:cNvSpPr/>
          <p:nvPr/>
        </p:nvSpPr>
        <p:spPr bwMode="auto">
          <a:xfrm>
            <a:off x="2200275" y="3427413"/>
            <a:ext cx="22225" cy="20638"/>
          </a:xfrm>
          <a:custGeom>
            <a:avLst/>
            <a:gdLst/>
            <a:ahLst/>
            <a:cxnLst>
              <a:cxn ang="0">
                <a:pos x="53" y="0"/>
              </a:cxn>
              <a:cxn ang="0">
                <a:pos x="53" y="0"/>
              </a:cxn>
              <a:cxn ang="0">
                <a:pos x="43" y="1"/>
              </a:cxn>
              <a:cxn ang="0">
                <a:pos x="33" y="5"/>
              </a:cxn>
              <a:cxn ang="0">
                <a:pos x="24" y="10"/>
              </a:cxn>
              <a:cxn ang="0">
                <a:pos x="15" y="16"/>
              </a:cxn>
              <a:cxn ang="0">
                <a:pos x="9" y="24"/>
              </a:cxn>
              <a:cxn ang="0">
                <a:pos x="4" y="33"/>
              </a:cxn>
              <a:cxn ang="0">
                <a:pos x="2" y="42"/>
              </a:cxn>
              <a:cxn ang="0">
                <a:pos x="0" y="52"/>
              </a:cxn>
              <a:cxn ang="0">
                <a:pos x="18" y="52"/>
              </a:cxn>
              <a:cxn ang="0">
                <a:pos x="18" y="45"/>
              </a:cxn>
              <a:cxn ang="0">
                <a:pos x="20" y="39"/>
              </a:cxn>
              <a:cxn ang="0">
                <a:pos x="24" y="34"/>
              </a:cxn>
              <a:cxn ang="0">
                <a:pos x="28" y="29"/>
              </a:cxn>
              <a:cxn ang="0">
                <a:pos x="33" y="24"/>
              </a:cxn>
              <a:cxn ang="0">
                <a:pos x="39" y="21"/>
              </a:cxn>
              <a:cxn ang="0">
                <a:pos x="46" y="19"/>
              </a:cxn>
              <a:cxn ang="0">
                <a:pos x="53" y="19"/>
              </a:cxn>
              <a:cxn ang="0">
                <a:pos x="53" y="19"/>
              </a:cxn>
              <a:cxn ang="0">
                <a:pos x="53" y="0"/>
              </a:cxn>
              <a:cxn ang="0">
                <a:pos x="53" y="0"/>
              </a:cxn>
              <a:cxn ang="0">
                <a:pos x="53" y="0"/>
              </a:cxn>
            </a:cxnLst>
            <a:rect l="0" t="0" r="r" b="b"/>
            <a:pathLst>
              <a:path w="53" h="52">
                <a:moveTo>
                  <a:pt x="53" y="0"/>
                </a:moveTo>
                <a:lnTo>
                  <a:pt x="53" y="0"/>
                </a:lnTo>
                <a:lnTo>
                  <a:pt x="43" y="1"/>
                </a:lnTo>
                <a:lnTo>
                  <a:pt x="33" y="5"/>
                </a:lnTo>
                <a:lnTo>
                  <a:pt x="24" y="10"/>
                </a:lnTo>
                <a:lnTo>
                  <a:pt x="15" y="16"/>
                </a:lnTo>
                <a:lnTo>
                  <a:pt x="9" y="24"/>
                </a:lnTo>
                <a:lnTo>
                  <a:pt x="4" y="33"/>
                </a:lnTo>
                <a:lnTo>
                  <a:pt x="2" y="42"/>
                </a:lnTo>
                <a:lnTo>
                  <a:pt x="0" y="52"/>
                </a:lnTo>
                <a:lnTo>
                  <a:pt x="18" y="52"/>
                </a:lnTo>
                <a:lnTo>
                  <a:pt x="18" y="45"/>
                </a:lnTo>
                <a:lnTo>
                  <a:pt x="20" y="39"/>
                </a:lnTo>
                <a:lnTo>
                  <a:pt x="24" y="34"/>
                </a:lnTo>
                <a:lnTo>
                  <a:pt x="28" y="29"/>
                </a:lnTo>
                <a:lnTo>
                  <a:pt x="33" y="24"/>
                </a:lnTo>
                <a:lnTo>
                  <a:pt x="39" y="21"/>
                </a:lnTo>
                <a:lnTo>
                  <a:pt x="46" y="19"/>
                </a:lnTo>
                <a:lnTo>
                  <a:pt x="53" y="19"/>
                </a:lnTo>
                <a:lnTo>
                  <a:pt x="53" y="19"/>
                </a:lnTo>
                <a:lnTo>
                  <a:pt x="53" y="0"/>
                </a:lnTo>
                <a:lnTo>
                  <a:pt x="53" y="0"/>
                </a:lnTo>
                <a:lnTo>
                  <a:pt x="53" y="0"/>
                </a:lnTo>
                <a:close/>
              </a:path>
            </a:pathLst>
          </a:custGeom>
          <a:solidFill>
            <a:srgbClr val="121415"/>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997" name="Freeform 1117"/>
          <p:cNvSpPr/>
          <p:nvPr/>
        </p:nvSpPr>
        <p:spPr bwMode="auto">
          <a:xfrm>
            <a:off x="2222500" y="3427413"/>
            <a:ext cx="22225" cy="20638"/>
          </a:xfrm>
          <a:custGeom>
            <a:avLst/>
            <a:gdLst/>
            <a:ahLst/>
            <a:cxnLst>
              <a:cxn ang="0">
                <a:pos x="57" y="52"/>
              </a:cxn>
              <a:cxn ang="0">
                <a:pos x="57" y="52"/>
              </a:cxn>
              <a:cxn ang="0">
                <a:pos x="56" y="42"/>
              </a:cxn>
              <a:cxn ang="0">
                <a:pos x="52" y="33"/>
              </a:cxn>
              <a:cxn ang="0">
                <a:pos x="47" y="24"/>
              </a:cxn>
              <a:cxn ang="0">
                <a:pos x="41" y="16"/>
              </a:cxn>
              <a:cxn ang="0">
                <a:pos x="32" y="10"/>
              </a:cxn>
              <a:cxn ang="0">
                <a:pos x="23" y="5"/>
              </a:cxn>
              <a:cxn ang="0">
                <a:pos x="12" y="1"/>
              </a:cxn>
              <a:cxn ang="0">
                <a:pos x="0" y="0"/>
              </a:cxn>
              <a:cxn ang="0">
                <a:pos x="0" y="19"/>
              </a:cxn>
              <a:cxn ang="0">
                <a:pos x="9" y="19"/>
              </a:cxn>
              <a:cxn ang="0">
                <a:pos x="15" y="21"/>
              </a:cxn>
              <a:cxn ang="0">
                <a:pos x="23" y="25"/>
              </a:cxn>
              <a:cxn ang="0">
                <a:pos x="28" y="29"/>
              </a:cxn>
              <a:cxn ang="0">
                <a:pos x="33" y="34"/>
              </a:cxn>
              <a:cxn ang="0">
                <a:pos x="36" y="39"/>
              </a:cxn>
              <a:cxn ang="0">
                <a:pos x="38" y="45"/>
              </a:cxn>
              <a:cxn ang="0">
                <a:pos x="38" y="52"/>
              </a:cxn>
              <a:cxn ang="0">
                <a:pos x="38" y="52"/>
              </a:cxn>
              <a:cxn ang="0">
                <a:pos x="57" y="52"/>
              </a:cxn>
              <a:cxn ang="0">
                <a:pos x="57" y="52"/>
              </a:cxn>
              <a:cxn ang="0">
                <a:pos x="57" y="52"/>
              </a:cxn>
            </a:cxnLst>
            <a:rect l="0" t="0" r="r" b="b"/>
            <a:pathLst>
              <a:path w="57" h="52">
                <a:moveTo>
                  <a:pt x="57" y="52"/>
                </a:moveTo>
                <a:lnTo>
                  <a:pt x="57" y="52"/>
                </a:lnTo>
                <a:lnTo>
                  <a:pt x="56" y="42"/>
                </a:lnTo>
                <a:lnTo>
                  <a:pt x="52" y="33"/>
                </a:lnTo>
                <a:lnTo>
                  <a:pt x="47" y="24"/>
                </a:lnTo>
                <a:lnTo>
                  <a:pt x="41" y="16"/>
                </a:lnTo>
                <a:lnTo>
                  <a:pt x="32" y="10"/>
                </a:lnTo>
                <a:lnTo>
                  <a:pt x="23" y="5"/>
                </a:lnTo>
                <a:lnTo>
                  <a:pt x="12" y="1"/>
                </a:lnTo>
                <a:lnTo>
                  <a:pt x="0" y="0"/>
                </a:lnTo>
                <a:lnTo>
                  <a:pt x="0" y="19"/>
                </a:lnTo>
                <a:lnTo>
                  <a:pt x="9" y="19"/>
                </a:lnTo>
                <a:lnTo>
                  <a:pt x="15" y="21"/>
                </a:lnTo>
                <a:lnTo>
                  <a:pt x="23" y="25"/>
                </a:lnTo>
                <a:lnTo>
                  <a:pt x="28" y="29"/>
                </a:lnTo>
                <a:lnTo>
                  <a:pt x="33" y="34"/>
                </a:lnTo>
                <a:lnTo>
                  <a:pt x="36" y="39"/>
                </a:lnTo>
                <a:lnTo>
                  <a:pt x="38" y="45"/>
                </a:lnTo>
                <a:lnTo>
                  <a:pt x="38" y="52"/>
                </a:lnTo>
                <a:lnTo>
                  <a:pt x="38" y="52"/>
                </a:lnTo>
                <a:lnTo>
                  <a:pt x="57" y="52"/>
                </a:lnTo>
                <a:lnTo>
                  <a:pt x="57" y="52"/>
                </a:lnTo>
                <a:lnTo>
                  <a:pt x="57" y="52"/>
                </a:lnTo>
                <a:close/>
              </a:path>
            </a:pathLst>
          </a:custGeom>
          <a:solidFill>
            <a:srgbClr val="121415"/>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998" name="Rectangle 1118"/>
          <p:cNvSpPr>
            <a:spLocks noChangeArrowheads="1"/>
          </p:cNvSpPr>
          <p:nvPr/>
        </p:nvSpPr>
        <p:spPr bwMode="auto">
          <a:xfrm>
            <a:off x="2219325" y="3463925"/>
            <a:ext cx="6350" cy="55563"/>
          </a:xfrm>
          <a:prstGeom prst="rect">
            <a:avLst/>
          </a:prstGeom>
          <a:solidFill>
            <a:srgbClr val="121415"/>
          </a:solidFill>
          <a:ln w="9525">
            <a:noFill/>
            <a:miter lim="800000"/>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3999" name="Freeform 1119"/>
          <p:cNvSpPr/>
          <p:nvPr/>
        </p:nvSpPr>
        <p:spPr bwMode="auto">
          <a:xfrm>
            <a:off x="2184400" y="3514725"/>
            <a:ext cx="41275" cy="38100"/>
          </a:xfrm>
          <a:custGeom>
            <a:avLst/>
            <a:gdLst/>
            <a:ahLst/>
            <a:cxnLst>
              <a:cxn ang="0">
                <a:pos x="13" y="97"/>
              </a:cxn>
              <a:cxn ang="0">
                <a:pos x="102" y="13"/>
              </a:cxn>
              <a:cxn ang="0">
                <a:pos x="89" y="0"/>
              </a:cxn>
              <a:cxn ang="0">
                <a:pos x="0" y="84"/>
              </a:cxn>
              <a:cxn ang="0">
                <a:pos x="13" y="97"/>
              </a:cxn>
            </a:cxnLst>
            <a:rect l="0" t="0" r="r" b="b"/>
            <a:pathLst>
              <a:path w="102" h="97">
                <a:moveTo>
                  <a:pt x="13" y="97"/>
                </a:moveTo>
                <a:lnTo>
                  <a:pt x="102" y="13"/>
                </a:lnTo>
                <a:lnTo>
                  <a:pt x="89" y="0"/>
                </a:lnTo>
                <a:lnTo>
                  <a:pt x="0" y="84"/>
                </a:lnTo>
                <a:lnTo>
                  <a:pt x="13" y="97"/>
                </a:lnTo>
                <a:close/>
              </a:path>
            </a:pathLst>
          </a:custGeom>
          <a:solidFill>
            <a:srgbClr val="121415"/>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4000" name="Freeform 1120"/>
          <p:cNvSpPr/>
          <p:nvPr/>
        </p:nvSpPr>
        <p:spPr bwMode="auto">
          <a:xfrm>
            <a:off x="2220913" y="3514725"/>
            <a:ext cx="39688" cy="38100"/>
          </a:xfrm>
          <a:custGeom>
            <a:avLst/>
            <a:gdLst/>
            <a:ahLst/>
            <a:cxnLst>
              <a:cxn ang="0">
                <a:pos x="103" y="84"/>
              </a:cxn>
              <a:cxn ang="0">
                <a:pos x="13" y="0"/>
              </a:cxn>
              <a:cxn ang="0">
                <a:pos x="0" y="13"/>
              </a:cxn>
              <a:cxn ang="0">
                <a:pos x="90" y="97"/>
              </a:cxn>
              <a:cxn ang="0">
                <a:pos x="103" y="84"/>
              </a:cxn>
            </a:cxnLst>
            <a:rect l="0" t="0" r="r" b="b"/>
            <a:pathLst>
              <a:path w="103" h="97">
                <a:moveTo>
                  <a:pt x="103" y="84"/>
                </a:moveTo>
                <a:lnTo>
                  <a:pt x="13" y="0"/>
                </a:lnTo>
                <a:lnTo>
                  <a:pt x="0" y="13"/>
                </a:lnTo>
                <a:lnTo>
                  <a:pt x="90" y="97"/>
                </a:lnTo>
                <a:lnTo>
                  <a:pt x="103" y="84"/>
                </a:lnTo>
                <a:close/>
              </a:path>
            </a:pathLst>
          </a:custGeom>
          <a:solidFill>
            <a:srgbClr val="121415"/>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4001" name="Rectangle 1121"/>
          <p:cNvSpPr>
            <a:spLocks noChangeArrowheads="1"/>
          </p:cNvSpPr>
          <p:nvPr/>
        </p:nvSpPr>
        <p:spPr bwMode="auto">
          <a:xfrm>
            <a:off x="2185988" y="3478213"/>
            <a:ext cx="74613" cy="7938"/>
          </a:xfrm>
          <a:prstGeom prst="rect">
            <a:avLst/>
          </a:prstGeom>
          <a:solidFill>
            <a:srgbClr val="121415"/>
          </a:solidFill>
          <a:ln w="9525">
            <a:noFill/>
            <a:miter lim="800000"/>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4002" name="Rectangle 1122"/>
          <p:cNvSpPr>
            <a:spLocks noChangeArrowheads="1"/>
          </p:cNvSpPr>
          <p:nvPr/>
        </p:nvSpPr>
        <p:spPr bwMode="auto">
          <a:xfrm>
            <a:off x="2262188" y="3502025"/>
            <a:ext cx="82550" cy="7938"/>
          </a:xfrm>
          <a:prstGeom prst="rect">
            <a:avLst/>
          </a:prstGeom>
          <a:solidFill>
            <a:srgbClr val="121415"/>
          </a:solidFill>
          <a:ln w="9525">
            <a:noFill/>
            <a:miter lim="800000"/>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4003" name="Freeform 1123"/>
          <p:cNvSpPr/>
          <p:nvPr/>
        </p:nvSpPr>
        <p:spPr bwMode="auto">
          <a:xfrm>
            <a:off x="2341563" y="3489325"/>
            <a:ext cx="17463" cy="33338"/>
          </a:xfrm>
          <a:custGeom>
            <a:avLst/>
            <a:gdLst/>
            <a:ahLst/>
            <a:cxnLst>
              <a:cxn ang="0">
                <a:pos x="0" y="0"/>
              </a:cxn>
              <a:cxn ang="0">
                <a:pos x="0" y="85"/>
              </a:cxn>
              <a:cxn ang="0">
                <a:pos x="43" y="43"/>
              </a:cxn>
              <a:cxn ang="0">
                <a:pos x="0" y="0"/>
              </a:cxn>
            </a:cxnLst>
            <a:rect l="0" t="0" r="r" b="b"/>
            <a:pathLst>
              <a:path w="43" h="85">
                <a:moveTo>
                  <a:pt x="0" y="0"/>
                </a:moveTo>
                <a:lnTo>
                  <a:pt x="0" y="85"/>
                </a:lnTo>
                <a:lnTo>
                  <a:pt x="43" y="43"/>
                </a:lnTo>
                <a:lnTo>
                  <a:pt x="0" y="0"/>
                </a:lnTo>
                <a:close/>
              </a:path>
            </a:pathLst>
          </a:custGeom>
          <a:solidFill>
            <a:srgbClr val="FFFFFF"/>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4004" name="Freeform 1124"/>
          <p:cNvSpPr/>
          <p:nvPr/>
        </p:nvSpPr>
        <p:spPr bwMode="auto">
          <a:xfrm>
            <a:off x="2338388" y="3489325"/>
            <a:ext cx="7938" cy="41275"/>
          </a:xfrm>
          <a:custGeom>
            <a:avLst/>
            <a:gdLst/>
            <a:ahLst/>
            <a:cxnLst>
              <a:cxn ang="0">
                <a:pos x="15" y="91"/>
              </a:cxn>
              <a:cxn ang="0">
                <a:pos x="18" y="85"/>
              </a:cxn>
              <a:cxn ang="0">
                <a:pos x="18" y="0"/>
              </a:cxn>
              <a:cxn ang="0">
                <a:pos x="0" y="0"/>
              </a:cxn>
              <a:cxn ang="0">
                <a:pos x="0" y="85"/>
              </a:cxn>
              <a:cxn ang="0">
                <a:pos x="15" y="91"/>
              </a:cxn>
              <a:cxn ang="0">
                <a:pos x="0" y="85"/>
              </a:cxn>
              <a:cxn ang="0">
                <a:pos x="0" y="106"/>
              </a:cxn>
              <a:cxn ang="0">
                <a:pos x="15" y="91"/>
              </a:cxn>
            </a:cxnLst>
            <a:rect l="0" t="0" r="r" b="b"/>
            <a:pathLst>
              <a:path w="18" h="106">
                <a:moveTo>
                  <a:pt x="15" y="91"/>
                </a:moveTo>
                <a:lnTo>
                  <a:pt x="18" y="85"/>
                </a:lnTo>
                <a:lnTo>
                  <a:pt x="18" y="0"/>
                </a:lnTo>
                <a:lnTo>
                  <a:pt x="0" y="0"/>
                </a:lnTo>
                <a:lnTo>
                  <a:pt x="0" y="85"/>
                </a:lnTo>
                <a:lnTo>
                  <a:pt x="15" y="91"/>
                </a:lnTo>
                <a:lnTo>
                  <a:pt x="0" y="85"/>
                </a:lnTo>
                <a:lnTo>
                  <a:pt x="0" y="106"/>
                </a:lnTo>
                <a:lnTo>
                  <a:pt x="15" y="91"/>
                </a:lnTo>
                <a:close/>
              </a:path>
            </a:pathLst>
          </a:custGeom>
          <a:solidFill>
            <a:srgbClr val="121415"/>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4005" name="Freeform 1125"/>
          <p:cNvSpPr/>
          <p:nvPr/>
        </p:nvSpPr>
        <p:spPr bwMode="auto">
          <a:xfrm>
            <a:off x="2339975" y="3503613"/>
            <a:ext cx="22225" cy="20638"/>
          </a:xfrm>
          <a:custGeom>
            <a:avLst/>
            <a:gdLst/>
            <a:ahLst/>
            <a:cxnLst>
              <a:cxn ang="0">
                <a:pos x="42" y="0"/>
              </a:cxn>
              <a:cxn ang="0">
                <a:pos x="42" y="0"/>
              </a:cxn>
              <a:cxn ang="0">
                <a:pos x="0" y="42"/>
              </a:cxn>
              <a:cxn ang="0">
                <a:pos x="12" y="54"/>
              </a:cxn>
              <a:cxn ang="0">
                <a:pos x="55" y="13"/>
              </a:cxn>
              <a:cxn ang="0">
                <a:pos x="42" y="0"/>
              </a:cxn>
              <a:cxn ang="0">
                <a:pos x="55" y="13"/>
              </a:cxn>
              <a:cxn ang="0">
                <a:pos x="49" y="6"/>
              </a:cxn>
              <a:cxn ang="0">
                <a:pos x="42" y="0"/>
              </a:cxn>
            </a:cxnLst>
            <a:rect l="0" t="0" r="r" b="b"/>
            <a:pathLst>
              <a:path w="55" h="54">
                <a:moveTo>
                  <a:pt x="42" y="0"/>
                </a:moveTo>
                <a:lnTo>
                  <a:pt x="42" y="0"/>
                </a:lnTo>
                <a:lnTo>
                  <a:pt x="0" y="42"/>
                </a:lnTo>
                <a:lnTo>
                  <a:pt x="12" y="54"/>
                </a:lnTo>
                <a:lnTo>
                  <a:pt x="55" y="13"/>
                </a:lnTo>
                <a:lnTo>
                  <a:pt x="42" y="0"/>
                </a:lnTo>
                <a:lnTo>
                  <a:pt x="55" y="13"/>
                </a:lnTo>
                <a:lnTo>
                  <a:pt x="49" y="6"/>
                </a:lnTo>
                <a:lnTo>
                  <a:pt x="42" y="0"/>
                </a:lnTo>
                <a:close/>
              </a:path>
            </a:pathLst>
          </a:custGeom>
          <a:solidFill>
            <a:srgbClr val="121415"/>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4006" name="Freeform 1126"/>
          <p:cNvSpPr/>
          <p:nvPr/>
        </p:nvSpPr>
        <p:spPr bwMode="auto">
          <a:xfrm>
            <a:off x="2205038" y="3643313"/>
            <a:ext cx="34925" cy="33338"/>
          </a:xfrm>
          <a:custGeom>
            <a:avLst/>
            <a:gdLst/>
            <a:ahLst/>
            <a:cxnLst>
              <a:cxn ang="0">
                <a:pos x="91" y="46"/>
              </a:cxn>
              <a:cxn ang="0">
                <a:pos x="91" y="53"/>
              </a:cxn>
              <a:cxn ang="0">
                <a:pos x="88" y="61"/>
              </a:cxn>
              <a:cxn ang="0">
                <a:pos x="83" y="69"/>
              </a:cxn>
              <a:cxn ang="0">
                <a:pos x="78" y="75"/>
              </a:cxn>
              <a:cxn ang="0">
                <a:pos x="71" y="80"/>
              </a:cxn>
              <a:cxn ang="0">
                <a:pos x="63" y="85"/>
              </a:cxn>
              <a:cxn ang="0">
                <a:pos x="54" y="87"/>
              </a:cxn>
              <a:cxn ang="0">
                <a:pos x="44" y="87"/>
              </a:cxn>
              <a:cxn ang="0">
                <a:pos x="35" y="87"/>
              </a:cxn>
              <a:cxn ang="0">
                <a:pos x="27" y="85"/>
              </a:cxn>
              <a:cxn ang="0">
                <a:pos x="19" y="80"/>
              </a:cxn>
              <a:cxn ang="0">
                <a:pos x="13" y="75"/>
              </a:cxn>
              <a:cxn ang="0">
                <a:pos x="8" y="69"/>
              </a:cxn>
              <a:cxn ang="0">
                <a:pos x="4" y="61"/>
              </a:cxn>
              <a:cxn ang="0">
                <a:pos x="1" y="53"/>
              </a:cxn>
              <a:cxn ang="0">
                <a:pos x="0" y="46"/>
              </a:cxn>
              <a:cxn ang="0">
                <a:pos x="1" y="37"/>
              </a:cxn>
              <a:cxn ang="0">
                <a:pos x="4" y="28"/>
              </a:cxn>
              <a:cxn ang="0">
                <a:pos x="8" y="21"/>
              </a:cxn>
              <a:cxn ang="0">
                <a:pos x="13" y="14"/>
              </a:cxn>
              <a:cxn ang="0">
                <a:pos x="19" y="8"/>
              </a:cxn>
              <a:cxn ang="0">
                <a:pos x="27" y="4"/>
              </a:cxn>
              <a:cxn ang="0">
                <a:pos x="35" y="2"/>
              </a:cxn>
              <a:cxn ang="0">
                <a:pos x="44" y="0"/>
              </a:cxn>
              <a:cxn ang="0">
                <a:pos x="54" y="2"/>
              </a:cxn>
              <a:cxn ang="0">
                <a:pos x="63" y="4"/>
              </a:cxn>
              <a:cxn ang="0">
                <a:pos x="71" y="8"/>
              </a:cxn>
              <a:cxn ang="0">
                <a:pos x="78" y="14"/>
              </a:cxn>
              <a:cxn ang="0">
                <a:pos x="83" y="21"/>
              </a:cxn>
              <a:cxn ang="0">
                <a:pos x="88" y="28"/>
              </a:cxn>
              <a:cxn ang="0">
                <a:pos x="91" y="37"/>
              </a:cxn>
              <a:cxn ang="0">
                <a:pos x="91" y="46"/>
              </a:cxn>
            </a:cxnLst>
            <a:rect l="0" t="0" r="r" b="b"/>
            <a:pathLst>
              <a:path w="91" h="87">
                <a:moveTo>
                  <a:pt x="91" y="46"/>
                </a:moveTo>
                <a:lnTo>
                  <a:pt x="91" y="53"/>
                </a:lnTo>
                <a:lnTo>
                  <a:pt x="88" y="61"/>
                </a:lnTo>
                <a:lnTo>
                  <a:pt x="83" y="69"/>
                </a:lnTo>
                <a:lnTo>
                  <a:pt x="78" y="75"/>
                </a:lnTo>
                <a:lnTo>
                  <a:pt x="71" y="80"/>
                </a:lnTo>
                <a:lnTo>
                  <a:pt x="63" y="85"/>
                </a:lnTo>
                <a:lnTo>
                  <a:pt x="54" y="87"/>
                </a:lnTo>
                <a:lnTo>
                  <a:pt x="44" y="87"/>
                </a:lnTo>
                <a:lnTo>
                  <a:pt x="35" y="87"/>
                </a:lnTo>
                <a:lnTo>
                  <a:pt x="27" y="85"/>
                </a:lnTo>
                <a:lnTo>
                  <a:pt x="19" y="80"/>
                </a:lnTo>
                <a:lnTo>
                  <a:pt x="13" y="75"/>
                </a:lnTo>
                <a:lnTo>
                  <a:pt x="8" y="69"/>
                </a:lnTo>
                <a:lnTo>
                  <a:pt x="4" y="61"/>
                </a:lnTo>
                <a:lnTo>
                  <a:pt x="1" y="53"/>
                </a:lnTo>
                <a:lnTo>
                  <a:pt x="0" y="46"/>
                </a:lnTo>
                <a:lnTo>
                  <a:pt x="1" y="37"/>
                </a:lnTo>
                <a:lnTo>
                  <a:pt x="4" y="28"/>
                </a:lnTo>
                <a:lnTo>
                  <a:pt x="8" y="21"/>
                </a:lnTo>
                <a:lnTo>
                  <a:pt x="13" y="14"/>
                </a:lnTo>
                <a:lnTo>
                  <a:pt x="19" y="8"/>
                </a:lnTo>
                <a:lnTo>
                  <a:pt x="27" y="4"/>
                </a:lnTo>
                <a:lnTo>
                  <a:pt x="35" y="2"/>
                </a:lnTo>
                <a:lnTo>
                  <a:pt x="44" y="0"/>
                </a:lnTo>
                <a:lnTo>
                  <a:pt x="54" y="2"/>
                </a:lnTo>
                <a:lnTo>
                  <a:pt x="63" y="4"/>
                </a:lnTo>
                <a:lnTo>
                  <a:pt x="71" y="8"/>
                </a:lnTo>
                <a:lnTo>
                  <a:pt x="78" y="14"/>
                </a:lnTo>
                <a:lnTo>
                  <a:pt x="83" y="21"/>
                </a:lnTo>
                <a:lnTo>
                  <a:pt x="88" y="28"/>
                </a:lnTo>
                <a:lnTo>
                  <a:pt x="91" y="37"/>
                </a:lnTo>
                <a:lnTo>
                  <a:pt x="91" y="46"/>
                </a:lnTo>
                <a:close/>
              </a:path>
            </a:pathLst>
          </a:custGeom>
          <a:solidFill>
            <a:srgbClr val="FFFFFF"/>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4007" name="Freeform 1127"/>
          <p:cNvSpPr/>
          <p:nvPr/>
        </p:nvSpPr>
        <p:spPr bwMode="auto">
          <a:xfrm>
            <a:off x="2222500" y="3660775"/>
            <a:ext cx="22225" cy="20638"/>
          </a:xfrm>
          <a:custGeom>
            <a:avLst/>
            <a:gdLst/>
            <a:ahLst/>
            <a:cxnLst>
              <a:cxn ang="0">
                <a:pos x="0" y="50"/>
              </a:cxn>
              <a:cxn ang="0">
                <a:pos x="0" y="50"/>
              </a:cxn>
              <a:cxn ang="0">
                <a:pos x="12" y="50"/>
              </a:cxn>
              <a:cxn ang="0">
                <a:pos x="23" y="46"/>
              </a:cxn>
              <a:cxn ang="0">
                <a:pos x="32" y="41"/>
              </a:cxn>
              <a:cxn ang="0">
                <a:pos x="41" y="35"/>
              </a:cxn>
              <a:cxn ang="0">
                <a:pos x="47" y="28"/>
              </a:cxn>
              <a:cxn ang="0">
                <a:pos x="52" y="19"/>
              </a:cxn>
              <a:cxn ang="0">
                <a:pos x="56" y="10"/>
              </a:cxn>
              <a:cxn ang="0">
                <a:pos x="57" y="0"/>
              </a:cxn>
              <a:cxn ang="0">
                <a:pos x="38" y="0"/>
              </a:cxn>
              <a:cxn ang="0">
                <a:pos x="38" y="6"/>
              </a:cxn>
              <a:cxn ang="0">
                <a:pos x="36" y="12"/>
              </a:cxn>
              <a:cxn ang="0">
                <a:pos x="33" y="17"/>
              </a:cxn>
              <a:cxn ang="0">
                <a:pos x="28" y="23"/>
              </a:cxn>
              <a:cxn ang="0">
                <a:pos x="23" y="26"/>
              </a:cxn>
              <a:cxn ang="0">
                <a:pos x="15" y="30"/>
              </a:cxn>
              <a:cxn ang="0">
                <a:pos x="9" y="33"/>
              </a:cxn>
              <a:cxn ang="0">
                <a:pos x="0" y="33"/>
              </a:cxn>
              <a:cxn ang="0">
                <a:pos x="0" y="33"/>
              </a:cxn>
              <a:cxn ang="0">
                <a:pos x="0" y="50"/>
              </a:cxn>
              <a:cxn ang="0">
                <a:pos x="0" y="50"/>
              </a:cxn>
              <a:cxn ang="0">
                <a:pos x="0" y="50"/>
              </a:cxn>
            </a:cxnLst>
            <a:rect l="0" t="0" r="r" b="b"/>
            <a:pathLst>
              <a:path w="57" h="50">
                <a:moveTo>
                  <a:pt x="0" y="50"/>
                </a:moveTo>
                <a:lnTo>
                  <a:pt x="0" y="50"/>
                </a:lnTo>
                <a:lnTo>
                  <a:pt x="12" y="50"/>
                </a:lnTo>
                <a:lnTo>
                  <a:pt x="23" y="46"/>
                </a:lnTo>
                <a:lnTo>
                  <a:pt x="32" y="41"/>
                </a:lnTo>
                <a:lnTo>
                  <a:pt x="41" y="35"/>
                </a:lnTo>
                <a:lnTo>
                  <a:pt x="47" y="28"/>
                </a:lnTo>
                <a:lnTo>
                  <a:pt x="52" y="19"/>
                </a:lnTo>
                <a:lnTo>
                  <a:pt x="56" y="10"/>
                </a:lnTo>
                <a:lnTo>
                  <a:pt x="57" y="0"/>
                </a:lnTo>
                <a:lnTo>
                  <a:pt x="38" y="0"/>
                </a:lnTo>
                <a:lnTo>
                  <a:pt x="38" y="6"/>
                </a:lnTo>
                <a:lnTo>
                  <a:pt x="36" y="12"/>
                </a:lnTo>
                <a:lnTo>
                  <a:pt x="33" y="17"/>
                </a:lnTo>
                <a:lnTo>
                  <a:pt x="28" y="23"/>
                </a:lnTo>
                <a:lnTo>
                  <a:pt x="23" y="26"/>
                </a:lnTo>
                <a:lnTo>
                  <a:pt x="15" y="30"/>
                </a:lnTo>
                <a:lnTo>
                  <a:pt x="9" y="33"/>
                </a:lnTo>
                <a:lnTo>
                  <a:pt x="0" y="33"/>
                </a:lnTo>
                <a:lnTo>
                  <a:pt x="0" y="33"/>
                </a:lnTo>
                <a:lnTo>
                  <a:pt x="0" y="50"/>
                </a:lnTo>
                <a:lnTo>
                  <a:pt x="0" y="50"/>
                </a:lnTo>
                <a:lnTo>
                  <a:pt x="0" y="50"/>
                </a:lnTo>
                <a:close/>
              </a:path>
            </a:pathLst>
          </a:custGeom>
          <a:solidFill>
            <a:srgbClr val="121415"/>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4008" name="Freeform 1128"/>
          <p:cNvSpPr/>
          <p:nvPr/>
        </p:nvSpPr>
        <p:spPr bwMode="auto">
          <a:xfrm>
            <a:off x="2200275" y="3660775"/>
            <a:ext cx="22225" cy="20638"/>
          </a:xfrm>
          <a:custGeom>
            <a:avLst/>
            <a:gdLst/>
            <a:ahLst/>
            <a:cxnLst>
              <a:cxn ang="0">
                <a:pos x="0" y="0"/>
              </a:cxn>
              <a:cxn ang="0">
                <a:pos x="0" y="0"/>
              </a:cxn>
              <a:cxn ang="0">
                <a:pos x="2" y="10"/>
              </a:cxn>
              <a:cxn ang="0">
                <a:pos x="4" y="19"/>
              </a:cxn>
              <a:cxn ang="0">
                <a:pos x="9" y="28"/>
              </a:cxn>
              <a:cxn ang="0">
                <a:pos x="15" y="35"/>
              </a:cxn>
              <a:cxn ang="0">
                <a:pos x="24" y="41"/>
              </a:cxn>
              <a:cxn ang="0">
                <a:pos x="33" y="46"/>
              </a:cxn>
              <a:cxn ang="0">
                <a:pos x="43" y="50"/>
              </a:cxn>
              <a:cxn ang="0">
                <a:pos x="53" y="50"/>
              </a:cxn>
              <a:cxn ang="0">
                <a:pos x="53" y="33"/>
              </a:cxn>
              <a:cxn ang="0">
                <a:pos x="46" y="33"/>
              </a:cxn>
              <a:cxn ang="0">
                <a:pos x="39" y="30"/>
              </a:cxn>
              <a:cxn ang="0">
                <a:pos x="33" y="28"/>
              </a:cxn>
              <a:cxn ang="0">
                <a:pos x="28" y="23"/>
              </a:cxn>
              <a:cxn ang="0">
                <a:pos x="24" y="17"/>
              </a:cxn>
              <a:cxn ang="0">
                <a:pos x="20" y="12"/>
              </a:cxn>
              <a:cxn ang="0">
                <a:pos x="18" y="6"/>
              </a:cxn>
              <a:cxn ang="0">
                <a:pos x="18" y="0"/>
              </a:cxn>
              <a:cxn ang="0">
                <a:pos x="18" y="0"/>
              </a:cxn>
              <a:cxn ang="0">
                <a:pos x="0" y="0"/>
              </a:cxn>
              <a:cxn ang="0">
                <a:pos x="0" y="0"/>
              </a:cxn>
              <a:cxn ang="0">
                <a:pos x="0" y="0"/>
              </a:cxn>
            </a:cxnLst>
            <a:rect l="0" t="0" r="r" b="b"/>
            <a:pathLst>
              <a:path w="53" h="50">
                <a:moveTo>
                  <a:pt x="0" y="0"/>
                </a:moveTo>
                <a:lnTo>
                  <a:pt x="0" y="0"/>
                </a:lnTo>
                <a:lnTo>
                  <a:pt x="2" y="10"/>
                </a:lnTo>
                <a:lnTo>
                  <a:pt x="4" y="19"/>
                </a:lnTo>
                <a:lnTo>
                  <a:pt x="9" y="28"/>
                </a:lnTo>
                <a:lnTo>
                  <a:pt x="15" y="35"/>
                </a:lnTo>
                <a:lnTo>
                  <a:pt x="24" y="41"/>
                </a:lnTo>
                <a:lnTo>
                  <a:pt x="33" y="46"/>
                </a:lnTo>
                <a:lnTo>
                  <a:pt x="43" y="50"/>
                </a:lnTo>
                <a:lnTo>
                  <a:pt x="53" y="50"/>
                </a:lnTo>
                <a:lnTo>
                  <a:pt x="53" y="33"/>
                </a:lnTo>
                <a:lnTo>
                  <a:pt x="46" y="33"/>
                </a:lnTo>
                <a:lnTo>
                  <a:pt x="39" y="30"/>
                </a:lnTo>
                <a:lnTo>
                  <a:pt x="33" y="28"/>
                </a:lnTo>
                <a:lnTo>
                  <a:pt x="28" y="23"/>
                </a:lnTo>
                <a:lnTo>
                  <a:pt x="24" y="17"/>
                </a:lnTo>
                <a:lnTo>
                  <a:pt x="20" y="12"/>
                </a:lnTo>
                <a:lnTo>
                  <a:pt x="18" y="6"/>
                </a:lnTo>
                <a:lnTo>
                  <a:pt x="18" y="0"/>
                </a:lnTo>
                <a:lnTo>
                  <a:pt x="18" y="0"/>
                </a:lnTo>
                <a:lnTo>
                  <a:pt x="0" y="0"/>
                </a:lnTo>
                <a:lnTo>
                  <a:pt x="0" y="0"/>
                </a:lnTo>
                <a:lnTo>
                  <a:pt x="0" y="0"/>
                </a:lnTo>
                <a:close/>
              </a:path>
            </a:pathLst>
          </a:custGeom>
          <a:solidFill>
            <a:srgbClr val="121415"/>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4009" name="Freeform 1129"/>
          <p:cNvSpPr/>
          <p:nvPr/>
        </p:nvSpPr>
        <p:spPr bwMode="auto">
          <a:xfrm>
            <a:off x="2200275" y="3638550"/>
            <a:ext cx="22225" cy="22225"/>
          </a:xfrm>
          <a:custGeom>
            <a:avLst/>
            <a:gdLst/>
            <a:ahLst/>
            <a:cxnLst>
              <a:cxn ang="0">
                <a:pos x="53" y="0"/>
              </a:cxn>
              <a:cxn ang="0">
                <a:pos x="53" y="0"/>
              </a:cxn>
              <a:cxn ang="0">
                <a:pos x="43" y="1"/>
              </a:cxn>
              <a:cxn ang="0">
                <a:pos x="33" y="5"/>
              </a:cxn>
              <a:cxn ang="0">
                <a:pos x="23" y="10"/>
              </a:cxn>
              <a:cxn ang="0">
                <a:pos x="15" y="16"/>
              </a:cxn>
              <a:cxn ang="0">
                <a:pos x="9" y="24"/>
              </a:cxn>
              <a:cxn ang="0">
                <a:pos x="4" y="32"/>
              </a:cxn>
              <a:cxn ang="0">
                <a:pos x="2" y="42"/>
              </a:cxn>
              <a:cxn ang="0">
                <a:pos x="0" y="54"/>
              </a:cxn>
              <a:cxn ang="0">
                <a:pos x="18" y="54"/>
              </a:cxn>
              <a:cxn ang="0">
                <a:pos x="18" y="46"/>
              </a:cxn>
              <a:cxn ang="0">
                <a:pos x="20" y="40"/>
              </a:cxn>
              <a:cxn ang="0">
                <a:pos x="24" y="34"/>
              </a:cxn>
              <a:cxn ang="0">
                <a:pos x="28" y="29"/>
              </a:cxn>
              <a:cxn ang="0">
                <a:pos x="33" y="24"/>
              </a:cxn>
              <a:cxn ang="0">
                <a:pos x="39" y="21"/>
              </a:cxn>
              <a:cxn ang="0">
                <a:pos x="47" y="19"/>
              </a:cxn>
              <a:cxn ang="0">
                <a:pos x="53" y="17"/>
              </a:cxn>
              <a:cxn ang="0">
                <a:pos x="53" y="17"/>
              </a:cxn>
              <a:cxn ang="0">
                <a:pos x="53" y="0"/>
              </a:cxn>
              <a:cxn ang="0">
                <a:pos x="53" y="0"/>
              </a:cxn>
              <a:cxn ang="0">
                <a:pos x="53" y="0"/>
              </a:cxn>
            </a:cxnLst>
            <a:rect l="0" t="0" r="r" b="b"/>
            <a:pathLst>
              <a:path w="53" h="54">
                <a:moveTo>
                  <a:pt x="53" y="0"/>
                </a:moveTo>
                <a:lnTo>
                  <a:pt x="53" y="0"/>
                </a:lnTo>
                <a:lnTo>
                  <a:pt x="43" y="1"/>
                </a:lnTo>
                <a:lnTo>
                  <a:pt x="33" y="5"/>
                </a:lnTo>
                <a:lnTo>
                  <a:pt x="23" y="10"/>
                </a:lnTo>
                <a:lnTo>
                  <a:pt x="15" y="16"/>
                </a:lnTo>
                <a:lnTo>
                  <a:pt x="9" y="24"/>
                </a:lnTo>
                <a:lnTo>
                  <a:pt x="4" y="32"/>
                </a:lnTo>
                <a:lnTo>
                  <a:pt x="2" y="42"/>
                </a:lnTo>
                <a:lnTo>
                  <a:pt x="0" y="54"/>
                </a:lnTo>
                <a:lnTo>
                  <a:pt x="18" y="54"/>
                </a:lnTo>
                <a:lnTo>
                  <a:pt x="18" y="46"/>
                </a:lnTo>
                <a:lnTo>
                  <a:pt x="20" y="40"/>
                </a:lnTo>
                <a:lnTo>
                  <a:pt x="24" y="34"/>
                </a:lnTo>
                <a:lnTo>
                  <a:pt x="28" y="29"/>
                </a:lnTo>
                <a:lnTo>
                  <a:pt x="33" y="24"/>
                </a:lnTo>
                <a:lnTo>
                  <a:pt x="39" y="21"/>
                </a:lnTo>
                <a:lnTo>
                  <a:pt x="47" y="19"/>
                </a:lnTo>
                <a:lnTo>
                  <a:pt x="53" y="17"/>
                </a:lnTo>
                <a:lnTo>
                  <a:pt x="53" y="17"/>
                </a:lnTo>
                <a:lnTo>
                  <a:pt x="53" y="0"/>
                </a:lnTo>
                <a:lnTo>
                  <a:pt x="53" y="0"/>
                </a:lnTo>
                <a:lnTo>
                  <a:pt x="53" y="0"/>
                </a:lnTo>
                <a:close/>
              </a:path>
            </a:pathLst>
          </a:custGeom>
          <a:solidFill>
            <a:srgbClr val="121415"/>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4010" name="Freeform 1130"/>
          <p:cNvSpPr/>
          <p:nvPr/>
        </p:nvSpPr>
        <p:spPr bwMode="auto">
          <a:xfrm>
            <a:off x="2222500" y="3638550"/>
            <a:ext cx="22225" cy="22225"/>
          </a:xfrm>
          <a:custGeom>
            <a:avLst/>
            <a:gdLst/>
            <a:ahLst/>
            <a:cxnLst>
              <a:cxn ang="0">
                <a:pos x="57" y="54"/>
              </a:cxn>
              <a:cxn ang="0">
                <a:pos x="57" y="54"/>
              </a:cxn>
              <a:cxn ang="0">
                <a:pos x="56" y="42"/>
              </a:cxn>
              <a:cxn ang="0">
                <a:pos x="52" y="32"/>
              </a:cxn>
              <a:cxn ang="0">
                <a:pos x="47" y="24"/>
              </a:cxn>
              <a:cxn ang="0">
                <a:pos x="41" y="16"/>
              </a:cxn>
              <a:cxn ang="0">
                <a:pos x="32" y="8"/>
              </a:cxn>
              <a:cxn ang="0">
                <a:pos x="23" y="5"/>
              </a:cxn>
              <a:cxn ang="0">
                <a:pos x="12" y="1"/>
              </a:cxn>
              <a:cxn ang="0">
                <a:pos x="0" y="0"/>
              </a:cxn>
              <a:cxn ang="0">
                <a:pos x="0" y="17"/>
              </a:cxn>
              <a:cxn ang="0">
                <a:pos x="9" y="19"/>
              </a:cxn>
              <a:cxn ang="0">
                <a:pos x="15" y="21"/>
              </a:cxn>
              <a:cxn ang="0">
                <a:pos x="23" y="24"/>
              </a:cxn>
              <a:cxn ang="0">
                <a:pos x="28" y="29"/>
              </a:cxn>
              <a:cxn ang="0">
                <a:pos x="32" y="34"/>
              </a:cxn>
              <a:cxn ang="0">
                <a:pos x="36" y="40"/>
              </a:cxn>
              <a:cxn ang="0">
                <a:pos x="38" y="46"/>
              </a:cxn>
              <a:cxn ang="0">
                <a:pos x="38" y="54"/>
              </a:cxn>
              <a:cxn ang="0">
                <a:pos x="38" y="54"/>
              </a:cxn>
              <a:cxn ang="0">
                <a:pos x="57" y="54"/>
              </a:cxn>
              <a:cxn ang="0">
                <a:pos x="57" y="54"/>
              </a:cxn>
              <a:cxn ang="0">
                <a:pos x="57" y="54"/>
              </a:cxn>
            </a:cxnLst>
            <a:rect l="0" t="0" r="r" b="b"/>
            <a:pathLst>
              <a:path w="57" h="54">
                <a:moveTo>
                  <a:pt x="57" y="54"/>
                </a:moveTo>
                <a:lnTo>
                  <a:pt x="57" y="54"/>
                </a:lnTo>
                <a:lnTo>
                  <a:pt x="56" y="42"/>
                </a:lnTo>
                <a:lnTo>
                  <a:pt x="52" y="32"/>
                </a:lnTo>
                <a:lnTo>
                  <a:pt x="47" y="24"/>
                </a:lnTo>
                <a:lnTo>
                  <a:pt x="41" y="16"/>
                </a:lnTo>
                <a:lnTo>
                  <a:pt x="32" y="8"/>
                </a:lnTo>
                <a:lnTo>
                  <a:pt x="23" y="5"/>
                </a:lnTo>
                <a:lnTo>
                  <a:pt x="12" y="1"/>
                </a:lnTo>
                <a:lnTo>
                  <a:pt x="0" y="0"/>
                </a:lnTo>
                <a:lnTo>
                  <a:pt x="0" y="17"/>
                </a:lnTo>
                <a:lnTo>
                  <a:pt x="9" y="19"/>
                </a:lnTo>
                <a:lnTo>
                  <a:pt x="15" y="21"/>
                </a:lnTo>
                <a:lnTo>
                  <a:pt x="23" y="24"/>
                </a:lnTo>
                <a:lnTo>
                  <a:pt x="28" y="29"/>
                </a:lnTo>
                <a:lnTo>
                  <a:pt x="32" y="34"/>
                </a:lnTo>
                <a:lnTo>
                  <a:pt x="36" y="40"/>
                </a:lnTo>
                <a:lnTo>
                  <a:pt x="38" y="46"/>
                </a:lnTo>
                <a:lnTo>
                  <a:pt x="38" y="54"/>
                </a:lnTo>
                <a:lnTo>
                  <a:pt x="38" y="54"/>
                </a:lnTo>
                <a:lnTo>
                  <a:pt x="57" y="54"/>
                </a:lnTo>
                <a:lnTo>
                  <a:pt x="57" y="54"/>
                </a:lnTo>
                <a:lnTo>
                  <a:pt x="57" y="54"/>
                </a:lnTo>
                <a:close/>
              </a:path>
            </a:pathLst>
          </a:custGeom>
          <a:solidFill>
            <a:srgbClr val="121415"/>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4011" name="Rectangle 1131"/>
          <p:cNvSpPr>
            <a:spLocks noChangeArrowheads="1"/>
          </p:cNvSpPr>
          <p:nvPr/>
        </p:nvSpPr>
        <p:spPr bwMode="auto">
          <a:xfrm>
            <a:off x="2219325" y="3675063"/>
            <a:ext cx="6350" cy="53975"/>
          </a:xfrm>
          <a:prstGeom prst="rect">
            <a:avLst/>
          </a:prstGeom>
          <a:solidFill>
            <a:srgbClr val="121415"/>
          </a:solidFill>
          <a:ln w="9525">
            <a:noFill/>
            <a:miter lim="800000"/>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4012" name="Freeform 1132"/>
          <p:cNvSpPr/>
          <p:nvPr/>
        </p:nvSpPr>
        <p:spPr bwMode="auto">
          <a:xfrm>
            <a:off x="2184400" y="3725863"/>
            <a:ext cx="41275" cy="38100"/>
          </a:xfrm>
          <a:custGeom>
            <a:avLst/>
            <a:gdLst/>
            <a:ahLst/>
            <a:cxnLst>
              <a:cxn ang="0">
                <a:pos x="13" y="99"/>
              </a:cxn>
              <a:cxn ang="0">
                <a:pos x="102" y="14"/>
              </a:cxn>
              <a:cxn ang="0">
                <a:pos x="89" y="0"/>
              </a:cxn>
              <a:cxn ang="0">
                <a:pos x="0" y="86"/>
              </a:cxn>
              <a:cxn ang="0">
                <a:pos x="13" y="99"/>
              </a:cxn>
            </a:cxnLst>
            <a:rect l="0" t="0" r="r" b="b"/>
            <a:pathLst>
              <a:path w="102" h="99">
                <a:moveTo>
                  <a:pt x="13" y="99"/>
                </a:moveTo>
                <a:lnTo>
                  <a:pt x="102" y="14"/>
                </a:lnTo>
                <a:lnTo>
                  <a:pt x="89" y="0"/>
                </a:lnTo>
                <a:lnTo>
                  <a:pt x="0" y="86"/>
                </a:lnTo>
                <a:lnTo>
                  <a:pt x="13" y="99"/>
                </a:lnTo>
                <a:close/>
              </a:path>
            </a:pathLst>
          </a:custGeom>
          <a:solidFill>
            <a:srgbClr val="121415"/>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4013" name="Freeform 1133"/>
          <p:cNvSpPr/>
          <p:nvPr/>
        </p:nvSpPr>
        <p:spPr bwMode="auto">
          <a:xfrm>
            <a:off x="2220913" y="3725863"/>
            <a:ext cx="39688" cy="38100"/>
          </a:xfrm>
          <a:custGeom>
            <a:avLst/>
            <a:gdLst/>
            <a:ahLst/>
            <a:cxnLst>
              <a:cxn ang="0">
                <a:pos x="103" y="86"/>
              </a:cxn>
              <a:cxn ang="0">
                <a:pos x="13" y="0"/>
              </a:cxn>
              <a:cxn ang="0">
                <a:pos x="0" y="14"/>
              </a:cxn>
              <a:cxn ang="0">
                <a:pos x="90" y="99"/>
              </a:cxn>
              <a:cxn ang="0">
                <a:pos x="103" y="86"/>
              </a:cxn>
            </a:cxnLst>
            <a:rect l="0" t="0" r="r" b="b"/>
            <a:pathLst>
              <a:path w="103" h="99">
                <a:moveTo>
                  <a:pt x="103" y="86"/>
                </a:moveTo>
                <a:lnTo>
                  <a:pt x="13" y="0"/>
                </a:lnTo>
                <a:lnTo>
                  <a:pt x="0" y="14"/>
                </a:lnTo>
                <a:lnTo>
                  <a:pt x="90" y="99"/>
                </a:lnTo>
                <a:lnTo>
                  <a:pt x="103" y="86"/>
                </a:lnTo>
                <a:close/>
              </a:path>
            </a:pathLst>
          </a:custGeom>
          <a:solidFill>
            <a:srgbClr val="121415"/>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4014" name="Rectangle 1134"/>
          <p:cNvSpPr>
            <a:spLocks noChangeArrowheads="1"/>
          </p:cNvSpPr>
          <p:nvPr/>
        </p:nvSpPr>
        <p:spPr bwMode="auto">
          <a:xfrm>
            <a:off x="2185988" y="3689350"/>
            <a:ext cx="74613" cy="7938"/>
          </a:xfrm>
          <a:prstGeom prst="rect">
            <a:avLst/>
          </a:prstGeom>
          <a:solidFill>
            <a:srgbClr val="121415"/>
          </a:solidFill>
          <a:ln w="9525">
            <a:noFill/>
            <a:miter lim="800000"/>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4015" name="Rectangle 1135"/>
          <p:cNvSpPr>
            <a:spLocks noChangeArrowheads="1"/>
          </p:cNvSpPr>
          <p:nvPr/>
        </p:nvSpPr>
        <p:spPr bwMode="auto">
          <a:xfrm>
            <a:off x="2262188" y="3716338"/>
            <a:ext cx="82550" cy="7938"/>
          </a:xfrm>
          <a:prstGeom prst="rect">
            <a:avLst/>
          </a:prstGeom>
          <a:solidFill>
            <a:srgbClr val="121415"/>
          </a:solidFill>
          <a:ln w="9525">
            <a:noFill/>
            <a:miter lim="800000"/>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4016" name="Freeform 1136"/>
          <p:cNvSpPr/>
          <p:nvPr/>
        </p:nvSpPr>
        <p:spPr bwMode="auto">
          <a:xfrm>
            <a:off x="2341563" y="3703638"/>
            <a:ext cx="17463" cy="33338"/>
          </a:xfrm>
          <a:custGeom>
            <a:avLst/>
            <a:gdLst/>
            <a:ahLst/>
            <a:cxnLst>
              <a:cxn ang="0">
                <a:pos x="0" y="0"/>
              </a:cxn>
              <a:cxn ang="0">
                <a:pos x="0" y="84"/>
              </a:cxn>
              <a:cxn ang="0">
                <a:pos x="43" y="41"/>
              </a:cxn>
              <a:cxn ang="0">
                <a:pos x="0" y="0"/>
              </a:cxn>
            </a:cxnLst>
            <a:rect l="0" t="0" r="r" b="b"/>
            <a:pathLst>
              <a:path w="43" h="84">
                <a:moveTo>
                  <a:pt x="0" y="0"/>
                </a:moveTo>
                <a:lnTo>
                  <a:pt x="0" y="84"/>
                </a:lnTo>
                <a:lnTo>
                  <a:pt x="43" y="41"/>
                </a:lnTo>
                <a:lnTo>
                  <a:pt x="0" y="0"/>
                </a:lnTo>
                <a:close/>
              </a:path>
            </a:pathLst>
          </a:custGeom>
          <a:solidFill>
            <a:srgbClr val="FFFFFF"/>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4017" name="Freeform 1137"/>
          <p:cNvSpPr/>
          <p:nvPr/>
        </p:nvSpPr>
        <p:spPr bwMode="auto">
          <a:xfrm>
            <a:off x="2338388" y="3703638"/>
            <a:ext cx="7938" cy="41275"/>
          </a:xfrm>
          <a:custGeom>
            <a:avLst/>
            <a:gdLst/>
            <a:ahLst/>
            <a:cxnLst>
              <a:cxn ang="0">
                <a:pos x="15" y="91"/>
              </a:cxn>
              <a:cxn ang="0">
                <a:pos x="18" y="84"/>
              </a:cxn>
              <a:cxn ang="0">
                <a:pos x="18" y="0"/>
              </a:cxn>
              <a:cxn ang="0">
                <a:pos x="0" y="0"/>
              </a:cxn>
              <a:cxn ang="0">
                <a:pos x="0" y="84"/>
              </a:cxn>
              <a:cxn ang="0">
                <a:pos x="15" y="91"/>
              </a:cxn>
              <a:cxn ang="0">
                <a:pos x="0" y="84"/>
              </a:cxn>
              <a:cxn ang="0">
                <a:pos x="0" y="106"/>
              </a:cxn>
              <a:cxn ang="0">
                <a:pos x="15" y="91"/>
              </a:cxn>
            </a:cxnLst>
            <a:rect l="0" t="0" r="r" b="b"/>
            <a:pathLst>
              <a:path w="18" h="106">
                <a:moveTo>
                  <a:pt x="15" y="91"/>
                </a:moveTo>
                <a:lnTo>
                  <a:pt x="18" y="84"/>
                </a:lnTo>
                <a:lnTo>
                  <a:pt x="18" y="0"/>
                </a:lnTo>
                <a:lnTo>
                  <a:pt x="0" y="0"/>
                </a:lnTo>
                <a:lnTo>
                  <a:pt x="0" y="84"/>
                </a:lnTo>
                <a:lnTo>
                  <a:pt x="15" y="91"/>
                </a:lnTo>
                <a:lnTo>
                  <a:pt x="0" y="84"/>
                </a:lnTo>
                <a:lnTo>
                  <a:pt x="0" y="106"/>
                </a:lnTo>
                <a:lnTo>
                  <a:pt x="15" y="91"/>
                </a:lnTo>
                <a:close/>
              </a:path>
            </a:pathLst>
          </a:custGeom>
          <a:solidFill>
            <a:srgbClr val="121415"/>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4018" name="Freeform 1138"/>
          <p:cNvSpPr/>
          <p:nvPr/>
        </p:nvSpPr>
        <p:spPr bwMode="auto">
          <a:xfrm>
            <a:off x="2339975" y="3717925"/>
            <a:ext cx="22225" cy="20638"/>
          </a:xfrm>
          <a:custGeom>
            <a:avLst/>
            <a:gdLst/>
            <a:ahLst/>
            <a:cxnLst>
              <a:cxn ang="0">
                <a:pos x="42" y="0"/>
              </a:cxn>
              <a:cxn ang="0">
                <a:pos x="42" y="0"/>
              </a:cxn>
              <a:cxn ang="0">
                <a:pos x="0" y="43"/>
              </a:cxn>
              <a:cxn ang="0">
                <a:pos x="12" y="56"/>
              </a:cxn>
              <a:cxn ang="0">
                <a:pos x="55" y="13"/>
              </a:cxn>
              <a:cxn ang="0">
                <a:pos x="42" y="0"/>
              </a:cxn>
              <a:cxn ang="0">
                <a:pos x="55" y="13"/>
              </a:cxn>
              <a:cxn ang="0">
                <a:pos x="49" y="6"/>
              </a:cxn>
              <a:cxn ang="0">
                <a:pos x="42" y="0"/>
              </a:cxn>
            </a:cxnLst>
            <a:rect l="0" t="0" r="r" b="b"/>
            <a:pathLst>
              <a:path w="55" h="56">
                <a:moveTo>
                  <a:pt x="42" y="0"/>
                </a:moveTo>
                <a:lnTo>
                  <a:pt x="42" y="0"/>
                </a:lnTo>
                <a:lnTo>
                  <a:pt x="0" y="43"/>
                </a:lnTo>
                <a:lnTo>
                  <a:pt x="12" y="56"/>
                </a:lnTo>
                <a:lnTo>
                  <a:pt x="55" y="13"/>
                </a:lnTo>
                <a:lnTo>
                  <a:pt x="42" y="0"/>
                </a:lnTo>
                <a:lnTo>
                  <a:pt x="55" y="13"/>
                </a:lnTo>
                <a:lnTo>
                  <a:pt x="49" y="6"/>
                </a:lnTo>
                <a:lnTo>
                  <a:pt x="42" y="0"/>
                </a:lnTo>
                <a:close/>
              </a:path>
            </a:pathLst>
          </a:custGeom>
          <a:solidFill>
            <a:srgbClr val="121415"/>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4019" name="Freeform 1139"/>
          <p:cNvSpPr/>
          <p:nvPr/>
        </p:nvSpPr>
        <p:spPr bwMode="auto">
          <a:xfrm>
            <a:off x="3024188" y="3435350"/>
            <a:ext cx="36513" cy="34925"/>
          </a:xfrm>
          <a:custGeom>
            <a:avLst/>
            <a:gdLst/>
            <a:ahLst/>
            <a:cxnLst>
              <a:cxn ang="0">
                <a:pos x="92" y="41"/>
              </a:cxn>
              <a:cxn ang="0">
                <a:pos x="91" y="50"/>
              </a:cxn>
              <a:cxn ang="0">
                <a:pos x="88" y="59"/>
              </a:cxn>
              <a:cxn ang="0">
                <a:pos x="83" y="67"/>
              </a:cxn>
              <a:cxn ang="0">
                <a:pos x="78" y="73"/>
              </a:cxn>
              <a:cxn ang="0">
                <a:pos x="71" y="79"/>
              </a:cxn>
              <a:cxn ang="0">
                <a:pos x="63" y="83"/>
              </a:cxn>
              <a:cxn ang="0">
                <a:pos x="54" y="86"/>
              </a:cxn>
              <a:cxn ang="0">
                <a:pos x="44" y="87"/>
              </a:cxn>
              <a:cxn ang="0">
                <a:pos x="36" y="86"/>
              </a:cxn>
              <a:cxn ang="0">
                <a:pos x="28" y="83"/>
              </a:cxn>
              <a:cxn ang="0">
                <a:pos x="20" y="79"/>
              </a:cxn>
              <a:cxn ang="0">
                <a:pos x="13" y="73"/>
              </a:cxn>
              <a:cxn ang="0">
                <a:pos x="8" y="67"/>
              </a:cxn>
              <a:cxn ang="0">
                <a:pos x="4" y="59"/>
              </a:cxn>
              <a:cxn ang="0">
                <a:pos x="2" y="50"/>
              </a:cxn>
              <a:cxn ang="0">
                <a:pos x="0" y="41"/>
              </a:cxn>
              <a:cxn ang="0">
                <a:pos x="2" y="34"/>
              </a:cxn>
              <a:cxn ang="0">
                <a:pos x="4" y="26"/>
              </a:cxn>
              <a:cxn ang="0">
                <a:pos x="8" y="19"/>
              </a:cxn>
              <a:cxn ang="0">
                <a:pos x="13" y="12"/>
              </a:cxn>
              <a:cxn ang="0">
                <a:pos x="20" y="7"/>
              </a:cxn>
              <a:cxn ang="0">
                <a:pos x="28" y="2"/>
              </a:cxn>
              <a:cxn ang="0">
                <a:pos x="36" y="0"/>
              </a:cxn>
              <a:cxn ang="0">
                <a:pos x="44" y="0"/>
              </a:cxn>
              <a:cxn ang="0">
                <a:pos x="54" y="0"/>
              </a:cxn>
              <a:cxn ang="0">
                <a:pos x="63" y="2"/>
              </a:cxn>
              <a:cxn ang="0">
                <a:pos x="71" y="7"/>
              </a:cxn>
              <a:cxn ang="0">
                <a:pos x="78" y="12"/>
              </a:cxn>
              <a:cxn ang="0">
                <a:pos x="83" y="19"/>
              </a:cxn>
              <a:cxn ang="0">
                <a:pos x="88" y="26"/>
              </a:cxn>
              <a:cxn ang="0">
                <a:pos x="91" y="34"/>
              </a:cxn>
              <a:cxn ang="0">
                <a:pos x="92" y="41"/>
              </a:cxn>
            </a:cxnLst>
            <a:rect l="0" t="0" r="r" b="b"/>
            <a:pathLst>
              <a:path w="92" h="87">
                <a:moveTo>
                  <a:pt x="92" y="41"/>
                </a:moveTo>
                <a:lnTo>
                  <a:pt x="91" y="50"/>
                </a:lnTo>
                <a:lnTo>
                  <a:pt x="88" y="59"/>
                </a:lnTo>
                <a:lnTo>
                  <a:pt x="83" y="67"/>
                </a:lnTo>
                <a:lnTo>
                  <a:pt x="78" y="73"/>
                </a:lnTo>
                <a:lnTo>
                  <a:pt x="71" y="79"/>
                </a:lnTo>
                <a:lnTo>
                  <a:pt x="63" y="83"/>
                </a:lnTo>
                <a:lnTo>
                  <a:pt x="54" y="86"/>
                </a:lnTo>
                <a:lnTo>
                  <a:pt x="44" y="87"/>
                </a:lnTo>
                <a:lnTo>
                  <a:pt x="36" y="86"/>
                </a:lnTo>
                <a:lnTo>
                  <a:pt x="28" y="83"/>
                </a:lnTo>
                <a:lnTo>
                  <a:pt x="20" y="79"/>
                </a:lnTo>
                <a:lnTo>
                  <a:pt x="13" y="73"/>
                </a:lnTo>
                <a:lnTo>
                  <a:pt x="8" y="67"/>
                </a:lnTo>
                <a:lnTo>
                  <a:pt x="4" y="59"/>
                </a:lnTo>
                <a:lnTo>
                  <a:pt x="2" y="50"/>
                </a:lnTo>
                <a:lnTo>
                  <a:pt x="0" y="41"/>
                </a:lnTo>
                <a:lnTo>
                  <a:pt x="2" y="34"/>
                </a:lnTo>
                <a:lnTo>
                  <a:pt x="4" y="26"/>
                </a:lnTo>
                <a:lnTo>
                  <a:pt x="8" y="19"/>
                </a:lnTo>
                <a:lnTo>
                  <a:pt x="13" y="12"/>
                </a:lnTo>
                <a:lnTo>
                  <a:pt x="20" y="7"/>
                </a:lnTo>
                <a:lnTo>
                  <a:pt x="28" y="2"/>
                </a:lnTo>
                <a:lnTo>
                  <a:pt x="36" y="0"/>
                </a:lnTo>
                <a:lnTo>
                  <a:pt x="44" y="0"/>
                </a:lnTo>
                <a:lnTo>
                  <a:pt x="54" y="0"/>
                </a:lnTo>
                <a:lnTo>
                  <a:pt x="63" y="2"/>
                </a:lnTo>
                <a:lnTo>
                  <a:pt x="71" y="7"/>
                </a:lnTo>
                <a:lnTo>
                  <a:pt x="78" y="12"/>
                </a:lnTo>
                <a:lnTo>
                  <a:pt x="83" y="19"/>
                </a:lnTo>
                <a:lnTo>
                  <a:pt x="88" y="26"/>
                </a:lnTo>
                <a:lnTo>
                  <a:pt x="91" y="34"/>
                </a:lnTo>
                <a:lnTo>
                  <a:pt x="92" y="41"/>
                </a:lnTo>
                <a:close/>
              </a:path>
            </a:pathLst>
          </a:custGeom>
          <a:solidFill>
            <a:srgbClr val="FFFFFF"/>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4020" name="Freeform 1140"/>
          <p:cNvSpPr/>
          <p:nvPr/>
        </p:nvSpPr>
        <p:spPr bwMode="auto">
          <a:xfrm>
            <a:off x="3041650" y="3452813"/>
            <a:ext cx="22225" cy="20638"/>
          </a:xfrm>
          <a:custGeom>
            <a:avLst/>
            <a:gdLst/>
            <a:ahLst/>
            <a:cxnLst>
              <a:cxn ang="0">
                <a:pos x="0" y="55"/>
              </a:cxn>
              <a:cxn ang="0">
                <a:pos x="0" y="55"/>
              </a:cxn>
              <a:cxn ang="0">
                <a:pos x="12" y="53"/>
              </a:cxn>
              <a:cxn ang="0">
                <a:pos x="23" y="51"/>
              </a:cxn>
              <a:cxn ang="0">
                <a:pos x="32" y="46"/>
              </a:cxn>
              <a:cxn ang="0">
                <a:pos x="41" y="38"/>
              </a:cxn>
              <a:cxn ang="0">
                <a:pos x="47" y="31"/>
              </a:cxn>
              <a:cxn ang="0">
                <a:pos x="52" y="22"/>
              </a:cxn>
              <a:cxn ang="0">
                <a:pos x="56" y="12"/>
              </a:cxn>
              <a:cxn ang="0">
                <a:pos x="57" y="0"/>
              </a:cxn>
              <a:cxn ang="0">
                <a:pos x="38" y="0"/>
              </a:cxn>
              <a:cxn ang="0">
                <a:pos x="38" y="8"/>
              </a:cxn>
              <a:cxn ang="0">
                <a:pos x="36" y="14"/>
              </a:cxn>
              <a:cxn ang="0">
                <a:pos x="33" y="21"/>
              </a:cxn>
              <a:cxn ang="0">
                <a:pos x="28" y="26"/>
              </a:cxn>
              <a:cxn ang="0">
                <a:pos x="23" y="31"/>
              </a:cxn>
              <a:cxn ang="0">
                <a:pos x="16" y="33"/>
              </a:cxn>
              <a:cxn ang="0">
                <a:pos x="9" y="36"/>
              </a:cxn>
              <a:cxn ang="0">
                <a:pos x="0" y="37"/>
              </a:cxn>
              <a:cxn ang="0">
                <a:pos x="0" y="37"/>
              </a:cxn>
              <a:cxn ang="0">
                <a:pos x="0" y="55"/>
              </a:cxn>
              <a:cxn ang="0">
                <a:pos x="0" y="55"/>
              </a:cxn>
              <a:cxn ang="0">
                <a:pos x="0" y="55"/>
              </a:cxn>
            </a:cxnLst>
            <a:rect l="0" t="0" r="r" b="b"/>
            <a:pathLst>
              <a:path w="57" h="55">
                <a:moveTo>
                  <a:pt x="0" y="55"/>
                </a:moveTo>
                <a:lnTo>
                  <a:pt x="0" y="55"/>
                </a:lnTo>
                <a:lnTo>
                  <a:pt x="12" y="53"/>
                </a:lnTo>
                <a:lnTo>
                  <a:pt x="23" y="51"/>
                </a:lnTo>
                <a:lnTo>
                  <a:pt x="32" y="46"/>
                </a:lnTo>
                <a:lnTo>
                  <a:pt x="41" y="38"/>
                </a:lnTo>
                <a:lnTo>
                  <a:pt x="47" y="31"/>
                </a:lnTo>
                <a:lnTo>
                  <a:pt x="52" y="22"/>
                </a:lnTo>
                <a:lnTo>
                  <a:pt x="56" y="12"/>
                </a:lnTo>
                <a:lnTo>
                  <a:pt x="57" y="0"/>
                </a:lnTo>
                <a:lnTo>
                  <a:pt x="38" y="0"/>
                </a:lnTo>
                <a:lnTo>
                  <a:pt x="38" y="8"/>
                </a:lnTo>
                <a:lnTo>
                  <a:pt x="36" y="14"/>
                </a:lnTo>
                <a:lnTo>
                  <a:pt x="33" y="21"/>
                </a:lnTo>
                <a:lnTo>
                  <a:pt x="28" y="26"/>
                </a:lnTo>
                <a:lnTo>
                  <a:pt x="23" y="31"/>
                </a:lnTo>
                <a:lnTo>
                  <a:pt x="16" y="33"/>
                </a:lnTo>
                <a:lnTo>
                  <a:pt x="9" y="36"/>
                </a:lnTo>
                <a:lnTo>
                  <a:pt x="0" y="37"/>
                </a:lnTo>
                <a:lnTo>
                  <a:pt x="0" y="37"/>
                </a:lnTo>
                <a:lnTo>
                  <a:pt x="0" y="55"/>
                </a:lnTo>
                <a:lnTo>
                  <a:pt x="0" y="55"/>
                </a:lnTo>
                <a:lnTo>
                  <a:pt x="0" y="55"/>
                </a:lnTo>
                <a:close/>
              </a:path>
            </a:pathLst>
          </a:custGeom>
          <a:solidFill>
            <a:srgbClr val="121415"/>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4021" name="Freeform 1141"/>
          <p:cNvSpPr/>
          <p:nvPr/>
        </p:nvSpPr>
        <p:spPr bwMode="auto">
          <a:xfrm>
            <a:off x="3021013" y="3452813"/>
            <a:ext cx="20638" cy="20638"/>
          </a:xfrm>
          <a:custGeom>
            <a:avLst/>
            <a:gdLst/>
            <a:ahLst/>
            <a:cxnLst>
              <a:cxn ang="0">
                <a:pos x="0" y="0"/>
              </a:cxn>
              <a:cxn ang="0">
                <a:pos x="0" y="0"/>
              </a:cxn>
              <a:cxn ang="0">
                <a:pos x="2" y="12"/>
              </a:cxn>
              <a:cxn ang="0">
                <a:pos x="4" y="22"/>
              </a:cxn>
              <a:cxn ang="0">
                <a:pos x="9" y="31"/>
              </a:cxn>
              <a:cxn ang="0">
                <a:pos x="16" y="38"/>
              </a:cxn>
              <a:cxn ang="0">
                <a:pos x="24" y="46"/>
              </a:cxn>
              <a:cxn ang="0">
                <a:pos x="33" y="50"/>
              </a:cxn>
              <a:cxn ang="0">
                <a:pos x="43" y="53"/>
              </a:cxn>
              <a:cxn ang="0">
                <a:pos x="53" y="55"/>
              </a:cxn>
              <a:cxn ang="0">
                <a:pos x="53" y="37"/>
              </a:cxn>
              <a:cxn ang="0">
                <a:pos x="47" y="36"/>
              </a:cxn>
              <a:cxn ang="0">
                <a:pos x="40" y="33"/>
              </a:cxn>
              <a:cxn ang="0">
                <a:pos x="33" y="31"/>
              </a:cxn>
              <a:cxn ang="0">
                <a:pos x="28" y="26"/>
              </a:cxn>
              <a:cxn ang="0">
                <a:pos x="24" y="21"/>
              </a:cxn>
              <a:cxn ang="0">
                <a:pos x="21" y="14"/>
              </a:cxn>
              <a:cxn ang="0">
                <a:pos x="19" y="8"/>
              </a:cxn>
              <a:cxn ang="0">
                <a:pos x="18" y="0"/>
              </a:cxn>
              <a:cxn ang="0">
                <a:pos x="18" y="0"/>
              </a:cxn>
              <a:cxn ang="0">
                <a:pos x="0" y="0"/>
              </a:cxn>
              <a:cxn ang="0">
                <a:pos x="0" y="0"/>
              </a:cxn>
              <a:cxn ang="0">
                <a:pos x="0" y="0"/>
              </a:cxn>
            </a:cxnLst>
            <a:rect l="0" t="0" r="r" b="b"/>
            <a:pathLst>
              <a:path w="53" h="55">
                <a:moveTo>
                  <a:pt x="0" y="0"/>
                </a:moveTo>
                <a:lnTo>
                  <a:pt x="0" y="0"/>
                </a:lnTo>
                <a:lnTo>
                  <a:pt x="2" y="12"/>
                </a:lnTo>
                <a:lnTo>
                  <a:pt x="4" y="22"/>
                </a:lnTo>
                <a:lnTo>
                  <a:pt x="9" y="31"/>
                </a:lnTo>
                <a:lnTo>
                  <a:pt x="16" y="38"/>
                </a:lnTo>
                <a:lnTo>
                  <a:pt x="24" y="46"/>
                </a:lnTo>
                <a:lnTo>
                  <a:pt x="33" y="50"/>
                </a:lnTo>
                <a:lnTo>
                  <a:pt x="43" y="53"/>
                </a:lnTo>
                <a:lnTo>
                  <a:pt x="53" y="55"/>
                </a:lnTo>
                <a:lnTo>
                  <a:pt x="53" y="37"/>
                </a:lnTo>
                <a:lnTo>
                  <a:pt x="47" y="36"/>
                </a:lnTo>
                <a:lnTo>
                  <a:pt x="40" y="33"/>
                </a:lnTo>
                <a:lnTo>
                  <a:pt x="33" y="31"/>
                </a:lnTo>
                <a:lnTo>
                  <a:pt x="28" y="26"/>
                </a:lnTo>
                <a:lnTo>
                  <a:pt x="24" y="21"/>
                </a:lnTo>
                <a:lnTo>
                  <a:pt x="21" y="14"/>
                </a:lnTo>
                <a:lnTo>
                  <a:pt x="19" y="8"/>
                </a:lnTo>
                <a:lnTo>
                  <a:pt x="18" y="0"/>
                </a:lnTo>
                <a:lnTo>
                  <a:pt x="18" y="0"/>
                </a:lnTo>
                <a:lnTo>
                  <a:pt x="0" y="0"/>
                </a:lnTo>
                <a:lnTo>
                  <a:pt x="0" y="0"/>
                </a:lnTo>
                <a:lnTo>
                  <a:pt x="0" y="0"/>
                </a:lnTo>
                <a:close/>
              </a:path>
            </a:pathLst>
          </a:custGeom>
          <a:solidFill>
            <a:srgbClr val="121415"/>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4022" name="Freeform 1142"/>
          <p:cNvSpPr/>
          <p:nvPr/>
        </p:nvSpPr>
        <p:spPr bwMode="auto">
          <a:xfrm>
            <a:off x="3021013" y="3432175"/>
            <a:ext cx="20638" cy="20638"/>
          </a:xfrm>
          <a:custGeom>
            <a:avLst/>
            <a:gdLst/>
            <a:ahLst/>
            <a:cxnLst>
              <a:cxn ang="0">
                <a:pos x="53" y="0"/>
              </a:cxn>
              <a:cxn ang="0">
                <a:pos x="53" y="0"/>
              </a:cxn>
              <a:cxn ang="0">
                <a:pos x="43" y="0"/>
              </a:cxn>
              <a:cxn ang="0">
                <a:pos x="33" y="4"/>
              </a:cxn>
              <a:cxn ang="0">
                <a:pos x="24" y="9"/>
              </a:cxn>
              <a:cxn ang="0">
                <a:pos x="16" y="15"/>
              </a:cxn>
              <a:cxn ang="0">
                <a:pos x="9" y="23"/>
              </a:cxn>
              <a:cxn ang="0">
                <a:pos x="4" y="32"/>
              </a:cxn>
              <a:cxn ang="0">
                <a:pos x="2" y="40"/>
              </a:cxn>
              <a:cxn ang="0">
                <a:pos x="0" y="50"/>
              </a:cxn>
              <a:cxn ang="0">
                <a:pos x="18" y="50"/>
              </a:cxn>
              <a:cxn ang="0">
                <a:pos x="19" y="44"/>
              </a:cxn>
              <a:cxn ang="0">
                <a:pos x="21" y="38"/>
              </a:cxn>
              <a:cxn ang="0">
                <a:pos x="24" y="33"/>
              </a:cxn>
              <a:cxn ang="0">
                <a:pos x="28" y="28"/>
              </a:cxn>
              <a:cxn ang="0">
                <a:pos x="33" y="24"/>
              </a:cxn>
              <a:cxn ang="0">
                <a:pos x="40" y="20"/>
              </a:cxn>
              <a:cxn ang="0">
                <a:pos x="47" y="18"/>
              </a:cxn>
              <a:cxn ang="0">
                <a:pos x="53" y="18"/>
              </a:cxn>
              <a:cxn ang="0">
                <a:pos x="53" y="18"/>
              </a:cxn>
              <a:cxn ang="0">
                <a:pos x="53" y="0"/>
              </a:cxn>
              <a:cxn ang="0">
                <a:pos x="53" y="0"/>
              </a:cxn>
              <a:cxn ang="0">
                <a:pos x="53" y="0"/>
              </a:cxn>
            </a:cxnLst>
            <a:rect l="0" t="0" r="r" b="b"/>
            <a:pathLst>
              <a:path w="53" h="50">
                <a:moveTo>
                  <a:pt x="53" y="0"/>
                </a:moveTo>
                <a:lnTo>
                  <a:pt x="53" y="0"/>
                </a:lnTo>
                <a:lnTo>
                  <a:pt x="43" y="0"/>
                </a:lnTo>
                <a:lnTo>
                  <a:pt x="33" y="4"/>
                </a:lnTo>
                <a:lnTo>
                  <a:pt x="24" y="9"/>
                </a:lnTo>
                <a:lnTo>
                  <a:pt x="16" y="15"/>
                </a:lnTo>
                <a:lnTo>
                  <a:pt x="9" y="23"/>
                </a:lnTo>
                <a:lnTo>
                  <a:pt x="4" y="32"/>
                </a:lnTo>
                <a:lnTo>
                  <a:pt x="2" y="40"/>
                </a:lnTo>
                <a:lnTo>
                  <a:pt x="0" y="50"/>
                </a:lnTo>
                <a:lnTo>
                  <a:pt x="18" y="50"/>
                </a:lnTo>
                <a:lnTo>
                  <a:pt x="19" y="44"/>
                </a:lnTo>
                <a:lnTo>
                  <a:pt x="21" y="38"/>
                </a:lnTo>
                <a:lnTo>
                  <a:pt x="24" y="33"/>
                </a:lnTo>
                <a:lnTo>
                  <a:pt x="28" y="28"/>
                </a:lnTo>
                <a:lnTo>
                  <a:pt x="33" y="24"/>
                </a:lnTo>
                <a:lnTo>
                  <a:pt x="40" y="20"/>
                </a:lnTo>
                <a:lnTo>
                  <a:pt x="47" y="18"/>
                </a:lnTo>
                <a:lnTo>
                  <a:pt x="53" y="18"/>
                </a:lnTo>
                <a:lnTo>
                  <a:pt x="53" y="18"/>
                </a:lnTo>
                <a:lnTo>
                  <a:pt x="53" y="0"/>
                </a:lnTo>
                <a:lnTo>
                  <a:pt x="53" y="0"/>
                </a:lnTo>
                <a:lnTo>
                  <a:pt x="53" y="0"/>
                </a:lnTo>
                <a:close/>
              </a:path>
            </a:pathLst>
          </a:custGeom>
          <a:solidFill>
            <a:srgbClr val="121415"/>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4023" name="Freeform 1143"/>
          <p:cNvSpPr/>
          <p:nvPr/>
        </p:nvSpPr>
        <p:spPr bwMode="auto">
          <a:xfrm>
            <a:off x="3041650" y="3432175"/>
            <a:ext cx="22225" cy="20638"/>
          </a:xfrm>
          <a:custGeom>
            <a:avLst/>
            <a:gdLst/>
            <a:ahLst/>
            <a:cxnLst>
              <a:cxn ang="0">
                <a:pos x="57" y="50"/>
              </a:cxn>
              <a:cxn ang="0">
                <a:pos x="57" y="50"/>
              </a:cxn>
              <a:cxn ang="0">
                <a:pos x="56" y="40"/>
              </a:cxn>
              <a:cxn ang="0">
                <a:pos x="52" y="32"/>
              </a:cxn>
              <a:cxn ang="0">
                <a:pos x="47" y="23"/>
              </a:cxn>
              <a:cxn ang="0">
                <a:pos x="41" y="15"/>
              </a:cxn>
              <a:cxn ang="0">
                <a:pos x="32" y="9"/>
              </a:cxn>
              <a:cxn ang="0">
                <a:pos x="23" y="4"/>
              </a:cxn>
              <a:cxn ang="0">
                <a:pos x="12" y="0"/>
              </a:cxn>
              <a:cxn ang="0">
                <a:pos x="0" y="0"/>
              </a:cxn>
              <a:cxn ang="0">
                <a:pos x="0" y="18"/>
              </a:cxn>
              <a:cxn ang="0">
                <a:pos x="9" y="18"/>
              </a:cxn>
              <a:cxn ang="0">
                <a:pos x="17" y="20"/>
              </a:cxn>
              <a:cxn ang="0">
                <a:pos x="23" y="24"/>
              </a:cxn>
              <a:cxn ang="0">
                <a:pos x="28" y="28"/>
              </a:cxn>
              <a:cxn ang="0">
                <a:pos x="33" y="33"/>
              </a:cxn>
              <a:cxn ang="0">
                <a:pos x="36" y="39"/>
              </a:cxn>
              <a:cxn ang="0">
                <a:pos x="38" y="44"/>
              </a:cxn>
              <a:cxn ang="0">
                <a:pos x="38" y="50"/>
              </a:cxn>
              <a:cxn ang="0">
                <a:pos x="38" y="50"/>
              </a:cxn>
              <a:cxn ang="0">
                <a:pos x="57" y="50"/>
              </a:cxn>
              <a:cxn ang="0">
                <a:pos x="57" y="50"/>
              </a:cxn>
              <a:cxn ang="0">
                <a:pos x="57" y="50"/>
              </a:cxn>
            </a:cxnLst>
            <a:rect l="0" t="0" r="r" b="b"/>
            <a:pathLst>
              <a:path w="57" h="50">
                <a:moveTo>
                  <a:pt x="57" y="50"/>
                </a:moveTo>
                <a:lnTo>
                  <a:pt x="57" y="50"/>
                </a:lnTo>
                <a:lnTo>
                  <a:pt x="56" y="40"/>
                </a:lnTo>
                <a:lnTo>
                  <a:pt x="52" y="32"/>
                </a:lnTo>
                <a:lnTo>
                  <a:pt x="47" y="23"/>
                </a:lnTo>
                <a:lnTo>
                  <a:pt x="41" y="15"/>
                </a:lnTo>
                <a:lnTo>
                  <a:pt x="32" y="9"/>
                </a:lnTo>
                <a:lnTo>
                  <a:pt x="23" y="4"/>
                </a:lnTo>
                <a:lnTo>
                  <a:pt x="12" y="0"/>
                </a:lnTo>
                <a:lnTo>
                  <a:pt x="0" y="0"/>
                </a:lnTo>
                <a:lnTo>
                  <a:pt x="0" y="18"/>
                </a:lnTo>
                <a:lnTo>
                  <a:pt x="9" y="18"/>
                </a:lnTo>
                <a:lnTo>
                  <a:pt x="17" y="20"/>
                </a:lnTo>
                <a:lnTo>
                  <a:pt x="23" y="24"/>
                </a:lnTo>
                <a:lnTo>
                  <a:pt x="28" y="28"/>
                </a:lnTo>
                <a:lnTo>
                  <a:pt x="33" y="33"/>
                </a:lnTo>
                <a:lnTo>
                  <a:pt x="36" y="39"/>
                </a:lnTo>
                <a:lnTo>
                  <a:pt x="38" y="44"/>
                </a:lnTo>
                <a:lnTo>
                  <a:pt x="38" y="50"/>
                </a:lnTo>
                <a:lnTo>
                  <a:pt x="38" y="50"/>
                </a:lnTo>
                <a:lnTo>
                  <a:pt x="57" y="50"/>
                </a:lnTo>
                <a:lnTo>
                  <a:pt x="57" y="50"/>
                </a:lnTo>
                <a:lnTo>
                  <a:pt x="57" y="50"/>
                </a:lnTo>
                <a:close/>
              </a:path>
            </a:pathLst>
          </a:custGeom>
          <a:solidFill>
            <a:srgbClr val="121415"/>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4024" name="Rectangle 1144"/>
          <p:cNvSpPr>
            <a:spLocks noChangeArrowheads="1"/>
          </p:cNvSpPr>
          <p:nvPr/>
        </p:nvSpPr>
        <p:spPr bwMode="auto">
          <a:xfrm>
            <a:off x="3036888" y="3467100"/>
            <a:ext cx="7938" cy="55563"/>
          </a:xfrm>
          <a:prstGeom prst="rect">
            <a:avLst/>
          </a:prstGeom>
          <a:solidFill>
            <a:srgbClr val="121415"/>
          </a:solidFill>
          <a:ln w="9525">
            <a:noFill/>
            <a:miter lim="800000"/>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4025" name="Freeform 1145"/>
          <p:cNvSpPr/>
          <p:nvPr/>
        </p:nvSpPr>
        <p:spPr bwMode="auto">
          <a:xfrm>
            <a:off x="3038475" y="3517900"/>
            <a:ext cx="39688" cy="38100"/>
          </a:xfrm>
          <a:custGeom>
            <a:avLst/>
            <a:gdLst/>
            <a:ahLst/>
            <a:cxnLst>
              <a:cxn ang="0">
                <a:pos x="101" y="84"/>
              </a:cxn>
              <a:cxn ang="0">
                <a:pos x="11" y="0"/>
              </a:cxn>
              <a:cxn ang="0">
                <a:pos x="0" y="12"/>
              </a:cxn>
              <a:cxn ang="0">
                <a:pos x="89" y="97"/>
              </a:cxn>
              <a:cxn ang="0">
                <a:pos x="101" y="84"/>
              </a:cxn>
            </a:cxnLst>
            <a:rect l="0" t="0" r="r" b="b"/>
            <a:pathLst>
              <a:path w="101" h="97">
                <a:moveTo>
                  <a:pt x="101" y="84"/>
                </a:moveTo>
                <a:lnTo>
                  <a:pt x="11" y="0"/>
                </a:lnTo>
                <a:lnTo>
                  <a:pt x="0" y="12"/>
                </a:lnTo>
                <a:lnTo>
                  <a:pt x="89" y="97"/>
                </a:lnTo>
                <a:lnTo>
                  <a:pt x="101" y="84"/>
                </a:lnTo>
                <a:close/>
              </a:path>
            </a:pathLst>
          </a:custGeom>
          <a:solidFill>
            <a:srgbClr val="121415"/>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4026" name="Freeform 1146"/>
          <p:cNvSpPr/>
          <p:nvPr/>
        </p:nvSpPr>
        <p:spPr bwMode="auto">
          <a:xfrm>
            <a:off x="3003550" y="3517900"/>
            <a:ext cx="39688" cy="38100"/>
          </a:xfrm>
          <a:custGeom>
            <a:avLst/>
            <a:gdLst/>
            <a:ahLst/>
            <a:cxnLst>
              <a:cxn ang="0">
                <a:pos x="11" y="97"/>
              </a:cxn>
              <a:cxn ang="0">
                <a:pos x="98" y="12"/>
              </a:cxn>
              <a:cxn ang="0">
                <a:pos x="87" y="0"/>
              </a:cxn>
              <a:cxn ang="0">
                <a:pos x="0" y="84"/>
              </a:cxn>
              <a:cxn ang="0">
                <a:pos x="11" y="97"/>
              </a:cxn>
            </a:cxnLst>
            <a:rect l="0" t="0" r="r" b="b"/>
            <a:pathLst>
              <a:path w="98" h="97">
                <a:moveTo>
                  <a:pt x="11" y="97"/>
                </a:moveTo>
                <a:lnTo>
                  <a:pt x="98" y="12"/>
                </a:lnTo>
                <a:lnTo>
                  <a:pt x="87" y="0"/>
                </a:lnTo>
                <a:lnTo>
                  <a:pt x="0" y="84"/>
                </a:lnTo>
                <a:lnTo>
                  <a:pt x="11" y="97"/>
                </a:lnTo>
                <a:close/>
              </a:path>
            </a:pathLst>
          </a:custGeom>
          <a:solidFill>
            <a:srgbClr val="121415"/>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4027" name="Rectangle 1147"/>
          <p:cNvSpPr>
            <a:spLocks noChangeArrowheads="1"/>
          </p:cNvSpPr>
          <p:nvPr/>
        </p:nvSpPr>
        <p:spPr bwMode="auto">
          <a:xfrm>
            <a:off x="3005138" y="3482975"/>
            <a:ext cx="73025" cy="6350"/>
          </a:xfrm>
          <a:prstGeom prst="rect">
            <a:avLst/>
          </a:prstGeom>
          <a:solidFill>
            <a:srgbClr val="121415"/>
          </a:solidFill>
          <a:ln w="9525">
            <a:noFill/>
            <a:miter lim="800000"/>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4028" name="Rectangle 1148"/>
          <p:cNvSpPr>
            <a:spLocks noChangeArrowheads="1"/>
          </p:cNvSpPr>
          <p:nvPr/>
        </p:nvSpPr>
        <p:spPr bwMode="auto">
          <a:xfrm>
            <a:off x="2916238" y="3502025"/>
            <a:ext cx="82550" cy="7938"/>
          </a:xfrm>
          <a:prstGeom prst="rect">
            <a:avLst/>
          </a:prstGeom>
          <a:solidFill>
            <a:srgbClr val="121415"/>
          </a:solidFill>
          <a:ln w="9525">
            <a:noFill/>
            <a:miter lim="800000"/>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4029" name="Freeform 1149"/>
          <p:cNvSpPr/>
          <p:nvPr/>
        </p:nvSpPr>
        <p:spPr bwMode="auto">
          <a:xfrm>
            <a:off x="2901950" y="3489325"/>
            <a:ext cx="15875" cy="33338"/>
          </a:xfrm>
          <a:custGeom>
            <a:avLst/>
            <a:gdLst/>
            <a:ahLst/>
            <a:cxnLst>
              <a:cxn ang="0">
                <a:pos x="40" y="0"/>
              </a:cxn>
              <a:cxn ang="0">
                <a:pos x="40" y="85"/>
              </a:cxn>
              <a:cxn ang="0">
                <a:pos x="0" y="43"/>
              </a:cxn>
              <a:cxn ang="0">
                <a:pos x="40" y="0"/>
              </a:cxn>
            </a:cxnLst>
            <a:rect l="0" t="0" r="r" b="b"/>
            <a:pathLst>
              <a:path w="40" h="85">
                <a:moveTo>
                  <a:pt x="40" y="0"/>
                </a:moveTo>
                <a:lnTo>
                  <a:pt x="40" y="85"/>
                </a:lnTo>
                <a:lnTo>
                  <a:pt x="0" y="43"/>
                </a:lnTo>
                <a:lnTo>
                  <a:pt x="40" y="0"/>
                </a:lnTo>
                <a:close/>
              </a:path>
            </a:pathLst>
          </a:custGeom>
          <a:solidFill>
            <a:srgbClr val="FFFFFF"/>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4030" name="Freeform 1150"/>
          <p:cNvSpPr/>
          <p:nvPr/>
        </p:nvSpPr>
        <p:spPr bwMode="auto">
          <a:xfrm>
            <a:off x="2914650" y="3489325"/>
            <a:ext cx="6350" cy="41275"/>
          </a:xfrm>
          <a:custGeom>
            <a:avLst/>
            <a:gdLst/>
            <a:ahLst/>
            <a:cxnLst>
              <a:cxn ang="0">
                <a:pos x="3" y="91"/>
              </a:cxn>
              <a:cxn ang="0">
                <a:pos x="18" y="85"/>
              </a:cxn>
              <a:cxn ang="0">
                <a:pos x="18" y="0"/>
              </a:cxn>
              <a:cxn ang="0">
                <a:pos x="0" y="0"/>
              </a:cxn>
              <a:cxn ang="0">
                <a:pos x="0" y="85"/>
              </a:cxn>
              <a:cxn ang="0">
                <a:pos x="3" y="91"/>
              </a:cxn>
              <a:cxn ang="0">
                <a:pos x="3" y="91"/>
              </a:cxn>
              <a:cxn ang="0">
                <a:pos x="18" y="108"/>
              </a:cxn>
              <a:cxn ang="0">
                <a:pos x="18" y="85"/>
              </a:cxn>
              <a:cxn ang="0">
                <a:pos x="3" y="91"/>
              </a:cxn>
            </a:cxnLst>
            <a:rect l="0" t="0" r="r" b="b"/>
            <a:pathLst>
              <a:path w="18" h="108">
                <a:moveTo>
                  <a:pt x="3" y="91"/>
                </a:moveTo>
                <a:lnTo>
                  <a:pt x="18" y="85"/>
                </a:lnTo>
                <a:lnTo>
                  <a:pt x="18" y="0"/>
                </a:lnTo>
                <a:lnTo>
                  <a:pt x="0" y="0"/>
                </a:lnTo>
                <a:lnTo>
                  <a:pt x="0" y="85"/>
                </a:lnTo>
                <a:lnTo>
                  <a:pt x="3" y="91"/>
                </a:lnTo>
                <a:lnTo>
                  <a:pt x="3" y="91"/>
                </a:lnTo>
                <a:lnTo>
                  <a:pt x="18" y="108"/>
                </a:lnTo>
                <a:lnTo>
                  <a:pt x="18" y="85"/>
                </a:lnTo>
                <a:lnTo>
                  <a:pt x="3" y="91"/>
                </a:lnTo>
                <a:close/>
              </a:path>
            </a:pathLst>
          </a:custGeom>
          <a:solidFill>
            <a:srgbClr val="121415"/>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4031" name="Freeform 1151"/>
          <p:cNvSpPr/>
          <p:nvPr/>
        </p:nvSpPr>
        <p:spPr bwMode="auto">
          <a:xfrm>
            <a:off x="2898775" y="3503613"/>
            <a:ext cx="20638" cy="20638"/>
          </a:xfrm>
          <a:custGeom>
            <a:avLst/>
            <a:gdLst/>
            <a:ahLst/>
            <a:cxnLst>
              <a:cxn ang="0">
                <a:pos x="0" y="13"/>
              </a:cxn>
              <a:cxn ang="0">
                <a:pos x="0" y="13"/>
              </a:cxn>
              <a:cxn ang="0">
                <a:pos x="41" y="54"/>
              </a:cxn>
              <a:cxn ang="0">
                <a:pos x="53" y="42"/>
              </a:cxn>
              <a:cxn ang="0">
                <a:pos x="13" y="0"/>
              </a:cxn>
              <a:cxn ang="0">
                <a:pos x="0" y="13"/>
              </a:cxn>
              <a:cxn ang="0">
                <a:pos x="13" y="0"/>
              </a:cxn>
              <a:cxn ang="0">
                <a:pos x="7" y="6"/>
              </a:cxn>
              <a:cxn ang="0">
                <a:pos x="0" y="13"/>
              </a:cxn>
            </a:cxnLst>
            <a:rect l="0" t="0" r="r" b="b"/>
            <a:pathLst>
              <a:path w="53" h="54">
                <a:moveTo>
                  <a:pt x="0" y="13"/>
                </a:moveTo>
                <a:lnTo>
                  <a:pt x="0" y="13"/>
                </a:lnTo>
                <a:lnTo>
                  <a:pt x="41" y="54"/>
                </a:lnTo>
                <a:lnTo>
                  <a:pt x="53" y="42"/>
                </a:lnTo>
                <a:lnTo>
                  <a:pt x="13" y="0"/>
                </a:lnTo>
                <a:lnTo>
                  <a:pt x="0" y="13"/>
                </a:lnTo>
                <a:lnTo>
                  <a:pt x="13" y="0"/>
                </a:lnTo>
                <a:lnTo>
                  <a:pt x="7" y="6"/>
                </a:lnTo>
                <a:lnTo>
                  <a:pt x="0" y="13"/>
                </a:lnTo>
                <a:close/>
              </a:path>
            </a:pathLst>
          </a:custGeom>
          <a:solidFill>
            <a:srgbClr val="121415"/>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4032" name="Freeform 1152"/>
          <p:cNvSpPr/>
          <p:nvPr/>
        </p:nvSpPr>
        <p:spPr bwMode="auto">
          <a:xfrm>
            <a:off x="2501900" y="3397250"/>
            <a:ext cx="50800" cy="57150"/>
          </a:xfrm>
          <a:custGeom>
            <a:avLst/>
            <a:gdLst/>
            <a:ahLst/>
            <a:cxnLst>
              <a:cxn ang="0">
                <a:pos x="115" y="0"/>
              </a:cxn>
              <a:cxn ang="0">
                <a:pos x="0" y="130"/>
              </a:cxn>
              <a:cxn ang="0">
                <a:pos x="14" y="141"/>
              </a:cxn>
              <a:cxn ang="0">
                <a:pos x="127" y="11"/>
              </a:cxn>
              <a:cxn ang="0">
                <a:pos x="115" y="0"/>
              </a:cxn>
            </a:cxnLst>
            <a:rect l="0" t="0" r="r" b="b"/>
            <a:pathLst>
              <a:path w="127" h="141">
                <a:moveTo>
                  <a:pt x="115" y="0"/>
                </a:moveTo>
                <a:lnTo>
                  <a:pt x="0" y="130"/>
                </a:lnTo>
                <a:lnTo>
                  <a:pt x="14" y="141"/>
                </a:lnTo>
                <a:lnTo>
                  <a:pt x="127" y="11"/>
                </a:lnTo>
                <a:lnTo>
                  <a:pt x="115" y="0"/>
                </a:lnTo>
                <a:close/>
              </a:path>
            </a:pathLst>
          </a:custGeom>
          <a:solidFill>
            <a:srgbClr val="121415"/>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4033" name="Freeform 1153"/>
          <p:cNvSpPr/>
          <p:nvPr/>
        </p:nvSpPr>
        <p:spPr bwMode="auto">
          <a:xfrm>
            <a:off x="2532063" y="3373438"/>
            <a:ext cx="33338" cy="33338"/>
          </a:xfrm>
          <a:custGeom>
            <a:avLst/>
            <a:gdLst/>
            <a:ahLst/>
            <a:cxnLst>
              <a:cxn ang="0">
                <a:pos x="0" y="21"/>
              </a:cxn>
              <a:cxn ang="0">
                <a:pos x="65" y="84"/>
              </a:cxn>
              <a:cxn ang="0">
                <a:pos x="81" y="0"/>
              </a:cxn>
              <a:cxn ang="0">
                <a:pos x="0" y="21"/>
              </a:cxn>
            </a:cxnLst>
            <a:rect l="0" t="0" r="r" b="b"/>
            <a:pathLst>
              <a:path w="81" h="84">
                <a:moveTo>
                  <a:pt x="0" y="21"/>
                </a:moveTo>
                <a:lnTo>
                  <a:pt x="65" y="84"/>
                </a:lnTo>
                <a:lnTo>
                  <a:pt x="81" y="0"/>
                </a:lnTo>
                <a:lnTo>
                  <a:pt x="0" y="21"/>
                </a:lnTo>
                <a:close/>
              </a:path>
            </a:pathLst>
          </a:custGeom>
          <a:solidFill>
            <a:srgbClr val="FFFFFF"/>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4034" name="Freeform 1154"/>
          <p:cNvSpPr/>
          <p:nvPr/>
        </p:nvSpPr>
        <p:spPr bwMode="auto">
          <a:xfrm>
            <a:off x="2530475" y="3379788"/>
            <a:ext cx="31750" cy="34925"/>
          </a:xfrm>
          <a:custGeom>
            <a:avLst/>
            <a:gdLst/>
            <a:ahLst/>
            <a:cxnLst>
              <a:cxn ang="0">
                <a:pos x="80" y="70"/>
              </a:cxn>
              <a:cxn ang="0">
                <a:pos x="77" y="63"/>
              </a:cxn>
              <a:cxn ang="0">
                <a:pos x="12" y="0"/>
              </a:cxn>
              <a:cxn ang="0">
                <a:pos x="0" y="12"/>
              </a:cxn>
              <a:cxn ang="0">
                <a:pos x="65" y="75"/>
              </a:cxn>
              <a:cxn ang="0">
                <a:pos x="80" y="70"/>
              </a:cxn>
              <a:cxn ang="0">
                <a:pos x="65" y="75"/>
              </a:cxn>
              <a:cxn ang="0">
                <a:pos x="77" y="87"/>
              </a:cxn>
              <a:cxn ang="0">
                <a:pos x="80" y="70"/>
              </a:cxn>
            </a:cxnLst>
            <a:rect l="0" t="0" r="r" b="b"/>
            <a:pathLst>
              <a:path w="80" h="87">
                <a:moveTo>
                  <a:pt x="80" y="70"/>
                </a:moveTo>
                <a:lnTo>
                  <a:pt x="77" y="63"/>
                </a:lnTo>
                <a:lnTo>
                  <a:pt x="12" y="0"/>
                </a:lnTo>
                <a:lnTo>
                  <a:pt x="0" y="12"/>
                </a:lnTo>
                <a:lnTo>
                  <a:pt x="65" y="75"/>
                </a:lnTo>
                <a:lnTo>
                  <a:pt x="80" y="70"/>
                </a:lnTo>
                <a:lnTo>
                  <a:pt x="65" y="75"/>
                </a:lnTo>
                <a:lnTo>
                  <a:pt x="77" y="87"/>
                </a:lnTo>
                <a:lnTo>
                  <a:pt x="80" y="70"/>
                </a:lnTo>
                <a:close/>
              </a:path>
            </a:pathLst>
          </a:custGeom>
          <a:solidFill>
            <a:srgbClr val="121415"/>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4035" name="Freeform 1155"/>
          <p:cNvSpPr/>
          <p:nvPr/>
        </p:nvSpPr>
        <p:spPr bwMode="auto">
          <a:xfrm>
            <a:off x="2555875" y="3373438"/>
            <a:ext cx="12700" cy="34925"/>
          </a:xfrm>
          <a:custGeom>
            <a:avLst/>
            <a:gdLst/>
            <a:ahLst/>
            <a:cxnLst>
              <a:cxn ang="0">
                <a:pos x="15" y="0"/>
              </a:cxn>
              <a:cxn ang="0">
                <a:pos x="15" y="0"/>
              </a:cxn>
              <a:cxn ang="0">
                <a:pos x="0" y="86"/>
              </a:cxn>
              <a:cxn ang="0">
                <a:pos x="17" y="88"/>
              </a:cxn>
              <a:cxn ang="0">
                <a:pos x="32" y="4"/>
              </a:cxn>
              <a:cxn ang="0">
                <a:pos x="15" y="0"/>
              </a:cxn>
              <a:cxn ang="0">
                <a:pos x="32" y="4"/>
              </a:cxn>
              <a:cxn ang="0">
                <a:pos x="24" y="3"/>
              </a:cxn>
              <a:cxn ang="0">
                <a:pos x="15" y="0"/>
              </a:cxn>
            </a:cxnLst>
            <a:rect l="0" t="0" r="r" b="b"/>
            <a:pathLst>
              <a:path w="32" h="88">
                <a:moveTo>
                  <a:pt x="15" y="0"/>
                </a:moveTo>
                <a:lnTo>
                  <a:pt x="15" y="0"/>
                </a:lnTo>
                <a:lnTo>
                  <a:pt x="0" y="86"/>
                </a:lnTo>
                <a:lnTo>
                  <a:pt x="17" y="88"/>
                </a:lnTo>
                <a:lnTo>
                  <a:pt x="32" y="4"/>
                </a:lnTo>
                <a:lnTo>
                  <a:pt x="15" y="0"/>
                </a:lnTo>
                <a:lnTo>
                  <a:pt x="32" y="4"/>
                </a:lnTo>
                <a:lnTo>
                  <a:pt x="24" y="3"/>
                </a:lnTo>
                <a:lnTo>
                  <a:pt x="15" y="0"/>
                </a:lnTo>
                <a:close/>
              </a:path>
            </a:pathLst>
          </a:custGeom>
          <a:solidFill>
            <a:srgbClr val="121415"/>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4036" name="Freeform 1156"/>
          <p:cNvSpPr/>
          <p:nvPr/>
        </p:nvSpPr>
        <p:spPr bwMode="auto">
          <a:xfrm>
            <a:off x="2692400" y="3397250"/>
            <a:ext cx="49213" cy="57150"/>
          </a:xfrm>
          <a:custGeom>
            <a:avLst/>
            <a:gdLst/>
            <a:ahLst/>
            <a:cxnLst>
              <a:cxn ang="0">
                <a:pos x="0" y="11"/>
              </a:cxn>
              <a:cxn ang="0">
                <a:pos x="112" y="141"/>
              </a:cxn>
              <a:cxn ang="0">
                <a:pos x="125" y="130"/>
              </a:cxn>
              <a:cxn ang="0">
                <a:pos x="14" y="0"/>
              </a:cxn>
              <a:cxn ang="0">
                <a:pos x="0" y="11"/>
              </a:cxn>
            </a:cxnLst>
            <a:rect l="0" t="0" r="r" b="b"/>
            <a:pathLst>
              <a:path w="125" h="141">
                <a:moveTo>
                  <a:pt x="0" y="11"/>
                </a:moveTo>
                <a:lnTo>
                  <a:pt x="112" y="141"/>
                </a:lnTo>
                <a:lnTo>
                  <a:pt x="125" y="130"/>
                </a:lnTo>
                <a:lnTo>
                  <a:pt x="14" y="0"/>
                </a:lnTo>
                <a:lnTo>
                  <a:pt x="0" y="11"/>
                </a:lnTo>
                <a:close/>
              </a:path>
            </a:pathLst>
          </a:custGeom>
          <a:solidFill>
            <a:srgbClr val="121415"/>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4037" name="Freeform 1157"/>
          <p:cNvSpPr/>
          <p:nvPr/>
        </p:nvSpPr>
        <p:spPr bwMode="auto">
          <a:xfrm>
            <a:off x="2679700" y="3373438"/>
            <a:ext cx="31750" cy="33338"/>
          </a:xfrm>
          <a:custGeom>
            <a:avLst/>
            <a:gdLst/>
            <a:ahLst/>
            <a:cxnLst>
              <a:cxn ang="0">
                <a:pos x="79" y="21"/>
              </a:cxn>
              <a:cxn ang="0">
                <a:pos x="14" y="84"/>
              </a:cxn>
              <a:cxn ang="0">
                <a:pos x="0" y="0"/>
              </a:cxn>
              <a:cxn ang="0">
                <a:pos x="79" y="21"/>
              </a:cxn>
            </a:cxnLst>
            <a:rect l="0" t="0" r="r" b="b"/>
            <a:pathLst>
              <a:path w="79" h="84">
                <a:moveTo>
                  <a:pt x="79" y="21"/>
                </a:moveTo>
                <a:lnTo>
                  <a:pt x="14" y="84"/>
                </a:lnTo>
                <a:lnTo>
                  <a:pt x="0" y="0"/>
                </a:lnTo>
                <a:lnTo>
                  <a:pt x="79" y="21"/>
                </a:lnTo>
                <a:close/>
              </a:path>
            </a:pathLst>
          </a:custGeom>
          <a:solidFill>
            <a:srgbClr val="FFFFFF"/>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4038" name="Freeform 1158"/>
          <p:cNvSpPr/>
          <p:nvPr/>
        </p:nvSpPr>
        <p:spPr bwMode="auto">
          <a:xfrm>
            <a:off x="2681288" y="3379788"/>
            <a:ext cx="31750" cy="34925"/>
          </a:xfrm>
          <a:custGeom>
            <a:avLst/>
            <a:gdLst/>
            <a:ahLst/>
            <a:cxnLst>
              <a:cxn ang="0">
                <a:pos x="0" y="70"/>
              </a:cxn>
              <a:cxn ang="0">
                <a:pos x="16" y="75"/>
              </a:cxn>
              <a:cxn ang="0">
                <a:pos x="80" y="12"/>
              </a:cxn>
              <a:cxn ang="0">
                <a:pos x="67" y="0"/>
              </a:cxn>
              <a:cxn ang="0">
                <a:pos x="3" y="63"/>
              </a:cxn>
              <a:cxn ang="0">
                <a:pos x="0" y="70"/>
              </a:cxn>
              <a:cxn ang="0">
                <a:pos x="0" y="70"/>
              </a:cxn>
              <a:cxn ang="0">
                <a:pos x="3" y="87"/>
              </a:cxn>
              <a:cxn ang="0">
                <a:pos x="16" y="75"/>
              </a:cxn>
              <a:cxn ang="0">
                <a:pos x="0" y="70"/>
              </a:cxn>
            </a:cxnLst>
            <a:rect l="0" t="0" r="r" b="b"/>
            <a:pathLst>
              <a:path w="80" h="87">
                <a:moveTo>
                  <a:pt x="0" y="70"/>
                </a:moveTo>
                <a:lnTo>
                  <a:pt x="16" y="75"/>
                </a:lnTo>
                <a:lnTo>
                  <a:pt x="80" y="12"/>
                </a:lnTo>
                <a:lnTo>
                  <a:pt x="67" y="0"/>
                </a:lnTo>
                <a:lnTo>
                  <a:pt x="3" y="63"/>
                </a:lnTo>
                <a:lnTo>
                  <a:pt x="0" y="70"/>
                </a:lnTo>
                <a:lnTo>
                  <a:pt x="0" y="70"/>
                </a:lnTo>
                <a:lnTo>
                  <a:pt x="3" y="87"/>
                </a:lnTo>
                <a:lnTo>
                  <a:pt x="16" y="75"/>
                </a:lnTo>
                <a:lnTo>
                  <a:pt x="0" y="70"/>
                </a:lnTo>
                <a:close/>
              </a:path>
            </a:pathLst>
          </a:custGeom>
          <a:solidFill>
            <a:srgbClr val="121415"/>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4039" name="Freeform 1159"/>
          <p:cNvSpPr/>
          <p:nvPr/>
        </p:nvSpPr>
        <p:spPr bwMode="auto">
          <a:xfrm>
            <a:off x="2676525" y="3373438"/>
            <a:ext cx="12700" cy="34925"/>
          </a:xfrm>
          <a:custGeom>
            <a:avLst/>
            <a:gdLst/>
            <a:ahLst/>
            <a:cxnLst>
              <a:cxn ang="0">
                <a:pos x="0" y="3"/>
              </a:cxn>
              <a:cxn ang="0">
                <a:pos x="0" y="3"/>
              </a:cxn>
              <a:cxn ang="0">
                <a:pos x="13" y="87"/>
              </a:cxn>
              <a:cxn ang="0">
                <a:pos x="31" y="85"/>
              </a:cxn>
              <a:cxn ang="0">
                <a:pos x="17" y="0"/>
              </a:cxn>
              <a:cxn ang="0">
                <a:pos x="0" y="3"/>
              </a:cxn>
              <a:cxn ang="0">
                <a:pos x="17" y="0"/>
              </a:cxn>
              <a:cxn ang="0">
                <a:pos x="8" y="2"/>
              </a:cxn>
              <a:cxn ang="0">
                <a:pos x="0" y="3"/>
              </a:cxn>
            </a:cxnLst>
            <a:rect l="0" t="0" r="r" b="b"/>
            <a:pathLst>
              <a:path w="31" h="87">
                <a:moveTo>
                  <a:pt x="0" y="3"/>
                </a:moveTo>
                <a:lnTo>
                  <a:pt x="0" y="3"/>
                </a:lnTo>
                <a:lnTo>
                  <a:pt x="13" y="87"/>
                </a:lnTo>
                <a:lnTo>
                  <a:pt x="31" y="85"/>
                </a:lnTo>
                <a:lnTo>
                  <a:pt x="17" y="0"/>
                </a:lnTo>
                <a:lnTo>
                  <a:pt x="0" y="3"/>
                </a:lnTo>
                <a:lnTo>
                  <a:pt x="17" y="0"/>
                </a:lnTo>
                <a:lnTo>
                  <a:pt x="8" y="2"/>
                </a:lnTo>
                <a:lnTo>
                  <a:pt x="0" y="3"/>
                </a:lnTo>
                <a:close/>
              </a:path>
            </a:pathLst>
          </a:custGeom>
          <a:solidFill>
            <a:srgbClr val="121415"/>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4040" name="Rectangle 1160"/>
          <p:cNvSpPr>
            <a:spLocks noChangeArrowheads="1"/>
          </p:cNvSpPr>
          <p:nvPr/>
        </p:nvSpPr>
        <p:spPr bwMode="auto">
          <a:xfrm>
            <a:off x="2794000" y="3567113"/>
            <a:ext cx="7938" cy="52388"/>
          </a:xfrm>
          <a:prstGeom prst="rect">
            <a:avLst/>
          </a:prstGeom>
          <a:solidFill>
            <a:srgbClr val="121415"/>
          </a:solidFill>
          <a:ln w="9525">
            <a:noFill/>
            <a:miter lim="800000"/>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4041" name="Freeform 1161"/>
          <p:cNvSpPr/>
          <p:nvPr/>
        </p:nvSpPr>
        <p:spPr bwMode="auto">
          <a:xfrm>
            <a:off x="2779713" y="3556000"/>
            <a:ext cx="34925" cy="17463"/>
          </a:xfrm>
          <a:custGeom>
            <a:avLst/>
            <a:gdLst/>
            <a:ahLst/>
            <a:cxnLst>
              <a:cxn ang="0">
                <a:pos x="0" y="41"/>
              </a:cxn>
              <a:cxn ang="0">
                <a:pos x="87" y="41"/>
              </a:cxn>
              <a:cxn ang="0">
                <a:pos x="44" y="0"/>
              </a:cxn>
              <a:cxn ang="0">
                <a:pos x="0" y="41"/>
              </a:cxn>
            </a:cxnLst>
            <a:rect l="0" t="0" r="r" b="b"/>
            <a:pathLst>
              <a:path w="87" h="41">
                <a:moveTo>
                  <a:pt x="0" y="41"/>
                </a:moveTo>
                <a:lnTo>
                  <a:pt x="87" y="41"/>
                </a:lnTo>
                <a:lnTo>
                  <a:pt x="44" y="0"/>
                </a:lnTo>
                <a:lnTo>
                  <a:pt x="0" y="41"/>
                </a:lnTo>
                <a:close/>
              </a:path>
            </a:pathLst>
          </a:custGeom>
          <a:solidFill>
            <a:srgbClr val="F2CDBE"/>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4042" name="Freeform 1162"/>
          <p:cNvSpPr/>
          <p:nvPr/>
        </p:nvSpPr>
        <p:spPr bwMode="auto">
          <a:xfrm>
            <a:off x="2779713" y="3568700"/>
            <a:ext cx="44450" cy="7938"/>
          </a:xfrm>
          <a:custGeom>
            <a:avLst/>
            <a:gdLst/>
            <a:ahLst/>
            <a:cxnLst>
              <a:cxn ang="0">
                <a:pos x="93" y="3"/>
              </a:cxn>
              <a:cxn ang="0">
                <a:pos x="87" y="0"/>
              </a:cxn>
              <a:cxn ang="0">
                <a:pos x="0" y="0"/>
              </a:cxn>
              <a:cxn ang="0">
                <a:pos x="0" y="18"/>
              </a:cxn>
              <a:cxn ang="0">
                <a:pos x="87" y="18"/>
              </a:cxn>
              <a:cxn ang="0">
                <a:pos x="93" y="3"/>
              </a:cxn>
              <a:cxn ang="0">
                <a:pos x="87" y="18"/>
              </a:cxn>
              <a:cxn ang="0">
                <a:pos x="108" y="18"/>
              </a:cxn>
              <a:cxn ang="0">
                <a:pos x="93" y="3"/>
              </a:cxn>
            </a:cxnLst>
            <a:rect l="0" t="0" r="r" b="b"/>
            <a:pathLst>
              <a:path w="108" h="18">
                <a:moveTo>
                  <a:pt x="93" y="3"/>
                </a:moveTo>
                <a:lnTo>
                  <a:pt x="87" y="0"/>
                </a:lnTo>
                <a:lnTo>
                  <a:pt x="0" y="0"/>
                </a:lnTo>
                <a:lnTo>
                  <a:pt x="0" y="18"/>
                </a:lnTo>
                <a:lnTo>
                  <a:pt x="87" y="18"/>
                </a:lnTo>
                <a:lnTo>
                  <a:pt x="93" y="3"/>
                </a:lnTo>
                <a:lnTo>
                  <a:pt x="87" y="18"/>
                </a:lnTo>
                <a:lnTo>
                  <a:pt x="108" y="18"/>
                </a:lnTo>
                <a:lnTo>
                  <a:pt x="93" y="3"/>
                </a:lnTo>
                <a:close/>
              </a:path>
            </a:pathLst>
          </a:custGeom>
          <a:solidFill>
            <a:srgbClr val="121415"/>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4043" name="Freeform 1163"/>
          <p:cNvSpPr/>
          <p:nvPr/>
        </p:nvSpPr>
        <p:spPr bwMode="auto">
          <a:xfrm>
            <a:off x="2795588" y="3554413"/>
            <a:ext cx="22225" cy="20638"/>
          </a:xfrm>
          <a:custGeom>
            <a:avLst/>
            <a:gdLst/>
            <a:ahLst/>
            <a:cxnLst>
              <a:cxn ang="0">
                <a:pos x="0" y="13"/>
              </a:cxn>
              <a:cxn ang="0">
                <a:pos x="0" y="13"/>
              </a:cxn>
              <a:cxn ang="0">
                <a:pos x="43" y="54"/>
              </a:cxn>
              <a:cxn ang="0">
                <a:pos x="56" y="42"/>
              </a:cxn>
              <a:cxn ang="0">
                <a:pos x="13" y="0"/>
              </a:cxn>
              <a:cxn ang="0">
                <a:pos x="0" y="13"/>
              </a:cxn>
              <a:cxn ang="0">
                <a:pos x="13" y="0"/>
              </a:cxn>
              <a:cxn ang="0">
                <a:pos x="7" y="7"/>
              </a:cxn>
              <a:cxn ang="0">
                <a:pos x="0" y="13"/>
              </a:cxn>
            </a:cxnLst>
            <a:rect l="0" t="0" r="r" b="b"/>
            <a:pathLst>
              <a:path w="56" h="54">
                <a:moveTo>
                  <a:pt x="0" y="13"/>
                </a:moveTo>
                <a:lnTo>
                  <a:pt x="0" y="13"/>
                </a:lnTo>
                <a:lnTo>
                  <a:pt x="43" y="54"/>
                </a:lnTo>
                <a:lnTo>
                  <a:pt x="56" y="42"/>
                </a:lnTo>
                <a:lnTo>
                  <a:pt x="13" y="0"/>
                </a:lnTo>
                <a:lnTo>
                  <a:pt x="0" y="13"/>
                </a:lnTo>
                <a:lnTo>
                  <a:pt x="13" y="0"/>
                </a:lnTo>
                <a:lnTo>
                  <a:pt x="7" y="7"/>
                </a:lnTo>
                <a:lnTo>
                  <a:pt x="0" y="13"/>
                </a:lnTo>
                <a:close/>
              </a:path>
            </a:pathLst>
          </a:custGeom>
          <a:solidFill>
            <a:srgbClr val="121415"/>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4044" name="Rectangle 1164"/>
          <p:cNvSpPr>
            <a:spLocks noChangeArrowheads="1"/>
          </p:cNvSpPr>
          <p:nvPr/>
        </p:nvSpPr>
        <p:spPr bwMode="auto">
          <a:xfrm>
            <a:off x="3163888" y="3090863"/>
            <a:ext cx="6350" cy="6350"/>
          </a:xfrm>
          <a:prstGeom prst="rect">
            <a:avLst/>
          </a:prstGeom>
          <a:solidFill>
            <a:srgbClr val="121415"/>
          </a:solidFill>
          <a:ln w="9525">
            <a:noFill/>
            <a:miter lim="800000"/>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4045" name="Rectangle 1165"/>
          <p:cNvSpPr>
            <a:spLocks noChangeArrowheads="1"/>
          </p:cNvSpPr>
          <p:nvPr/>
        </p:nvSpPr>
        <p:spPr bwMode="auto">
          <a:xfrm>
            <a:off x="3163888" y="3119438"/>
            <a:ext cx="6350" cy="6350"/>
          </a:xfrm>
          <a:prstGeom prst="rect">
            <a:avLst/>
          </a:prstGeom>
          <a:solidFill>
            <a:srgbClr val="121415"/>
          </a:solidFill>
          <a:ln w="9525">
            <a:noFill/>
            <a:miter lim="800000"/>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4046" name="Rectangle 1166"/>
          <p:cNvSpPr>
            <a:spLocks noChangeArrowheads="1"/>
          </p:cNvSpPr>
          <p:nvPr/>
        </p:nvSpPr>
        <p:spPr bwMode="auto">
          <a:xfrm>
            <a:off x="3163888" y="3148013"/>
            <a:ext cx="6350" cy="6350"/>
          </a:xfrm>
          <a:prstGeom prst="rect">
            <a:avLst/>
          </a:prstGeom>
          <a:solidFill>
            <a:srgbClr val="121415"/>
          </a:solidFill>
          <a:ln w="9525">
            <a:noFill/>
            <a:miter lim="800000"/>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4047" name="Rectangle 1167"/>
          <p:cNvSpPr>
            <a:spLocks noChangeArrowheads="1"/>
          </p:cNvSpPr>
          <p:nvPr/>
        </p:nvSpPr>
        <p:spPr bwMode="auto">
          <a:xfrm>
            <a:off x="3163888" y="3175000"/>
            <a:ext cx="6350" cy="7938"/>
          </a:xfrm>
          <a:prstGeom prst="rect">
            <a:avLst/>
          </a:prstGeom>
          <a:solidFill>
            <a:srgbClr val="121415"/>
          </a:solidFill>
          <a:ln w="9525">
            <a:noFill/>
            <a:miter lim="800000"/>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4048" name="Rectangle 1168"/>
          <p:cNvSpPr>
            <a:spLocks noChangeArrowheads="1"/>
          </p:cNvSpPr>
          <p:nvPr/>
        </p:nvSpPr>
        <p:spPr bwMode="auto">
          <a:xfrm>
            <a:off x="3163888" y="3203575"/>
            <a:ext cx="6350" cy="7938"/>
          </a:xfrm>
          <a:prstGeom prst="rect">
            <a:avLst/>
          </a:prstGeom>
          <a:solidFill>
            <a:srgbClr val="121415"/>
          </a:solidFill>
          <a:ln w="9525">
            <a:noFill/>
            <a:miter lim="800000"/>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4049" name="Rectangle 1169"/>
          <p:cNvSpPr>
            <a:spLocks noChangeArrowheads="1"/>
          </p:cNvSpPr>
          <p:nvPr/>
        </p:nvSpPr>
        <p:spPr bwMode="auto">
          <a:xfrm>
            <a:off x="3163888" y="3232150"/>
            <a:ext cx="6350" cy="7938"/>
          </a:xfrm>
          <a:prstGeom prst="rect">
            <a:avLst/>
          </a:prstGeom>
          <a:solidFill>
            <a:srgbClr val="121415"/>
          </a:solidFill>
          <a:ln w="9525">
            <a:noFill/>
            <a:miter lim="800000"/>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4050" name="Rectangle 1170"/>
          <p:cNvSpPr>
            <a:spLocks noChangeArrowheads="1"/>
          </p:cNvSpPr>
          <p:nvPr/>
        </p:nvSpPr>
        <p:spPr bwMode="auto">
          <a:xfrm>
            <a:off x="3163888" y="3260725"/>
            <a:ext cx="6350" cy="7938"/>
          </a:xfrm>
          <a:prstGeom prst="rect">
            <a:avLst/>
          </a:prstGeom>
          <a:solidFill>
            <a:srgbClr val="121415"/>
          </a:solidFill>
          <a:ln w="9525">
            <a:noFill/>
            <a:miter lim="800000"/>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4051" name="Rectangle 1171"/>
          <p:cNvSpPr>
            <a:spLocks noChangeArrowheads="1"/>
          </p:cNvSpPr>
          <p:nvPr/>
        </p:nvSpPr>
        <p:spPr bwMode="auto">
          <a:xfrm>
            <a:off x="3163888" y="3289300"/>
            <a:ext cx="6350" cy="6350"/>
          </a:xfrm>
          <a:prstGeom prst="rect">
            <a:avLst/>
          </a:prstGeom>
          <a:solidFill>
            <a:srgbClr val="121415"/>
          </a:solidFill>
          <a:ln w="9525">
            <a:noFill/>
            <a:miter lim="800000"/>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4052" name="Rectangle 1172"/>
          <p:cNvSpPr>
            <a:spLocks noChangeArrowheads="1"/>
          </p:cNvSpPr>
          <p:nvPr/>
        </p:nvSpPr>
        <p:spPr bwMode="auto">
          <a:xfrm>
            <a:off x="3163888" y="3317875"/>
            <a:ext cx="6350" cy="6350"/>
          </a:xfrm>
          <a:prstGeom prst="rect">
            <a:avLst/>
          </a:prstGeom>
          <a:solidFill>
            <a:srgbClr val="121415"/>
          </a:solidFill>
          <a:ln w="9525">
            <a:noFill/>
            <a:miter lim="800000"/>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4053" name="Rectangle 1173"/>
          <p:cNvSpPr>
            <a:spLocks noChangeArrowheads="1"/>
          </p:cNvSpPr>
          <p:nvPr/>
        </p:nvSpPr>
        <p:spPr bwMode="auto">
          <a:xfrm>
            <a:off x="3163888" y="3346450"/>
            <a:ext cx="6350" cy="6350"/>
          </a:xfrm>
          <a:prstGeom prst="rect">
            <a:avLst/>
          </a:prstGeom>
          <a:solidFill>
            <a:srgbClr val="121415"/>
          </a:solidFill>
          <a:ln w="9525">
            <a:noFill/>
            <a:miter lim="800000"/>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4054" name="Rectangle 1174"/>
          <p:cNvSpPr>
            <a:spLocks noChangeArrowheads="1"/>
          </p:cNvSpPr>
          <p:nvPr/>
        </p:nvSpPr>
        <p:spPr bwMode="auto">
          <a:xfrm>
            <a:off x="3163888" y="3373438"/>
            <a:ext cx="6350" cy="7938"/>
          </a:xfrm>
          <a:prstGeom prst="rect">
            <a:avLst/>
          </a:prstGeom>
          <a:solidFill>
            <a:srgbClr val="121415"/>
          </a:solidFill>
          <a:ln w="9525">
            <a:noFill/>
            <a:miter lim="800000"/>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4055" name="Rectangle 1175"/>
          <p:cNvSpPr>
            <a:spLocks noChangeArrowheads="1"/>
          </p:cNvSpPr>
          <p:nvPr/>
        </p:nvSpPr>
        <p:spPr bwMode="auto">
          <a:xfrm>
            <a:off x="3163888" y="3402013"/>
            <a:ext cx="6350" cy="7938"/>
          </a:xfrm>
          <a:prstGeom prst="rect">
            <a:avLst/>
          </a:prstGeom>
          <a:solidFill>
            <a:srgbClr val="121415"/>
          </a:solidFill>
          <a:ln w="9525">
            <a:noFill/>
            <a:miter lim="800000"/>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4056" name="Rectangle 1176"/>
          <p:cNvSpPr>
            <a:spLocks noChangeArrowheads="1"/>
          </p:cNvSpPr>
          <p:nvPr/>
        </p:nvSpPr>
        <p:spPr bwMode="auto">
          <a:xfrm>
            <a:off x="3163888" y="3430588"/>
            <a:ext cx="6350" cy="7938"/>
          </a:xfrm>
          <a:prstGeom prst="rect">
            <a:avLst/>
          </a:prstGeom>
          <a:solidFill>
            <a:srgbClr val="121415"/>
          </a:solidFill>
          <a:ln w="9525">
            <a:noFill/>
            <a:miter lim="800000"/>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4057" name="Rectangle 1177"/>
          <p:cNvSpPr>
            <a:spLocks noChangeArrowheads="1"/>
          </p:cNvSpPr>
          <p:nvPr/>
        </p:nvSpPr>
        <p:spPr bwMode="auto">
          <a:xfrm>
            <a:off x="3163888" y="3459163"/>
            <a:ext cx="6350" cy="7938"/>
          </a:xfrm>
          <a:prstGeom prst="rect">
            <a:avLst/>
          </a:prstGeom>
          <a:solidFill>
            <a:srgbClr val="121415"/>
          </a:solidFill>
          <a:ln w="9525">
            <a:noFill/>
            <a:miter lim="800000"/>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4058" name="Rectangle 1178"/>
          <p:cNvSpPr>
            <a:spLocks noChangeArrowheads="1"/>
          </p:cNvSpPr>
          <p:nvPr/>
        </p:nvSpPr>
        <p:spPr bwMode="auto">
          <a:xfrm>
            <a:off x="3163888" y="3487738"/>
            <a:ext cx="6350" cy="6350"/>
          </a:xfrm>
          <a:prstGeom prst="rect">
            <a:avLst/>
          </a:prstGeom>
          <a:solidFill>
            <a:srgbClr val="121415"/>
          </a:solidFill>
          <a:ln w="9525">
            <a:noFill/>
            <a:miter lim="800000"/>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4059" name="Rectangle 1179"/>
          <p:cNvSpPr>
            <a:spLocks noChangeArrowheads="1"/>
          </p:cNvSpPr>
          <p:nvPr/>
        </p:nvSpPr>
        <p:spPr bwMode="auto">
          <a:xfrm>
            <a:off x="3163888" y="3516313"/>
            <a:ext cx="6350" cy="6350"/>
          </a:xfrm>
          <a:prstGeom prst="rect">
            <a:avLst/>
          </a:prstGeom>
          <a:solidFill>
            <a:srgbClr val="121415"/>
          </a:solidFill>
          <a:ln w="9525">
            <a:noFill/>
            <a:miter lim="800000"/>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4060" name="Rectangle 1180"/>
          <p:cNvSpPr>
            <a:spLocks noChangeArrowheads="1"/>
          </p:cNvSpPr>
          <p:nvPr/>
        </p:nvSpPr>
        <p:spPr bwMode="auto">
          <a:xfrm>
            <a:off x="3163888" y="3544888"/>
            <a:ext cx="6350" cy="6350"/>
          </a:xfrm>
          <a:prstGeom prst="rect">
            <a:avLst/>
          </a:prstGeom>
          <a:solidFill>
            <a:srgbClr val="121415"/>
          </a:solidFill>
          <a:ln w="9525">
            <a:noFill/>
            <a:miter lim="800000"/>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4061" name="Rectangle 1181"/>
          <p:cNvSpPr>
            <a:spLocks noChangeArrowheads="1"/>
          </p:cNvSpPr>
          <p:nvPr/>
        </p:nvSpPr>
        <p:spPr bwMode="auto">
          <a:xfrm>
            <a:off x="3163888" y="3573463"/>
            <a:ext cx="6350" cy="6350"/>
          </a:xfrm>
          <a:prstGeom prst="rect">
            <a:avLst/>
          </a:prstGeom>
          <a:solidFill>
            <a:srgbClr val="121415"/>
          </a:solidFill>
          <a:ln w="9525">
            <a:noFill/>
            <a:miter lim="800000"/>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4062" name="Rectangle 1182"/>
          <p:cNvSpPr>
            <a:spLocks noChangeArrowheads="1"/>
          </p:cNvSpPr>
          <p:nvPr/>
        </p:nvSpPr>
        <p:spPr bwMode="auto">
          <a:xfrm>
            <a:off x="3163888" y="3600450"/>
            <a:ext cx="6350" cy="7938"/>
          </a:xfrm>
          <a:prstGeom prst="rect">
            <a:avLst/>
          </a:prstGeom>
          <a:solidFill>
            <a:srgbClr val="121415"/>
          </a:solidFill>
          <a:ln w="9525">
            <a:noFill/>
            <a:miter lim="800000"/>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4063" name="Rectangle 1183"/>
          <p:cNvSpPr>
            <a:spLocks noChangeArrowheads="1"/>
          </p:cNvSpPr>
          <p:nvPr/>
        </p:nvSpPr>
        <p:spPr bwMode="auto">
          <a:xfrm>
            <a:off x="3163888" y="3629025"/>
            <a:ext cx="6350" cy="7938"/>
          </a:xfrm>
          <a:prstGeom prst="rect">
            <a:avLst/>
          </a:prstGeom>
          <a:solidFill>
            <a:srgbClr val="121415"/>
          </a:solidFill>
          <a:ln w="9525">
            <a:noFill/>
            <a:miter lim="800000"/>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4064" name="Rectangle 1184"/>
          <p:cNvSpPr>
            <a:spLocks noChangeArrowheads="1"/>
          </p:cNvSpPr>
          <p:nvPr/>
        </p:nvSpPr>
        <p:spPr bwMode="auto">
          <a:xfrm>
            <a:off x="3163888" y="3657600"/>
            <a:ext cx="6350" cy="7938"/>
          </a:xfrm>
          <a:prstGeom prst="rect">
            <a:avLst/>
          </a:prstGeom>
          <a:solidFill>
            <a:srgbClr val="121415"/>
          </a:solidFill>
          <a:ln w="9525">
            <a:noFill/>
            <a:miter lim="800000"/>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4065" name="Rectangle 1185"/>
          <p:cNvSpPr>
            <a:spLocks noChangeArrowheads="1"/>
          </p:cNvSpPr>
          <p:nvPr/>
        </p:nvSpPr>
        <p:spPr bwMode="auto">
          <a:xfrm>
            <a:off x="3163888" y="3686175"/>
            <a:ext cx="6350" cy="6350"/>
          </a:xfrm>
          <a:prstGeom prst="rect">
            <a:avLst/>
          </a:prstGeom>
          <a:solidFill>
            <a:srgbClr val="121415"/>
          </a:solidFill>
          <a:ln w="9525">
            <a:noFill/>
            <a:miter lim="800000"/>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4066" name="Rectangle 1186"/>
          <p:cNvSpPr>
            <a:spLocks noChangeArrowheads="1"/>
          </p:cNvSpPr>
          <p:nvPr/>
        </p:nvSpPr>
        <p:spPr bwMode="auto">
          <a:xfrm>
            <a:off x="3163888" y="3714750"/>
            <a:ext cx="6350" cy="6350"/>
          </a:xfrm>
          <a:prstGeom prst="rect">
            <a:avLst/>
          </a:prstGeom>
          <a:solidFill>
            <a:srgbClr val="121415"/>
          </a:solidFill>
          <a:ln w="9525">
            <a:noFill/>
            <a:miter lim="800000"/>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4067" name="Rectangle 1187"/>
          <p:cNvSpPr>
            <a:spLocks noChangeArrowheads="1"/>
          </p:cNvSpPr>
          <p:nvPr/>
        </p:nvSpPr>
        <p:spPr bwMode="auto">
          <a:xfrm>
            <a:off x="3163888" y="3743325"/>
            <a:ext cx="6350" cy="6350"/>
          </a:xfrm>
          <a:prstGeom prst="rect">
            <a:avLst/>
          </a:prstGeom>
          <a:solidFill>
            <a:srgbClr val="121415"/>
          </a:solidFill>
          <a:ln w="9525">
            <a:noFill/>
            <a:miter lim="800000"/>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4068" name="Rectangle 1188"/>
          <p:cNvSpPr>
            <a:spLocks noChangeArrowheads="1"/>
          </p:cNvSpPr>
          <p:nvPr/>
        </p:nvSpPr>
        <p:spPr bwMode="auto">
          <a:xfrm>
            <a:off x="3163888" y="3771900"/>
            <a:ext cx="6350" cy="6350"/>
          </a:xfrm>
          <a:prstGeom prst="rect">
            <a:avLst/>
          </a:prstGeom>
          <a:solidFill>
            <a:srgbClr val="121415"/>
          </a:solidFill>
          <a:ln w="9525">
            <a:noFill/>
            <a:miter lim="800000"/>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4069" name="Rectangle 1189"/>
          <p:cNvSpPr>
            <a:spLocks noChangeArrowheads="1"/>
          </p:cNvSpPr>
          <p:nvPr/>
        </p:nvSpPr>
        <p:spPr bwMode="auto">
          <a:xfrm>
            <a:off x="3163888" y="3800475"/>
            <a:ext cx="6350" cy="6350"/>
          </a:xfrm>
          <a:prstGeom prst="rect">
            <a:avLst/>
          </a:prstGeom>
          <a:solidFill>
            <a:srgbClr val="121415"/>
          </a:solidFill>
          <a:ln w="9525">
            <a:noFill/>
            <a:miter lim="800000"/>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4070" name="Rectangle 1190"/>
          <p:cNvSpPr>
            <a:spLocks noChangeArrowheads="1"/>
          </p:cNvSpPr>
          <p:nvPr/>
        </p:nvSpPr>
        <p:spPr bwMode="auto">
          <a:xfrm>
            <a:off x="3163888" y="3827463"/>
            <a:ext cx="6350" cy="7938"/>
          </a:xfrm>
          <a:prstGeom prst="rect">
            <a:avLst/>
          </a:prstGeom>
          <a:solidFill>
            <a:srgbClr val="121415"/>
          </a:solidFill>
          <a:ln w="9525">
            <a:noFill/>
            <a:miter lim="800000"/>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4071" name="Rectangle 1191"/>
          <p:cNvSpPr>
            <a:spLocks noChangeArrowheads="1"/>
          </p:cNvSpPr>
          <p:nvPr/>
        </p:nvSpPr>
        <p:spPr bwMode="auto">
          <a:xfrm>
            <a:off x="3163888" y="3856038"/>
            <a:ext cx="6350" cy="7938"/>
          </a:xfrm>
          <a:prstGeom prst="rect">
            <a:avLst/>
          </a:prstGeom>
          <a:solidFill>
            <a:srgbClr val="121415"/>
          </a:solidFill>
          <a:ln w="9525">
            <a:noFill/>
            <a:miter lim="800000"/>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64679" name="Rectangle 1192"/>
          <p:cNvSpPr/>
          <p:nvPr/>
        </p:nvSpPr>
        <p:spPr>
          <a:xfrm>
            <a:off x="2125663" y="3897313"/>
            <a:ext cx="990600" cy="198437"/>
          </a:xfrm>
          <a:prstGeom prst="rect">
            <a:avLst/>
          </a:prstGeom>
          <a:noFill/>
          <a:ln w="9525">
            <a:noFill/>
          </a:ln>
        </p:spPr>
        <p:txBody>
          <a:bodyPr wrap="none" lIns="0" tIns="0" rIns="0" bIns="0" anchor="t">
            <a:spAutoFit/>
          </a:bodyPr>
          <a:p>
            <a:pPr eaLnBrk="0" hangingPunct="0"/>
            <a:r>
              <a:rPr lang="zh-CN" altLang="en-US" sz="1300" dirty="0">
                <a:solidFill>
                  <a:srgbClr val="121415"/>
                </a:solidFill>
                <a:latin typeface="Arial" panose="020B0604020202020204" pitchFamily="34" charset="0"/>
                <a:ea typeface="宋体" panose="02010600030101010101" pitchFamily="2" charset="-122"/>
              </a:rPr>
              <a:t>业务用例模型</a:t>
            </a:r>
            <a:endParaRPr lang="zh-CN" altLang="en-US" sz="1000" dirty="0">
              <a:latin typeface="Arial" panose="020B0604020202020204" pitchFamily="34" charset="0"/>
              <a:ea typeface="宋体" panose="02010600030101010101" pitchFamily="2" charset="-122"/>
            </a:endParaRPr>
          </a:p>
        </p:txBody>
      </p:sp>
      <p:sp>
        <p:nvSpPr>
          <p:cNvPr id="764073" name="Line 1193"/>
          <p:cNvSpPr>
            <a:spLocks noChangeShapeType="1"/>
          </p:cNvSpPr>
          <p:nvPr/>
        </p:nvSpPr>
        <p:spPr bwMode="auto">
          <a:xfrm>
            <a:off x="3190875" y="1927225"/>
            <a:ext cx="1588" cy="7938"/>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4074" name="Line 1194"/>
          <p:cNvSpPr>
            <a:spLocks noChangeShapeType="1"/>
          </p:cNvSpPr>
          <p:nvPr/>
        </p:nvSpPr>
        <p:spPr bwMode="auto">
          <a:xfrm>
            <a:off x="3190875" y="1944688"/>
            <a:ext cx="1588" cy="6350"/>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4075" name="Line 1195"/>
          <p:cNvSpPr>
            <a:spLocks noChangeShapeType="1"/>
          </p:cNvSpPr>
          <p:nvPr/>
        </p:nvSpPr>
        <p:spPr bwMode="auto">
          <a:xfrm>
            <a:off x="3190875" y="1962150"/>
            <a:ext cx="1588" cy="6350"/>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4076" name="Line 1196"/>
          <p:cNvSpPr>
            <a:spLocks noChangeShapeType="1"/>
          </p:cNvSpPr>
          <p:nvPr/>
        </p:nvSpPr>
        <p:spPr bwMode="auto">
          <a:xfrm>
            <a:off x="3190875" y="1979613"/>
            <a:ext cx="1588" cy="6350"/>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4077" name="Line 1197"/>
          <p:cNvSpPr>
            <a:spLocks noChangeShapeType="1"/>
          </p:cNvSpPr>
          <p:nvPr/>
        </p:nvSpPr>
        <p:spPr bwMode="auto">
          <a:xfrm>
            <a:off x="3190875" y="1995488"/>
            <a:ext cx="1588" cy="7938"/>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4078" name="Line 1198"/>
          <p:cNvSpPr>
            <a:spLocks noChangeShapeType="1"/>
          </p:cNvSpPr>
          <p:nvPr/>
        </p:nvSpPr>
        <p:spPr bwMode="auto">
          <a:xfrm>
            <a:off x="3190875" y="2012950"/>
            <a:ext cx="1588" cy="7938"/>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4079" name="Line 1199"/>
          <p:cNvSpPr>
            <a:spLocks noChangeShapeType="1"/>
          </p:cNvSpPr>
          <p:nvPr/>
        </p:nvSpPr>
        <p:spPr bwMode="auto">
          <a:xfrm>
            <a:off x="3190875" y="2030413"/>
            <a:ext cx="1588" cy="6350"/>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4080" name="Line 1200"/>
          <p:cNvSpPr>
            <a:spLocks noChangeShapeType="1"/>
          </p:cNvSpPr>
          <p:nvPr/>
        </p:nvSpPr>
        <p:spPr bwMode="auto">
          <a:xfrm>
            <a:off x="3190875" y="2047875"/>
            <a:ext cx="1588" cy="6350"/>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4081" name="Line 1201"/>
          <p:cNvSpPr>
            <a:spLocks noChangeShapeType="1"/>
          </p:cNvSpPr>
          <p:nvPr/>
        </p:nvSpPr>
        <p:spPr bwMode="auto">
          <a:xfrm>
            <a:off x="3190875" y="2065338"/>
            <a:ext cx="1588" cy="6350"/>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4082" name="Line 1202"/>
          <p:cNvSpPr>
            <a:spLocks noChangeShapeType="1"/>
          </p:cNvSpPr>
          <p:nvPr/>
        </p:nvSpPr>
        <p:spPr bwMode="auto">
          <a:xfrm>
            <a:off x="3190875" y="2081213"/>
            <a:ext cx="1588" cy="7938"/>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4083" name="Line 1203"/>
          <p:cNvSpPr>
            <a:spLocks noChangeShapeType="1"/>
          </p:cNvSpPr>
          <p:nvPr/>
        </p:nvSpPr>
        <p:spPr bwMode="auto">
          <a:xfrm>
            <a:off x="3190875" y="2098675"/>
            <a:ext cx="1588" cy="6350"/>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4084" name="Line 1204"/>
          <p:cNvSpPr>
            <a:spLocks noChangeShapeType="1"/>
          </p:cNvSpPr>
          <p:nvPr/>
        </p:nvSpPr>
        <p:spPr bwMode="auto">
          <a:xfrm>
            <a:off x="3190875" y="2116138"/>
            <a:ext cx="1588" cy="6350"/>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4085" name="Line 1205"/>
          <p:cNvSpPr>
            <a:spLocks noChangeShapeType="1"/>
          </p:cNvSpPr>
          <p:nvPr/>
        </p:nvSpPr>
        <p:spPr bwMode="auto">
          <a:xfrm>
            <a:off x="3190875" y="2132013"/>
            <a:ext cx="1588" cy="7938"/>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4086" name="Line 1206"/>
          <p:cNvSpPr>
            <a:spLocks noChangeShapeType="1"/>
          </p:cNvSpPr>
          <p:nvPr/>
        </p:nvSpPr>
        <p:spPr bwMode="auto">
          <a:xfrm>
            <a:off x="3190875" y="2149475"/>
            <a:ext cx="1588" cy="7938"/>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4087" name="Line 1207"/>
          <p:cNvSpPr>
            <a:spLocks noChangeShapeType="1"/>
          </p:cNvSpPr>
          <p:nvPr/>
        </p:nvSpPr>
        <p:spPr bwMode="auto">
          <a:xfrm>
            <a:off x="3190875" y="2166938"/>
            <a:ext cx="1588" cy="6350"/>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4088" name="Line 1208"/>
          <p:cNvSpPr>
            <a:spLocks noChangeShapeType="1"/>
          </p:cNvSpPr>
          <p:nvPr/>
        </p:nvSpPr>
        <p:spPr bwMode="auto">
          <a:xfrm>
            <a:off x="3190875" y="2184400"/>
            <a:ext cx="1588" cy="6350"/>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4089" name="Line 1209"/>
          <p:cNvSpPr>
            <a:spLocks noChangeShapeType="1"/>
          </p:cNvSpPr>
          <p:nvPr/>
        </p:nvSpPr>
        <p:spPr bwMode="auto">
          <a:xfrm>
            <a:off x="3190875" y="2201863"/>
            <a:ext cx="1588" cy="6350"/>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4090" name="Line 1210"/>
          <p:cNvSpPr>
            <a:spLocks noChangeShapeType="1"/>
          </p:cNvSpPr>
          <p:nvPr/>
        </p:nvSpPr>
        <p:spPr bwMode="auto">
          <a:xfrm>
            <a:off x="3190875" y="2217738"/>
            <a:ext cx="1588" cy="7938"/>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4091" name="Line 1211"/>
          <p:cNvSpPr>
            <a:spLocks noChangeShapeType="1"/>
          </p:cNvSpPr>
          <p:nvPr/>
        </p:nvSpPr>
        <p:spPr bwMode="auto">
          <a:xfrm>
            <a:off x="3190875" y="2235200"/>
            <a:ext cx="1588" cy="6350"/>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4092" name="Line 1212"/>
          <p:cNvSpPr>
            <a:spLocks noChangeShapeType="1"/>
          </p:cNvSpPr>
          <p:nvPr/>
        </p:nvSpPr>
        <p:spPr bwMode="auto">
          <a:xfrm>
            <a:off x="3190875" y="2252663"/>
            <a:ext cx="1588" cy="6350"/>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4093" name="Line 1213"/>
          <p:cNvSpPr>
            <a:spLocks noChangeShapeType="1"/>
          </p:cNvSpPr>
          <p:nvPr/>
        </p:nvSpPr>
        <p:spPr bwMode="auto">
          <a:xfrm>
            <a:off x="3190875" y="2270125"/>
            <a:ext cx="1588" cy="6350"/>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4094" name="Line 1214"/>
          <p:cNvSpPr>
            <a:spLocks noChangeShapeType="1"/>
          </p:cNvSpPr>
          <p:nvPr/>
        </p:nvSpPr>
        <p:spPr bwMode="auto">
          <a:xfrm>
            <a:off x="3190875" y="2286000"/>
            <a:ext cx="1588" cy="7938"/>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4095" name="Line 1215"/>
          <p:cNvSpPr>
            <a:spLocks noChangeShapeType="1"/>
          </p:cNvSpPr>
          <p:nvPr/>
        </p:nvSpPr>
        <p:spPr bwMode="auto">
          <a:xfrm>
            <a:off x="3190875" y="2303463"/>
            <a:ext cx="1588" cy="7938"/>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4096" name="Line 1216"/>
          <p:cNvSpPr>
            <a:spLocks noChangeShapeType="1"/>
          </p:cNvSpPr>
          <p:nvPr/>
        </p:nvSpPr>
        <p:spPr bwMode="auto">
          <a:xfrm>
            <a:off x="3190875" y="2320925"/>
            <a:ext cx="1588" cy="6350"/>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4097" name="Line 1217"/>
          <p:cNvSpPr>
            <a:spLocks noChangeShapeType="1"/>
          </p:cNvSpPr>
          <p:nvPr/>
        </p:nvSpPr>
        <p:spPr bwMode="auto">
          <a:xfrm>
            <a:off x="3190875" y="2338388"/>
            <a:ext cx="1588" cy="6350"/>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4098" name="Line 1218"/>
          <p:cNvSpPr>
            <a:spLocks noChangeShapeType="1"/>
          </p:cNvSpPr>
          <p:nvPr/>
        </p:nvSpPr>
        <p:spPr bwMode="auto">
          <a:xfrm>
            <a:off x="3190875" y="2354263"/>
            <a:ext cx="1588" cy="7938"/>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4099" name="Line 1219"/>
          <p:cNvSpPr>
            <a:spLocks noChangeShapeType="1"/>
          </p:cNvSpPr>
          <p:nvPr/>
        </p:nvSpPr>
        <p:spPr bwMode="auto">
          <a:xfrm>
            <a:off x="3190875" y="2371725"/>
            <a:ext cx="1588" cy="6350"/>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4100" name="Line 1220"/>
          <p:cNvSpPr>
            <a:spLocks noChangeShapeType="1"/>
          </p:cNvSpPr>
          <p:nvPr/>
        </p:nvSpPr>
        <p:spPr bwMode="auto">
          <a:xfrm>
            <a:off x="3190875" y="2389188"/>
            <a:ext cx="1588" cy="6350"/>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4101" name="Line 1221"/>
          <p:cNvSpPr>
            <a:spLocks noChangeShapeType="1"/>
          </p:cNvSpPr>
          <p:nvPr/>
        </p:nvSpPr>
        <p:spPr bwMode="auto">
          <a:xfrm>
            <a:off x="3190875" y="2406650"/>
            <a:ext cx="1588" cy="6350"/>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4102" name="Line 1222"/>
          <p:cNvSpPr>
            <a:spLocks noChangeShapeType="1"/>
          </p:cNvSpPr>
          <p:nvPr/>
        </p:nvSpPr>
        <p:spPr bwMode="auto">
          <a:xfrm>
            <a:off x="3190875" y="2422525"/>
            <a:ext cx="1588" cy="7938"/>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4103" name="Line 1223"/>
          <p:cNvSpPr>
            <a:spLocks noChangeShapeType="1"/>
          </p:cNvSpPr>
          <p:nvPr/>
        </p:nvSpPr>
        <p:spPr bwMode="auto">
          <a:xfrm>
            <a:off x="3190875" y="2439988"/>
            <a:ext cx="1588" cy="7938"/>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4104" name="Line 1224"/>
          <p:cNvSpPr>
            <a:spLocks noChangeShapeType="1"/>
          </p:cNvSpPr>
          <p:nvPr/>
        </p:nvSpPr>
        <p:spPr bwMode="auto">
          <a:xfrm>
            <a:off x="3190875" y="2457450"/>
            <a:ext cx="1588" cy="6350"/>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4105" name="Line 1225"/>
          <p:cNvSpPr>
            <a:spLocks noChangeShapeType="1"/>
          </p:cNvSpPr>
          <p:nvPr/>
        </p:nvSpPr>
        <p:spPr bwMode="auto">
          <a:xfrm>
            <a:off x="3190875" y="2474913"/>
            <a:ext cx="1588" cy="6350"/>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4106" name="Line 1226"/>
          <p:cNvSpPr>
            <a:spLocks noChangeShapeType="1"/>
          </p:cNvSpPr>
          <p:nvPr/>
        </p:nvSpPr>
        <p:spPr bwMode="auto">
          <a:xfrm>
            <a:off x="3190875" y="2492375"/>
            <a:ext cx="1588" cy="6350"/>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4107" name="Line 1227"/>
          <p:cNvSpPr>
            <a:spLocks noChangeShapeType="1"/>
          </p:cNvSpPr>
          <p:nvPr/>
        </p:nvSpPr>
        <p:spPr bwMode="auto">
          <a:xfrm>
            <a:off x="3190875" y="2508250"/>
            <a:ext cx="1588" cy="7938"/>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4108" name="Line 1228"/>
          <p:cNvSpPr>
            <a:spLocks noChangeShapeType="1"/>
          </p:cNvSpPr>
          <p:nvPr/>
        </p:nvSpPr>
        <p:spPr bwMode="auto">
          <a:xfrm>
            <a:off x="3190875" y="2525713"/>
            <a:ext cx="1588" cy="6350"/>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4109" name="Line 1229"/>
          <p:cNvSpPr>
            <a:spLocks noChangeShapeType="1"/>
          </p:cNvSpPr>
          <p:nvPr/>
        </p:nvSpPr>
        <p:spPr bwMode="auto">
          <a:xfrm>
            <a:off x="3190875" y="2543175"/>
            <a:ext cx="1588" cy="6350"/>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4110" name="Line 1230"/>
          <p:cNvSpPr>
            <a:spLocks noChangeShapeType="1"/>
          </p:cNvSpPr>
          <p:nvPr/>
        </p:nvSpPr>
        <p:spPr bwMode="auto">
          <a:xfrm>
            <a:off x="3190875" y="2559050"/>
            <a:ext cx="1588" cy="7938"/>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4111" name="Line 1231"/>
          <p:cNvSpPr>
            <a:spLocks noChangeShapeType="1"/>
          </p:cNvSpPr>
          <p:nvPr/>
        </p:nvSpPr>
        <p:spPr bwMode="auto">
          <a:xfrm>
            <a:off x="3190875" y="2576513"/>
            <a:ext cx="1588" cy="7938"/>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4112" name="Line 1232"/>
          <p:cNvSpPr>
            <a:spLocks noChangeShapeType="1"/>
          </p:cNvSpPr>
          <p:nvPr/>
        </p:nvSpPr>
        <p:spPr bwMode="auto">
          <a:xfrm>
            <a:off x="3190875" y="2593975"/>
            <a:ext cx="1588" cy="6350"/>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4113" name="Line 1233"/>
          <p:cNvSpPr>
            <a:spLocks noChangeShapeType="1"/>
          </p:cNvSpPr>
          <p:nvPr/>
        </p:nvSpPr>
        <p:spPr bwMode="auto">
          <a:xfrm>
            <a:off x="3190875" y="2611438"/>
            <a:ext cx="1588" cy="6350"/>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4114" name="Line 1234"/>
          <p:cNvSpPr>
            <a:spLocks noChangeShapeType="1"/>
          </p:cNvSpPr>
          <p:nvPr/>
        </p:nvSpPr>
        <p:spPr bwMode="auto">
          <a:xfrm>
            <a:off x="3190875" y="2628900"/>
            <a:ext cx="1588" cy="6350"/>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4115" name="Line 1235"/>
          <p:cNvSpPr>
            <a:spLocks noChangeShapeType="1"/>
          </p:cNvSpPr>
          <p:nvPr/>
        </p:nvSpPr>
        <p:spPr bwMode="auto">
          <a:xfrm>
            <a:off x="3190875" y="2644775"/>
            <a:ext cx="1588" cy="7938"/>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4116" name="Line 1236"/>
          <p:cNvSpPr>
            <a:spLocks noChangeShapeType="1"/>
          </p:cNvSpPr>
          <p:nvPr/>
        </p:nvSpPr>
        <p:spPr bwMode="auto">
          <a:xfrm>
            <a:off x="3190875" y="2662238"/>
            <a:ext cx="1588" cy="6350"/>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4117" name="Line 1237"/>
          <p:cNvSpPr>
            <a:spLocks noChangeShapeType="1"/>
          </p:cNvSpPr>
          <p:nvPr/>
        </p:nvSpPr>
        <p:spPr bwMode="auto">
          <a:xfrm>
            <a:off x="3190875" y="2679700"/>
            <a:ext cx="1588" cy="6350"/>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4118" name="Line 1238"/>
          <p:cNvSpPr>
            <a:spLocks noChangeShapeType="1"/>
          </p:cNvSpPr>
          <p:nvPr/>
        </p:nvSpPr>
        <p:spPr bwMode="auto">
          <a:xfrm>
            <a:off x="3190875" y="2697163"/>
            <a:ext cx="1588" cy="6350"/>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4119" name="Line 1239"/>
          <p:cNvSpPr>
            <a:spLocks noChangeShapeType="1"/>
          </p:cNvSpPr>
          <p:nvPr/>
        </p:nvSpPr>
        <p:spPr bwMode="auto">
          <a:xfrm>
            <a:off x="3190875" y="2713038"/>
            <a:ext cx="1588" cy="7938"/>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4120" name="Line 1240"/>
          <p:cNvSpPr>
            <a:spLocks noChangeShapeType="1"/>
          </p:cNvSpPr>
          <p:nvPr/>
        </p:nvSpPr>
        <p:spPr bwMode="auto">
          <a:xfrm>
            <a:off x="3190875" y="2730500"/>
            <a:ext cx="1588" cy="7938"/>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4121" name="Line 1241"/>
          <p:cNvSpPr>
            <a:spLocks noChangeShapeType="1"/>
          </p:cNvSpPr>
          <p:nvPr/>
        </p:nvSpPr>
        <p:spPr bwMode="auto">
          <a:xfrm>
            <a:off x="3190875" y="2747963"/>
            <a:ext cx="1588" cy="6350"/>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4122" name="Line 1242"/>
          <p:cNvSpPr>
            <a:spLocks noChangeShapeType="1"/>
          </p:cNvSpPr>
          <p:nvPr/>
        </p:nvSpPr>
        <p:spPr bwMode="auto">
          <a:xfrm>
            <a:off x="3190875" y="2765425"/>
            <a:ext cx="1588" cy="6350"/>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4123" name="Line 1243"/>
          <p:cNvSpPr>
            <a:spLocks noChangeShapeType="1"/>
          </p:cNvSpPr>
          <p:nvPr/>
        </p:nvSpPr>
        <p:spPr bwMode="auto">
          <a:xfrm>
            <a:off x="3190875" y="2781300"/>
            <a:ext cx="1588" cy="7938"/>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4124" name="Line 1244"/>
          <p:cNvSpPr>
            <a:spLocks noChangeShapeType="1"/>
          </p:cNvSpPr>
          <p:nvPr/>
        </p:nvSpPr>
        <p:spPr bwMode="auto">
          <a:xfrm>
            <a:off x="3190875" y="2798763"/>
            <a:ext cx="1588" cy="6350"/>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4125" name="Line 1245"/>
          <p:cNvSpPr>
            <a:spLocks noChangeShapeType="1"/>
          </p:cNvSpPr>
          <p:nvPr/>
        </p:nvSpPr>
        <p:spPr bwMode="auto">
          <a:xfrm>
            <a:off x="3190875" y="2816225"/>
            <a:ext cx="1588" cy="6350"/>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4126" name="Line 1246"/>
          <p:cNvSpPr>
            <a:spLocks noChangeShapeType="1"/>
          </p:cNvSpPr>
          <p:nvPr/>
        </p:nvSpPr>
        <p:spPr bwMode="auto">
          <a:xfrm>
            <a:off x="3190875" y="2833688"/>
            <a:ext cx="1588" cy="6350"/>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4127" name="Line 1247"/>
          <p:cNvSpPr>
            <a:spLocks noChangeShapeType="1"/>
          </p:cNvSpPr>
          <p:nvPr/>
        </p:nvSpPr>
        <p:spPr bwMode="auto">
          <a:xfrm>
            <a:off x="3190875" y="2849563"/>
            <a:ext cx="1588" cy="7938"/>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4128" name="Line 1248"/>
          <p:cNvSpPr>
            <a:spLocks noChangeShapeType="1"/>
          </p:cNvSpPr>
          <p:nvPr/>
        </p:nvSpPr>
        <p:spPr bwMode="auto">
          <a:xfrm>
            <a:off x="3190875" y="2867025"/>
            <a:ext cx="1588" cy="7938"/>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4129" name="Line 1249"/>
          <p:cNvSpPr>
            <a:spLocks noChangeShapeType="1"/>
          </p:cNvSpPr>
          <p:nvPr/>
        </p:nvSpPr>
        <p:spPr bwMode="auto">
          <a:xfrm>
            <a:off x="3190875" y="2884488"/>
            <a:ext cx="1588" cy="6350"/>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4130" name="Line 1250"/>
          <p:cNvSpPr>
            <a:spLocks noChangeShapeType="1"/>
          </p:cNvSpPr>
          <p:nvPr/>
        </p:nvSpPr>
        <p:spPr bwMode="auto">
          <a:xfrm>
            <a:off x="3190875" y="2901950"/>
            <a:ext cx="1588" cy="6350"/>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4131" name="Line 1251"/>
          <p:cNvSpPr>
            <a:spLocks noChangeShapeType="1"/>
          </p:cNvSpPr>
          <p:nvPr/>
        </p:nvSpPr>
        <p:spPr bwMode="auto">
          <a:xfrm>
            <a:off x="3190875" y="2919413"/>
            <a:ext cx="1588" cy="6350"/>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4132" name="Line 1252"/>
          <p:cNvSpPr>
            <a:spLocks noChangeShapeType="1"/>
          </p:cNvSpPr>
          <p:nvPr/>
        </p:nvSpPr>
        <p:spPr bwMode="auto">
          <a:xfrm>
            <a:off x="3190875" y="2935288"/>
            <a:ext cx="1588" cy="6350"/>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4133" name="Line 1253"/>
          <p:cNvSpPr>
            <a:spLocks noChangeShapeType="1"/>
          </p:cNvSpPr>
          <p:nvPr/>
        </p:nvSpPr>
        <p:spPr bwMode="auto">
          <a:xfrm>
            <a:off x="3190875" y="2952750"/>
            <a:ext cx="1588" cy="6350"/>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4134" name="Line 1254"/>
          <p:cNvSpPr>
            <a:spLocks noChangeShapeType="1"/>
          </p:cNvSpPr>
          <p:nvPr/>
        </p:nvSpPr>
        <p:spPr bwMode="auto">
          <a:xfrm>
            <a:off x="3190875" y="2970213"/>
            <a:ext cx="1588" cy="6350"/>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4135" name="Line 1255"/>
          <p:cNvSpPr>
            <a:spLocks noChangeShapeType="1"/>
          </p:cNvSpPr>
          <p:nvPr/>
        </p:nvSpPr>
        <p:spPr bwMode="auto">
          <a:xfrm>
            <a:off x="3190875" y="2986088"/>
            <a:ext cx="1588" cy="7938"/>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4136" name="Line 1256"/>
          <p:cNvSpPr>
            <a:spLocks noChangeShapeType="1"/>
          </p:cNvSpPr>
          <p:nvPr/>
        </p:nvSpPr>
        <p:spPr bwMode="auto">
          <a:xfrm>
            <a:off x="3190875" y="3003550"/>
            <a:ext cx="1588" cy="7938"/>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4137" name="Line 1257"/>
          <p:cNvSpPr>
            <a:spLocks noChangeShapeType="1"/>
          </p:cNvSpPr>
          <p:nvPr/>
        </p:nvSpPr>
        <p:spPr bwMode="auto">
          <a:xfrm>
            <a:off x="3190875" y="3021013"/>
            <a:ext cx="1588" cy="6350"/>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4138" name="Line 1258"/>
          <p:cNvSpPr>
            <a:spLocks noChangeShapeType="1"/>
          </p:cNvSpPr>
          <p:nvPr/>
        </p:nvSpPr>
        <p:spPr bwMode="auto">
          <a:xfrm>
            <a:off x="3190875" y="3038475"/>
            <a:ext cx="1588" cy="6350"/>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4139" name="Line 1259"/>
          <p:cNvSpPr>
            <a:spLocks noChangeShapeType="1"/>
          </p:cNvSpPr>
          <p:nvPr/>
        </p:nvSpPr>
        <p:spPr bwMode="auto">
          <a:xfrm>
            <a:off x="3190875" y="3055938"/>
            <a:ext cx="1588" cy="6350"/>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4140" name="Line 1260"/>
          <p:cNvSpPr>
            <a:spLocks noChangeShapeType="1"/>
          </p:cNvSpPr>
          <p:nvPr/>
        </p:nvSpPr>
        <p:spPr bwMode="auto">
          <a:xfrm>
            <a:off x="3190875" y="3071813"/>
            <a:ext cx="1588" cy="7938"/>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4141" name="Line 1261"/>
          <p:cNvSpPr>
            <a:spLocks noChangeShapeType="1"/>
          </p:cNvSpPr>
          <p:nvPr/>
        </p:nvSpPr>
        <p:spPr bwMode="auto">
          <a:xfrm>
            <a:off x="3190875" y="3089275"/>
            <a:ext cx="1588" cy="6350"/>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4142" name="Line 1262"/>
          <p:cNvSpPr>
            <a:spLocks noChangeShapeType="1"/>
          </p:cNvSpPr>
          <p:nvPr/>
        </p:nvSpPr>
        <p:spPr bwMode="auto">
          <a:xfrm>
            <a:off x="3190875" y="3106738"/>
            <a:ext cx="1588" cy="6350"/>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4143" name="Line 1263"/>
          <p:cNvSpPr>
            <a:spLocks noChangeShapeType="1"/>
          </p:cNvSpPr>
          <p:nvPr/>
        </p:nvSpPr>
        <p:spPr bwMode="auto">
          <a:xfrm>
            <a:off x="3190875" y="3124200"/>
            <a:ext cx="1588" cy="6350"/>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4144" name="Line 1264"/>
          <p:cNvSpPr>
            <a:spLocks noChangeShapeType="1"/>
          </p:cNvSpPr>
          <p:nvPr/>
        </p:nvSpPr>
        <p:spPr bwMode="auto">
          <a:xfrm>
            <a:off x="3190875" y="3140075"/>
            <a:ext cx="1588" cy="6350"/>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4145" name="Line 1265"/>
          <p:cNvSpPr>
            <a:spLocks noChangeShapeType="1"/>
          </p:cNvSpPr>
          <p:nvPr/>
        </p:nvSpPr>
        <p:spPr bwMode="auto">
          <a:xfrm>
            <a:off x="3190875" y="3157538"/>
            <a:ext cx="1588" cy="7938"/>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4146" name="Line 1266"/>
          <p:cNvSpPr>
            <a:spLocks noChangeShapeType="1"/>
          </p:cNvSpPr>
          <p:nvPr/>
        </p:nvSpPr>
        <p:spPr bwMode="auto">
          <a:xfrm>
            <a:off x="3190875" y="3175000"/>
            <a:ext cx="1588" cy="6350"/>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4147" name="Line 1267"/>
          <p:cNvSpPr>
            <a:spLocks noChangeShapeType="1"/>
          </p:cNvSpPr>
          <p:nvPr/>
        </p:nvSpPr>
        <p:spPr bwMode="auto">
          <a:xfrm>
            <a:off x="3190875" y="3192463"/>
            <a:ext cx="1588" cy="6350"/>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4148" name="Line 1268"/>
          <p:cNvSpPr>
            <a:spLocks noChangeShapeType="1"/>
          </p:cNvSpPr>
          <p:nvPr/>
        </p:nvSpPr>
        <p:spPr bwMode="auto">
          <a:xfrm>
            <a:off x="3190875" y="3208338"/>
            <a:ext cx="1588" cy="7938"/>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4149" name="Line 1269"/>
          <p:cNvSpPr>
            <a:spLocks noChangeShapeType="1"/>
          </p:cNvSpPr>
          <p:nvPr/>
        </p:nvSpPr>
        <p:spPr bwMode="auto">
          <a:xfrm>
            <a:off x="3190875" y="3225800"/>
            <a:ext cx="1588" cy="6350"/>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4150" name="Line 1270"/>
          <p:cNvSpPr>
            <a:spLocks noChangeShapeType="1"/>
          </p:cNvSpPr>
          <p:nvPr/>
        </p:nvSpPr>
        <p:spPr bwMode="auto">
          <a:xfrm>
            <a:off x="3190875" y="3243263"/>
            <a:ext cx="1588" cy="6350"/>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4151" name="Line 1271"/>
          <p:cNvSpPr>
            <a:spLocks noChangeShapeType="1"/>
          </p:cNvSpPr>
          <p:nvPr/>
        </p:nvSpPr>
        <p:spPr bwMode="auto">
          <a:xfrm>
            <a:off x="3190875" y="3260725"/>
            <a:ext cx="1588" cy="6350"/>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4152" name="Line 1272"/>
          <p:cNvSpPr>
            <a:spLocks noChangeShapeType="1"/>
          </p:cNvSpPr>
          <p:nvPr/>
        </p:nvSpPr>
        <p:spPr bwMode="auto">
          <a:xfrm>
            <a:off x="3190875" y="3276600"/>
            <a:ext cx="1588" cy="7938"/>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4153" name="Line 1273"/>
          <p:cNvSpPr>
            <a:spLocks noChangeShapeType="1"/>
          </p:cNvSpPr>
          <p:nvPr/>
        </p:nvSpPr>
        <p:spPr bwMode="auto">
          <a:xfrm>
            <a:off x="3190875" y="3294063"/>
            <a:ext cx="1588" cy="6350"/>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4154" name="Line 1274"/>
          <p:cNvSpPr>
            <a:spLocks noChangeShapeType="1"/>
          </p:cNvSpPr>
          <p:nvPr/>
        </p:nvSpPr>
        <p:spPr bwMode="auto">
          <a:xfrm>
            <a:off x="3190875" y="3311525"/>
            <a:ext cx="1588" cy="6350"/>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4155" name="Line 1275"/>
          <p:cNvSpPr>
            <a:spLocks noChangeShapeType="1"/>
          </p:cNvSpPr>
          <p:nvPr/>
        </p:nvSpPr>
        <p:spPr bwMode="auto">
          <a:xfrm>
            <a:off x="3190875" y="3328988"/>
            <a:ext cx="1588" cy="6350"/>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4156" name="Line 1276"/>
          <p:cNvSpPr>
            <a:spLocks noChangeShapeType="1"/>
          </p:cNvSpPr>
          <p:nvPr/>
        </p:nvSpPr>
        <p:spPr bwMode="auto">
          <a:xfrm>
            <a:off x="3190875" y="3346450"/>
            <a:ext cx="1588" cy="6350"/>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4157" name="Line 1277"/>
          <p:cNvSpPr>
            <a:spLocks noChangeShapeType="1"/>
          </p:cNvSpPr>
          <p:nvPr/>
        </p:nvSpPr>
        <p:spPr bwMode="auto">
          <a:xfrm>
            <a:off x="3190875" y="3362325"/>
            <a:ext cx="1588" cy="6350"/>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4158" name="Line 1278"/>
          <p:cNvSpPr>
            <a:spLocks noChangeShapeType="1"/>
          </p:cNvSpPr>
          <p:nvPr/>
        </p:nvSpPr>
        <p:spPr bwMode="auto">
          <a:xfrm>
            <a:off x="3190875" y="3379788"/>
            <a:ext cx="1588" cy="6350"/>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4159" name="Line 1279"/>
          <p:cNvSpPr>
            <a:spLocks noChangeShapeType="1"/>
          </p:cNvSpPr>
          <p:nvPr/>
        </p:nvSpPr>
        <p:spPr bwMode="auto">
          <a:xfrm>
            <a:off x="3190875" y="3397250"/>
            <a:ext cx="1588" cy="6350"/>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4160" name="Line 1280"/>
          <p:cNvSpPr>
            <a:spLocks noChangeShapeType="1"/>
          </p:cNvSpPr>
          <p:nvPr/>
        </p:nvSpPr>
        <p:spPr bwMode="auto">
          <a:xfrm>
            <a:off x="3190875" y="3413125"/>
            <a:ext cx="1588" cy="7938"/>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4161" name="Line 1281"/>
          <p:cNvSpPr>
            <a:spLocks noChangeShapeType="1"/>
          </p:cNvSpPr>
          <p:nvPr/>
        </p:nvSpPr>
        <p:spPr bwMode="auto">
          <a:xfrm>
            <a:off x="3190875" y="3430588"/>
            <a:ext cx="1588" cy="6350"/>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4162" name="Line 1282"/>
          <p:cNvSpPr>
            <a:spLocks noChangeShapeType="1"/>
          </p:cNvSpPr>
          <p:nvPr/>
        </p:nvSpPr>
        <p:spPr bwMode="auto">
          <a:xfrm>
            <a:off x="3190875" y="3448050"/>
            <a:ext cx="1588" cy="6350"/>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4163" name="Line 1283"/>
          <p:cNvSpPr>
            <a:spLocks noChangeShapeType="1"/>
          </p:cNvSpPr>
          <p:nvPr/>
        </p:nvSpPr>
        <p:spPr bwMode="auto">
          <a:xfrm>
            <a:off x="3190875" y="3465513"/>
            <a:ext cx="1588" cy="6350"/>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4164" name="Line 1284"/>
          <p:cNvSpPr>
            <a:spLocks noChangeShapeType="1"/>
          </p:cNvSpPr>
          <p:nvPr/>
        </p:nvSpPr>
        <p:spPr bwMode="auto">
          <a:xfrm>
            <a:off x="3190875" y="3482975"/>
            <a:ext cx="1588" cy="6350"/>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4165" name="Line 1285"/>
          <p:cNvSpPr>
            <a:spLocks noChangeShapeType="1"/>
          </p:cNvSpPr>
          <p:nvPr/>
        </p:nvSpPr>
        <p:spPr bwMode="auto">
          <a:xfrm>
            <a:off x="3190875" y="3498850"/>
            <a:ext cx="1588" cy="7938"/>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4166" name="Line 1286"/>
          <p:cNvSpPr>
            <a:spLocks noChangeShapeType="1"/>
          </p:cNvSpPr>
          <p:nvPr/>
        </p:nvSpPr>
        <p:spPr bwMode="auto">
          <a:xfrm>
            <a:off x="3190875" y="3516313"/>
            <a:ext cx="1588" cy="6350"/>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4167" name="Line 1287"/>
          <p:cNvSpPr>
            <a:spLocks noChangeShapeType="1"/>
          </p:cNvSpPr>
          <p:nvPr/>
        </p:nvSpPr>
        <p:spPr bwMode="auto">
          <a:xfrm>
            <a:off x="3190875" y="3533775"/>
            <a:ext cx="1588" cy="6350"/>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4168" name="Line 1288"/>
          <p:cNvSpPr>
            <a:spLocks noChangeShapeType="1"/>
          </p:cNvSpPr>
          <p:nvPr/>
        </p:nvSpPr>
        <p:spPr bwMode="auto">
          <a:xfrm>
            <a:off x="3190875" y="3551238"/>
            <a:ext cx="1588" cy="6350"/>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4169" name="Line 1289"/>
          <p:cNvSpPr>
            <a:spLocks noChangeShapeType="1"/>
          </p:cNvSpPr>
          <p:nvPr/>
        </p:nvSpPr>
        <p:spPr bwMode="auto">
          <a:xfrm>
            <a:off x="3190875" y="3567113"/>
            <a:ext cx="1588" cy="6350"/>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4170" name="Line 1290"/>
          <p:cNvSpPr>
            <a:spLocks noChangeShapeType="1"/>
          </p:cNvSpPr>
          <p:nvPr/>
        </p:nvSpPr>
        <p:spPr bwMode="auto">
          <a:xfrm>
            <a:off x="3190875" y="3584575"/>
            <a:ext cx="1588" cy="6350"/>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4171" name="Line 1291"/>
          <p:cNvSpPr>
            <a:spLocks noChangeShapeType="1"/>
          </p:cNvSpPr>
          <p:nvPr/>
        </p:nvSpPr>
        <p:spPr bwMode="auto">
          <a:xfrm>
            <a:off x="3190875" y="3602038"/>
            <a:ext cx="1588" cy="6350"/>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4172" name="Line 1292"/>
          <p:cNvSpPr>
            <a:spLocks noChangeShapeType="1"/>
          </p:cNvSpPr>
          <p:nvPr/>
        </p:nvSpPr>
        <p:spPr bwMode="auto">
          <a:xfrm>
            <a:off x="3190875" y="3619500"/>
            <a:ext cx="1588" cy="6350"/>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4173" name="Line 1293"/>
          <p:cNvSpPr>
            <a:spLocks noChangeShapeType="1"/>
          </p:cNvSpPr>
          <p:nvPr/>
        </p:nvSpPr>
        <p:spPr bwMode="auto">
          <a:xfrm>
            <a:off x="3190875" y="3635375"/>
            <a:ext cx="1588" cy="7938"/>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4174" name="Line 1294"/>
          <p:cNvSpPr>
            <a:spLocks noChangeShapeType="1"/>
          </p:cNvSpPr>
          <p:nvPr/>
        </p:nvSpPr>
        <p:spPr bwMode="auto">
          <a:xfrm>
            <a:off x="3190875" y="3652838"/>
            <a:ext cx="1588" cy="6350"/>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4175" name="Line 1295"/>
          <p:cNvSpPr>
            <a:spLocks noChangeShapeType="1"/>
          </p:cNvSpPr>
          <p:nvPr/>
        </p:nvSpPr>
        <p:spPr bwMode="auto">
          <a:xfrm>
            <a:off x="3190875" y="3670300"/>
            <a:ext cx="1588" cy="6350"/>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4176" name="Line 1296"/>
          <p:cNvSpPr>
            <a:spLocks noChangeShapeType="1"/>
          </p:cNvSpPr>
          <p:nvPr/>
        </p:nvSpPr>
        <p:spPr bwMode="auto">
          <a:xfrm>
            <a:off x="3190875" y="3687763"/>
            <a:ext cx="1588" cy="6350"/>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4177" name="Line 1297"/>
          <p:cNvSpPr>
            <a:spLocks noChangeShapeType="1"/>
          </p:cNvSpPr>
          <p:nvPr/>
        </p:nvSpPr>
        <p:spPr bwMode="auto">
          <a:xfrm>
            <a:off x="3190875" y="3703638"/>
            <a:ext cx="1588" cy="7938"/>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4178" name="Line 1298"/>
          <p:cNvSpPr>
            <a:spLocks noChangeShapeType="1"/>
          </p:cNvSpPr>
          <p:nvPr/>
        </p:nvSpPr>
        <p:spPr bwMode="auto">
          <a:xfrm>
            <a:off x="3190875" y="3721100"/>
            <a:ext cx="1588" cy="6350"/>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4179" name="Line 1299"/>
          <p:cNvSpPr>
            <a:spLocks noChangeShapeType="1"/>
          </p:cNvSpPr>
          <p:nvPr/>
        </p:nvSpPr>
        <p:spPr bwMode="auto">
          <a:xfrm>
            <a:off x="3190875" y="3738563"/>
            <a:ext cx="1588" cy="6350"/>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4180" name="Line 1300"/>
          <p:cNvSpPr>
            <a:spLocks noChangeShapeType="1"/>
          </p:cNvSpPr>
          <p:nvPr/>
        </p:nvSpPr>
        <p:spPr bwMode="auto">
          <a:xfrm>
            <a:off x="3190875" y="3754438"/>
            <a:ext cx="1588" cy="7938"/>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4181" name="Line 1301"/>
          <p:cNvSpPr>
            <a:spLocks noChangeShapeType="1"/>
          </p:cNvSpPr>
          <p:nvPr/>
        </p:nvSpPr>
        <p:spPr bwMode="auto">
          <a:xfrm>
            <a:off x="3190875" y="3773488"/>
            <a:ext cx="1588" cy="6350"/>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4182" name="Line 1302"/>
          <p:cNvSpPr>
            <a:spLocks noChangeShapeType="1"/>
          </p:cNvSpPr>
          <p:nvPr/>
        </p:nvSpPr>
        <p:spPr bwMode="auto">
          <a:xfrm>
            <a:off x="3190875" y="3789363"/>
            <a:ext cx="1588" cy="6350"/>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4183" name="Line 1303"/>
          <p:cNvSpPr>
            <a:spLocks noChangeShapeType="1"/>
          </p:cNvSpPr>
          <p:nvPr/>
        </p:nvSpPr>
        <p:spPr bwMode="auto">
          <a:xfrm>
            <a:off x="3190875" y="3806825"/>
            <a:ext cx="1588" cy="6350"/>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4184" name="Line 1304"/>
          <p:cNvSpPr>
            <a:spLocks noChangeShapeType="1"/>
          </p:cNvSpPr>
          <p:nvPr/>
        </p:nvSpPr>
        <p:spPr bwMode="auto">
          <a:xfrm>
            <a:off x="3190875" y="3824288"/>
            <a:ext cx="1588" cy="6350"/>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4185" name="Line 1305"/>
          <p:cNvSpPr>
            <a:spLocks noChangeShapeType="1"/>
          </p:cNvSpPr>
          <p:nvPr/>
        </p:nvSpPr>
        <p:spPr bwMode="auto">
          <a:xfrm>
            <a:off x="3190875" y="3840163"/>
            <a:ext cx="1588" cy="7938"/>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4186" name="Line 1306"/>
          <p:cNvSpPr>
            <a:spLocks noChangeShapeType="1"/>
          </p:cNvSpPr>
          <p:nvPr/>
        </p:nvSpPr>
        <p:spPr bwMode="auto">
          <a:xfrm>
            <a:off x="3190875" y="3857625"/>
            <a:ext cx="1588" cy="6350"/>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4187" name="Line 1307"/>
          <p:cNvSpPr>
            <a:spLocks noChangeShapeType="1"/>
          </p:cNvSpPr>
          <p:nvPr/>
        </p:nvSpPr>
        <p:spPr bwMode="auto">
          <a:xfrm>
            <a:off x="3190875" y="3875088"/>
            <a:ext cx="1588" cy="6350"/>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4188" name="Line 1308"/>
          <p:cNvSpPr>
            <a:spLocks noChangeShapeType="1"/>
          </p:cNvSpPr>
          <p:nvPr/>
        </p:nvSpPr>
        <p:spPr bwMode="auto">
          <a:xfrm>
            <a:off x="3190875" y="3892550"/>
            <a:ext cx="1588" cy="6350"/>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4189" name="Line 1309"/>
          <p:cNvSpPr>
            <a:spLocks noChangeShapeType="1"/>
          </p:cNvSpPr>
          <p:nvPr/>
        </p:nvSpPr>
        <p:spPr bwMode="auto">
          <a:xfrm>
            <a:off x="3190875" y="3908425"/>
            <a:ext cx="1588" cy="7938"/>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4190" name="Line 1310"/>
          <p:cNvSpPr>
            <a:spLocks noChangeShapeType="1"/>
          </p:cNvSpPr>
          <p:nvPr/>
        </p:nvSpPr>
        <p:spPr bwMode="auto">
          <a:xfrm>
            <a:off x="3190875" y="3925888"/>
            <a:ext cx="1588" cy="7938"/>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4191" name="Line 1311"/>
          <p:cNvSpPr>
            <a:spLocks noChangeShapeType="1"/>
          </p:cNvSpPr>
          <p:nvPr/>
        </p:nvSpPr>
        <p:spPr bwMode="auto">
          <a:xfrm>
            <a:off x="3190875" y="3943350"/>
            <a:ext cx="1588" cy="6350"/>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4192" name="Line 1312"/>
          <p:cNvSpPr>
            <a:spLocks noChangeShapeType="1"/>
          </p:cNvSpPr>
          <p:nvPr/>
        </p:nvSpPr>
        <p:spPr bwMode="auto">
          <a:xfrm>
            <a:off x="3190875" y="3960813"/>
            <a:ext cx="1588" cy="6350"/>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4193" name="Line 1313"/>
          <p:cNvSpPr>
            <a:spLocks noChangeShapeType="1"/>
          </p:cNvSpPr>
          <p:nvPr/>
        </p:nvSpPr>
        <p:spPr bwMode="auto">
          <a:xfrm>
            <a:off x="3190875" y="3976688"/>
            <a:ext cx="1588" cy="7938"/>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4194" name="Line 1314"/>
          <p:cNvSpPr>
            <a:spLocks noChangeShapeType="1"/>
          </p:cNvSpPr>
          <p:nvPr/>
        </p:nvSpPr>
        <p:spPr bwMode="auto">
          <a:xfrm>
            <a:off x="3190875" y="3994150"/>
            <a:ext cx="1588" cy="6350"/>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4195" name="Line 1315"/>
          <p:cNvSpPr>
            <a:spLocks noChangeShapeType="1"/>
          </p:cNvSpPr>
          <p:nvPr/>
        </p:nvSpPr>
        <p:spPr bwMode="auto">
          <a:xfrm>
            <a:off x="3190875" y="4011613"/>
            <a:ext cx="1588" cy="6350"/>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4196" name="Line 1316"/>
          <p:cNvSpPr>
            <a:spLocks noChangeShapeType="1"/>
          </p:cNvSpPr>
          <p:nvPr/>
        </p:nvSpPr>
        <p:spPr bwMode="auto">
          <a:xfrm>
            <a:off x="3190875" y="4029075"/>
            <a:ext cx="1588" cy="6350"/>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4197" name="Line 1317"/>
          <p:cNvSpPr>
            <a:spLocks noChangeShapeType="1"/>
          </p:cNvSpPr>
          <p:nvPr/>
        </p:nvSpPr>
        <p:spPr bwMode="auto">
          <a:xfrm>
            <a:off x="3190875" y="4044950"/>
            <a:ext cx="1588" cy="7938"/>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4198" name="Line 1318"/>
          <p:cNvSpPr>
            <a:spLocks noChangeShapeType="1"/>
          </p:cNvSpPr>
          <p:nvPr/>
        </p:nvSpPr>
        <p:spPr bwMode="auto">
          <a:xfrm>
            <a:off x="3190875" y="4062413"/>
            <a:ext cx="1588" cy="7938"/>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4199" name="Line 1319"/>
          <p:cNvSpPr>
            <a:spLocks noChangeShapeType="1"/>
          </p:cNvSpPr>
          <p:nvPr/>
        </p:nvSpPr>
        <p:spPr bwMode="auto">
          <a:xfrm>
            <a:off x="3190875" y="4079875"/>
            <a:ext cx="1588" cy="6350"/>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4200" name="Line 1320"/>
          <p:cNvSpPr>
            <a:spLocks noChangeShapeType="1"/>
          </p:cNvSpPr>
          <p:nvPr/>
        </p:nvSpPr>
        <p:spPr bwMode="auto">
          <a:xfrm>
            <a:off x="3190875" y="4097338"/>
            <a:ext cx="1588" cy="6350"/>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4201" name="Line 1321"/>
          <p:cNvSpPr>
            <a:spLocks noChangeShapeType="1"/>
          </p:cNvSpPr>
          <p:nvPr/>
        </p:nvSpPr>
        <p:spPr bwMode="auto">
          <a:xfrm>
            <a:off x="3190875" y="4114800"/>
            <a:ext cx="1588" cy="6350"/>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4202" name="Line 1322"/>
          <p:cNvSpPr>
            <a:spLocks noChangeShapeType="1"/>
          </p:cNvSpPr>
          <p:nvPr/>
        </p:nvSpPr>
        <p:spPr bwMode="auto">
          <a:xfrm>
            <a:off x="3190875" y="4130675"/>
            <a:ext cx="1588" cy="7938"/>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4203" name="Line 1323"/>
          <p:cNvSpPr>
            <a:spLocks noChangeShapeType="1"/>
          </p:cNvSpPr>
          <p:nvPr/>
        </p:nvSpPr>
        <p:spPr bwMode="auto">
          <a:xfrm>
            <a:off x="3190875" y="4148138"/>
            <a:ext cx="1588" cy="6350"/>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4204" name="Line 1324"/>
          <p:cNvSpPr>
            <a:spLocks noChangeShapeType="1"/>
          </p:cNvSpPr>
          <p:nvPr/>
        </p:nvSpPr>
        <p:spPr bwMode="auto">
          <a:xfrm>
            <a:off x="3190875" y="4165600"/>
            <a:ext cx="1588" cy="6350"/>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4205" name="Line 1325"/>
          <p:cNvSpPr>
            <a:spLocks noChangeShapeType="1"/>
          </p:cNvSpPr>
          <p:nvPr/>
        </p:nvSpPr>
        <p:spPr bwMode="auto">
          <a:xfrm>
            <a:off x="3190875" y="4181475"/>
            <a:ext cx="1588" cy="7938"/>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4206" name="Line 1326"/>
          <p:cNvSpPr>
            <a:spLocks noChangeShapeType="1"/>
          </p:cNvSpPr>
          <p:nvPr/>
        </p:nvSpPr>
        <p:spPr bwMode="auto">
          <a:xfrm>
            <a:off x="3190875" y="4198938"/>
            <a:ext cx="1588" cy="7938"/>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4207" name="Line 1327"/>
          <p:cNvSpPr>
            <a:spLocks noChangeShapeType="1"/>
          </p:cNvSpPr>
          <p:nvPr/>
        </p:nvSpPr>
        <p:spPr bwMode="auto">
          <a:xfrm>
            <a:off x="3190875" y="4216400"/>
            <a:ext cx="1588" cy="6350"/>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4208" name="Line 1328"/>
          <p:cNvSpPr>
            <a:spLocks noChangeShapeType="1"/>
          </p:cNvSpPr>
          <p:nvPr/>
        </p:nvSpPr>
        <p:spPr bwMode="auto">
          <a:xfrm>
            <a:off x="3190875" y="4233863"/>
            <a:ext cx="1588" cy="6350"/>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4209" name="Line 1329"/>
          <p:cNvSpPr>
            <a:spLocks noChangeShapeType="1"/>
          </p:cNvSpPr>
          <p:nvPr/>
        </p:nvSpPr>
        <p:spPr bwMode="auto">
          <a:xfrm>
            <a:off x="3190875" y="4251325"/>
            <a:ext cx="1588" cy="6350"/>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4210" name="Line 1330"/>
          <p:cNvSpPr>
            <a:spLocks noChangeShapeType="1"/>
          </p:cNvSpPr>
          <p:nvPr/>
        </p:nvSpPr>
        <p:spPr bwMode="auto">
          <a:xfrm>
            <a:off x="3190875" y="4267200"/>
            <a:ext cx="1588" cy="7938"/>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4211" name="Line 1331"/>
          <p:cNvSpPr>
            <a:spLocks noChangeShapeType="1"/>
          </p:cNvSpPr>
          <p:nvPr/>
        </p:nvSpPr>
        <p:spPr bwMode="auto">
          <a:xfrm>
            <a:off x="3190875" y="4284663"/>
            <a:ext cx="1588" cy="6350"/>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4212" name="Line 1332"/>
          <p:cNvSpPr>
            <a:spLocks noChangeShapeType="1"/>
          </p:cNvSpPr>
          <p:nvPr/>
        </p:nvSpPr>
        <p:spPr bwMode="auto">
          <a:xfrm>
            <a:off x="3190875" y="4302125"/>
            <a:ext cx="1588" cy="6350"/>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4213" name="Line 1333"/>
          <p:cNvSpPr>
            <a:spLocks noChangeShapeType="1"/>
          </p:cNvSpPr>
          <p:nvPr/>
        </p:nvSpPr>
        <p:spPr bwMode="auto">
          <a:xfrm>
            <a:off x="3190875" y="4319588"/>
            <a:ext cx="1588" cy="6350"/>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4214" name="Line 1334"/>
          <p:cNvSpPr>
            <a:spLocks noChangeShapeType="1"/>
          </p:cNvSpPr>
          <p:nvPr/>
        </p:nvSpPr>
        <p:spPr bwMode="auto">
          <a:xfrm>
            <a:off x="3190875" y="4335463"/>
            <a:ext cx="1588" cy="7938"/>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4215" name="Line 1335"/>
          <p:cNvSpPr>
            <a:spLocks noChangeShapeType="1"/>
          </p:cNvSpPr>
          <p:nvPr/>
        </p:nvSpPr>
        <p:spPr bwMode="auto">
          <a:xfrm>
            <a:off x="3190875" y="4352925"/>
            <a:ext cx="1588" cy="7938"/>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4216" name="Line 1336"/>
          <p:cNvSpPr>
            <a:spLocks noChangeShapeType="1"/>
          </p:cNvSpPr>
          <p:nvPr/>
        </p:nvSpPr>
        <p:spPr bwMode="auto">
          <a:xfrm>
            <a:off x="3190875" y="4370388"/>
            <a:ext cx="1588" cy="6350"/>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4217" name="Line 1337"/>
          <p:cNvSpPr>
            <a:spLocks noChangeShapeType="1"/>
          </p:cNvSpPr>
          <p:nvPr/>
        </p:nvSpPr>
        <p:spPr bwMode="auto">
          <a:xfrm>
            <a:off x="3190875" y="4387850"/>
            <a:ext cx="1588" cy="6350"/>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4218" name="Line 1338"/>
          <p:cNvSpPr>
            <a:spLocks noChangeShapeType="1"/>
          </p:cNvSpPr>
          <p:nvPr/>
        </p:nvSpPr>
        <p:spPr bwMode="auto">
          <a:xfrm>
            <a:off x="3190875" y="4403725"/>
            <a:ext cx="1588" cy="7938"/>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4219" name="Line 1339"/>
          <p:cNvSpPr>
            <a:spLocks noChangeShapeType="1"/>
          </p:cNvSpPr>
          <p:nvPr/>
        </p:nvSpPr>
        <p:spPr bwMode="auto">
          <a:xfrm>
            <a:off x="3190875" y="4421188"/>
            <a:ext cx="1588" cy="6350"/>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4220" name="Line 1340"/>
          <p:cNvSpPr>
            <a:spLocks noChangeShapeType="1"/>
          </p:cNvSpPr>
          <p:nvPr/>
        </p:nvSpPr>
        <p:spPr bwMode="auto">
          <a:xfrm>
            <a:off x="3190875" y="4438650"/>
            <a:ext cx="1588" cy="6350"/>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4221" name="Line 1341"/>
          <p:cNvSpPr>
            <a:spLocks noChangeShapeType="1"/>
          </p:cNvSpPr>
          <p:nvPr/>
        </p:nvSpPr>
        <p:spPr bwMode="auto">
          <a:xfrm>
            <a:off x="3190875" y="4456113"/>
            <a:ext cx="1588" cy="6350"/>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4222" name="Line 1342"/>
          <p:cNvSpPr>
            <a:spLocks noChangeShapeType="1"/>
          </p:cNvSpPr>
          <p:nvPr/>
        </p:nvSpPr>
        <p:spPr bwMode="auto">
          <a:xfrm>
            <a:off x="3190875" y="4471988"/>
            <a:ext cx="1588" cy="7938"/>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4223" name="Line 1343"/>
          <p:cNvSpPr>
            <a:spLocks noChangeShapeType="1"/>
          </p:cNvSpPr>
          <p:nvPr/>
        </p:nvSpPr>
        <p:spPr bwMode="auto">
          <a:xfrm>
            <a:off x="3190875" y="4489450"/>
            <a:ext cx="1588" cy="7938"/>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4224" name="Line 1344"/>
          <p:cNvSpPr>
            <a:spLocks noChangeShapeType="1"/>
          </p:cNvSpPr>
          <p:nvPr/>
        </p:nvSpPr>
        <p:spPr bwMode="auto">
          <a:xfrm>
            <a:off x="3190875" y="4506913"/>
            <a:ext cx="1588" cy="6350"/>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4225" name="Line 1345"/>
          <p:cNvSpPr>
            <a:spLocks noChangeShapeType="1"/>
          </p:cNvSpPr>
          <p:nvPr/>
        </p:nvSpPr>
        <p:spPr bwMode="auto">
          <a:xfrm>
            <a:off x="3190875" y="4524375"/>
            <a:ext cx="1588" cy="6350"/>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4226" name="Line 1346"/>
          <p:cNvSpPr>
            <a:spLocks noChangeShapeType="1"/>
          </p:cNvSpPr>
          <p:nvPr/>
        </p:nvSpPr>
        <p:spPr bwMode="auto">
          <a:xfrm>
            <a:off x="3190875" y="4541838"/>
            <a:ext cx="1588" cy="6350"/>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4227" name="Line 1347"/>
          <p:cNvSpPr>
            <a:spLocks noChangeShapeType="1"/>
          </p:cNvSpPr>
          <p:nvPr/>
        </p:nvSpPr>
        <p:spPr bwMode="auto">
          <a:xfrm>
            <a:off x="3190875" y="4557713"/>
            <a:ext cx="1588" cy="7938"/>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4228" name="Line 1348"/>
          <p:cNvSpPr>
            <a:spLocks noChangeShapeType="1"/>
          </p:cNvSpPr>
          <p:nvPr/>
        </p:nvSpPr>
        <p:spPr bwMode="auto">
          <a:xfrm>
            <a:off x="3190875" y="4575175"/>
            <a:ext cx="1588" cy="6350"/>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4229" name="Line 1349"/>
          <p:cNvSpPr>
            <a:spLocks noChangeShapeType="1"/>
          </p:cNvSpPr>
          <p:nvPr/>
        </p:nvSpPr>
        <p:spPr bwMode="auto">
          <a:xfrm>
            <a:off x="3190875" y="4592638"/>
            <a:ext cx="1588" cy="6350"/>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4230" name="Line 1350"/>
          <p:cNvSpPr>
            <a:spLocks noChangeShapeType="1"/>
          </p:cNvSpPr>
          <p:nvPr/>
        </p:nvSpPr>
        <p:spPr bwMode="auto">
          <a:xfrm>
            <a:off x="3190875" y="4608513"/>
            <a:ext cx="1588" cy="7938"/>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4231" name="Line 1351"/>
          <p:cNvSpPr>
            <a:spLocks noChangeShapeType="1"/>
          </p:cNvSpPr>
          <p:nvPr/>
        </p:nvSpPr>
        <p:spPr bwMode="auto">
          <a:xfrm>
            <a:off x="3190875" y="4625975"/>
            <a:ext cx="1588" cy="7938"/>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4232" name="Line 1352"/>
          <p:cNvSpPr>
            <a:spLocks noChangeShapeType="1"/>
          </p:cNvSpPr>
          <p:nvPr/>
        </p:nvSpPr>
        <p:spPr bwMode="auto">
          <a:xfrm>
            <a:off x="3190875" y="4643438"/>
            <a:ext cx="1588" cy="6350"/>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4233" name="Line 1353"/>
          <p:cNvSpPr>
            <a:spLocks noChangeShapeType="1"/>
          </p:cNvSpPr>
          <p:nvPr/>
        </p:nvSpPr>
        <p:spPr bwMode="auto">
          <a:xfrm>
            <a:off x="3190875" y="4660900"/>
            <a:ext cx="1588" cy="6350"/>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4234" name="Line 1354"/>
          <p:cNvSpPr>
            <a:spLocks noChangeShapeType="1"/>
          </p:cNvSpPr>
          <p:nvPr/>
        </p:nvSpPr>
        <p:spPr bwMode="auto">
          <a:xfrm>
            <a:off x="3190875" y="4678363"/>
            <a:ext cx="1588" cy="6350"/>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4235" name="Line 1355"/>
          <p:cNvSpPr>
            <a:spLocks noChangeShapeType="1"/>
          </p:cNvSpPr>
          <p:nvPr/>
        </p:nvSpPr>
        <p:spPr bwMode="auto">
          <a:xfrm>
            <a:off x="3190875" y="4694238"/>
            <a:ext cx="1588" cy="7938"/>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4236" name="Line 1356"/>
          <p:cNvSpPr>
            <a:spLocks noChangeShapeType="1"/>
          </p:cNvSpPr>
          <p:nvPr/>
        </p:nvSpPr>
        <p:spPr bwMode="auto">
          <a:xfrm>
            <a:off x="3190875" y="4711700"/>
            <a:ext cx="1588" cy="6350"/>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4237" name="Line 1357"/>
          <p:cNvSpPr>
            <a:spLocks noChangeShapeType="1"/>
          </p:cNvSpPr>
          <p:nvPr/>
        </p:nvSpPr>
        <p:spPr bwMode="auto">
          <a:xfrm>
            <a:off x="3190875" y="4729163"/>
            <a:ext cx="1588" cy="6350"/>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4238" name="Line 1358"/>
          <p:cNvSpPr>
            <a:spLocks noChangeShapeType="1"/>
          </p:cNvSpPr>
          <p:nvPr/>
        </p:nvSpPr>
        <p:spPr bwMode="auto">
          <a:xfrm>
            <a:off x="3190875" y="4746625"/>
            <a:ext cx="1588" cy="6350"/>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4239" name="Line 1359"/>
          <p:cNvSpPr>
            <a:spLocks noChangeShapeType="1"/>
          </p:cNvSpPr>
          <p:nvPr/>
        </p:nvSpPr>
        <p:spPr bwMode="auto">
          <a:xfrm>
            <a:off x="3190875" y="4762500"/>
            <a:ext cx="1588" cy="7938"/>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4240" name="Line 1360"/>
          <p:cNvSpPr>
            <a:spLocks noChangeShapeType="1"/>
          </p:cNvSpPr>
          <p:nvPr/>
        </p:nvSpPr>
        <p:spPr bwMode="auto">
          <a:xfrm>
            <a:off x="3190875" y="4779963"/>
            <a:ext cx="1588" cy="7938"/>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4241" name="Line 1361"/>
          <p:cNvSpPr>
            <a:spLocks noChangeShapeType="1"/>
          </p:cNvSpPr>
          <p:nvPr/>
        </p:nvSpPr>
        <p:spPr bwMode="auto">
          <a:xfrm>
            <a:off x="3190875" y="4797425"/>
            <a:ext cx="1588" cy="6350"/>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4242" name="Line 1362"/>
          <p:cNvSpPr>
            <a:spLocks noChangeShapeType="1"/>
          </p:cNvSpPr>
          <p:nvPr/>
        </p:nvSpPr>
        <p:spPr bwMode="auto">
          <a:xfrm>
            <a:off x="3190875" y="4814888"/>
            <a:ext cx="1588" cy="6350"/>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4243" name="Line 1363"/>
          <p:cNvSpPr>
            <a:spLocks noChangeShapeType="1"/>
          </p:cNvSpPr>
          <p:nvPr/>
        </p:nvSpPr>
        <p:spPr bwMode="auto">
          <a:xfrm>
            <a:off x="3190875" y="4830763"/>
            <a:ext cx="1588" cy="7938"/>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4244" name="Line 1364"/>
          <p:cNvSpPr>
            <a:spLocks noChangeShapeType="1"/>
          </p:cNvSpPr>
          <p:nvPr/>
        </p:nvSpPr>
        <p:spPr bwMode="auto">
          <a:xfrm>
            <a:off x="3190875" y="4848225"/>
            <a:ext cx="1588" cy="6350"/>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4245" name="Line 1365"/>
          <p:cNvSpPr>
            <a:spLocks noChangeShapeType="1"/>
          </p:cNvSpPr>
          <p:nvPr/>
        </p:nvSpPr>
        <p:spPr bwMode="auto">
          <a:xfrm>
            <a:off x="3190875" y="4865688"/>
            <a:ext cx="1588" cy="6350"/>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4246" name="Line 1366"/>
          <p:cNvSpPr>
            <a:spLocks noChangeShapeType="1"/>
          </p:cNvSpPr>
          <p:nvPr/>
        </p:nvSpPr>
        <p:spPr bwMode="auto">
          <a:xfrm>
            <a:off x="3190875" y="4883150"/>
            <a:ext cx="1588" cy="6350"/>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4247" name="Line 1367"/>
          <p:cNvSpPr>
            <a:spLocks noChangeShapeType="1"/>
          </p:cNvSpPr>
          <p:nvPr/>
        </p:nvSpPr>
        <p:spPr bwMode="auto">
          <a:xfrm>
            <a:off x="3190875" y="4899025"/>
            <a:ext cx="1588" cy="7938"/>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4248" name="Line 1368"/>
          <p:cNvSpPr>
            <a:spLocks noChangeShapeType="1"/>
          </p:cNvSpPr>
          <p:nvPr/>
        </p:nvSpPr>
        <p:spPr bwMode="auto">
          <a:xfrm>
            <a:off x="3190875" y="4916488"/>
            <a:ext cx="1588" cy="7938"/>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4249" name="Line 1369"/>
          <p:cNvSpPr>
            <a:spLocks noChangeShapeType="1"/>
          </p:cNvSpPr>
          <p:nvPr/>
        </p:nvSpPr>
        <p:spPr bwMode="auto">
          <a:xfrm>
            <a:off x="3190875" y="4933950"/>
            <a:ext cx="1588" cy="6350"/>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4250" name="Line 1370"/>
          <p:cNvSpPr>
            <a:spLocks noChangeShapeType="1"/>
          </p:cNvSpPr>
          <p:nvPr/>
        </p:nvSpPr>
        <p:spPr bwMode="auto">
          <a:xfrm>
            <a:off x="3190875" y="4951413"/>
            <a:ext cx="1588" cy="6350"/>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4251" name="Line 1371"/>
          <p:cNvSpPr>
            <a:spLocks noChangeShapeType="1"/>
          </p:cNvSpPr>
          <p:nvPr/>
        </p:nvSpPr>
        <p:spPr bwMode="auto">
          <a:xfrm>
            <a:off x="3190875" y="4968875"/>
            <a:ext cx="1588" cy="6350"/>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4252" name="Line 1372"/>
          <p:cNvSpPr>
            <a:spLocks noChangeShapeType="1"/>
          </p:cNvSpPr>
          <p:nvPr/>
        </p:nvSpPr>
        <p:spPr bwMode="auto">
          <a:xfrm>
            <a:off x="3190875" y="4984750"/>
            <a:ext cx="1588" cy="6350"/>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4253" name="Line 1373"/>
          <p:cNvSpPr>
            <a:spLocks noChangeShapeType="1"/>
          </p:cNvSpPr>
          <p:nvPr/>
        </p:nvSpPr>
        <p:spPr bwMode="auto">
          <a:xfrm>
            <a:off x="3190875" y="5002213"/>
            <a:ext cx="1588" cy="6350"/>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4254" name="Line 1374"/>
          <p:cNvSpPr>
            <a:spLocks noChangeShapeType="1"/>
          </p:cNvSpPr>
          <p:nvPr/>
        </p:nvSpPr>
        <p:spPr bwMode="auto">
          <a:xfrm>
            <a:off x="3190875" y="5019675"/>
            <a:ext cx="1588" cy="6350"/>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4255" name="Line 1375"/>
          <p:cNvSpPr>
            <a:spLocks noChangeShapeType="1"/>
          </p:cNvSpPr>
          <p:nvPr/>
        </p:nvSpPr>
        <p:spPr bwMode="auto">
          <a:xfrm>
            <a:off x="3190875" y="5035550"/>
            <a:ext cx="1588" cy="7938"/>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4256" name="Line 1376"/>
          <p:cNvSpPr>
            <a:spLocks noChangeShapeType="1"/>
          </p:cNvSpPr>
          <p:nvPr/>
        </p:nvSpPr>
        <p:spPr bwMode="auto">
          <a:xfrm>
            <a:off x="3190875" y="5053013"/>
            <a:ext cx="1588" cy="7938"/>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4257" name="Line 1377"/>
          <p:cNvSpPr>
            <a:spLocks noChangeShapeType="1"/>
          </p:cNvSpPr>
          <p:nvPr/>
        </p:nvSpPr>
        <p:spPr bwMode="auto">
          <a:xfrm>
            <a:off x="3190875" y="5070475"/>
            <a:ext cx="1588" cy="6350"/>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4258" name="Line 1378"/>
          <p:cNvSpPr>
            <a:spLocks noChangeShapeType="1"/>
          </p:cNvSpPr>
          <p:nvPr/>
        </p:nvSpPr>
        <p:spPr bwMode="auto">
          <a:xfrm>
            <a:off x="3190875" y="5087938"/>
            <a:ext cx="1588" cy="6350"/>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4259" name="Line 1379"/>
          <p:cNvSpPr>
            <a:spLocks noChangeShapeType="1"/>
          </p:cNvSpPr>
          <p:nvPr/>
        </p:nvSpPr>
        <p:spPr bwMode="auto">
          <a:xfrm>
            <a:off x="3190875" y="5105400"/>
            <a:ext cx="1588" cy="6350"/>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4260" name="Line 1380"/>
          <p:cNvSpPr>
            <a:spLocks noChangeShapeType="1"/>
          </p:cNvSpPr>
          <p:nvPr/>
        </p:nvSpPr>
        <p:spPr bwMode="auto">
          <a:xfrm>
            <a:off x="3190875" y="5121275"/>
            <a:ext cx="1588" cy="7938"/>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4261" name="Line 1381"/>
          <p:cNvSpPr>
            <a:spLocks noChangeShapeType="1"/>
          </p:cNvSpPr>
          <p:nvPr/>
        </p:nvSpPr>
        <p:spPr bwMode="auto">
          <a:xfrm>
            <a:off x="3190875" y="5138738"/>
            <a:ext cx="1588" cy="6350"/>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4262" name="Line 1382"/>
          <p:cNvSpPr>
            <a:spLocks noChangeShapeType="1"/>
          </p:cNvSpPr>
          <p:nvPr/>
        </p:nvSpPr>
        <p:spPr bwMode="auto">
          <a:xfrm>
            <a:off x="3190875" y="5156200"/>
            <a:ext cx="1588" cy="6350"/>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4263" name="Line 1383"/>
          <p:cNvSpPr>
            <a:spLocks noChangeShapeType="1"/>
          </p:cNvSpPr>
          <p:nvPr/>
        </p:nvSpPr>
        <p:spPr bwMode="auto">
          <a:xfrm>
            <a:off x="3190875" y="5173663"/>
            <a:ext cx="1588" cy="6350"/>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4264" name="Line 1384"/>
          <p:cNvSpPr>
            <a:spLocks noChangeShapeType="1"/>
          </p:cNvSpPr>
          <p:nvPr/>
        </p:nvSpPr>
        <p:spPr bwMode="auto">
          <a:xfrm>
            <a:off x="3190875" y="5189538"/>
            <a:ext cx="1588" cy="7938"/>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4265" name="Line 1385"/>
          <p:cNvSpPr>
            <a:spLocks noChangeShapeType="1"/>
          </p:cNvSpPr>
          <p:nvPr/>
        </p:nvSpPr>
        <p:spPr bwMode="auto">
          <a:xfrm>
            <a:off x="3190875" y="5207000"/>
            <a:ext cx="1588" cy="1588"/>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4266" name="Line 1386"/>
          <p:cNvSpPr>
            <a:spLocks noChangeShapeType="1"/>
          </p:cNvSpPr>
          <p:nvPr/>
        </p:nvSpPr>
        <p:spPr bwMode="auto">
          <a:xfrm>
            <a:off x="3190875" y="5207000"/>
            <a:ext cx="1588" cy="1588"/>
          </a:xfrm>
          <a:prstGeom prst="line">
            <a:avLst/>
          </a:prstGeom>
          <a:noFill/>
          <a:ln w="0">
            <a:solidFill>
              <a:srgbClr val="25221E"/>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4267" name="Rectangle 1387"/>
          <p:cNvSpPr>
            <a:spLocks noChangeArrowheads="1"/>
          </p:cNvSpPr>
          <p:nvPr/>
        </p:nvSpPr>
        <p:spPr bwMode="auto">
          <a:xfrm>
            <a:off x="2109788" y="2016125"/>
            <a:ext cx="1019175" cy="593725"/>
          </a:xfrm>
          <a:prstGeom prst="rect">
            <a:avLst/>
          </a:prstGeom>
          <a:solidFill>
            <a:srgbClr val="121415"/>
          </a:solidFill>
          <a:ln w="9525">
            <a:noFill/>
            <a:miter lim="800000"/>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4268" name="Rectangle 1388"/>
          <p:cNvSpPr>
            <a:spLocks noChangeArrowheads="1"/>
          </p:cNvSpPr>
          <p:nvPr/>
        </p:nvSpPr>
        <p:spPr bwMode="auto">
          <a:xfrm>
            <a:off x="2084388" y="1995488"/>
            <a:ext cx="1019175" cy="590550"/>
          </a:xfrm>
          <a:prstGeom prst="rect">
            <a:avLst/>
          </a:prstGeom>
          <a:solidFill>
            <a:srgbClr val="FDFC9B"/>
          </a:solidFill>
          <a:ln w="9525">
            <a:noFill/>
            <a:miter lim="800000"/>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4269" name="Freeform 1389"/>
          <p:cNvSpPr/>
          <p:nvPr/>
        </p:nvSpPr>
        <p:spPr bwMode="auto">
          <a:xfrm>
            <a:off x="2078038" y="1989138"/>
            <a:ext cx="12700" cy="596900"/>
          </a:xfrm>
          <a:custGeom>
            <a:avLst/>
            <a:gdLst/>
            <a:ahLst/>
            <a:cxnLst>
              <a:cxn ang="0">
                <a:pos x="17" y="0"/>
              </a:cxn>
              <a:cxn ang="0">
                <a:pos x="0" y="14"/>
              </a:cxn>
              <a:cxn ang="0">
                <a:pos x="0" y="1506"/>
              </a:cxn>
              <a:cxn ang="0">
                <a:pos x="33" y="1506"/>
              </a:cxn>
              <a:cxn ang="0">
                <a:pos x="33" y="14"/>
              </a:cxn>
              <a:cxn ang="0">
                <a:pos x="17" y="0"/>
              </a:cxn>
              <a:cxn ang="0">
                <a:pos x="17" y="0"/>
              </a:cxn>
              <a:cxn ang="0">
                <a:pos x="0" y="0"/>
              </a:cxn>
              <a:cxn ang="0">
                <a:pos x="0" y="14"/>
              </a:cxn>
              <a:cxn ang="0">
                <a:pos x="17" y="0"/>
              </a:cxn>
            </a:cxnLst>
            <a:rect l="0" t="0" r="r" b="b"/>
            <a:pathLst>
              <a:path w="33" h="1506">
                <a:moveTo>
                  <a:pt x="17" y="0"/>
                </a:moveTo>
                <a:lnTo>
                  <a:pt x="0" y="14"/>
                </a:lnTo>
                <a:lnTo>
                  <a:pt x="0" y="1506"/>
                </a:lnTo>
                <a:lnTo>
                  <a:pt x="33" y="1506"/>
                </a:lnTo>
                <a:lnTo>
                  <a:pt x="33" y="14"/>
                </a:lnTo>
                <a:lnTo>
                  <a:pt x="17" y="0"/>
                </a:lnTo>
                <a:lnTo>
                  <a:pt x="17" y="0"/>
                </a:lnTo>
                <a:lnTo>
                  <a:pt x="0" y="0"/>
                </a:lnTo>
                <a:lnTo>
                  <a:pt x="0" y="14"/>
                </a:lnTo>
                <a:lnTo>
                  <a:pt x="17" y="0"/>
                </a:lnTo>
                <a:close/>
              </a:path>
            </a:pathLst>
          </a:custGeom>
          <a:solidFill>
            <a:srgbClr val="121415"/>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4270" name="Freeform 1390"/>
          <p:cNvSpPr/>
          <p:nvPr/>
        </p:nvSpPr>
        <p:spPr bwMode="auto">
          <a:xfrm>
            <a:off x="2084388" y="1989138"/>
            <a:ext cx="1023938" cy="11113"/>
          </a:xfrm>
          <a:custGeom>
            <a:avLst/>
            <a:gdLst/>
            <a:ahLst/>
            <a:cxnLst>
              <a:cxn ang="0">
                <a:pos x="2581" y="14"/>
              </a:cxn>
              <a:cxn ang="0">
                <a:pos x="2566" y="0"/>
              </a:cxn>
              <a:cxn ang="0">
                <a:pos x="0" y="0"/>
              </a:cxn>
              <a:cxn ang="0">
                <a:pos x="0" y="28"/>
              </a:cxn>
              <a:cxn ang="0">
                <a:pos x="2566" y="28"/>
              </a:cxn>
              <a:cxn ang="0">
                <a:pos x="2581" y="14"/>
              </a:cxn>
              <a:cxn ang="0">
                <a:pos x="2581" y="14"/>
              </a:cxn>
              <a:cxn ang="0">
                <a:pos x="2581" y="0"/>
              </a:cxn>
              <a:cxn ang="0">
                <a:pos x="2566" y="0"/>
              </a:cxn>
              <a:cxn ang="0">
                <a:pos x="2581" y="14"/>
              </a:cxn>
            </a:cxnLst>
            <a:rect l="0" t="0" r="r" b="b"/>
            <a:pathLst>
              <a:path w="2581" h="28">
                <a:moveTo>
                  <a:pt x="2581" y="14"/>
                </a:moveTo>
                <a:lnTo>
                  <a:pt x="2566" y="0"/>
                </a:lnTo>
                <a:lnTo>
                  <a:pt x="0" y="0"/>
                </a:lnTo>
                <a:lnTo>
                  <a:pt x="0" y="28"/>
                </a:lnTo>
                <a:lnTo>
                  <a:pt x="2566" y="28"/>
                </a:lnTo>
                <a:lnTo>
                  <a:pt x="2581" y="14"/>
                </a:lnTo>
                <a:lnTo>
                  <a:pt x="2581" y="14"/>
                </a:lnTo>
                <a:lnTo>
                  <a:pt x="2581" y="0"/>
                </a:lnTo>
                <a:lnTo>
                  <a:pt x="2566" y="0"/>
                </a:lnTo>
                <a:lnTo>
                  <a:pt x="2581" y="14"/>
                </a:lnTo>
                <a:close/>
              </a:path>
            </a:pathLst>
          </a:custGeom>
          <a:solidFill>
            <a:srgbClr val="121415"/>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4271" name="Freeform 1391"/>
          <p:cNvSpPr/>
          <p:nvPr/>
        </p:nvSpPr>
        <p:spPr bwMode="auto">
          <a:xfrm>
            <a:off x="3095625" y="1995488"/>
            <a:ext cx="12700" cy="596900"/>
          </a:xfrm>
          <a:custGeom>
            <a:avLst/>
            <a:gdLst/>
            <a:ahLst/>
            <a:cxnLst>
              <a:cxn ang="0">
                <a:pos x="16" y="1506"/>
              </a:cxn>
              <a:cxn ang="0">
                <a:pos x="31" y="1492"/>
              </a:cxn>
              <a:cxn ang="0">
                <a:pos x="31" y="0"/>
              </a:cxn>
              <a:cxn ang="0">
                <a:pos x="0" y="0"/>
              </a:cxn>
              <a:cxn ang="0">
                <a:pos x="0" y="1492"/>
              </a:cxn>
              <a:cxn ang="0">
                <a:pos x="16" y="1506"/>
              </a:cxn>
              <a:cxn ang="0">
                <a:pos x="16" y="1506"/>
              </a:cxn>
              <a:cxn ang="0">
                <a:pos x="31" y="1506"/>
              </a:cxn>
              <a:cxn ang="0">
                <a:pos x="31" y="1492"/>
              </a:cxn>
              <a:cxn ang="0">
                <a:pos x="16" y="1506"/>
              </a:cxn>
            </a:cxnLst>
            <a:rect l="0" t="0" r="r" b="b"/>
            <a:pathLst>
              <a:path w="31" h="1506">
                <a:moveTo>
                  <a:pt x="16" y="1506"/>
                </a:moveTo>
                <a:lnTo>
                  <a:pt x="31" y="1492"/>
                </a:lnTo>
                <a:lnTo>
                  <a:pt x="31" y="0"/>
                </a:lnTo>
                <a:lnTo>
                  <a:pt x="0" y="0"/>
                </a:lnTo>
                <a:lnTo>
                  <a:pt x="0" y="1492"/>
                </a:lnTo>
                <a:lnTo>
                  <a:pt x="16" y="1506"/>
                </a:lnTo>
                <a:lnTo>
                  <a:pt x="16" y="1506"/>
                </a:lnTo>
                <a:lnTo>
                  <a:pt x="31" y="1506"/>
                </a:lnTo>
                <a:lnTo>
                  <a:pt x="31" y="1492"/>
                </a:lnTo>
                <a:lnTo>
                  <a:pt x="16" y="1506"/>
                </a:lnTo>
                <a:close/>
              </a:path>
            </a:pathLst>
          </a:custGeom>
          <a:solidFill>
            <a:srgbClr val="121415"/>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4272" name="Freeform 1392"/>
          <p:cNvSpPr/>
          <p:nvPr/>
        </p:nvSpPr>
        <p:spPr bwMode="auto">
          <a:xfrm>
            <a:off x="2078038" y="2581275"/>
            <a:ext cx="1025525" cy="11113"/>
          </a:xfrm>
          <a:custGeom>
            <a:avLst/>
            <a:gdLst/>
            <a:ahLst/>
            <a:cxnLst>
              <a:cxn ang="0">
                <a:pos x="0" y="14"/>
              </a:cxn>
              <a:cxn ang="0">
                <a:pos x="17" y="28"/>
              </a:cxn>
              <a:cxn ang="0">
                <a:pos x="2583" y="28"/>
              </a:cxn>
              <a:cxn ang="0">
                <a:pos x="2583" y="0"/>
              </a:cxn>
              <a:cxn ang="0">
                <a:pos x="17" y="0"/>
              </a:cxn>
              <a:cxn ang="0">
                <a:pos x="0" y="14"/>
              </a:cxn>
              <a:cxn ang="0">
                <a:pos x="0" y="14"/>
              </a:cxn>
              <a:cxn ang="0">
                <a:pos x="0" y="28"/>
              </a:cxn>
              <a:cxn ang="0">
                <a:pos x="17" y="28"/>
              </a:cxn>
              <a:cxn ang="0">
                <a:pos x="0" y="14"/>
              </a:cxn>
            </a:cxnLst>
            <a:rect l="0" t="0" r="r" b="b"/>
            <a:pathLst>
              <a:path w="2583" h="28">
                <a:moveTo>
                  <a:pt x="0" y="14"/>
                </a:moveTo>
                <a:lnTo>
                  <a:pt x="17" y="28"/>
                </a:lnTo>
                <a:lnTo>
                  <a:pt x="2583" y="28"/>
                </a:lnTo>
                <a:lnTo>
                  <a:pt x="2583" y="0"/>
                </a:lnTo>
                <a:lnTo>
                  <a:pt x="17" y="0"/>
                </a:lnTo>
                <a:lnTo>
                  <a:pt x="0" y="14"/>
                </a:lnTo>
                <a:lnTo>
                  <a:pt x="0" y="14"/>
                </a:lnTo>
                <a:lnTo>
                  <a:pt x="0" y="28"/>
                </a:lnTo>
                <a:lnTo>
                  <a:pt x="17" y="28"/>
                </a:lnTo>
                <a:lnTo>
                  <a:pt x="0" y="14"/>
                </a:lnTo>
                <a:close/>
              </a:path>
            </a:pathLst>
          </a:custGeom>
          <a:solidFill>
            <a:srgbClr val="121415"/>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64880" name="Rectangle 1393"/>
          <p:cNvSpPr/>
          <p:nvPr/>
        </p:nvSpPr>
        <p:spPr>
          <a:xfrm>
            <a:off x="2286000" y="2209800"/>
            <a:ext cx="660400" cy="198438"/>
          </a:xfrm>
          <a:prstGeom prst="rect">
            <a:avLst/>
          </a:prstGeom>
          <a:noFill/>
          <a:ln w="9525">
            <a:noFill/>
          </a:ln>
        </p:spPr>
        <p:txBody>
          <a:bodyPr wrap="none" lIns="0" tIns="0" rIns="0" bIns="0" anchor="t">
            <a:spAutoFit/>
          </a:bodyPr>
          <a:p>
            <a:pPr eaLnBrk="0" hangingPunct="0"/>
            <a:r>
              <a:rPr lang="zh-CN" altLang="en-US" sz="1300" dirty="0">
                <a:solidFill>
                  <a:srgbClr val="121415"/>
                </a:solidFill>
                <a:latin typeface="Arial" panose="020B0604020202020204" pitchFamily="34" charset="0"/>
                <a:ea typeface="宋体" panose="02010600030101010101" pitchFamily="2" charset="-122"/>
              </a:rPr>
              <a:t>业务建模</a:t>
            </a:r>
            <a:endParaRPr lang="zh-CN" altLang="en-US" sz="1000" dirty="0">
              <a:latin typeface="Arial" panose="020B0604020202020204" pitchFamily="34" charset="0"/>
              <a:ea typeface="宋体" panose="02010600030101010101" pitchFamily="2" charset="-122"/>
            </a:endParaRPr>
          </a:p>
        </p:txBody>
      </p:sp>
      <p:sp>
        <p:nvSpPr>
          <p:cNvPr id="764274" name="Freeform 1394"/>
          <p:cNvSpPr/>
          <p:nvPr/>
        </p:nvSpPr>
        <p:spPr bwMode="auto">
          <a:xfrm>
            <a:off x="2436813" y="3692525"/>
            <a:ext cx="66675" cy="65088"/>
          </a:xfrm>
          <a:custGeom>
            <a:avLst/>
            <a:gdLst/>
            <a:ahLst/>
            <a:cxnLst>
              <a:cxn ang="0">
                <a:pos x="91" y="0"/>
              </a:cxn>
              <a:cxn ang="0">
                <a:pos x="107" y="3"/>
              </a:cxn>
              <a:cxn ang="0">
                <a:pos x="123" y="10"/>
              </a:cxn>
              <a:cxn ang="0">
                <a:pos x="136" y="19"/>
              </a:cxn>
              <a:cxn ang="0">
                <a:pos x="148" y="29"/>
              </a:cxn>
              <a:cxn ang="0">
                <a:pos x="157" y="43"/>
              </a:cxn>
              <a:cxn ang="0">
                <a:pos x="163" y="56"/>
              </a:cxn>
              <a:cxn ang="0">
                <a:pos x="165" y="73"/>
              </a:cxn>
              <a:cxn ang="0">
                <a:pos x="165" y="89"/>
              </a:cxn>
              <a:cxn ang="0">
                <a:pos x="163" y="104"/>
              </a:cxn>
              <a:cxn ang="0">
                <a:pos x="157" y="119"/>
              </a:cxn>
              <a:cxn ang="0">
                <a:pos x="148" y="132"/>
              </a:cxn>
              <a:cxn ang="0">
                <a:pos x="136" y="143"/>
              </a:cxn>
              <a:cxn ang="0">
                <a:pos x="123" y="152"/>
              </a:cxn>
              <a:cxn ang="0">
                <a:pos x="107" y="158"/>
              </a:cxn>
              <a:cxn ang="0">
                <a:pos x="91" y="161"/>
              </a:cxn>
              <a:cxn ang="0">
                <a:pos x="75" y="161"/>
              </a:cxn>
              <a:cxn ang="0">
                <a:pos x="58" y="158"/>
              </a:cxn>
              <a:cxn ang="0">
                <a:pos x="43" y="152"/>
              </a:cxn>
              <a:cxn ang="0">
                <a:pos x="31" y="143"/>
              </a:cxn>
              <a:cxn ang="0">
                <a:pos x="19" y="132"/>
              </a:cxn>
              <a:cxn ang="0">
                <a:pos x="10" y="119"/>
              </a:cxn>
              <a:cxn ang="0">
                <a:pos x="4" y="104"/>
              </a:cxn>
              <a:cxn ang="0">
                <a:pos x="0" y="89"/>
              </a:cxn>
              <a:cxn ang="0">
                <a:pos x="0" y="73"/>
              </a:cxn>
              <a:cxn ang="0">
                <a:pos x="4" y="56"/>
              </a:cxn>
              <a:cxn ang="0">
                <a:pos x="10" y="43"/>
              </a:cxn>
              <a:cxn ang="0">
                <a:pos x="19" y="29"/>
              </a:cxn>
              <a:cxn ang="0">
                <a:pos x="31" y="19"/>
              </a:cxn>
              <a:cxn ang="0">
                <a:pos x="43" y="10"/>
              </a:cxn>
              <a:cxn ang="0">
                <a:pos x="58" y="3"/>
              </a:cxn>
              <a:cxn ang="0">
                <a:pos x="75" y="0"/>
              </a:cxn>
            </a:cxnLst>
            <a:rect l="0" t="0" r="r" b="b"/>
            <a:pathLst>
              <a:path w="167" h="161">
                <a:moveTo>
                  <a:pt x="83" y="0"/>
                </a:moveTo>
                <a:lnTo>
                  <a:pt x="91" y="0"/>
                </a:lnTo>
                <a:lnTo>
                  <a:pt x="100" y="1"/>
                </a:lnTo>
                <a:lnTo>
                  <a:pt x="107" y="3"/>
                </a:lnTo>
                <a:lnTo>
                  <a:pt x="115" y="6"/>
                </a:lnTo>
                <a:lnTo>
                  <a:pt x="123" y="10"/>
                </a:lnTo>
                <a:lnTo>
                  <a:pt x="130" y="14"/>
                </a:lnTo>
                <a:lnTo>
                  <a:pt x="136" y="19"/>
                </a:lnTo>
                <a:lnTo>
                  <a:pt x="141" y="24"/>
                </a:lnTo>
                <a:lnTo>
                  <a:pt x="148" y="29"/>
                </a:lnTo>
                <a:lnTo>
                  <a:pt x="152" y="35"/>
                </a:lnTo>
                <a:lnTo>
                  <a:pt x="157" y="43"/>
                </a:lnTo>
                <a:lnTo>
                  <a:pt x="160" y="49"/>
                </a:lnTo>
                <a:lnTo>
                  <a:pt x="163" y="56"/>
                </a:lnTo>
                <a:lnTo>
                  <a:pt x="164" y="64"/>
                </a:lnTo>
                <a:lnTo>
                  <a:pt x="165" y="73"/>
                </a:lnTo>
                <a:lnTo>
                  <a:pt x="167" y="80"/>
                </a:lnTo>
                <a:lnTo>
                  <a:pt x="165" y="89"/>
                </a:lnTo>
                <a:lnTo>
                  <a:pt x="164" y="97"/>
                </a:lnTo>
                <a:lnTo>
                  <a:pt x="163" y="104"/>
                </a:lnTo>
                <a:lnTo>
                  <a:pt x="160" y="112"/>
                </a:lnTo>
                <a:lnTo>
                  <a:pt x="157" y="119"/>
                </a:lnTo>
                <a:lnTo>
                  <a:pt x="152" y="126"/>
                </a:lnTo>
                <a:lnTo>
                  <a:pt x="148" y="132"/>
                </a:lnTo>
                <a:lnTo>
                  <a:pt x="141" y="138"/>
                </a:lnTo>
                <a:lnTo>
                  <a:pt x="136" y="143"/>
                </a:lnTo>
                <a:lnTo>
                  <a:pt x="130" y="148"/>
                </a:lnTo>
                <a:lnTo>
                  <a:pt x="123" y="152"/>
                </a:lnTo>
                <a:lnTo>
                  <a:pt x="115" y="155"/>
                </a:lnTo>
                <a:lnTo>
                  <a:pt x="107" y="158"/>
                </a:lnTo>
                <a:lnTo>
                  <a:pt x="100" y="160"/>
                </a:lnTo>
                <a:lnTo>
                  <a:pt x="91" y="161"/>
                </a:lnTo>
                <a:lnTo>
                  <a:pt x="83" y="161"/>
                </a:lnTo>
                <a:lnTo>
                  <a:pt x="75" y="161"/>
                </a:lnTo>
                <a:lnTo>
                  <a:pt x="66" y="160"/>
                </a:lnTo>
                <a:lnTo>
                  <a:pt x="58" y="158"/>
                </a:lnTo>
                <a:lnTo>
                  <a:pt x="51" y="155"/>
                </a:lnTo>
                <a:lnTo>
                  <a:pt x="43" y="152"/>
                </a:lnTo>
                <a:lnTo>
                  <a:pt x="37" y="148"/>
                </a:lnTo>
                <a:lnTo>
                  <a:pt x="31" y="143"/>
                </a:lnTo>
                <a:lnTo>
                  <a:pt x="24" y="138"/>
                </a:lnTo>
                <a:lnTo>
                  <a:pt x="19" y="132"/>
                </a:lnTo>
                <a:lnTo>
                  <a:pt x="14" y="126"/>
                </a:lnTo>
                <a:lnTo>
                  <a:pt x="10" y="119"/>
                </a:lnTo>
                <a:lnTo>
                  <a:pt x="7" y="112"/>
                </a:lnTo>
                <a:lnTo>
                  <a:pt x="4" y="104"/>
                </a:lnTo>
                <a:lnTo>
                  <a:pt x="2" y="97"/>
                </a:lnTo>
                <a:lnTo>
                  <a:pt x="0" y="89"/>
                </a:lnTo>
                <a:lnTo>
                  <a:pt x="0" y="80"/>
                </a:lnTo>
                <a:lnTo>
                  <a:pt x="0" y="73"/>
                </a:lnTo>
                <a:lnTo>
                  <a:pt x="2" y="64"/>
                </a:lnTo>
                <a:lnTo>
                  <a:pt x="4" y="56"/>
                </a:lnTo>
                <a:lnTo>
                  <a:pt x="7" y="49"/>
                </a:lnTo>
                <a:lnTo>
                  <a:pt x="10" y="43"/>
                </a:lnTo>
                <a:lnTo>
                  <a:pt x="14" y="35"/>
                </a:lnTo>
                <a:lnTo>
                  <a:pt x="19" y="29"/>
                </a:lnTo>
                <a:lnTo>
                  <a:pt x="24" y="24"/>
                </a:lnTo>
                <a:lnTo>
                  <a:pt x="31" y="19"/>
                </a:lnTo>
                <a:lnTo>
                  <a:pt x="37" y="14"/>
                </a:lnTo>
                <a:lnTo>
                  <a:pt x="43" y="10"/>
                </a:lnTo>
                <a:lnTo>
                  <a:pt x="51" y="6"/>
                </a:lnTo>
                <a:lnTo>
                  <a:pt x="58" y="3"/>
                </a:lnTo>
                <a:lnTo>
                  <a:pt x="66" y="1"/>
                </a:lnTo>
                <a:lnTo>
                  <a:pt x="75" y="0"/>
                </a:lnTo>
                <a:lnTo>
                  <a:pt x="83" y="0"/>
                </a:lnTo>
              </a:path>
            </a:pathLst>
          </a:custGeom>
          <a:noFill/>
          <a:ln w="3175">
            <a:solidFill>
              <a:srgbClr val="1F1A17"/>
            </a:solid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4275" name="Line 1395"/>
          <p:cNvSpPr>
            <a:spLocks noChangeShapeType="1"/>
          </p:cNvSpPr>
          <p:nvPr/>
        </p:nvSpPr>
        <p:spPr bwMode="auto">
          <a:xfrm flipH="1">
            <a:off x="2465388" y="3694113"/>
            <a:ext cx="6350" cy="1588"/>
          </a:xfrm>
          <a:prstGeom prst="line">
            <a:avLst/>
          </a:prstGeom>
          <a:noFill/>
          <a:ln w="3175">
            <a:solidFill>
              <a:srgbClr val="1F1A17"/>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4276" name="Freeform 1396"/>
          <p:cNvSpPr/>
          <p:nvPr/>
        </p:nvSpPr>
        <p:spPr bwMode="auto">
          <a:xfrm>
            <a:off x="2479675" y="3700463"/>
            <a:ext cx="12700" cy="14288"/>
          </a:xfrm>
          <a:custGeom>
            <a:avLst/>
            <a:gdLst/>
            <a:ahLst/>
            <a:cxnLst>
              <a:cxn ang="0">
                <a:pos x="0" y="33"/>
              </a:cxn>
              <a:cxn ang="0">
                <a:pos x="5" y="35"/>
              </a:cxn>
              <a:cxn ang="0">
                <a:pos x="9" y="37"/>
              </a:cxn>
              <a:cxn ang="0">
                <a:pos x="13" y="37"/>
              </a:cxn>
              <a:cxn ang="0">
                <a:pos x="17" y="37"/>
              </a:cxn>
              <a:cxn ang="0">
                <a:pos x="20" y="35"/>
              </a:cxn>
              <a:cxn ang="0">
                <a:pos x="23" y="33"/>
              </a:cxn>
              <a:cxn ang="0">
                <a:pos x="27" y="30"/>
              </a:cxn>
              <a:cxn ang="0">
                <a:pos x="28" y="28"/>
              </a:cxn>
              <a:cxn ang="0">
                <a:pos x="30" y="24"/>
              </a:cxn>
              <a:cxn ang="0">
                <a:pos x="32" y="20"/>
              </a:cxn>
              <a:cxn ang="0">
                <a:pos x="32" y="16"/>
              </a:cxn>
              <a:cxn ang="0">
                <a:pos x="32" y="13"/>
              </a:cxn>
              <a:cxn ang="0">
                <a:pos x="30" y="9"/>
              </a:cxn>
              <a:cxn ang="0">
                <a:pos x="29" y="6"/>
              </a:cxn>
              <a:cxn ang="0">
                <a:pos x="27" y="3"/>
              </a:cxn>
              <a:cxn ang="0">
                <a:pos x="23" y="0"/>
              </a:cxn>
              <a:cxn ang="0">
                <a:pos x="0" y="33"/>
              </a:cxn>
            </a:cxnLst>
            <a:rect l="0" t="0" r="r" b="b"/>
            <a:pathLst>
              <a:path w="32" h="37">
                <a:moveTo>
                  <a:pt x="0" y="33"/>
                </a:moveTo>
                <a:lnTo>
                  <a:pt x="5" y="35"/>
                </a:lnTo>
                <a:lnTo>
                  <a:pt x="9" y="37"/>
                </a:lnTo>
                <a:lnTo>
                  <a:pt x="13" y="37"/>
                </a:lnTo>
                <a:lnTo>
                  <a:pt x="17" y="37"/>
                </a:lnTo>
                <a:lnTo>
                  <a:pt x="20" y="35"/>
                </a:lnTo>
                <a:lnTo>
                  <a:pt x="23" y="33"/>
                </a:lnTo>
                <a:lnTo>
                  <a:pt x="27" y="30"/>
                </a:lnTo>
                <a:lnTo>
                  <a:pt x="28" y="28"/>
                </a:lnTo>
                <a:lnTo>
                  <a:pt x="30" y="24"/>
                </a:lnTo>
                <a:lnTo>
                  <a:pt x="32" y="20"/>
                </a:lnTo>
                <a:lnTo>
                  <a:pt x="32" y="16"/>
                </a:lnTo>
                <a:lnTo>
                  <a:pt x="32" y="13"/>
                </a:lnTo>
                <a:lnTo>
                  <a:pt x="30" y="9"/>
                </a:lnTo>
                <a:lnTo>
                  <a:pt x="29" y="6"/>
                </a:lnTo>
                <a:lnTo>
                  <a:pt x="27" y="3"/>
                </a:lnTo>
                <a:lnTo>
                  <a:pt x="23" y="0"/>
                </a:lnTo>
                <a:lnTo>
                  <a:pt x="0" y="33"/>
                </a:lnTo>
                <a:close/>
              </a:path>
            </a:pathLst>
          </a:custGeom>
          <a:solidFill>
            <a:srgbClr val="1F1A17"/>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4277" name="Freeform 1397"/>
          <p:cNvSpPr/>
          <p:nvPr/>
        </p:nvSpPr>
        <p:spPr bwMode="auto">
          <a:xfrm>
            <a:off x="2451100" y="3687763"/>
            <a:ext cx="36513" cy="25400"/>
          </a:xfrm>
          <a:custGeom>
            <a:avLst/>
            <a:gdLst/>
            <a:ahLst/>
            <a:cxnLst>
              <a:cxn ang="0">
                <a:pos x="27" y="0"/>
              </a:cxn>
              <a:cxn ang="0">
                <a:pos x="27" y="34"/>
              </a:cxn>
              <a:cxn ang="0">
                <a:pos x="73" y="64"/>
              </a:cxn>
              <a:cxn ang="0">
                <a:pos x="96" y="31"/>
              </a:cxn>
              <a:cxn ang="0">
                <a:pos x="48" y="0"/>
              </a:cxn>
              <a:cxn ang="0">
                <a:pos x="27" y="0"/>
              </a:cxn>
              <a:cxn ang="0">
                <a:pos x="27" y="0"/>
              </a:cxn>
              <a:cxn ang="0">
                <a:pos x="0" y="17"/>
              </a:cxn>
              <a:cxn ang="0">
                <a:pos x="27" y="34"/>
              </a:cxn>
              <a:cxn ang="0">
                <a:pos x="27" y="0"/>
              </a:cxn>
            </a:cxnLst>
            <a:rect l="0" t="0" r="r" b="b"/>
            <a:pathLst>
              <a:path w="96" h="64">
                <a:moveTo>
                  <a:pt x="27" y="0"/>
                </a:moveTo>
                <a:lnTo>
                  <a:pt x="27" y="34"/>
                </a:lnTo>
                <a:lnTo>
                  <a:pt x="73" y="64"/>
                </a:lnTo>
                <a:lnTo>
                  <a:pt x="96" y="31"/>
                </a:lnTo>
                <a:lnTo>
                  <a:pt x="48" y="0"/>
                </a:lnTo>
                <a:lnTo>
                  <a:pt x="27" y="0"/>
                </a:lnTo>
                <a:lnTo>
                  <a:pt x="27" y="0"/>
                </a:lnTo>
                <a:lnTo>
                  <a:pt x="0" y="17"/>
                </a:lnTo>
                <a:lnTo>
                  <a:pt x="27" y="34"/>
                </a:lnTo>
                <a:lnTo>
                  <a:pt x="27" y="0"/>
                </a:lnTo>
                <a:close/>
              </a:path>
            </a:pathLst>
          </a:custGeom>
          <a:solidFill>
            <a:srgbClr val="1F1A17"/>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4278" name="Freeform 1398"/>
          <p:cNvSpPr/>
          <p:nvPr/>
        </p:nvSpPr>
        <p:spPr bwMode="auto">
          <a:xfrm>
            <a:off x="2460625" y="3675063"/>
            <a:ext cx="26988" cy="25400"/>
          </a:xfrm>
          <a:custGeom>
            <a:avLst/>
            <a:gdLst/>
            <a:ahLst/>
            <a:cxnLst>
              <a:cxn ang="0">
                <a:pos x="46" y="0"/>
              </a:cxn>
              <a:cxn ang="0">
                <a:pos x="0" y="31"/>
              </a:cxn>
              <a:cxn ang="0">
                <a:pos x="21" y="65"/>
              </a:cxn>
              <a:cxn ang="0">
                <a:pos x="69" y="34"/>
              </a:cxn>
              <a:cxn ang="0">
                <a:pos x="46" y="0"/>
              </a:cxn>
            </a:cxnLst>
            <a:rect l="0" t="0" r="r" b="b"/>
            <a:pathLst>
              <a:path w="69" h="65">
                <a:moveTo>
                  <a:pt x="46" y="0"/>
                </a:moveTo>
                <a:lnTo>
                  <a:pt x="0" y="31"/>
                </a:lnTo>
                <a:lnTo>
                  <a:pt x="21" y="65"/>
                </a:lnTo>
                <a:lnTo>
                  <a:pt x="69" y="34"/>
                </a:lnTo>
                <a:lnTo>
                  <a:pt x="46" y="0"/>
                </a:lnTo>
                <a:close/>
              </a:path>
            </a:pathLst>
          </a:custGeom>
          <a:solidFill>
            <a:srgbClr val="1F1A17"/>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4279" name="Freeform 1399"/>
          <p:cNvSpPr/>
          <p:nvPr/>
        </p:nvSpPr>
        <p:spPr bwMode="auto">
          <a:xfrm>
            <a:off x="2479675" y="3673475"/>
            <a:ext cx="12700" cy="15875"/>
          </a:xfrm>
          <a:custGeom>
            <a:avLst/>
            <a:gdLst/>
            <a:ahLst/>
            <a:cxnLst>
              <a:cxn ang="0">
                <a:pos x="23" y="37"/>
              </a:cxn>
              <a:cxn ang="0">
                <a:pos x="27" y="34"/>
              </a:cxn>
              <a:cxn ang="0">
                <a:pos x="29" y="31"/>
              </a:cxn>
              <a:cxn ang="0">
                <a:pos x="30" y="27"/>
              </a:cxn>
              <a:cxn ang="0">
                <a:pos x="32" y="24"/>
              </a:cxn>
              <a:cxn ang="0">
                <a:pos x="32" y="20"/>
              </a:cxn>
              <a:cxn ang="0">
                <a:pos x="32" y="16"/>
              </a:cxn>
              <a:cxn ang="0">
                <a:pos x="30" y="12"/>
              </a:cxn>
              <a:cxn ang="0">
                <a:pos x="28" y="10"/>
              </a:cxn>
              <a:cxn ang="0">
                <a:pos x="27" y="6"/>
              </a:cxn>
              <a:cxn ang="0">
                <a:pos x="23" y="3"/>
              </a:cxn>
              <a:cxn ang="0">
                <a:pos x="20" y="2"/>
              </a:cxn>
              <a:cxn ang="0">
                <a:pos x="17" y="1"/>
              </a:cxn>
              <a:cxn ang="0">
                <a:pos x="13" y="0"/>
              </a:cxn>
              <a:cxn ang="0">
                <a:pos x="9" y="0"/>
              </a:cxn>
              <a:cxn ang="0">
                <a:pos x="5" y="1"/>
              </a:cxn>
              <a:cxn ang="0">
                <a:pos x="0" y="3"/>
              </a:cxn>
              <a:cxn ang="0">
                <a:pos x="23" y="37"/>
              </a:cxn>
            </a:cxnLst>
            <a:rect l="0" t="0" r="r" b="b"/>
            <a:pathLst>
              <a:path w="32" h="37">
                <a:moveTo>
                  <a:pt x="23" y="37"/>
                </a:moveTo>
                <a:lnTo>
                  <a:pt x="27" y="34"/>
                </a:lnTo>
                <a:lnTo>
                  <a:pt x="29" y="31"/>
                </a:lnTo>
                <a:lnTo>
                  <a:pt x="30" y="27"/>
                </a:lnTo>
                <a:lnTo>
                  <a:pt x="32" y="24"/>
                </a:lnTo>
                <a:lnTo>
                  <a:pt x="32" y="20"/>
                </a:lnTo>
                <a:lnTo>
                  <a:pt x="32" y="16"/>
                </a:lnTo>
                <a:lnTo>
                  <a:pt x="30" y="12"/>
                </a:lnTo>
                <a:lnTo>
                  <a:pt x="28" y="10"/>
                </a:lnTo>
                <a:lnTo>
                  <a:pt x="27" y="6"/>
                </a:lnTo>
                <a:lnTo>
                  <a:pt x="23" y="3"/>
                </a:lnTo>
                <a:lnTo>
                  <a:pt x="20" y="2"/>
                </a:lnTo>
                <a:lnTo>
                  <a:pt x="17" y="1"/>
                </a:lnTo>
                <a:lnTo>
                  <a:pt x="13" y="0"/>
                </a:lnTo>
                <a:lnTo>
                  <a:pt x="9" y="0"/>
                </a:lnTo>
                <a:lnTo>
                  <a:pt x="5" y="1"/>
                </a:lnTo>
                <a:lnTo>
                  <a:pt x="0" y="3"/>
                </a:lnTo>
                <a:lnTo>
                  <a:pt x="23" y="37"/>
                </a:lnTo>
                <a:close/>
              </a:path>
            </a:pathLst>
          </a:custGeom>
          <a:solidFill>
            <a:srgbClr val="1F1A17"/>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4280" name="Freeform 1400"/>
          <p:cNvSpPr/>
          <p:nvPr/>
        </p:nvSpPr>
        <p:spPr bwMode="auto">
          <a:xfrm>
            <a:off x="2462213" y="3702050"/>
            <a:ext cx="15875" cy="15875"/>
          </a:xfrm>
          <a:custGeom>
            <a:avLst/>
            <a:gdLst/>
            <a:ahLst/>
            <a:cxnLst>
              <a:cxn ang="0">
                <a:pos x="19" y="0"/>
              </a:cxn>
              <a:cxn ang="0">
                <a:pos x="23" y="0"/>
              </a:cxn>
              <a:cxn ang="0">
                <a:pos x="27" y="1"/>
              </a:cxn>
              <a:cxn ang="0">
                <a:pos x="30" y="3"/>
              </a:cxn>
              <a:cxn ang="0">
                <a:pos x="33" y="5"/>
              </a:cxn>
              <a:cxn ang="0">
                <a:pos x="35" y="8"/>
              </a:cxn>
              <a:cxn ang="0">
                <a:pos x="37" y="11"/>
              </a:cxn>
              <a:cxn ang="0">
                <a:pos x="38" y="15"/>
              </a:cxn>
              <a:cxn ang="0">
                <a:pos x="39" y="19"/>
              </a:cxn>
              <a:cxn ang="0">
                <a:pos x="38" y="23"/>
              </a:cxn>
              <a:cxn ang="0">
                <a:pos x="37" y="27"/>
              </a:cxn>
              <a:cxn ang="0">
                <a:pos x="35" y="30"/>
              </a:cxn>
              <a:cxn ang="0">
                <a:pos x="33" y="33"/>
              </a:cxn>
              <a:cxn ang="0">
                <a:pos x="30" y="35"/>
              </a:cxn>
              <a:cxn ang="0">
                <a:pos x="27" y="37"/>
              </a:cxn>
              <a:cxn ang="0">
                <a:pos x="23" y="38"/>
              </a:cxn>
              <a:cxn ang="0">
                <a:pos x="19" y="39"/>
              </a:cxn>
              <a:cxn ang="0">
                <a:pos x="15" y="38"/>
              </a:cxn>
              <a:cxn ang="0">
                <a:pos x="11" y="37"/>
              </a:cxn>
              <a:cxn ang="0">
                <a:pos x="9" y="35"/>
              </a:cxn>
              <a:cxn ang="0">
                <a:pos x="5" y="33"/>
              </a:cxn>
              <a:cxn ang="0">
                <a:pos x="3" y="30"/>
              </a:cxn>
              <a:cxn ang="0">
                <a:pos x="1" y="27"/>
              </a:cxn>
              <a:cxn ang="0">
                <a:pos x="0" y="23"/>
              </a:cxn>
              <a:cxn ang="0">
                <a:pos x="0" y="19"/>
              </a:cxn>
              <a:cxn ang="0">
                <a:pos x="0" y="15"/>
              </a:cxn>
              <a:cxn ang="0">
                <a:pos x="1" y="11"/>
              </a:cxn>
              <a:cxn ang="0">
                <a:pos x="3" y="8"/>
              </a:cxn>
              <a:cxn ang="0">
                <a:pos x="5" y="5"/>
              </a:cxn>
              <a:cxn ang="0">
                <a:pos x="9" y="3"/>
              </a:cxn>
              <a:cxn ang="0">
                <a:pos x="11" y="1"/>
              </a:cxn>
              <a:cxn ang="0">
                <a:pos x="15" y="0"/>
              </a:cxn>
              <a:cxn ang="0">
                <a:pos x="19" y="0"/>
              </a:cxn>
            </a:cxnLst>
            <a:rect l="0" t="0" r="r" b="b"/>
            <a:pathLst>
              <a:path w="39" h="39">
                <a:moveTo>
                  <a:pt x="19" y="0"/>
                </a:moveTo>
                <a:lnTo>
                  <a:pt x="23" y="0"/>
                </a:lnTo>
                <a:lnTo>
                  <a:pt x="27" y="1"/>
                </a:lnTo>
                <a:lnTo>
                  <a:pt x="30" y="3"/>
                </a:lnTo>
                <a:lnTo>
                  <a:pt x="33" y="5"/>
                </a:lnTo>
                <a:lnTo>
                  <a:pt x="35" y="8"/>
                </a:lnTo>
                <a:lnTo>
                  <a:pt x="37" y="11"/>
                </a:lnTo>
                <a:lnTo>
                  <a:pt x="38" y="15"/>
                </a:lnTo>
                <a:lnTo>
                  <a:pt x="39" y="19"/>
                </a:lnTo>
                <a:lnTo>
                  <a:pt x="38" y="23"/>
                </a:lnTo>
                <a:lnTo>
                  <a:pt x="37" y="27"/>
                </a:lnTo>
                <a:lnTo>
                  <a:pt x="35" y="30"/>
                </a:lnTo>
                <a:lnTo>
                  <a:pt x="33" y="33"/>
                </a:lnTo>
                <a:lnTo>
                  <a:pt x="30" y="35"/>
                </a:lnTo>
                <a:lnTo>
                  <a:pt x="27" y="37"/>
                </a:lnTo>
                <a:lnTo>
                  <a:pt x="23" y="38"/>
                </a:lnTo>
                <a:lnTo>
                  <a:pt x="19" y="39"/>
                </a:lnTo>
                <a:lnTo>
                  <a:pt x="15" y="38"/>
                </a:lnTo>
                <a:lnTo>
                  <a:pt x="11" y="37"/>
                </a:lnTo>
                <a:lnTo>
                  <a:pt x="9" y="35"/>
                </a:lnTo>
                <a:lnTo>
                  <a:pt x="5" y="33"/>
                </a:lnTo>
                <a:lnTo>
                  <a:pt x="3" y="30"/>
                </a:lnTo>
                <a:lnTo>
                  <a:pt x="1" y="27"/>
                </a:lnTo>
                <a:lnTo>
                  <a:pt x="0" y="23"/>
                </a:lnTo>
                <a:lnTo>
                  <a:pt x="0" y="19"/>
                </a:lnTo>
                <a:lnTo>
                  <a:pt x="0" y="15"/>
                </a:lnTo>
                <a:lnTo>
                  <a:pt x="1" y="11"/>
                </a:lnTo>
                <a:lnTo>
                  <a:pt x="3" y="8"/>
                </a:lnTo>
                <a:lnTo>
                  <a:pt x="5" y="5"/>
                </a:lnTo>
                <a:lnTo>
                  <a:pt x="9" y="3"/>
                </a:lnTo>
                <a:lnTo>
                  <a:pt x="11" y="1"/>
                </a:lnTo>
                <a:lnTo>
                  <a:pt x="15" y="0"/>
                </a:lnTo>
                <a:lnTo>
                  <a:pt x="19" y="0"/>
                </a:lnTo>
              </a:path>
            </a:pathLst>
          </a:custGeom>
          <a:noFill/>
          <a:ln w="11113">
            <a:solidFill>
              <a:srgbClr val="1F1A17"/>
            </a:solid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4281" name="Line 1401"/>
          <p:cNvSpPr>
            <a:spLocks noChangeShapeType="1"/>
          </p:cNvSpPr>
          <p:nvPr/>
        </p:nvSpPr>
        <p:spPr bwMode="auto">
          <a:xfrm>
            <a:off x="2459038" y="3721100"/>
            <a:ext cx="20638" cy="1588"/>
          </a:xfrm>
          <a:prstGeom prst="line">
            <a:avLst/>
          </a:prstGeom>
          <a:noFill/>
          <a:ln w="11113">
            <a:solidFill>
              <a:srgbClr val="1F1A17"/>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4282" name="Freeform 1402"/>
          <p:cNvSpPr/>
          <p:nvPr/>
        </p:nvSpPr>
        <p:spPr bwMode="auto">
          <a:xfrm>
            <a:off x="2452688" y="3717925"/>
            <a:ext cx="15875" cy="28575"/>
          </a:xfrm>
          <a:custGeom>
            <a:avLst/>
            <a:gdLst/>
            <a:ahLst/>
            <a:cxnLst>
              <a:cxn ang="0">
                <a:pos x="42" y="0"/>
              </a:cxn>
              <a:cxn ang="0">
                <a:pos x="42" y="34"/>
              </a:cxn>
              <a:cxn ang="0">
                <a:pos x="0" y="75"/>
              </a:cxn>
            </a:cxnLst>
            <a:rect l="0" t="0" r="r" b="b"/>
            <a:pathLst>
              <a:path w="42" h="75">
                <a:moveTo>
                  <a:pt x="42" y="0"/>
                </a:moveTo>
                <a:lnTo>
                  <a:pt x="42" y="34"/>
                </a:lnTo>
                <a:lnTo>
                  <a:pt x="0" y="75"/>
                </a:lnTo>
              </a:path>
            </a:pathLst>
          </a:custGeom>
          <a:noFill/>
          <a:ln w="11113">
            <a:solidFill>
              <a:srgbClr val="1F1A17"/>
            </a:solid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4283" name="Line 1403"/>
          <p:cNvSpPr>
            <a:spLocks noChangeShapeType="1"/>
          </p:cNvSpPr>
          <p:nvPr/>
        </p:nvSpPr>
        <p:spPr bwMode="auto">
          <a:xfrm>
            <a:off x="2468563" y="3730625"/>
            <a:ext cx="17463" cy="15875"/>
          </a:xfrm>
          <a:prstGeom prst="line">
            <a:avLst/>
          </a:prstGeom>
          <a:noFill/>
          <a:ln w="11113">
            <a:solidFill>
              <a:srgbClr val="1F1A17"/>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4284" name="Freeform 1404"/>
          <p:cNvSpPr/>
          <p:nvPr/>
        </p:nvSpPr>
        <p:spPr bwMode="auto">
          <a:xfrm>
            <a:off x="2432050" y="3476625"/>
            <a:ext cx="65088" cy="65088"/>
          </a:xfrm>
          <a:custGeom>
            <a:avLst/>
            <a:gdLst/>
            <a:ahLst/>
            <a:cxnLst>
              <a:cxn ang="0">
                <a:pos x="92" y="1"/>
              </a:cxn>
              <a:cxn ang="0">
                <a:pos x="109" y="4"/>
              </a:cxn>
              <a:cxn ang="0">
                <a:pos x="124" y="10"/>
              </a:cxn>
              <a:cxn ang="0">
                <a:pos x="136" y="19"/>
              </a:cxn>
              <a:cxn ang="0">
                <a:pos x="148" y="30"/>
              </a:cxn>
              <a:cxn ang="0">
                <a:pos x="156" y="43"/>
              </a:cxn>
              <a:cxn ang="0">
                <a:pos x="163" y="58"/>
              </a:cxn>
              <a:cxn ang="0">
                <a:pos x="167" y="73"/>
              </a:cxn>
              <a:cxn ang="0">
                <a:pos x="167" y="90"/>
              </a:cxn>
              <a:cxn ang="0">
                <a:pos x="163" y="106"/>
              </a:cxn>
              <a:cxn ang="0">
                <a:pos x="156" y="120"/>
              </a:cxn>
              <a:cxn ang="0">
                <a:pos x="148" y="132"/>
              </a:cxn>
              <a:cxn ang="0">
                <a:pos x="136" y="144"/>
              </a:cxn>
              <a:cxn ang="0">
                <a:pos x="124" y="153"/>
              </a:cxn>
              <a:cxn ang="0">
                <a:pos x="109" y="159"/>
              </a:cxn>
              <a:cxn ang="0">
                <a:pos x="92" y="161"/>
              </a:cxn>
              <a:cxn ang="0">
                <a:pos x="76" y="161"/>
              </a:cxn>
              <a:cxn ang="0">
                <a:pos x="59" y="159"/>
              </a:cxn>
              <a:cxn ang="0">
                <a:pos x="44" y="153"/>
              </a:cxn>
              <a:cxn ang="0">
                <a:pos x="30" y="144"/>
              </a:cxn>
              <a:cxn ang="0">
                <a:pos x="19" y="132"/>
              </a:cxn>
              <a:cxn ang="0">
                <a:pos x="10" y="120"/>
              </a:cxn>
              <a:cxn ang="0">
                <a:pos x="4" y="106"/>
              </a:cxn>
              <a:cxn ang="0">
                <a:pos x="1" y="90"/>
              </a:cxn>
              <a:cxn ang="0">
                <a:pos x="1" y="73"/>
              </a:cxn>
              <a:cxn ang="0">
                <a:pos x="4" y="58"/>
              </a:cxn>
              <a:cxn ang="0">
                <a:pos x="10" y="43"/>
              </a:cxn>
              <a:cxn ang="0">
                <a:pos x="19" y="30"/>
              </a:cxn>
              <a:cxn ang="0">
                <a:pos x="30" y="19"/>
              </a:cxn>
              <a:cxn ang="0">
                <a:pos x="44" y="10"/>
              </a:cxn>
              <a:cxn ang="0">
                <a:pos x="59" y="4"/>
              </a:cxn>
              <a:cxn ang="0">
                <a:pos x="76" y="1"/>
              </a:cxn>
            </a:cxnLst>
            <a:rect l="0" t="0" r="r" b="b"/>
            <a:pathLst>
              <a:path w="167" h="163">
                <a:moveTo>
                  <a:pt x="83" y="0"/>
                </a:moveTo>
                <a:lnTo>
                  <a:pt x="92" y="1"/>
                </a:lnTo>
                <a:lnTo>
                  <a:pt x="101" y="3"/>
                </a:lnTo>
                <a:lnTo>
                  <a:pt x="109" y="4"/>
                </a:lnTo>
                <a:lnTo>
                  <a:pt x="116" y="7"/>
                </a:lnTo>
                <a:lnTo>
                  <a:pt x="124" y="10"/>
                </a:lnTo>
                <a:lnTo>
                  <a:pt x="130" y="14"/>
                </a:lnTo>
                <a:lnTo>
                  <a:pt x="136" y="19"/>
                </a:lnTo>
                <a:lnTo>
                  <a:pt x="143" y="24"/>
                </a:lnTo>
                <a:lnTo>
                  <a:pt x="148" y="30"/>
                </a:lnTo>
                <a:lnTo>
                  <a:pt x="153" y="37"/>
                </a:lnTo>
                <a:lnTo>
                  <a:pt x="156" y="43"/>
                </a:lnTo>
                <a:lnTo>
                  <a:pt x="160" y="51"/>
                </a:lnTo>
                <a:lnTo>
                  <a:pt x="163" y="58"/>
                </a:lnTo>
                <a:lnTo>
                  <a:pt x="165" y="66"/>
                </a:lnTo>
                <a:lnTo>
                  <a:pt x="167" y="73"/>
                </a:lnTo>
                <a:lnTo>
                  <a:pt x="167" y="82"/>
                </a:lnTo>
                <a:lnTo>
                  <a:pt x="167" y="90"/>
                </a:lnTo>
                <a:lnTo>
                  <a:pt x="165" y="98"/>
                </a:lnTo>
                <a:lnTo>
                  <a:pt x="163" y="106"/>
                </a:lnTo>
                <a:lnTo>
                  <a:pt x="160" y="114"/>
                </a:lnTo>
                <a:lnTo>
                  <a:pt x="156" y="120"/>
                </a:lnTo>
                <a:lnTo>
                  <a:pt x="153" y="126"/>
                </a:lnTo>
                <a:lnTo>
                  <a:pt x="148" y="132"/>
                </a:lnTo>
                <a:lnTo>
                  <a:pt x="143" y="139"/>
                </a:lnTo>
                <a:lnTo>
                  <a:pt x="136" y="144"/>
                </a:lnTo>
                <a:lnTo>
                  <a:pt x="130" y="149"/>
                </a:lnTo>
                <a:lnTo>
                  <a:pt x="124" y="153"/>
                </a:lnTo>
                <a:lnTo>
                  <a:pt x="116" y="156"/>
                </a:lnTo>
                <a:lnTo>
                  <a:pt x="109" y="159"/>
                </a:lnTo>
                <a:lnTo>
                  <a:pt x="101" y="161"/>
                </a:lnTo>
                <a:lnTo>
                  <a:pt x="92" y="161"/>
                </a:lnTo>
                <a:lnTo>
                  <a:pt x="83" y="163"/>
                </a:lnTo>
                <a:lnTo>
                  <a:pt x="76" y="161"/>
                </a:lnTo>
                <a:lnTo>
                  <a:pt x="67" y="161"/>
                </a:lnTo>
                <a:lnTo>
                  <a:pt x="59" y="159"/>
                </a:lnTo>
                <a:lnTo>
                  <a:pt x="52" y="156"/>
                </a:lnTo>
                <a:lnTo>
                  <a:pt x="44" y="153"/>
                </a:lnTo>
                <a:lnTo>
                  <a:pt x="37" y="149"/>
                </a:lnTo>
                <a:lnTo>
                  <a:pt x="30" y="144"/>
                </a:lnTo>
                <a:lnTo>
                  <a:pt x="25" y="139"/>
                </a:lnTo>
                <a:lnTo>
                  <a:pt x="19" y="132"/>
                </a:lnTo>
                <a:lnTo>
                  <a:pt x="14" y="126"/>
                </a:lnTo>
                <a:lnTo>
                  <a:pt x="10" y="120"/>
                </a:lnTo>
                <a:lnTo>
                  <a:pt x="6" y="114"/>
                </a:lnTo>
                <a:lnTo>
                  <a:pt x="4" y="106"/>
                </a:lnTo>
                <a:lnTo>
                  <a:pt x="3" y="98"/>
                </a:lnTo>
                <a:lnTo>
                  <a:pt x="1" y="90"/>
                </a:lnTo>
                <a:lnTo>
                  <a:pt x="0" y="82"/>
                </a:lnTo>
                <a:lnTo>
                  <a:pt x="1" y="73"/>
                </a:lnTo>
                <a:lnTo>
                  <a:pt x="3" y="66"/>
                </a:lnTo>
                <a:lnTo>
                  <a:pt x="4" y="58"/>
                </a:lnTo>
                <a:lnTo>
                  <a:pt x="6" y="51"/>
                </a:lnTo>
                <a:lnTo>
                  <a:pt x="10" y="43"/>
                </a:lnTo>
                <a:lnTo>
                  <a:pt x="14" y="37"/>
                </a:lnTo>
                <a:lnTo>
                  <a:pt x="19" y="30"/>
                </a:lnTo>
                <a:lnTo>
                  <a:pt x="25" y="24"/>
                </a:lnTo>
                <a:lnTo>
                  <a:pt x="30" y="19"/>
                </a:lnTo>
                <a:lnTo>
                  <a:pt x="37" y="14"/>
                </a:lnTo>
                <a:lnTo>
                  <a:pt x="44" y="10"/>
                </a:lnTo>
                <a:lnTo>
                  <a:pt x="52" y="7"/>
                </a:lnTo>
                <a:lnTo>
                  <a:pt x="59" y="4"/>
                </a:lnTo>
                <a:lnTo>
                  <a:pt x="67" y="3"/>
                </a:lnTo>
                <a:lnTo>
                  <a:pt x="76" y="1"/>
                </a:lnTo>
                <a:lnTo>
                  <a:pt x="83" y="0"/>
                </a:lnTo>
              </a:path>
            </a:pathLst>
          </a:custGeom>
          <a:noFill/>
          <a:ln w="3175">
            <a:solidFill>
              <a:srgbClr val="1F1A17"/>
            </a:solid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4285" name="Line 1405"/>
          <p:cNvSpPr>
            <a:spLocks noChangeShapeType="1"/>
          </p:cNvSpPr>
          <p:nvPr/>
        </p:nvSpPr>
        <p:spPr bwMode="auto">
          <a:xfrm flipH="1">
            <a:off x="2460625" y="3476625"/>
            <a:ext cx="6350" cy="1588"/>
          </a:xfrm>
          <a:prstGeom prst="line">
            <a:avLst/>
          </a:prstGeom>
          <a:noFill/>
          <a:ln w="3175">
            <a:solidFill>
              <a:srgbClr val="1F1A17"/>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4286" name="Freeform 1406"/>
          <p:cNvSpPr/>
          <p:nvPr/>
        </p:nvSpPr>
        <p:spPr bwMode="auto">
          <a:xfrm>
            <a:off x="2473325" y="3482975"/>
            <a:ext cx="12700" cy="14288"/>
          </a:xfrm>
          <a:custGeom>
            <a:avLst/>
            <a:gdLst/>
            <a:ahLst/>
            <a:cxnLst>
              <a:cxn ang="0">
                <a:pos x="0" y="34"/>
              </a:cxn>
              <a:cxn ang="0">
                <a:pos x="4" y="35"/>
              </a:cxn>
              <a:cxn ang="0">
                <a:pos x="9" y="36"/>
              </a:cxn>
              <a:cxn ang="0">
                <a:pos x="13" y="36"/>
              </a:cxn>
              <a:cxn ang="0">
                <a:pos x="17" y="36"/>
              </a:cxn>
              <a:cxn ang="0">
                <a:pos x="20" y="35"/>
              </a:cxn>
              <a:cxn ang="0">
                <a:pos x="23" y="32"/>
              </a:cxn>
              <a:cxn ang="0">
                <a:pos x="25" y="30"/>
              </a:cxn>
              <a:cxn ang="0">
                <a:pos x="28" y="27"/>
              </a:cxn>
              <a:cxn ang="0">
                <a:pos x="29" y="24"/>
              </a:cxn>
              <a:cxn ang="0">
                <a:pos x="31" y="20"/>
              </a:cxn>
              <a:cxn ang="0">
                <a:pos x="32" y="17"/>
              </a:cxn>
              <a:cxn ang="0">
                <a:pos x="32" y="13"/>
              </a:cxn>
              <a:cxn ang="0">
                <a:pos x="31" y="10"/>
              </a:cxn>
              <a:cxn ang="0">
                <a:pos x="28" y="6"/>
              </a:cxn>
              <a:cxn ang="0">
                <a:pos x="25" y="2"/>
              </a:cxn>
              <a:cxn ang="0">
                <a:pos x="22" y="0"/>
              </a:cxn>
              <a:cxn ang="0">
                <a:pos x="0" y="34"/>
              </a:cxn>
            </a:cxnLst>
            <a:rect l="0" t="0" r="r" b="b"/>
            <a:pathLst>
              <a:path w="32" h="36">
                <a:moveTo>
                  <a:pt x="0" y="34"/>
                </a:moveTo>
                <a:lnTo>
                  <a:pt x="4" y="35"/>
                </a:lnTo>
                <a:lnTo>
                  <a:pt x="9" y="36"/>
                </a:lnTo>
                <a:lnTo>
                  <a:pt x="13" y="36"/>
                </a:lnTo>
                <a:lnTo>
                  <a:pt x="17" y="36"/>
                </a:lnTo>
                <a:lnTo>
                  <a:pt x="20" y="35"/>
                </a:lnTo>
                <a:lnTo>
                  <a:pt x="23" y="32"/>
                </a:lnTo>
                <a:lnTo>
                  <a:pt x="25" y="30"/>
                </a:lnTo>
                <a:lnTo>
                  <a:pt x="28" y="27"/>
                </a:lnTo>
                <a:lnTo>
                  <a:pt x="29" y="24"/>
                </a:lnTo>
                <a:lnTo>
                  <a:pt x="31" y="20"/>
                </a:lnTo>
                <a:lnTo>
                  <a:pt x="32" y="17"/>
                </a:lnTo>
                <a:lnTo>
                  <a:pt x="32" y="13"/>
                </a:lnTo>
                <a:lnTo>
                  <a:pt x="31" y="10"/>
                </a:lnTo>
                <a:lnTo>
                  <a:pt x="28" y="6"/>
                </a:lnTo>
                <a:lnTo>
                  <a:pt x="25" y="2"/>
                </a:lnTo>
                <a:lnTo>
                  <a:pt x="22" y="0"/>
                </a:lnTo>
                <a:lnTo>
                  <a:pt x="0" y="34"/>
                </a:lnTo>
                <a:close/>
              </a:path>
            </a:pathLst>
          </a:custGeom>
          <a:solidFill>
            <a:srgbClr val="1F1A17"/>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4287" name="Freeform 1407"/>
          <p:cNvSpPr/>
          <p:nvPr/>
        </p:nvSpPr>
        <p:spPr bwMode="auto">
          <a:xfrm>
            <a:off x="2444750" y="3471863"/>
            <a:ext cx="38100" cy="25400"/>
          </a:xfrm>
          <a:custGeom>
            <a:avLst/>
            <a:gdLst/>
            <a:ahLst/>
            <a:cxnLst>
              <a:cxn ang="0">
                <a:pos x="25" y="0"/>
              </a:cxn>
              <a:cxn ang="0">
                <a:pos x="25" y="33"/>
              </a:cxn>
              <a:cxn ang="0">
                <a:pos x="73" y="65"/>
              </a:cxn>
              <a:cxn ang="0">
                <a:pos x="95" y="31"/>
              </a:cxn>
              <a:cxn ang="0">
                <a:pos x="48" y="0"/>
              </a:cxn>
              <a:cxn ang="0">
                <a:pos x="25" y="0"/>
              </a:cxn>
              <a:cxn ang="0">
                <a:pos x="25" y="0"/>
              </a:cxn>
              <a:cxn ang="0">
                <a:pos x="0" y="17"/>
              </a:cxn>
              <a:cxn ang="0">
                <a:pos x="25" y="33"/>
              </a:cxn>
              <a:cxn ang="0">
                <a:pos x="25" y="0"/>
              </a:cxn>
            </a:cxnLst>
            <a:rect l="0" t="0" r="r" b="b"/>
            <a:pathLst>
              <a:path w="95" h="65">
                <a:moveTo>
                  <a:pt x="25" y="0"/>
                </a:moveTo>
                <a:lnTo>
                  <a:pt x="25" y="33"/>
                </a:lnTo>
                <a:lnTo>
                  <a:pt x="73" y="65"/>
                </a:lnTo>
                <a:lnTo>
                  <a:pt x="95" y="31"/>
                </a:lnTo>
                <a:lnTo>
                  <a:pt x="48" y="0"/>
                </a:lnTo>
                <a:lnTo>
                  <a:pt x="25" y="0"/>
                </a:lnTo>
                <a:lnTo>
                  <a:pt x="25" y="0"/>
                </a:lnTo>
                <a:lnTo>
                  <a:pt x="0" y="17"/>
                </a:lnTo>
                <a:lnTo>
                  <a:pt x="25" y="33"/>
                </a:lnTo>
                <a:lnTo>
                  <a:pt x="25" y="0"/>
                </a:lnTo>
                <a:close/>
              </a:path>
            </a:pathLst>
          </a:custGeom>
          <a:solidFill>
            <a:srgbClr val="1F1A17"/>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4288" name="Freeform 1408"/>
          <p:cNvSpPr/>
          <p:nvPr/>
        </p:nvSpPr>
        <p:spPr bwMode="auto">
          <a:xfrm>
            <a:off x="2454275" y="3459163"/>
            <a:ext cx="28575" cy="25400"/>
          </a:xfrm>
          <a:custGeom>
            <a:avLst/>
            <a:gdLst/>
            <a:ahLst/>
            <a:cxnLst>
              <a:cxn ang="0">
                <a:pos x="48" y="0"/>
              </a:cxn>
              <a:cxn ang="0">
                <a:pos x="0" y="31"/>
              </a:cxn>
              <a:cxn ang="0">
                <a:pos x="23" y="64"/>
              </a:cxn>
              <a:cxn ang="0">
                <a:pos x="70" y="34"/>
              </a:cxn>
              <a:cxn ang="0">
                <a:pos x="48" y="0"/>
              </a:cxn>
            </a:cxnLst>
            <a:rect l="0" t="0" r="r" b="b"/>
            <a:pathLst>
              <a:path w="70" h="64">
                <a:moveTo>
                  <a:pt x="48" y="0"/>
                </a:moveTo>
                <a:lnTo>
                  <a:pt x="0" y="31"/>
                </a:lnTo>
                <a:lnTo>
                  <a:pt x="23" y="64"/>
                </a:lnTo>
                <a:lnTo>
                  <a:pt x="70" y="34"/>
                </a:lnTo>
                <a:lnTo>
                  <a:pt x="48" y="0"/>
                </a:lnTo>
                <a:close/>
              </a:path>
            </a:pathLst>
          </a:custGeom>
          <a:solidFill>
            <a:srgbClr val="1F1A17"/>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4289" name="Freeform 1409"/>
          <p:cNvSpPr/>
          <p:nvPr/>
        </p:nvSpPr>
        <p:spPr bwMode="auto">
          <a:xfrm>
            <a:off x="2473325" y="3457575"/>
            <a:ext cx="12700" cy="14288"/>
          </a:xfrm>
          <a:custGeom>
            <a:avLst/>
            <a:gdLst/>
            <a:ahLst/>
            <a:cxnLst>
              <a:cxn ang="0">
                <a:pos x="22" y="38"/>
              </a:cxn>
              <a:cxn ang="0">
                <a:pos x="25" y="35"/>
              </a:cxn>
              <a:cxn ang="0">
                <a:pos x="28" y="32"/>
              </a:cxn>
              <a:cxn ang="0">
                <a:pos x="31" y="28"/>
              </a:cxn>
              <a:cxn ang="0">
                <a:pos x="32" y="24"/>
              </a:cxn>
              <a:cxn ang="0">
                <a:pos x="32" y="20"/>
              </a:cxn>
              <a:cxn ang="0">
                <a:pos x="31" y="16"/>
              </a:cxn>
              <a:cxn ang="0">
                <a:pos x="29" y="13"/>
              </a:cxn>
              <a:cxn ang="0">
                <a:pos x="28" y="10"/>
              </a:cxn>
              <a:cxn ang="0">
                <a:pos x="25" y="8"/>
              </a:cxn>
              <a:cxn ang="0">
                <a:pos x="23" y="5"/>
              </a:cxn>
              <a:cxn ang="0">
                <a:pos x="19" y="3"/>
              </a:cxn>
              <a:cxn ang="0">
                <a:pos x="17" y="1"/>
              </a:cxn>
              <a:cxn ang="0">
                <a:pos x="13" y="0"/>
              </a:cxn>
              <a:cxn ang="0">
                <a:pos x="9" y="1"/>
              </a:cxn>
              <a:cxn ang="0">
                <a:pos x="4" y="1"/>
              </a:cxn>
              <a:cxn ang="0">
                <a:pos x="0" y="4"/>
              </a:cxn>
              <a:cxn ang="0">
                <a:pos x="22" y="38"/>
              </a:cxn>
            </a:cxnLst>
            <a:rect l="0" t="0" r="r" b="b"/>
            <a:pathLst>
              <a:path w="32" h="38">
                <a:moveTo>
                  <a:pt x="22" y="38"/>
                </a:moveTo>
                <a:lnTo>
                  <a:pt x="25" y="35"/>
                </a:lnTo>
                <a:lnTo>
                  <a:pt x="28" y="32"/>
                </a:lnTo>
                <a:lnTo>
                  <a:pt x="31" y="28"/>
                </a:lnTo>
                <a:lnTo>
                  <a:pt x="32" y="24"/>
                </a:lnTo>
                <a:lnTo>
                  <a:pt x="32" y="20"/>
                </a:lnTo>
                <a:lnTo>
                  <a:pt x="31" y="16"/>
                </a:lnTo>
                <a:lnTo>
                  <a:pt x="29" y="13"/>
                </a:lnTo>
                <a:lnTo>
                  <a:pt x="28" y="10"/>
                </a:lnTo>
                <a:lnTo>
                  <a:pt x="25" y="8"/>
                </a:lnTo>
                <a:lnTo>
                  <a:pt x="23" y="5"/>
                </a:lnTo>
                <a:lnTo>
                  <a:pt x="19" y="3"/>
                </a:lnTo>
                <a:lnTo>
                  <a:pt x="17" y="1"/>
                </a:lnTo>
                <a:lnTo>
                  <a:pt x="13" y="0"/>
                </a:lnTo>
                <a:lnTo>
                  <a:pt x="9" y="1"/>
                </a:lnTo>
                <a:lnTo>
                  <a:pt x="4" y="1"/>
                </a:lnTo>
                <a:lnTo>
                  <a:pt x="0" y="4"/>
                </a:lnTo>
                <a:lnTo>
                  <a:pt x="22" y="38"/>
                </a:lnTo>
                <a:close/>
              </a:path>
            </a:pathLst>
          </a:custGeom>
          <a:solidFill>
            <a:srgbClr val="1F1A17"/>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4290" name="Freeform 1410"/>
          <p:cNvSpPr/>
          <p:nvPr/>
        </p:nvSpPr>
        <p:spPr bwMode="auto">
          <a:xfrm>
            <a:off x="2455863" y="3484563"/>
            <a:ext cx="15875" cy="15875"/>
          </a:xfrm>
          <a:custGeom>
            <a:avLst/>
            <a:gdLst/>
            <a:ahLst/>
            <a:cxnLst>
              <a:cxn ang="0">
                <a:pos x="20" y="0"/>
              </a:cxn>
              <a:cxn ang="0">
                <a:pos x="24" y="0"/>
              </a:cxn>
              <a:cxn ang="0">
                <a:pos x="28" y="1"/>
              </a:cxn>
              <a:cxn ang="0">
                <a:pos x="30" y="3"/>
              </a:cxn>
              <a:cxn ang="0">
                <a:pos x="34" y="6"/>
              </a:cxn>
              <a:cxn ang="0">
                <a:pos x="36" y="8"/>
              </a:cxn>
              <a:cxn ang="0">
                <a:pos x="38" y="11"/>
              </a:cxn>
              <a:cxn ang="0">
                <a:pos x="39" y="15"/>
              </a:cxn>
              <a:cxn ang="0">
                <a:pos x="39" y="19"/>
              </a:cxn>
              <a:cxn ang="0">
                <a:pos x="39" y="24"/>
              </a:cxn>
              <a:cxn ang="0">
                <a:pos x="38" y="26"/>
              </a:cxn>
              <a:cxn ang="0">
                <a:pos x="36" y="30"/>
              </a:cxn>
              <a:cxn ang="0">
                <a:pos x="34" y="32"/>
              </a:cxn>
              <a:cxn ang="0">
                <a:pos x="30" y="35"/>
              </a:cxn>
              <a:cxn ang="0">
                <a:pos x="28" y="37"/>
              </a:cxn>
              <a:cxn ang="0">
                <a:pos x="24" y="39"/>
              </a:cxn>
              <a:cxn ang="0">
                <a:pos x="20" y="39"/>
              </a:cxn>
              <a:cxn ang="0">
                <a:pos x="16" y="39"/>
              </a:cxn>
              <a:cxn ang="0">
                <a:pos x="13" y="37"/>
              </a:cxn>
              <a:cxn ang="0">
                <a:pos x="9" y="35"/>
              </a:cxn>
              <a:cxn ang="0">
                <a:pos x="6" y="32"/>
              </a:cxn>
              <a:cxn ang="0">
                <a:pos x="4" y="30"/>
              </a:cxn>
              <a:cxn ang="0">
                <a:pos x="2" y="26"/>
              </a:cxn>
              <a:cxn ang="0">
                <a:pos x="1" y="24"/>
              </a:cxn>
              <a:cxn ang="0">
                <a:pos x="0" y="19"/>
              </a:cxn>
              <a:cxn ang="0">
                <a:pos x="1" y="15"/>
              </a:cxn>
              <a:cxn ang="0">
                <a:pos x="2" y="11"/>
              </a:cxn>
              <a:cxn ang="0">
                <a:pos x="4" y="8"/>
              </a:cxn>
              <a:cxn ang="0">
                <a:pos x="6" y="6"/>
              </a:cxn>
              <a:cxn ang="0">
                <a:pos x="9" y="3"/>
              </a:cxn>
              <a:cxn ang="0">
                <a:pos x="13" y="1"/>
              </a:cxn>
              <a:cxn ang="0">
                <a:pos x="16" y="0"/>
              </a:cxn>
              <a:cxn ang="0">
                <a:pos x="20" y="0"/>
              </a:cxn>
            </a:cxnLst>
            <a:rect l="0" t="0" r="r" b="b"/>
            <a:pathLst>
              <a:path w="39" h="39">
                <a:moveTo>
                  <a:pt x="20" y="0"/>
                </a:moveTo>
                <a:lnTo>
                  <a:pt x="24" y="0"/>
                </a:lnTo>
                <a:lnTo>
                  <a:pt x="28" y="1"/>
                </a:lnTo>
                <a:lnTo>
                  <a:pt x="30" y="3"/>
                </a:lnTo>
                <a:lnTo>
                  <a:pt x="34" y="6"/>
                </a:lnTo>
                <a:lnTo>
                  <a:pt x="36" y="8"/>
                </a:lnTo>
                <a:lnTo>
                  <a:pt x="38" y="11"/>
                </a:lnTo>
                <a:lnTo>
                  <a:pt x="39" y="15"/>
                </a:lnTo>
                <a:lnTo>
                  <a:pt x="39" y="19"/>
                </a:lnTo>
                <a:lnTo>
                  <a:pt x="39" y="24"/>
                </a:lnTo>
                <a:lnTo>
                  <a:pt x="38" y="26"/>
                </a:lnTo>
                <a:lnTo>
                  <a:pt x="36" y="30"/>
                </a:lnTo>
                <a:lnTo>
                  <a:pt x="34" y="32"/>
                </a:lnTo>
                <a:lnTo>
                  <a:pt x="30" y="35"/>
                </a:lnTo>
                <a:lnTo>
                  <a:pt x="28" y="37"/>
                </a:lnTo>
                <a:lnTo>
                  <a:pt x="24" y="39"/>
                </a:lnTo>
                <a:lnTo>
                  <a:pt x="20" y="39"/>
                </a:lnTo>
                <a:lnTo>
                  <a:pt x="16" y="39"/>
                </a:lnTo>
                <a:lnTo>
                  <a:pt x="13" y="37"/>
                </a:lnTo>
                <a:lnTo>
                  <a:pt x="9" y="35"/>
                </a:lnTo>
                <a:lnTo>
                  <a:pt x="6" y="32"/>
                </a:lnTo>
                <a:lnTo>
                  <a:pt x="4" y="30"/>
                </a:lnTo>
                <a:lnTo>
                  <a:pt x="2" y="26"/>
                </a:lnTo>
                <a:lnTo>
                  <a:pt x="1" y="24"/>
                </a:lnTo>
                <a:lnTo>
                  <a:pt x="0" y="19"/>
                </a:lnTo>
                <a:lnTo>
                  <a:pt x="1" y="15"/>
                </a:lnTo>
                <a:lnTo>
                  <a:pt x="2" y="11"/>
                </a:lnTo>
                <a:lnTo>
                  <a:pt x="4" y="8"/>
                </a:lnTo>
                <a:lnTo>
                  <a:pt x="6" y="6"/>
                </a:lnTo>
                <a:lnTo>
                  <a:pt x="9" y="3"/>
                </a:lnTo>
                <a:lnTo>
                  <a:pt x="13" y="1"/>
                </a:lnTo>
                <a:lnTo>
                  <a:pt x="16" y="0"/>
                </a:lnTo>
                <a:lnTo>
                  <a:pt x="20" y="0"/>
                </a:lnTo>
              </a:path>
            </a:pathLst>
          </a:custGeom>
          <a:noFill/>
          <a:ln w="11113">
            <a:solidFill>
              <a:srgbClr val="1F1A17"/>
            </a:solid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4291" name="Line 1411"/>
          <p:cNvSpPr>
            <a:spLocks noChangeShapeType="1"/>
          </p:cNvSpPr>
          <p:nvPr/>
        </p:nvSpPr>
        <p:spPr bwMode="auto">
          <a:xfrm>
            <a:off x="2452688" y="3505200"/>
            <a:ext cx="22225" cy="1588"/>
          </a:xfrm>
          <a:prstGeom prst="line">
            <a:avLst/>
          </a:prstGeom>
          <a:noFill/>
          <a:ln w="11113">
            <a:solidFill>
              <a:srgbClr val="1F1A17"/>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4292" name="Freeform 1412"/>
          <p:cNvSpPr/>
          <p:nvPr/>
        </p:nvSpPr>
        <p:spPr bwMode="auto">
          <a:xfrm>
            <a:off x="2447925" y="3500438"/>
            <a:ext cx="15875" cy="30163"/>
          </a:xfrm>
          <a:custGeom>
            <a:avLst/>
            <a:gdLst/>
            <a:ahLst/>
            <a:cxnLst>
              <a:cxn ang="0">
                <a:pos x="41" y="0"/>
              </a:cxn>
              <a:cxn ang="0">
                <a:pos x="41" y="35"/>
              </a:cxn>
              <a:cxn ang="0">
                <a:pos x="0" y="75"/>
              </a:cxn>
            </a:cxnLst>
            <a:rect l="0" t="0" r="r" b="b"/>
            <a:pathLst>
              <a:path w="41" h="75">
                <a:moveTo>
                  <a:pt x="41" y="0"/>
                </a:moveTo>
                <a:lnTo>
                  <a:pt x="41" y="35"/>
                </a:lnTo>
                <a:lnTo>
                  <a:pt x="0" y="75"/>
                </a:lnTo>
              </a:path>
            </a:pathLst>
          </a:custGeom>
          <a:noFill/>
          <a:ln w="11113">
            <a:solidFill>
              <a:srgbClr val="1F1A17"/>
            </a:solid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4293" name="Line 1413"/>
          <p:cNvSpPr>
            <a:spLocks noChangeShapeType="1"/>
          </p:cNvSpPr>
          <p:nvPr/>
        </p:nvSpPr>
        <p:spPr bwMode="auto">
          <a:xfrm>
            <a:off x="2463800" y="3514725"/>
            <a:ext cx="15875" cy="15875"/>
          </a:xfrm>
          <a:prstGeom prst="line">
            <a:avLst/>
          </a:prstGeom>
          <a:noFill/>
          <a:ln w="11113">
            <a:solidFill>
              <a:srgbClr val="1F1A17"/>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4294" name="Freeform 1414"/>
          <p:cNvSpPr/>
          <p:nvPr/>
        </p:nvSpPr>
        <p:spPr bwMode="auto">
          <a:xfrm>
            <a:off x="2590800" y="3294063"/>
            <a:ext cx="66675" cy="65088"/>
          </a:xfrm>
          <a:custGeom>
            <a:avLst/>
            <a:gdLst/>
            <a:ahLst/>
            <a:cxnLst>
              <a:cxn ang="0">
                <a:pos x="92" y="0"/>
              </a:cxn>
              <a:cxn ang="0">
                <a:pos x="108" y="3"/>
              </a:cxn>
              <a:cxn ang="0">
                <a:pos x="124" y="10"/>
              </a:cxn>
              <a:cxn ang="0">
                <a:pos x="136" y="19"/>
              </a:cxn>
              <a:cxn ang="0">
                <a:pos x="148" y="29"/>
              </a:cxn>
              <a:cxn ang="0">
                <a:pos x="156" y="42"/>
              </a:cxn>
              <a:cxn ang="0">
                <a:pos x="163" y="56"/>
              </a:cxn>
              <a:cxn ang="0">
                <a:pos x="166" y="73"/>
              </a:cxn>
              <a:cxn ang="0">
                <a:pos x="166" y="89"/>
              </a:cxn>
              <a:cxn ang="0">
                <a:pos x="163" y="104"/>
              </a:cxn>
              <a:cxn ang="0">
                <a:pos x="156" y="119"/>
              </a:cxn>
              <a:cxn ang="0">
                <a:pos x="148" y="132"/>
              </a:cxn>
              <a:cxn ang="0">
                <a:pos x="136" y="143"/>
              </a:cxn>
              <a:cxn ang="0">
                <a:pos x="124" y="152"/>
              </a:cxn>
              <a:cxn ang="0">
                <a:pos x="108" y="158"/>
              </a:cxn>
              <a:cxn ang="0">
                <a:pos x="92" y="161"/>
              </a:cxn>
              <a:cxn ang="0">
                <a:pos x="74" y="161"/>
              </a:cxn>
              <a:cxn ang="0">
                <a:pos x="58" y="158"/>
              </a:cxn>
              <a:cxn ang="0">
                <a:pos x="44" y="152"/>
              </a:cxn>
              <a:cxn ang="0">
                <a:pos x="30" y="143"/>
              </a:cxn>
              <a:cxn ang="0">
                <a:pos x="19" y="132"/>
              </a:cxn>
              <a:cxn ang="0">
                <a:pos x="10" y="119"/>
              </a:cxn>
              <a:cxn ang="0">
                <a:pos x="4" y="104"/>
              </a:cxn>
              <a:cxn ang="0">
                <a:pos x="0" y="89"/>
              </a:cxn>
              <a:cxn ang="0">
                <a:pos x="0" y="73"/>
              </a:cxn>
              <a:cxn ang="0">
                <a:pos x="4" y="56"/>
              </a:cxn>
              <a:cxn ang="0">
                <a:pos x="10" y="42"/>
              </a:cxn>
              <a:cxn ang="0">
                <a:pos x="19" y="29"/>
              </a:cxn>
              <a:cxn ang="0">
                <a:pos x="30" y="19"/>
              </a:cxn>
              <a:cxn ang="0">
                <a:pos x="44" y="10"/>
              </a:cxn>
              <a:cxn ang="0">
                <a:pos x="58" y="3"/>
              </a:cxn>
              <a:cxn ang="0">
                <a:pos x="74" y="0"/>
              </a:cxn>
            </a:cxnLst>
            <a:rect l="0" t="0" r="r" b="b"/>
            <a:pathLst>
              <a:path w="166" h="161">
                <a:moveTo>
                  <a:pt x="83" y="0"/>
                </a:moveTo>
                <a:lnTo>
                  <a:pt x="92" y="0"/>
                </a:lnTo>
                <a:lnTo>
                  <a:pt x="100" y="1"/>
                </a:lnTo>
                <a:lnTo>
                  <a:pt x="108" y="3"/>
                </a:lnTo>
                <a:lnTo>
                  <a:pt x="116" y="6"/>
                </a:lnTo>
                <a:lnTo>
                  <a:pt x="124" y="10"/>
                </a:lnTo>
                <a:lnTo>
                  <a:pt x="130" y="13"/>
                </a:lnTo>
                <a:lnTo>
                  <a:pt x="136" y="19"/>
                </a:lnTo>
                <a:lnTo>
                  <a:pt x="143" y="24"/>
                </a:lnTo>
                <a:lnTo>
                  <a:pt x="148" y="29"/>
                </a:lnTo>
                <a:lnTo>
                  <a:pt x="153" y="35"/>
                </a:lnTo>
                <a:lnTo>
                  <a:pt x="156" y="42"/>
                </a:lnTo>
                <a:lnTo>
                  <a:pt x="160" y="49"/>
                </a:lnTo>
                <a:lnTo>
                  <a:pt x="163" y="56"/>
                </a:lnTo>
                <a:lnTo>
                  <a:pt x="165" y="64"/>
                </a:lnTo>
                <a:lnTo>
                  <a:pt x="166" y="73"/>
                </a:lnTo>
                <a:lnTo>
                  <a:pt x="166" y="80"/>
                </a:lnTo>
                <a:lnTo>
                  <a:pt x="166" y="89"/>
                </a:lnTo>
                <a:lnTo>
                  <a:pt x="165" y="97"/>
                </a:lnTo>
                <a:lnTo>
                  <a:pt x="163" y="104"/>
                </a:lnTo>
                <a:lnTo>
                  <a:pt x="160" y="112"/>
                </a:lnTo>
                <a:lnTo>
                  <a:pt x="156" y="119"/>
                </a:lnTo>
                <a:lnTo>
                  <a:pt x="153" y="126"/>
                </a:lnTo>
                <a:lnTo>
                  <a:pt x="148" y="132"/>
                </a:lnTo>
                <a:lnTo>
                  <a:pt x="143" y="138"/>
                </a:lnTo>
                <a:lnTo>
                  <a:pt x="136" y="143"/>
                </a:lnTo>
                <a:lnTo>
                  <a:pt x="130" y="147"/>
                </a:lnTo>
                <a:lnTo>
                  <a:pt x="124" y="152"/>
                </a:lnTo>
                <a:lnTo>
                  <a:pt x="116" y="155"/>
                </a:lnTo>
                <a:lnTo>
                  <a:pt x="108" y="158"/>
                </a:lnTo>
                <a:lnTo>
                  <a:pt x="100" y="160"/>
                </a:lnTo>
                <a:lnTo>
                  <a:pt x="92" y="161"/>
                </a:lnTo>
                <a:lnTo>
                  <a:pt x="83" y="161"/>
                </a:lnTo>
                <a:lnTo>
                  <a:pt x="74" y="161"/>
                </a:lnTo>
                <a:lnTo>
                  <a:pt x="67" y="160"/>
                </a:lnTo>
                <a:lnTo>
                  <a:pt x="58" y="158"/>
                </a:lnTo>
                <a:lnTo>
                  <a:pt x="51" y="155"/>
                </a:lnTo>
                <a:lnTo>
                  <a:pt x="44" y="152"/>
                </a:lnTo>
                <a:lnTo>
                  <a:pt x="37" y="147"/>
                </a:lnTo>
                <a:lnTo>
                  <a:pt x="30" y="143"/>
                </a:lnTo>
                <a:lnTo>
                  <a:pt x="24" y="138"/>
                </a:lnTo>
                <a:lnTo>
                  <a:pt x="19" y="132"/>
                </a:lnTo>
                <a:lnTo>
                  <a:pt x="14" y="126"/>
                </a:lnTo>
                <a:lnTo>
                  <a:pt x="10" y="119"/>
                </a:lnTo>
                <a:lnTo>
                  <a:pt x="6" y="112"/>
                </a:lnTo>
                <a:lnTo>
                  <a:pt x="4" y="104"/>
                </a:lnTo>
                <a:lnTo>
                  <a:pt x="1" y="97"/>
                </a:lnTo>
                <a:lnTo>
                  <a:pt x="0" y="89"/>
                </a:lnTo>
                <a:lnTo>
                  <a:pt x="0" y="80"/>
                </a:lnTo>
                <a:lnTo>
                  <a:pt x="0" y="73"/>
                </a:lnTo>
                <a:lnTo>
                  <a:pt x="1" y="64"/>
                </a:lnTo>
                <a:lnTo>
                  <a:pt x="4" y="56"/>
                </a:lnTo>
                <a:lnTo>
                  <a:pt x="6" y="49"/>
                </a:lnTo>
                <a:lnTo>
                  <a:pt x="10" y="42"/>
                </a:lnTo>
                <a:lnTo>
                  <a:pt x="14" y="35"/>
                </a:lnTo>
                <a:lnTo>
                  <a:pt x="19" y="29"/>
                </a:lnTo>
                <a:lnTo>
                  <a:pt x="24" y="24"/>
                </a:lnTo>
                <a:lnTo>
                  <a:pt x="30" y="19"/>
                </a:lnTo>
                <a:lnTo>
                  <a:pt x="37" y="13"/>
                </a:lnTo>
                <a:lnTo>
                  <a:pt x="44" y="10"/>
                </a:lnTo>
                <a:lnTo>
                  <a:pt x="51" y="6"/>
                </a:lnTo>
                <a:lnTo>
                  <a:pt x="58" y="3"/>
                </a:lnTo>
                <a:lnTo>
                  <a:pt x="67" y="1"/>
                </a:lnTo>
                <a:lnTo>
                  <a:pt x="74" y="0"/>
                </a:lnTo>
                <a:lnTo>
                  <a:pt x="83" y="0"/>
                </a:lnTo>
              </a:path>
            </a:pathLst>
          </a:custGeom>
          <a:noFill/>
          <a:ln w="3175">
            <a:solidFill>
              <a:srgbClr val="1F1A17"/>
            </a:solid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4295" name="Line 1415"/>
          <p:cNvSpPr>
            <a:spLocks noChangeShapeType="1"/>
          </p:cNvSpPr>
          <p:nvPr/>
        </p:nvSpPr>
        <p:spPr bwMode="auto">
          <a:xfrm flipH="1">
            <a:off x="2619375" y="3295650"/>
            <a:ext cx="6350" cy="1588"/>
          </a:xfrm>
          <a:prstGeom prst="line">
            <a:avLst/>
          </a:prstGeom>
          <a:noFill/>
          <a:ln w="3175">
            <a:solidFill>
              <a:srgbClr val="1F1A17"/>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4296" name="Freeform 1416"/>
          <p:cNvSpPr/>
          <p:nvPr/>
        </p:nvSpPr>
        <p:spPr bwMode="auto">
          <a:xfrm>
            <a:off x="2633663" y="3300413"/>
            <a:ext cx="12700" cy="15875"/>
          </a:xfrm>
          <a:custGeom>
            <a:avLst/>
            <a:gdLst/>
            <a:ahLst/>
            <a:cxnLst>
              <a:cxn ang="0">
                <a:pos x="0" y="33"/>
              </a:cxn>
              <a:cxn ang="0">
                <a:pos x="4" y="35"/>
              </a:cxn>
              <a:cxn ang="0">
                <a:pos x="8" y="37"/>
              </a:cxn>
              <a:cxn ang="0">
                <a:pos x="13" y="37"/>
              </a:cxn>
              <a:cxn ang="0">
                <a:pos x="17" y="37"/>
              </a:cxn>
              <a:cxn ang="0">
                <a:pos x="19" y="35"/>
              </a:cxn>
              <a:cxn ang="0">
                <a:pos x="23" y="33"/>
              </a:cxn>
              <a:cxn ang="0">
                <a:pos x="25" y="30"/>
              </a:cxn>
              <a:cxn ang="0">
                <a:pos x="28" y="28"/>
              </a:cxn>
              <a:cxn ang="0">
                <a:pos x="29" y="24"/>
              </a:cxn>
              <a:cxn ang="0">
                <a:pos x="30" y="20"/>
              </a:cxn>
              <a:cxn ang="0">
                <a:pos x="32" y="16"/>
              </a:cxn>
              <a:cxn ang="0">
                <a:pos x="30" y="13"/>
              </a:cxn>
              <a:cxn ang="0">
                <a:pos x="30" y="9"/>
              </a:cxn>
              <a:cxn ang="0">
                <a:pos x="28" y="5"/>
              </a:cxn>
              <a:cxn ang="0">
                <a:pos x="25" y="3"/>
              </a:cxn>
              <a:cxn ang="0">
                <a:pos x="22" y="0"/>
              </a:cxn>
              <a:cxn ang="0">
                <a:pos x="0" y="33"/>
              </a:cxn>
            </a:cxnLst>
            <a:rect l="0" t="0" r="r" b="b"/>
            <a:pathLst>
              <a:path w="32" h="37">
                <a:moveTo>
                  <a:pt x="0" y="33"/>
                </a:moveTo>
                <a:lnTo>
                  <a:pt x="4" y="35"/>
                </a:lnTo>
                <a:lnTo>
                  <a:pt x="8" y="37"/>
                </a:lnTo>
                <a:lnTo>
                  <a:pt x="13" y="37"/>
                </a:lnTo>
                <a:lnTo>
                  <a:pt x="17" y="37"/>
                </a:lnTo>
                <a:lnTo>
                  <a:pt x="19" y="35"/>
                </a:lnTo>
                <a:lnTo>
                  <a:pt x="23" y="33"/>
                </a:lnTo>
                <a:lnTo>
                  <a:pt x="25" y="30"/>
                </a:lnTo>
                <a:lnTo>
                  <a:pt x="28" y="28"/>
                </a:lnTo>
                <a:lnTo>
                  <a:pt x="29" y="24"/>
                </a:lnTo>
                <a:lnTo>
                  <a:pt x="30" y="20"/>
                </a:lnTo>
                <a:lnTo>
                  <a:pt x="32" y="16"/>
                </a:lnTo>
                <a:lnTo>
                  <a:pt x="30" y="13"/>
                </a:lnTo>
                <a:lnTo>
                  <a:pt x="30" y="9"/>
                </a:lnTo>
                <a:lnTo>
                  <a:pt x="28" y="5"/>
                </a:lnTo>
                <a:lnTo>
                  <a:pt x="25" y="3"/>
                </a:lnTo>
                <a:lnTo>
                  <a:pt x="22" y="0"/>
                </a:lnTo>
                <a:lnTo>
                  <a:pt x="0" y="33"/>
                </a:lnTo>
                <a:close/>
              </a:path>
            </a:pathLst>
          </a:custGeom>
          <a:solidFill>
            <a:srgbClr val="1F1A17"/>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4297" name="Freeform 1417"/>
          <p:cNvSpPr/>
          <p:nvPr/>
        </p:nvSpPr>
        <p:spPr bwMode="auto">
          <a:xfrm>
            <a:off x="2605088" y="3289300"/>
            <a:ext cx="36513" cy="25400"/>
          </a:xfrm>
          <a:custGeom>
            <a:avLst/>
            <a:gdLst/>
            <a:ahLst/>
            <a:cxnLst>
              <a:cxn ang="0">
                <a:pos x="25" y="0"/>
              </a:cxn>
              <a:cxn ang="0">
                <a:pos x="25" y="34"/>
              </a:cxn>
              <a:cxn ang="0">
                <a:pos x="73" y="64"/>
              </a:cxn>
              <a:cxn ang="0">
                <a:pos x="95" y="31"/>
              </a:cxn>
              <a:cxn ang="0">
                <a:pos x="47" y="0"/>
              </a:cxn>
              <a:cxn ang="0">
                <a:pos x="25" y="0"/>
              </a:cxn>
              <a:cxn ang="0">
                <a:pos x="25" y="0"/>
              </a:cxn>
              <a:cxn ang="0">
                <a:pos x="0" y="17"/>
              </a:cxn>
              <a:cxn ang="0">
                <a:pos x="25" y="34"/>
              </a:cxn>
              <a:cxn ang="0">
                <a:pos x="25" y="0"/>
              </a:cxn>
            </a:cxnLst>
            <a:rect l="0" t="0" r="r" b="b"/>
            <a:pathLst>
              <a:path w="95" h="64">
                <a:moveTo>
                  <a:pt x="25" y="0"/>
                </a:moveTo>
                <a:lnTo>
                  <a:pt x="25" y="34"/>
                </a:lnTo>
                <a:lnTo>
                  <a:pt x="73" y="64"/>
                </a:lnTo>
                <a:lnTo>
                  <a:pt x="95" y="31"/>
                </a:lnTo>
                <a:lnTo>
                  <a:pt x="47" y="0"/>
                </a:lnTo>
                <a:lnTo>
                  <a:pt x="25" y="0"/>
                </a:lnTo>
                <a:lnTo>
                  <a:pt x="25" y="0"/>
                </a:lnTo>
                <a:lnTo>
                  <a:pt x="0" y="17"/>
                </a:lnTo>
                <a:lnTo>
                  <a:pt x="25" y="34"/>
                </a:lnTo>
                <a:lnTo>
                  <a:pt x="25" y="0"/>
                </a:lnTo>
                <a:close/>
              </a:path>
            </a:pathLst>
          </a:custGeom>
          <a:solidFill>
            <a:srgbClr val="1F1A17"/>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4298" name="Freeform 1418"/>
          <p:cNvSpPr/>
          <p:nvPr/>
        </p:nvSpPr>
        <p:spPr bwMode="auto">
          <a:xfrm>
            <a:off x="2614613" y="3276600"/>
            <a:ext cx="26988" cy="25400"/>
          </a:xfrm>
          <a:custGeom>
            <a:avLst/>
            <a:gdLst/>
            <a:ahLst/>
            <a:cxnLst>
              <a:cxn ang="0">
                <a:pos x="48" y="0"/>
              </a:cxn>
              <a:cxn ang="0">
                <a:pos x="0" y="31"/>
              </a:cxn>
              <a:cxn ang="0">
                <a:pos x="22" y="65"/>
              </a:cxn>
              <a:cxn ang="0">
                <a:pos x="70" y="33"/>
              </a:cxn>
              <a:cxn ang="0">
                <a:pos x="48" y="0"/>
              </a:cxn>
            </a:cxnLst>
            <a:rect l="0" t="0" r="r" b="b"/>
            <a:pathLst>
              <a:path w="70" h="65">
                <a:moveTo>
                  <a:pt x="48" y="0"/>
                </a:moveTo>
                <a:lnTo>
                  <a:pt x="0" y="31"/>
                </a:lnTo>
                <a:lnTo>
                  <a:pt x="22" y="65"/>
                </a:lnTo>
                <a:lnTo>
                  <a:pt x="70" y="33"/>
                </a:lnTo>
                <a:lnTo>
                  <a:pt x="48" y="0"/>
                </a:lnTo>
                <a:close/>
              </a:path>
            </a:pathLst>
          </a:custGeom>
          <a:solidFill>
            <a:srgbClr val="1F1A17"/>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4299" name="Freeform 1419"/>
          <p:cNvSpPr/>
          <p:nvPr/>
        </p:nvSpPr>
        <p:spPr bwMode="auto">
          <a:xfrm>
            <a:off x="2633663" y="3275013"/>
            <a:ext cx="12700" cy="14288"/>
          </a:xfrm>
          <a:custGeom>
            <a:avLst/>
            <a:gdLst/>
            <a:ahLst/>
            <a:cxnLst>
              <a:cxn ang="0">
                <a:pos x="22" y="37"/>
              </a:cxn>
              <a:cxn ang="0">
                <a:pos x="25" y="35"/>
              </a:cxn>
              <a:cxn ang="0">
                <a:pos x="28" y="32"/>
              </a:cxn>
              <a:cxn ang="0">
                <a:pos x="30" y="28"/>
              </a:cxn>
              <a:cxn ang="0">
                <a:pos x="30" y="24"/>
              </a:cxn>
              <a:cxn ang="0">
                <a:pos x="32" y="21"/>
              </a:cxn>
              <a:cxn ang="0">
                <a:pos x="30" y="17"/>
              </a:cxn>
              <a:cxn ang="0">
                <a:pos x="29" y="13"/>
              </a:cxn>
              <a:cxn ang="0">
                <a:pos x="28" y="11"/>
              </a:cxn>
              <a:cxn ang="0">
                <a:pos x="25" y="7"/>
              </a:cxn>
              <a:cxn ang="0">
                <a:pos x="23" y="4"/>
              </a:cxn>
              <a:cxn ang="0">
                <a:pos x="19" y="3"/>
              </a:cxn>
              <a:cxn ang="0">
                <a:pos x="17" y="2"/>
              </a:cxn>
              <a:cxn ang="0">
                <a:pos x="13" y="0"/>
              </a:cxn>
              <a:cxn ang="0">
                <a:pos x="8" y="0"/>
              </a:cxn>
              <a:cxn ang="0">
                <a:pos x="4" y="2"/>
              </a:cxn>
              <a:cxn ang="0">
                <a:pos x="0" y="4"/>
              </a:cxn>
              <a:cxn ang="0">
                <a:pos x="22" y="37"/>
              </a:cxn>
            </a:cxnLst>
            <a:rect l="0" t="0" r="r" b="b"/>
            <a:pathLst>
              <a:path w="32" h="37">
                <a:moveTo>
                  <a:pt x="22" y="37"/>
                </a:moveTo>
                <a:lnTo>
                  <a:pt x="25" y="35"/>
                </a:lnTo>
                <a:lnTo>
                  <a:pt x="28" y="32"/>
                </a:lnTo>
                <a:lnTo>
                  <a:pt x="30" y="28"/>
                </a:lnTo>
                <a:lnTo>
                  <a:pt x="30" y="24"/>
                </a:lnTo>
                <a:lnTo>
                  <a:pt x="32" y="21"/>
                </a:lnTo>
                <a:lnTo>
                  <a:pt x="30" y="17"/>
                </a:lnTo>
                <a:lnTo>
                  <a:pt x="29" y="13"/>
                </a:lnTo>
                <a:lnTo>
                  <a:pt x="28" y="11"/>
                </a:lnTo>
                <a:lnTo>
                  <a:pt x="25" y="7"/>
                </a:lnTo>
                <a:lnTo>
                  <a:pt x="23" y="4"/>
                </a:lnTo>
                <a:lnTo>
                  <a:pt x="19" y="3"/>
                </a:lnTo>
                <a:lnTo>
                  <a:pt x="17" y="2"/>
                </a:lnTo>
                <a:lnTo>
                  <a:pt x="13" y="0"/>
                </a:lnTo>
                <a:lnTo>
                  <a:pt x="8" y="0"/>
                </a:lnTo>
                <a:lnTo>
                  <a:pt x="4" y="2"/>
                </a:lnTo>
                <a:lnTo>
                  <a:pt x="0" y="4"/>
                </a:lnTo>
                <a:lnTo>
                  <a:pt x="22" y="37"/>
                </a:lnTo>
                <a:close/>
              </a:path>
            </a:pathLst>
          </a:custGeom>
          <a:solidFill>
            <a:srgbClr val="1F1A17"/>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4300" name="Freeform 1420"/>
          <p:cNvSpPr/>
          <p:nvPr/>
        </p:nvSpPr>
        <p:spPr bwMode="auto">
          <a:xfrm>
            <a:off x="2614613" y="3303588"/>
            <a:ext cx="15875" cy="14288"/>
          </a:xfrm>
          <a:custGeom>
            <a:avLst/>
            <a:gdLst/>
            <a:ahLst/>
            <a:cxnLst>
              <a:cxn ang="0">
                <a:pos x="20" y="0"/>
              </a:cxn>
              <a:cxn ang="0">
                <a:pos x="24" y="0"/>
              </a:cxn>
              <a:cxn ang="0">
                <a:pos x="28" y="1"/>
              </a:cxn>
              <a:cxn ang="0">
                <a:pos x="30" y="3"/>
              </a:cxn>
              <a:cxn ang="0">
                <a:pos x="33" y="5"/>
              </a:cxn>
              <a:cxn ang="0">
                <a:pos x="35" y="8"/>
              </a:cxn>
              <a:cxn ang="0">
                <a:pos x="38" y="11"/>
              </a:cxn>
              <a:cxn ang="0">
                <a:pos x="39" y="15"/>
              </a:cxn>
              <a:cxn ang="0">
                <a:pos x="39" y="19"/>
              </a:cxn>
              <a:cxn ang="0">
                <a:pos x="39" y="23"/>
              </a:cxn>
              <a:cxn ang="0">
                <a:pos x="38" y="26"/>
              </a:cxn>
              <a:cxn ang="0">
                <a:pos x="35" y="30"/>
              </a:cxn>
              <a:cxn ang="0">
                <a:pos x="33" y="33"/>
              </a:cxn>
              <a:cxn ang="0">
                <a:pos x="30" y="35"/>
              </a:cxn>
              <a:cxn ang="0">
                <a:pos x="28" y="37"/>
              </a:cxn>
              <a:cxn ang="0">
                <a:pos x="24" y="38"/>
              </a:cxn>
              <a:cxn ang="0">
                <a:pos x="20" y="38"/>
              </a:cxn>
              <a:cxn ang="0">
                <a:pos x="15" y="38"/>
              </a:cxn>
              <a:cxn ang="0">
                <a:pos x="12" y="37"/>
              </a:cxn>
              <a:cxn ang="0">
                <a:pos x="9" y="35"/>
              </a:cxn>
              <a:cxn ang="0">
                <a:pos x="6" y="33"/>
              </a:cxn>
              <a:cxn ang="0">
                <a:pos x="4" y="30"/>
              </a:cxn>
              <a:cxn ang="0">
                <a:pos x="1" y="26"/>
              </a:cxn>
              <a:cxn ang="0">
                <a:pos x="0" y="23"/>
              </a:cxn>
              <a:cxn ang="0">
                <a:pos x="0" y="19"/>
              </a:cxn>
              <a:cxn ang="0">
                <a:pos x="0" y="15"/>
              </a:cxn>
              <a:cxn ang="0">
                <a:pos x="1" y="11"/>
              </a:cxn>
              <a:cxn ang="0">
                <a:pos x="4" y="8"/>
              </a:cxn>
              <a:cxn ang="0">
                <a:pos x="6" y="5"/>
              </a:cxn>
              <a:cxn ang="0">
                <a:pos x="9" y="3"/>
              </a:cxn>
              <a:cxn ang="0">
                <a:pos x="12" y="1"/>
              </a:cxn>
              <a:cxn ang="0">
                <a:pos x="15" y="0"/>
              </a:cxn>
              <a:cxn ang="0">
                <a:pos x="20" y="0"/>
              </a:cxn>
            </a:cxnLst>
            <a:rect l="0" t="0" r="r" b="b"/>
            <a:pathLst>
              <a:path w="39" h="38">
                <a:moveTo>
                  <a:pt x="20" y="0"/>
                </a:moveTo>
                <a:lnTo>
                  <a:pt x="24" y="0"/>
                </a:lnTo>
                <a:lnTo>
                  <a:pt x="28" y="1"/>
                </a:lnTo>
                <a:lnTo>
                  <a:pt x="30" y="3"/>
                </a:lnTo>
                <a:lnTo>
                  <a:pt x="33" y="5"/>
                </a:lnTo>
                <a:lnTo>
                  <a:pt x="35" y="8"/>
                </a:lnTo>
                <a:lnTo>
                  <a:pt x="38" y="11"/>
                </a:lnTo>
                <a:lnTo>
                  <a:pt x="39" y="15"/>
                </a:lnTo>
                <a:lnTo>
                  <a:pt x="39" y="19"/>
                </a:lnTo>
                <a:lnTo>
                  <a:pt x="39" y="23"/>
                </a:lnTo>
                <a:lnTo>
                  <a:pt x="38" y="26"/>
                </a:lnTo>
                <a:lnTo>
                  <a:pt x="35" y="30"/>
                </a:lnTo>
                <a:lnTo>
                  <a:pt x="33" y="33"/>
                </a:lnTo>
                <a:lnTo>
                  <a:pt x="30" y="35"/>
                </a:lnTo>
                <a:lnTo>
                  <a:pt x="28" y="37"/>
                </a:lnTo>
                <a:lnTo>
                  <a:pt x="24" y="38"/>
                </a:lnTo>
                <a:lnTo>
                  <a:pt x="20" y="38"/>
                </a:lnTo>
                <a:lnTo>
                  <a:pt x="15" y="38"/>
                </a:lnTo>
                <a:lnTo>
                  <a:pt x="12" y="37"/>
                </a:lnTo>
                <a:lnTo>
                  <a:pt x="9" y="35"/>
                </a:lnTo>
                <a:lnTo>
                  <a:pt x="6" y="33"/>
                </a:lnTo>
                <a:lnTo>
                  <a:pt x="4" y="30"/>
                </a:lnTo>
                <a:lnTo>
                  <a:pt x="1" y="26"/>
                </a:lnTo>
                <a:lnTo>
                  <a:pt x="0" y="23"/>
                </a:lnTo>
                <a:lnTo>
                  <a:pt x="0" y="19"/>
                </a:lnTo>
                <a:lnTo>
                  <a:pt x="0" y="15"/>
                </a:lnTo>
                <a:lnTo>
                  <a:pt x="1" y="11"/>
                </a:lnTo>
                <a:lnTo>
                  <a:pt x="4" y="8"/>
                </a:lnTo>
                <a:lnTo>
                  <a:pt x="6" y="5"/>
                </a:lnTo>
                <a:lnTo>
                  <a:pt x="9" y="3"/>
                </a:lnTo>
                <a:lnTo>
                  <a:pt x="12" y="1"/>
                </a:lnTo>
                <a:lnTo>
                  <a:pt x="15" y="0"/>
                </a:lnTo>
                <a:lnTo>
                  <a:pt x="20" y="0"/>
                </a:lnTo>
              </a:path>
            </a:pathLst>
          </a:custGeom>
          <a:noFill/>
          <a:ln w="11113">
            <a:solidFill>
              <a:srgbClr val="1F1A17"/>
            </a:solid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4301" name="Line 1421"/>
          <p:cNvSpPr>
            <a:spLocks noChangeShapeType="1"/>
          </p:cNvSpPr>
          <p:nvPr/>
        </p:nvSpPr>
        <p:spPr bwMode="auto">
          <a:xfrm>
            <a:off x="2613025" y="3322638"/>
            <a:ext cx="20638" cy="1588"/>
          </a:xfrm>
          <a:prstGeom prst="line">
            <a:avLst/>
          </a:prstGeom>
          <a:noFill/>
          <a:ln w="11113">
            <a:solidFill>
              <a:srgbClr val="1F1A17"/>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4302" name="Freeform 1422"/>
          <p:cNvSpPr/>
          <p:nvPr/>
        </p:nvSpPr>
        <p:spPr bwMode="auto">
          <a:xfrm>
            <a:off x="2606675" y="3319463"/>
            <a:ext cx="15875" cy="28575"/>
          </a:xfrm>
          <a:custGeom>
            <a:avLst/>
            <a:gdLst/>
            <a:ahLst/>
            <a:cxnLst>
              <a:cxn ang="0">
                <a:pos x="41" y="0"/>
              </a:cxn>
              <a:cxn ang="0">
                <a:pos x="41" y="34"/>
              </a:cxn>
              <a:cxn ang="0">
                <a:pos x="0" y="74"/>
              </a:cxn>
            </a:cxnLst>
            <a:rect l="0" t="0" r="r" b="b"/>
            <a:pathLst>
              <a:path w="41" h="74">
                <a:moveTo>
                  <a:pt x="41" y="0"/>
                </a:moveTo>
                <a:lnTo>
                  <a:pt x="41" y="34"/>
                </a:lnTo>
                <a:lnTo>
                  <a:pt x="0" y="74"/>
                </a:lnTo>
              </a:path>
            </a:pathLst>
          </a:custGeom>
          <a:noFill/>
          <a:ln w="11113">
            <a:solidFill>
              <a:srgbClr val="1F1A17"/>
            </a:solid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4303" name="Line 1423"/>
          <p:cNvSpPr>
            <a:spLocks noChangeShapeType="1"/>
          </p:cNvSpPr>
          <p:nvPr/>
        </p:nvSpPr>
        <p:spPr bwMode="auto">
          <a:xfrm>
            <a:off x="2622550" y="3332163"/>
            <a:ext cx="17463" cy="15875"/>
          </a:xfrm>
          <a:prstGeom prst="line">
            <a:avLst/>
          </a:prstGeom>
          <a:noFill/>
          <a:ln w="11113">
            <a:solidFill>
              <a:srgbClr val="1F1A17"/>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4304" name="Freeform 1424"/>
          <p:cNvSpPr/>
          <p:nvPr/>
        </p:nvSpPr>
        <p:spPr bwMode="auto">
          <a:xfrm>
            <a:off x="2762250" y="3476625"/>
            <a:ext cx="65088" cy="65088"/>
          </a:xfrm>
          <a:custGeom>
            <a:avLst/>
            <a:gdLst/>
            <a:ahLst/>
            <a:cxnLst>
              <a:cxn ang="0">
                <a:pos x="91" y="1"/>
              </a:cxn>
              <a:cxn ang="0">
                <a:pos x="107" y="4"/>
              </a:cxn>
              <a:cxn ang="0">
                <a:pos x="122" y="10"/>
              </a:cxn>
              <a:cxn ang="0">
                <a:pos x="136" y="19"/>
              </a:cxn>
              <a:cxn ang="0">
                <a:pos x="147" y="30"/>
              </a:cxn>
              <a:cxn ang="0">
                <a:pos x="156" y="43"/>
              </a:cxn>
              <a:cxn ang="0">
                <a:pos x="163" y="58"/>
              </a:cxn>
              <a:cxn ang="0">
                <a:pos x="165" y="73"/>
              </a:cxn>
              <a:cxn ang="0">
                <a:pos x="165" y="90"/>
              </a:cxn>
              <a:cxn ang="0">
                <a:pos x="163" y="106"/>
              </a:cxn>
              <a:cxn ang="0">
                <a:pos x="156" y="120"/>
              </a:cxn>
              <a:cxn ang="0">
                <a:pos x="147" y="132"/>
              </a:cxn>
              <a:cxn ang="0">
                <a:pos x="136" y="144"/>
              </a:cxn>
              <a:cxn ang="0">
                <a:pos x="122" y="153"/>
              </a:cxn>
              <a:cxn ang="0">
                <a:pos x="107" y="159"/>
              </a:cxn>
              <a:cxn ang="0">
                <a:pos x="91" y="161"/>
              </a:cxn>
              <a:cxn ang="0">
                <a:pos x="74" y="161"/>
              </a:cxn>
              <a:cxn ang="0">
                <a:pos x="58" y="159"/>
              </a:cxn>
              <a:cxn ang="0">
                <a:pos x="43" y="153"/>
              </a:cxn>
              <a:cxn ang="0">
                <a:pos x="30" y="144"/>
              </a:cxn>
              <a:cxn ang="0">
                <a:pos x="19" y="132"/>
              </a:cxn>
              <a:cxn ang="0">
                <a:pos x="10" y="120"/>
              </a:cxn>
              <a:cxn ang="0">
                <a:pos x="4" y="106"/>
              </a:cxn>
              <a:cxn ang="0">
                <a:pos x="0" y="90"/>
              </a:cxn>
              <a:cxn ang="0">
                <a:pos x="0" y="73"/>
              </a:cxn>
              <a:cxn ang="0">
                <a:pos x="4" y="58"/>
              </a:cxn>
              <a:cxn ang="0">
                <a:pos x="10" y="43"/>
              </a:cxn>
              <a:cxn ang="0">
                <a:pos x="19" y="30"/>
              </a:cxn>
              <a:cxn ang="0">
                <a:pos x="30" y="19"/>
              </a:cxn>
              <a:cxn ang="0">
                <a:pos x="43" y="10"/>
              </a:cxn>
              <a:cxn ang="0">
                <a:pos x="58" y="4"/>
              </a:cxn>
              <a:cxn ang="0">
                <a:pos x="74" y="1"/>
              </a:cxn>
            </a:cxnLst>
            <a:rect l="0" t="0" r="r" b="b"/>
            <a:pathLst>
              <a:path w="166" h="163">
                <a:moveTo>
                  <a:pt x="83" y="0"/>
                </a:moveTo>
                <a:lnTo>
                  <a:pt x="91" y="1"/>
                </a:lnTo>
                <a:lnTo>
                  <a:pt x="100" y="3"/>
                </a:lnTo>
                <a:lnTo>
                  <a:pt x="107" y="4"/>
                </a:lnTo>
                <a:lnTo>
                  <a:pt x="115" y="7"/>
                </a:lnTo>
                <a:lnTo>
                  <a:pt x="122" y="10"/>
                </a:lnTo>
                <a:lnTo>
                  <a:pt x="130" y="14"/>
                </a:lnTo>
                <a:lnTo>
                  <a:pt x="136" y="19"/>
                </a:lnTo>
                <a:lnTo>
                  <a:pt x="141" y="24"/>
                </a:lnTo>
                <a:lnTo>
                  <a:pt x="147" y="30"/>
                </a:lnTo>
                <a:lnTo>
                  <a:pt x="151" y="37"/>
                </a:lnTo>
                <a:lnTo>
                  <a:pt x="156" y="43"/>
                </a:lnTo>
                <a:lnTo>
                  <a:pt x="160" y="51"/>
                </a:lnTo>
                <a:lnTo>
                  <a:pt x="163" y="58"/>
                </a:lnTo>
                <a:lnTo>
                  <a:pt x="164" y="66"/>
                </a:lnTo>
                <a:lnTo>
                  <a:pt x="165" y="73"/>
                </a:lnTo>
                <a:lnTo>
                  <a:pt x="166" y="82"/>
                </a:lnTo>
                <a:lnTo>
                  <a:pt x="165" y="90"/>
                </a:lnTo>
                <a:lnTo>
                  <a:pt x="164" y="98"/>
                </a:lnTo>
                <a:lnTo>
                  <a:pt x="163" y="106"/>
                </a:lnTo>
                <a:lnTo>
                  <a:pt x="160" y="114"/>
                </a:lnTo>
                <a:lnTo>
                  <a:pt x="156" y="120"/>
                </a:lnTo>
                <a:lnTo>
                  <a:pt x="151" y="126"/>
                </a:lnTo>
                <a:lnTo>
                  <a:pt x="147" y="132"/>
                </a:lnTo>
                <a:lnTo>
                  <a:pt x="141" y="139"/>
                </a:lnTo>
                <a:lnTo>
                  <a:pt x="136" y="144"/>
                </a:lnTo>
                <a:lnTo>
                  <a:pt x="130" y="149"/>
                </a:lnTo>
                <a:lnTo>
                  <a:pt x="122" y="153"/>
                </a:lnTo>
                <a:lnTo>
                  <a:pt x="115" y="156"/>
                </a:lnTo>
                <a:lnTo>
                  <a:pt x="107" y="159"/>
                </a:lnTo>
                <a:lnTo>
                  <a:pt x="100" y="161"/>
                </a:lnTo>
                <a:lnTo>
                  <a:pt x="91" y="161"/>
                </a:lnTo>
                <a:lnTo>
                  <a:pt x="83" y="163"/>
                </a:lnTo>
                <a:lnTo>
                  <a:pt x="74" y="161"/>
                </a:lnTo>
                <a:lnTo>
                  <a:pt x="66" y="161"/>
                </a:lnTo>
                <a:lnTo>
                  <a:pt x="58" y="159"/>
                </a:lnTo>
                <a:lnTo>
                  <a:pt x="50" y="156"/>
                </a:lnTo>
                <a:lnTo>
                  <a:pt x="43" y="153"/>
                </a:lnTo>
                <a:lnTo>
                  <a:pt x="37" y="149"/>
                </a:lnTo>
                <a:lnTo>
                  <a:pt x="30" y="144"/>
                </a:lnTo>
                <a:lnTo>
                  <a:pt x="24" y="139"/>
                </a:lnTo>
                <a:lnTo>
                  <a:pt x="19" y="132"/>
                </a:lnTo>
                <a:lnTo>
                  <a:pt x="14" y="126"/>
                </a:lnTo>
                <a:lnTo>
                  <a:pt x="10" y="120"/>
                </a:lnTo>
                <a:lnTo>
                  <a:pt x="6" y="114"/>
                </a:lnTo>
                <a:lnTo>
                  <a:pt x="4" y="106"/>
                </a:lnTo>
                <a:lnTo>
                  <a:pt x="1" y="98"/>
                </a:lnTo>
                <a:lnTo>
                  <a:pt x="0" y="90"/>
                </a:lnTo>
                <a:lnTo>
                  <a:pt x="0" y="82"/>
                </a:lnTo>
                <a:lnTo>
                  <a:pt x="0" y="73"/>
                </a:lnTo>
                <a:lnTo>
                  <a:pt x="1" y="66"/>
                </a:lnTo>
                <a:lnTo>
                  <a:pt x="4" y="58"/>
                </a:lnTo>
                <a:lnTo>
                  <a:pt x="6" y="51"/>
                </a:lnTo>
                <a:lnTo>
                  <a:pt x="10" y="43"/>
                </a:lnTo>
                <a:lnTo>
                  <a:pt x="14" y="37"/>
                </a:lnTo>
                <a:lnTo>
                  <a:pt x="19" y="30"/>
                </a:lnTo>
                <a:lnTo>
                  <a:pt x="24" y="24"/>
                </a:lnTo>
                <a:lnTo>
                  <a:pt x="30" y="19"/>
                </a:lnTo>
                <a:lnTo>
                  <a:pt x="37" y="14"/>
                </a:lnTo>
                <a:lnTo>
                  <a:pt x="43" y="10"/>
                </a:lnTo>
                <a:lnTo>
                  <a:pt x="50" y="7"/>
                </a:lnTo>
                <a:lnTo>
                  <a:pt x="58" y="4"/>
                </a:lnTo>
                <a:lnTo>
                  <a:pt x="66" y="3"/>
                </a:lnTo>
                <a:lnTo>
                  <a:pt x="74" y="1"/>
                </a:lnTo>
                <a:lnTo>
                  <a:pt x="83" y="0"/>
                </a:lnTo>
              </a:path>
            </a:pathLst>
          </a:custGeom>
          <a:noFill/>
          <a:ln w="3175">
            <a:solidFill>
              <a:srgbClr val="1F1A17"/>
            </a:solid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4305" name="Line 1425"/>
          <p:cNvSpPr>
            <a:spLocks noChangeShapeType="1"/>
          </p:cNvSpPr>
          <p:nvPr/>
        </p:nvSpPr>
        <p:spPr bwMode="auto">
          <a:xfrm flipH="1">
            <a:off x="2790825" y="3476625"/>
            <a:ext cx="6350" cy="1588"/>
          </a:xfrm>
          <a:prstGeom prst="line">
            <a:avLst/>
          </a:prstGeom>
          <a:noFill/>
          <a:ln w="3175">
            <a:solidFill>
              <a:srgbClr val="1F1A17"/>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4306" name="Freeform 1426"/>
          <p:cNvSpPr/>
          <p:nvPr/>
        </p:nvSpPr>
        <p:spPr bwMode="auto">
          <a:xfrm>
            <a:off x="2803525" y="3482975"/>
            <a:ext cx="12700" cy="14288"/>
          </a:xfrm>
          <a:custGeom>
            <a:avLst/>
            <a:gdLst/>
            <a:ahLst/>
            <a:cxnLst>
              <a:cxn ang="0">
                <a:pos x="0" y="34"/>
              </a:cxn>
              <a:cxn ang="0">
                <a:pos x="5" y="35"/>
              </a:cxn>
              <a:cxn ang="0">
                <a:pos x="9" y="36"/>
              </a:cxn>
              <a:cxn ang="0">
                <a:pos x="12" y="36"/>
              </a:cxn>
              <a:cxn ang="0">
                <a:pos x="16" y="36"/>
              </a:cxn>
              <a:cxn ang="0">
                <a:pos x="20" y="35"/>
              </a:cxn>
              <a:cxn ang="0">
                <a:pos x="23" y="32"/>
              </a:cxn>
              <a:cxn ang="0">
                <a:pos x="26" y="30"/>
              </a:cxn>
              <a:cxn ang="0">
                <a:pos x="28" y="27"/>
              </a:cxn>
              <a:cxn ang="0">
                <a:pos x="30" y="24"/>
              </a:cxn>
              <a:cxn ang="0">
                <a:pos x="31" y="20"/>
              </a:cxn>
              <a:cxn ang="0">
                <a:pos x="31" y="17"/>
              </a:cxn>
              <a:cxn ang="0">
                <a:pos x="31" y="13"/>
              </a:cxn>
              <a:cxn ang="0">
                <a:pos x="30" y="10"/>
              </a:cxn>
              <a:cxn ang="0">
                <a:pos x="29" y="6"/>
              </a:cxn>
              <a:cxn ang="0">
                <a:pos x="26" y="2"/>
              </a:cxn>
              <a:cxn ang="0">
                <a:pos x="23" y="0"/>
              </a:cxn>
              <a:cxn ang="0">
                <a:pos x="0" y="34"/>
              </a:cxn>
            </a:cxnLst>
            <a:rect l="0" t="0" r="r" b="b"/>
            <a:pathLst>
              <a:path w="31" h="36">
                <a:moveTo>
                  <a:pt x="0" y="34"/>
                </a:moveTo>
                <a:lnTo>
                  <a:pt x="5" y="35"/>
                </a:lnTo>
                <a:lnTo>
                  <a:pt x="9" y="36"/>
                </a:lnTo>
                <a:lnTo>
                  <a:pt x="12" y="36"/>
                </a:lnTo>
                <a:lnTo>
                  <a:pt x="16" y="36"/>
                </a:lnTo>
                <a:lnTo>
                  <a:pt x="20" y="35"/>
                </a:lnTo>
                <a:lnTo>
                  <a:pt x="23" y="32"/>
                </a:lnTo>
                <a:lnTo>
                  <a:pt x="26" y="30"/>
                </a:lnTo>
                <a:lnTo>
                  <a:pt x="28" y="27"/>
                </a:lnTo>
                <a:lnTo>
                  <a:pt x="30" y="24"/>
                </a:lnTo>
                <a:lnTo>
                  <a:pt x="31" y="20"/>
                </a:lnTo>
                <a:lnTo>
                  <a:pt x="31" y="17"/>
                </a:lnTo>
                <a:lnTo>
                  <a:pt x="31" y="13"/>
                </a:lnTo>
                <a:lnTo>
                  <a:pt x="30" y="10"/>
                </a:lnTo>
                <a:lnTo>
                  <a:pt x="29" y="6"/>
                </a:lnTo>
                <a:lnTo>
                  <a:pt x="26" y="2"/>
                </a:lnTo>
                <a:lnTo>
                  <a:pt x="23" y="0"/>
                </a:lnTo>
                <a:lnTo>
                  <a:pt x="0" y="34"/>
                </a:lnTo>
                <a:close/>
              </a:path>
            </a:pathLst>
          </a:custGeom>
          <a:solidFill>
            <a:srgbClr val="1F1A17"/>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4307" name="Freeform 1427"/>
          <p:cNvSpPr/>
          <p:nvPr/>
        </p:nvSpPr>
        <p:spPr bwMode="auto">
          <a:xfrm>
            <a:off x="2774950" y="3471863"/>
            <a:ext cx="38100" cy="25400"/>
          </a:xfrm>
          <a:custGeom>
            <a:avLst/>
            <a:gdLst/>
            <a:ahLst/>
            <a:cxnLst>
              <a:cxn ang="0">
                <a:pos x="26" y="0"/>
              </a:cxn>
              <a:cxn ang="0">
                <a:pos x="26" y="33"/>
              </a:cxn>
              <a:cxn ang="0">
                <a:pos x="73" y="65"/>
              </a:cxn>
              <a:cxn ang="0">
                <a:pos x="96" y="31"/>
              </a:cxn>
              <a:cxn ang="0">
                <a:pos x="48" y="0"/>
              </a:cxn>
              <a:cxn ang="0">
                <a:pos x="26" y="0"/>
              </a:cxn>
              <a:cxn ang="0">
                <a:pos x="26" y="0"/>
              </a:cxn>
              <a:cxn ang="0">
                <a:pos x="0" y="17"/>
              </a:cxn>
              <a:cxn ang="0">
                <a:pos x="26" y="33"/>
              </a:cxn>
              <a:cxn ang="0">
                <a:pos x="26" y="0"/>
              </a:cxn>
            </a:cxnLst>
            <a:rect l="0" t="0" r="r" b="b"/>
            <a:pathLst>
              <a:path w="96" h="65">
                <a:moveTo>
                  <a:pt x="26" y="0"/>
                </a:moveTo>
                <a:lnTo>
                  <a:pt x="26" y="33"/>
                </a:lnTo>
                <a:lnTo>
                  <a:pt x="73" y="65"/>
                </a:lnTo>
                <a:lnTo>
                  <a:pt x="96" y="31"/>
                </a:lnTo>
                <a:lnTo>
                  <a:pt x="48" y="0"/>
                </a:lnTo>
                <a:lnTo>
                  <a:pt x="26" y="0"/>
                </a:lnTo>
                <a:lnTo>
                  <a:pt x="26" y="0"/>
                </a:lnTo>
                <a:lnTo>
                  <a:pt x="0" y="17"/>
                </a:lnTo>
                <a:lnTo>
                  <a:pt x="26" y="33"/>
                </a:lnTo>
                <a:lnTo>
                  <a:pt x="26" y="0"/>
                </a:lnTo>
                <a:close/>
              </a:path>
            </a:pathLst>
          </a:custGeom>
          <a:solidFill>
            <a:srgbClr val="1F1A17"/>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4308" name="Freeform 1428"/>
          <p:cNvSpPr/>
          <p:nvPr/>
        </p:nvSpPr>
        <p:spPr bwMode="auto">
          <a:xfrm>
            <a:off x="2786063" y="3459163"/>
            <a:ext cx="26988" cy="25400"/>
          </a:xfrm>
          <a:custGeom>
            <a:avLst/>
            <a:gdLst/>
            <a:ahLst/>
            <a:cxnLst>
              <a:cxn ang="0">
                <a:pos x="47" y="0"/>
              </a:cxn>
              <a:cxn ang="0">
                <a:pos x="0" y="31"/>
              </a:cxn>
              <a:cxn ang="0">
                <a:pos x="22" y="64"/>
              </a:cxn>
              <a:cxn ang="0">
                <a:pos x="70" y="34"/>
              </a:cxn>
              <a:cxn ang="0">
                <a:pos x="47" y="0"/>
              </a:cxn>
            </a:cxnLst>
            <a:rect l="0" t="0" r="r" b="b"/>
            <a:pathLst>
              <a:path w="70" h="64">
                <a:moveTo>
                  <a:pt x="47" y="0"/>
                </a:moveTo>
                <a:lnTo>
                  <a:pt x="0" y="31"/>
                </a:lnTo>
                <a:lnTo>
                  <a:pt x="22" y="64"/>
                </a:lnTo>
                <a:lnTo>
                  <a:pt x="70" y="34"/>
                </a:lnTo>
                <a:lnTo>
                  <a:pt x="47" y="0"/>
                </a:lnTo>
                <a:close/>
              </a:path>
            </a:pathLst>
          </a:custGeom>
          <a:solidFill>
            <a:srgbClr val="1F1A17"/>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4309" name="Freeform 1429"/>
          <p:cNvSpPr/>
          <p:nvPr/>
        </p:nvSpPr>
        <p:spPr bwMode="auto">
          <a:xfrm>
            <a:off x="2803525" y="3457575"/>
            <a:ext cx="12700" cy="14288"/>
          </a:xfrm>
          <a:custGeom>
            <a:avLst/>
            <a:gdLst/>
            <a:ahLst/>
            <a:cxnLst>
              <a:cxn ang="0">
                <a:pos x="23" y="38"/>
              </a:cxn>
              <a:cxn ang="0">
                <a:pos x="26" y="35"/>
              </a:cxn>
              <a:cxn ang="0">
                <a:pos x="29" y="32"/>
              </a:cxn>
              <a:cxn ang="0">
                <a:pos x="30" y="28"/>
              </a:cxn>
              <a:cxn ang="0">
                <a:pos x="31" y="24"/>
              </a:cxn>
              <a:cxn ang="0">
                <a:pos x="31" y="20"/>
              </a:cxn>
              <a:cxn ang="0">
                <a:pos x="31" y="16"/>
              </a:cxn>
              <a:cxn ang="0">
                <a:pos x="30" y="13"/>
              </a:cxn>
              <a:cxn ang="0">
                <a:pos x="28" y="10"/>
              </a:cxn>
              <a:cxn ang="0">
                <a:pos x="26" y="8"/>
              </a:cxn>
              <a:cxn ang="0">
                <a:pos x="23" y="5"/>
              </a:cxn>
              <a:cxn ang="0">
                <a:pos x="20" y="3"/>
              </a:cxn>
              <a:cxn ang="0">
                <a:pos x="16" y="1"/>
              </a:cxn>
              <a:cxn ang="0">
                <a:pos x="12" y="0"/>
              </a:cxn>
              <a:cxn ang="0">
                <a:pos x="9" y="1"/>
              </a:cxn>
              <a:cxn ang="0">
                <a:pos x="5" y="1"/>
              </a:cxn>
              <a:cxn ang="0">
                <a:pos x="0" y="4"/>
              </a:cxn>
              <a:cxn ang="0">
                <a:pos x="23" y="38"/>
              </a:cxn>
            </a:cxnLst>
            <a:rect l="0" t="0" r="r" b="b"/>
            <a:pathLst>
              <a:path w="31" h="38">
                <a:moveTo>
                  <a:pt x="23" y="38"/>
                </a:moveTo>
                <a:lnTo>
                  <a:pt x="26" y="35"/>
                </a:lnTo>
                <a:lnTo>
                  <a:pt x="29" y="32"/>
                </a:lnTo>
                <a:lnTo>
                  <a:pt x="30" y="28"/>
                </a:lnTo>
                <a:lnTo>
                  <a:pt x="31" y="24"/>
                </a:lnTo>
                <a:lnTo>
                  <a:pt x="31" y="20"/>
                </a:lnTo>
                <a:lnTo>
                  <a:pt x="31" y="16"/>
                </a:lnTo>
                <a:lnTo>
                  <a:pt x="30" y="13"/>
                </a:lnTo>
                <a:lnTo>
                  <a:pt x="28" y="10"/>
                </a:lnTo>
                <a:lnTo>
                  <a:pt x="26" y="8"/>
                </a:lnTo>
                <a:lnTo>
                  <a:pt x="23" y="5"/>
                </a:lnTo>
                <a:lnTo>
                  <a:pt x="20" y="3"/>
                </a:lnTo>
                <a:lnTo>
                  <a:pt x="16" y="1"/>
                </a:lnTo>
                <a:lnTo>
                  <a:pt x="12" y="0"/>
                </a:lnTo>
                <a:lnTo>
                  <a:pt x="9" y="1"/>
                </a:lnTo>
                <a:lnTo>
                  <a:pt x="5" y="1"/>
                </a:lnTo>
                <a:lnTo>
                  <a:pt x="0" y="4"/>
                </a:lnTo>
                <a:lnTo>
                  <a:pt x="23" y="38"/>
                </a:lnTo>
                <a:close/>
              </a:path>
            </a:pathLst>
          </a:custGeom>
          <a:solidFill>
            <a:srgbClr val="1F1A17"/>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4310" name="Freeform 1430"/>
          <p:cNvSpPr/>
          <p:nvPr/>
        </p:nvSpPr>
        <p:spPr bwMode="auto">
          <a:xfrm>
            <a:off x="2786063" y="3484563"/>
            <a:ext cx="15875" cy="15875"/>
          </a:xfrm>
          <a:custGeom>
            <a:avLst/>
            <a:gdLst/>
            <a:ahLst/>
            <a:cxnLst>
              <a:cxn ang="0">
                <a:pos x="19" y="0"/>
              </a:cxn>
              <a:cxn ang="0">
                <a:pos x="22" y="0"/>
              </a:cxn>
              <a:cxn ang="0">
                <a:pos x="26" y="1"/>
              </a:cxn>
              <a:cxn ang="0">
                <a:pos x="30" y="3"/>
              </a:cxn>
              <a:cxn ang="0">
                <a:pos x="33" y="6"/>
              </a:cxn>
              <a:cxn ang="0">
                <a:pos x="35" y="8"/>
              </a:cxn>
              <a:cxn ang="0">
                <a:pos x="36" y="11"/>
              </a:cxn>
              <a:cxn ang="0">
                <a:pos x="38" y="15"/>
              </a:cxn>
              <a:cxn ang="0">
                <a:pos x="39" y="19"/>
              </a:cxn>
              <a:cxn ang="0">
                <a:pos x="38" y="24"/>
              </a:cxn>
              <a:cxn ang="0">
                <a:pos x="36" y="26"/>
              </a:cxn>
              <a:cxn ang="0">
                <a:pos x="35" y="30"/>
              </a:cxn>
              <a:cxn ang="0">
                <a:pos x="33" y="32"/>
              </a:cxn>
              <a:cxn ang="0">
                <a:pos x="30" y="35"/>
              </a:cxn>
              <a:cxn ang="0">
                <a:pos x="26" y="37"/>
              </a:cxn>
              <a:cxn ang="0">
                <a:pos x="22" y="39"/>
              </a:cxn>
              <a:cxn ang="0">
                <a:pos x="19" y="39"/>
              </a:cxn>
              <a:cxn ang="0">
                <a:pos x="15" y="39"/>
              </a:cxn>
              <a:cxn ang="0">
                <a:pos x="11" y="37"/>
              </a:cxn>
              <a:cxn ang="0">
                <a:pos x="9" y="35"/>
              </a:cxn>
              <a:cxn ang="0">
                <a:pos x="5" y="32"/>
              </a:cxn>
              <a:cxn ang="0">
                <a:pos x="2" y="30"/>
              </a:cxn>
              <a:cxn ang="0">
                <a:pos x="1" y="26"/>
              </a:cxn>
              <a:cxn ang="0">
                <a:pos x="0" y="24"/>
              </a:cxn>
              <a:cxn ang="0">
                <a:pos x="0" y="19"/>
              </a:cxn>
              <a:cxn ang="0">
                <a:pos x="0" y="15"/>
              </a:cxn>
              <a:cxn ang="0">
                <a:pos x="1" y="11"/>
              </a:cxn>
              <a:cxn ang="0">
                <a:pos x="2" y="8"/>
              </a:cxn>
              <a:cxn ang="0">
                <a:pos x="5" y="6"/>
              </a:cxn>
              <a:cxn ang="0">
                <a:pos x="9" y="3"/>
              </a:cxn>
              <a:cxn ang="0">
                <a:pos x="11" y="1"/>
              </a:cxn>
              <a:cxn ang="0">
                <a:pos x="15" y="0"/>
              </a:cxn>
              <a:cxn ang="0">
                <a:pos x="19" y="0"/>
              </a:cxn>
            </a:cxnLst>
            <a:rect l="0" t="0" r="r" b="b"/>
            <a:pathLst>
              <a:path w="39" h="39">
                <a:moveTo>
                  <a:pt x="19" y="0"/>
                </a:moveTo>
                <a:lnTo>
                  <a:pt x="22" y="0"/>
                </a:lnTo>
                <a:lnTo>
                  <a:pt x="26" y="1"/>
                </a:lnTo>
                <a:lnTo>
                  <a:pt x="30" y="3"/>
                </a:lnTo>
                <a:lnTo>
                  <a:pt x="33" y="6"/>
                </a:lnTo>
                <a:lnTo>
                  <a:pt x="35" y="8"/>
                </a:lnTo>
                <a:lnTo>
                  <a:pt x="36" y="11"/>
                </a:lnTo>
                <a:lnTo>
                  <a:pt x="38" y="15"/>
                </a:lnTo>
                <a:lnTo>
                  <a:pt x="39" y="19"/>
                </a:lnTo>
                <a:lnTo>
                  <a:pt x="38" y="24"/>
                </a:lnTo>
                <a:lnTo>
                  <a:pt x="36" y="26"/>
                </a:lnTo>
                <a:lnTo>
                  <a:pt x="35" y="30"/>
                </a:lnTo>
                <a:lnTo>
                  <a:pt x="33" y="32"/>
                </a:lnTo>
                <a:lnTo>
                  <a:pt x="30" y="35"/>
                </a:lnTo>
                <a:lnTo>
                  <a:pt x="26" y="37"/>
                </a:lnTo>
                <a:lnTo>
                  <a:pt x="22" y="39"/>
                </a:lnTo>
                <a:lnTo>
                  <a:pt x="19" y="39"/>
                </a:lnTo>
                <a:lnTo>
                  <a:pt x="15" y="39"/>
                </a:lnTo>
                <a:lnTo>
                  <a:pt x="11" y="37"/>
                </a:lnTo>
                <a:lnTo>
                  <a:pt x="9" y="35"/>
                </a:lnTo>
                <a:lnTo>
                  <a:pt x="5" y="32"/>
                </a:lnTo>
                <a:lnTo>
                  <a:pt x="2" y="30"/>
                </a:lnTo>
                <a:lnTo>
                  <a:pt x="1" y="26"/>
                </a:lnTo>
                <a:lnTo>
                  <a:pt x="0" y="24"/>
                </a:lnTo>
                <a:lnTo>
                  <a:pt x="0" y="19"/>
                </a:lnTo>
                <a:lnTo>
                  <a:pt x="0" y="15"/>
                </a:lnTo>
                <a:lnTo>
                  <a:pt x="1" y="11"/>
                </a:lnTo>
                <a:lnTo>
                  <a:pt x="2" y="8"/>
                </a:lnTo>
                <a:lnTo>
                  <a:pt x="5" y="6"/>
                </a:lnTo>
                <a:lnTo>
                  <a:pt x="9" y="3"/>
                </a:lnTo>
                <a:lnTo>
                  <a:pt x="11" y="1"/>
                </a:lnTo>
                <a:lnTo>
                  <a:pt x="15" y="0"/>
                </a:lnTo>
                <a:lnTo>
                  <a:pt x="19" y="0"/>
                </a:lnTo>
              </a:path>
            </a:pathLst>
          </a:custGeom>
          <a:noFill/>
          <a:ln w="11113">
            <a:solidFill>
              <a:srgbClr val="1F1A17"/>
            </a:solid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4311" name="Line 1431"/>
          <p:cNvSpPr>
            <a:spLocks noChangeShapeType="1"/>
          </p:cNvSpPr>
          <p:nvPr/>
        </p:nvSpPr>
        <p:spPr bwMode="auto">
          <a:xfrm>
            <a:off x="2782888" y="3505200"/>
            <a:ext cx="22225" cy="1588"/>
          </a:xfrm>
          <a:prstGeom prst="line">
            <a:avLst/>
          </a:prstGeom>
          <a:noFill/>
          <a:ln w="11113">
            <a:solidFill>
              <a:srgbClr val="1F1A17"/>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4312" name="Freeform 1432"/>
          <p:cNvSpPr/>
          <p:nvPr/>
        </p:nvSpPr>
        <p:spPr bwMode="auto">
          <a:xfrm>
            <a:off x="2778125" y="3500438"/>
            <a:ext cx="15875" cy="30163"/>
          </a:xfrm>
          <a:custGeom>
            <a:avLst/>
            <a:gdLst/>
            <a:ahLst/>
            <a:cxnLst>
              <a:cxn ang="0">
                <a:pos x="42" y="0"/>
              </a:cxn>
              <a:cxn ang="0">
                <a:pos x="42" y="35"/>
              </a:cxn>
              <a:cxn ang="0">
                <a:pos x="0" y="75"/>
              </a:cxn>
            </a:cxnLst>
            <a:rect l="0" t="0" r="r" b="b"/>
            <a:pathLst>
              <a:path w="42" h="75">
                <a:moveTo>
                  <a:pt x="42" y="0"/>
                </a:moveTo>
                <a:lnTo>
                  <a:pt x="42" y="35"/>
                </a:lnTo>
                <a:lnTo>
                  <a:pt x="0" y="75"/>
                </a:lnTo>
              </a:path>
            </a:pathLst>
          </a:custGeom>
          <a:noFill/>
          <a:ln w="11113">
            <a:solidFill>
              <a:srgbClr val="1F1A17"/>
            </a:solid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4313" name="Line 1433"/>
          <p:cNvSpPr>
            <a:spLocks noChangeShapeType="1"/>
          </p:cNvSpPr>
          <p:nvPr/>
        </p:nvSpPr>
        <p:spPr bwMode="auto">
          <a:xfrm>
            <a:off x="2794000" y="3514725"/>
            <a:ext cx="15875" cy="15875"/>
          </a:xfrm>
          <a:prstGeom prst="line">
            <a:avLst/>
          </a:prstGeom>
          <a:noFill/>
          <a:ln w="11113">
            <a:solidFill>
              <a:srgbClr val="1F1A17"/>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4314" name="Freeform 1434"/>
          <p:cNvSpPr/>
          <p:nvPr/>
        </p:nvSpPr>
        <p:spPr bwMode="auto">
          <a:xfrm>
            <a:off x="2755900" y="3636963"/>
            <a:ext cx="66675" cy="63500"/>
          </a:xfrm>
          <a:custGeom>
            <a:avLst/>
            <a:gdLst/>
            <a:ahLst/>
            <a:cxnLst>
              <a:cxn ang="0">
                <a:pos x="92" y="1"/>
              </a:cxn>
              <a:cxn ang="0">
                <a:pos x="108" y="4"/>
              </a:cxn>
              <a:cxn ang="0">
                <a:pos x="123" y="10"/>
              </a:cxn>
              <a:cxn ang="0">
                <a:pos x="136" y="19"/>
              </a:cxn>
              <a:cxn ang="0">
                <a:pos x="147" y="30"/>
              </a:cxn>
              <a:cxn ang="0">
                <a:pos x="156" y="43"/>
              </a:cxn>
              <a:cxn ang="0">
                <a:pos x="162" y="57"/>
              </a:cxn>
              <a:cxn ang="0">
                <a:pos x="166" y="73"/>
              </a:cxn>
              <a:cxn ang="0">
                <a:pos x="166" y="90"/>
              </a:cxn>
              <a:cxn ang="0">
                <a:pos x="162" y="105"/>
              </a:cxn>
              <a:cxn ang="0">
                <a:pos x="156" y="120"/>
              </a:cxn>
              <a:cxn ang="0">
                <a:pos x="147" y="132"/>
              </a:cxn>
              <a:cxn ang="0">
                <a:pos x="136" y="144"/>
              </a:cxn>
              <a:cxn ang="0">
                <a:pos x="123" y="153"/>
              </a:cxn>
              <a:cxn ang="0">
                <a:pos x="108" y="159"/>
              </a:cxn>
              <a:cxn ang="0">
                <a:pos x="92" y="161"/>
              </a:cxn>
              <a:cxn ang="0">
                <a:pos x="76" y="161"/>
              </a:cxn>
              <a:cxn ang="0">
                <a:pos x="59" y="159"/>
              </a:cxn>
              <a:cxn ang="0">
                <a:pos x="44" y="153"/>
              </a:cxn>
              <a:cxn ang="0">
                <a:pos x="30" y="144"/>
              </a:cxn>
              <a:cxn ang="0">
                <a:pos x="19" y="132"/>
              </a:cxn>
              <a:cxn ang="0">
                <a:pos x="10" y="120"/>
              </a:cxn>
              <a:cxn ang="0">
                <a:pos x="4" y="105"/>
              </a:cxn>
              <a:cxn ang="0">
                <a:pos x="1" y="90"/>
              </a:cxn>
              <a:cxn ang="0">
                <a:pos x="1" y="73"/>
              </a:cxn>
              <a:cxn ang="0">
                <a:pos x="4" y="57"/>
              </a:cxn>
              <a:cxn ang="0">
                <a:pos x="10" y="43"/>
              </a:cxn>
              <a:cxn ang="0">
                <a:pos x="19" y="30"/>
              </a:cxn>
              <a:cxn ang="0">
                <a:pos x="30" y="19"/>
              </a:cxn>
              <a:cxn ang="0">
                <a:pos x="44" y="10"/>
              </a:cxn>
              <a:cxn ang="0">
                <a:pos x="59" y="4"/>
              </a:cxn>
              <a:cxn ang="0">
                <a:pos x="76" y="1"/>
              </a:cxn>
            </a:cxnLst>
            <a:rect l="0" t="0" r="r" b="b"/>
            <a:pathLst>
              <a:path w="166" h="163">
                <a:moveTo>
                  <a:pt x="83" y="0"/>
                </a:moveTo>
                <a:lnTo>
                  <a:pt x="92" y="1"/>
                </a:lnTo>
                <a:lnTo>
                  <a:pt x="101" y="3"/>
                </a:lnTo>
                <a:lnTo>
                  <a:pt x="108" y="4"/>
                </a:lnTo>
                <a:lnTo>
                  <a:pt x="116" y="6"/>
                </a:lnTo>
                <a:lnTo>
                  <a:pt x="123" y="10"/>
                </a:lnTo>
                <a:lnTo>
                  <a:pt x="130" y="14"/>
                </a:lnTo>
                <a:lnTo>
                  <a:pt x="136" y="19"/>
                </a:lnTo>
                <a:lnTo>
                  <a:pt x="142" y="24"/>
                </a:lnTo>
                <a:lnTo>
                  <a:pt x="147" y="30"/>
                </a:lnTo>
                <a:lnTo>
                  <a:pt x="152" y="37"/>
                </a:lnTo>
                <a:lnTo>
                  <a:pt x="156" y="43"/>
                </a:lnTo>
                <a:lnTo>
                  <a:pt x="160" y="49"/>
                </a:lnTo>
                <a:lnTo>
                  <a:pt x="162" y="57"/>
                </a:lnTo>
                <a:lnTo>
                  <a:pt x="165" y="66"/>
                </a:lnTo>
                <a:lnTo>
                  <a:pt x="166" y="73"/>
                </a:lnTo>
                <a:lnTo>
                  <a:pt x="166" y="81"/>
                </a:lnTo>
                <a:lnTo>
                  <a:pt x="166" y="90"/>
                </a:lnTo>
                <a:lnTo>
                  <a:pt x="165" y="97"/>
                </a:lnTo>
                <a:lnTo>
                  <a:pt x="162" y="105"/>
                </a:lnTo>
                <a:lnTo>
                  <a:pt x="160" y="112"/>
                </a:lnTo>
                <a:lnTo>
                  <a:pt x="156" y="120"/>
                </a:lnTo>
                <a:lnTo>
                  <a:pt x="152" y="126"/>
                </a:lnTo>
                <a:lnTo>
                  <a:pt x="147" y="132"/>
                </a:lnTo>
                <a:lnTo>
                  <a:pt x="142" y="139"/>
                </a:lnTo>
                <a:lnTo>
                  <a:pt x="136" y="144"/>
                </a:lnTo>
                <a:lnTo>
                  <a:pt x="130" y="149"/>
                </a:lnTo>
                <a:lnTo>
                  <a:pt x="123" y="153"/>
                </a:lnTo>
                <a:lnTo>
                  <a:pt x="116" y="156"/>
                </a:lnTo>
                <a:lnTo>
                  <a:pt x="108" y="159"/>
                </a:lnTo>
                <a:lnTo>
                  <a:pt x="101" y="160"/>
                </a:lnTo>
                <a:lnTo>
                  <a:pt x="92" y="161"/>
                </a:lnTo>
                <a:lnTo>
                  <a:pt x="83" y="163"/>
                </a:lnTo>
                <a:lnTo>
                  <a:pt x="76" y="161"/>
                </a:lnTo>
                <a:lnTo>
                  <a:pt x="67" y="160"/>
                </a:lnTo>
                <a:lnTo>
                  <a:pt x="59" y="159"/>
                </a:lnTo>
                <a:lnTo>
                  <a:pt x="52" y="156"/>
                </a:lnTo>
                <a:lnTo>
                  <a:pt x="44" y="153"/>
                </a:lnTo>
                <a:lnTo>
                  <a:pt x="36" y="149"/>
                </a:lnTo>
                <a:lnTo>
                  <a:pt x="30" y="144"/>
                </a:lnTo>
                <a:lnTo>
                  <a:pt x="25" y="139"/>
                </a:lnTo>
                <a:lnTo>
                  <a:pt x="19" y="132"/>
                </a:lnTo>
                <a:lnTo>
                  <a:pt x="14" y="126"/>
                </a:lnTo>
                <a:lnTo>
                  <a:pt x="10" y="120"/>
                </a:lnTo>
                <a:lnTo>
                  <a:pt x="6" y="112"/>
                </a:lnTo>
                <a:lnTo>
                  <a:pt x="4" y="105"/>
                </a:lnTo>
                <a:lnTo>
                  <a:pt x="2" y="97"/>
                </a:lnTo>
                <a:lnTo>
                  <a:pt x="1" y="90"/>
                </a:lnTo>
                <a:lnTo>
                  <a:pt x="0" y="81"/>
                </a:lnTo>
                <a:lnTo>
                  <a:pt x="1" y="73"/>
                </a:lnTo>
                <a:lnTo>
                  <a:pt x="2" y="66"/>
                </a:lnTo>
                <a:lnTo>
                  <a:pt x="4" y="57"/>
                </a:lnTo>
                <a:lnTo>
                  <a:pt x="6" y="49"/>
                </a:lnTo>
                <a:lnTo>
                  <a:pt x="10" y="43"/>
                </a:lnTo>
                <a:lnTo>
                  <a:pt x="14" y="37"/>
                </a:lnTo>
                <a:lnTo>
                  <a:pt x="19" y="30"/>
                </a:lnTo>
                <a:lnTo>
                  <a:pt x="25" y="24"/>
                </a:lnTo>
                <a:lnTo>
                  <a:pt x="30" y="19"/>
                </a:lnTo>
                <a:lnTo>
                  <a:pt x="36" y="14"/>
                </a:lnTo>
                <a:lnTo>
                  <a:pt x="44" y="10"/>
                </a:lnTo>
                <a:lnTo>
                  <a:pt x="52" y="6"/>
                </a:lnTo>
                <a:lnTo>
                  <a:pt x="59" y="4"/>
                </a:lnTo>
                <a:lnTo>
                  <a:pt x="67" y="3"/>
                </a:lnTo>
                <a:lnTo>
                  <a:pt x="76" y="1"/>
                </a:lnTo>
                <a:lnTo>
                  <a:pt x="83" y="0"/>
                </a:lnTo>
              </a:path>
            </a:pathLst>
          </a:custGeom>
          <a:noFill/>
          <a:ln w="3175">
            <a:solidFill>
              <a:srgbClr val="1F1A17"/>
            </a:solid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4315" name="Line 1435"/>
          <p:cNvSpPr>
            <a:spLocks noChangeShapeType="1"/>
          </p:cNvSpPr>
          <p:nvPr/>
        </p:nvSpPr>
        <p:spPr bwMode="auto">
          <a:xfrm flipH="1">
            <a:off x="2784475" y="3636963"/>
            <a:ext cx="6350" cy="1588"/>
          </a:xfrm>
          <a:prstGeom prst="line">
            <a:avLst/>
          </a:prstGeom>
          <a:noFill/>
          <a:ln w="3175">
            <a:solidFill>
              <a:srgbClr val="1F1A17"/>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4316" name="Freeform 1436"/>
          <p:cNvSpPr/>
          <p:nvPr/>
        </p:nvSpPr>
        <p:spPr bwMode="auto">
          <a:xfrm>
            <a:off x="2798763" y="3643313"/>
            <a:ext cx="12700" cy="14288"/>
          </a:xfrm>
          <a:custGeom>
            <a:avLst/>
            <a:gdLst/>
            <a:ahLst/>
            <a:cxnLst>
              <a:cxn ang="0">
                <a:pos x="0" y="34"/>
              </a:cxn>
              <a:cxn ang="0">
                <a:pos x="4" y="36"/>
              </a:cxn>
              <a:cxn ang="0">
                <a:pos x="9" y="37"/>
              </a:cxn>
              <a:cxn ang="0">
                <a:pos x="13" y="37"/>
              </a:cxn>
              <a:cxn ang="0">
                <a:pos x="16" y="37"/>
              </a:cxn>
              <a:cxn ang="0">
                <a:pos x="20" y="36"/>
              </a:cxn>
              <a:cxn ang="0">
                <a:pos x="23" y="33"/>
              </a:cxn>
              <a:cxn ang="0">
                <a:pos x="25" y="31"/>
              </a:cxn>
              <a:cxn ang="0">
                <a:pos x="28" y="28"/>
              </a:cxn>
              <a:cxn ang="0">
                <a:pos x="29" y="24"/>
              </a:cxn>
              <a:cxn ang="0">
                <a:pos x="30" y="21"/>
              </a:cxn>
              <a:cxn ang="0">
                <a:pos x="32" y="17"/>
              </a:cxn>
              <a:cxn ang="0">
                <a:pos x="32" y="13"/>
              </a:cxn>
              <a:cxn ang="0">
                <a:pos x="30" y="9"/>
              </a:cxn>
              <a:cxn ang="0">
                <a:pos x="28" y="7"/>
              </a:cxn>
              <a:cxn ang="0">
                <a:pos x="25" y="3"/>
              </a:cxn>
              <a:cxn ang="0">
                <a:pos x="21" y="0"/>
              </a:cxn>
              <a:cxn ang="0">
                <a:pos x="0" y="34"/>
              </a:cxn>
            </a:cxnLst>
            <a:rect l="0" t="0" r="r" b="b"/>
            <a:pathLst>
              <a:path w="32" h="37">
                <a:moveTo>
                  <a:pt x="0" y="34"/>
                </a:moveTo>
                <a:lnTo>
                  <a:pt x="4" y="36"/>
                </a:lnTo>
                <a:lnTo>
                  <a:pt x="9" y="37"/>
                </a:lnTo>
                <a:lnTo>
                  <a:pt x="13" y="37"/>
                </a:lnTo>
                <a:lnTo>
                  <a:pt x="16" y="37"/>
                </a:lnTo>
                <a:lnTo>
                  <a:pt x="20" y="36"/>
                </a:lnTo>
                <a:lnTo>
                  <a:pt x="23" y="33"/>
                </a:lnTo>
                <a:lnTo>
                  <a:pt x="25" y="31"/>
                </a:lnTo>
                <a:lnTo>
                  <a:pt x="28" y="28"/>
                </a:lnTo>
                <a:lnTo>
                  <a:pt x="29" y="24"/>
                </a:lnTo>
                <a:lnTo>
                  <a:pt x="30" y="21"/>
                </a:lnTo>
                <a:lnTo>
                  <a:pt x="32" y="17"/>
                </a:lnTo>
                <a:lnTo>
                  <a:pt x="32" y="13"/>
                </a:lnTo>
                <a:lnTo>
                  <a:pt x="30" y="9"/>
                </a:lnTo>
                <a:lnTo>
                  <a:pt x="28" y="7"/>
                </a:lnTo>
                <a:lnTo>
                  <a:pt x="25" y="3"/>
                </a:lnTo>
                <a:lnTo>
                  <a:pt x="21" y="0"/>
                </a:lnTo>
                <a:lnTo>
                  <a:pt x="0" y="34"/>
                </a:lnTo>
                <a:close/>
              </a:path>
            </a:pathLst>
          </a:custGeom>
          <a:solidFill>
            <a:srgbClr val="1F1A17"/>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4317" name="Freeform 1437"/>
          <p:cNvSpPr/>
          <p:nvPr/>
        </p:nvSpPr>
        <p:spPr bwMode="auto">
          <a:xfrm>
            <a:off x="2768600" y="3630613"/>
            <a:ext cx="38100" cy="25400"/>
          </a:xfrm>
          <a:custGeom>
            <a:avLst/>
            <a:gdLst/>
            <a:ahLst/>
            <a:cxnLst>
              <a:cxn ang="0">
                <a:pos x="25" y="1"/>
              </a:cxn>
              <a:cxn ang="0">
                <a:pos x="25" y="34"/>
              </a:cxn>
              <a:cxn ang="0">
                <a:pos x="73" y="65"/>
              </a:cxn>
              <a:cxn ang="0">
                <a:pos x="94" y="31"/>
              </a:cxn>
              <a:cxn ang="0">
                <a:pos x="48" y="0"/>
              </a:cxn>
              <a:cxn ang="0">
                <a:pos x="25" y="1"/>
              </a:cxn>
              <a:cxn ang="0">
                <a:pos x="25" y="1"/>
              </a:cxn>
              <a:cxn ang="0">
                <a:pos x="0" y="18"/>
              </a:cxn>
              <a:cxn ang="0">
                <a:pos x="25" y="34"/>
              </a:cxn>
              <a:cxn ang="0">
                <a:pos x="25" y="1"/>
              </a:cxn>
            </a:cxnLst>
            <a:rect l="0" t="0" r="r" b="b"/>
            <a:pathLst>
              <a:path w="94" h="65">
                <a:moveTo>
                  <a:pt x="25" y="1"/>
                </a:moveTo>
                <a:lnTo>
                  <a:pt x="25" y="34"/>
                </a:lnTo>
                <a:lnTo>
                  <a:pt x="73" y="65"/>
                </a:lnTo>
                <a:lnTo>
                  <a:pt x="94" y="31"/>
                </a:lnTo>
                <a:lnTo>
                  <a:pt x="48" y="0"/>
                </a:lnTo>
                <a:lnTo>
                  <a:pt x="25" y="1"/>
                </a:lnTo>
                <a:lnTo>
                  <a:pt x="25" y="1"/>
                </a:lnTo>
                <a:lnTo>
                  <a:pt x="0" y="18"/>
                </a:lnTo>
                <a:lnTo>
                  <a:pt x="25" y="34"/>
                </a:lnTo>
                <a:lnTo>
                  <a:pt x="25" y="1"/>
                </a:lnTo>
                <a:close/>
              </a:path>
            </a:pathLst>
          </a:custGeom>
          <a:solidFill>
            <a:srgbClr val="1F1A17"/>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4318" name="Freeform 1438"/>
          <p:cNvSpPr/>
          <p:nvPr/>
        </p:nvSpPr>
        <p:spPr bwMode="auto">
          <a:xfrm>
            <a:off x="2779713" y="3617913"/>
            <a:ext cx="26988" cy="25400"/>
          </a:xfrm>
          <a:custGeom>
            <a:avLst/>
            <a:gdLst/>
            <a:ahLst/>
            <a:cxnLst>
              <a:cxn ang="0">
                <a:pos x="48" y="0"/>
              </a:cxn>
              <a:cxn ang="0">
                <a:pos x="0" y="31"/>
              </a:cxn>
              <a:cxn ang="0">
                <a:pos x="23" y="64"/>
              </a:cxn>
              <a:cxn ang="0">
                <a:pos x="69" y="34"/>
              </a:cxn>
              <a:cxn ang="0">
                <a:pos x="48" y="0"/>
              </a:cxn>
            </a:cxnLst>
            <a:rect l="0" t="0" r="r" b="b"/>
            <a:pathLst>
              <a:path w="69" h="64">
                <a:moveTo>
                  <a:pt x="48" y="0"/>
                </a:moveTo>
                <a:lnTo>
                  <a:pt x="0" y="31"/>
                </a:lnTo>
                <a:lnTo>
                  <a:pt x="23" y="64"/>
                </a:lnTo>
                <a:lnTo>
                  <a:pt x="69" y="34"/>
                </a:lnTo>
                <a:lnTo>
                  <a:pt x="48" y="0"/>
                </a:lnTo>
                <a:close/>
              </a:path>
            </a:pathLst>
          </a:custGeom>
          <a:solidFill>
            <a:srgbClr val="1F1A17"/>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4319" name="Freeform 1439"/>
          <p:cNvSpPr/>
          <p:nvPr/>
        </p:nvSpPr>
        <p:spPr bwMode="auto">
          <a:xfrm>
            <a:off x="2798763" y="3616325"/>
            <a:ext cx="12700" cy="15875"/>
          </a:xfrm>
          <a:custGeom>
            <a:avLst/>
            <a:gdLst/>
            <a:ahLst/>
            <a:cxnLst>
              <a:cxn ang="0">
                <a:pos x="21" y="38"/>
              </a:cxn>
              <a:cxn ang="0">
                <a:pos x="25" y="34"/>
              </a:cxn>
              <a:cxn ang="0">
                <a:pos x="28" y="31"/>
              </a:cxn>
              <a:cxn ang="0">
                <a:pos x="30" y="28"/>
              </a:cxn>
              <a:cxn ang="0">
                <a:pos x="32" y="24"/>
              </a:cxn>
              <a:cxn ang="0">
                <a:pos x="32" y="20"/>
              </a:cxn>
              <a:cxn ang="0">
                <a:pos x="30" y="16"/>
              </a:cxn>
              <a:cxn ang="0">
                <a:pos x="29" y="13"/>
              </a:cxn>
              <a:cxn ang="0">
                <a:pos x="28" y="10"/>
              </a:cxn>
              <a:cxn ang="0">
                <a:pos x="25" y="6"/>
              </a:cxn>
              <a:cxn ang="0">
                <a:pos x="23" y="4"/>
              </a:cxn>
              <a:cxn ang="0">
                <a:pos x="19" y="2"/>
              </a:cxn>
              <a:cxn ang="0">
                <a:pos x="16" y="1"/>
              </a:cxn>
              <a:cxn ang="0">
                <a:pos x="13" y="0"/>
              </a:cxn>
              <a:cxn ang="0">
                <a:pos x="9" y="0"/>
              </a:cxn>
              <a:cxn ang="0">
                <a:pos x="4" y="1"/>
              </a:cxn>
              <a:cxn ang="0">
                <a:pos x="0" y="4"/>
              </a:cxn>
              <a:cxn ang="0">
                <a:pos x="21" y="38"/>
              </a:cxn>
            </a:cxnLst>
            <a:rect l="0" t="0" r="r" b="b"/>
            <a:pathLst>
              <a:path w="32" h="38">
                <a:moveTo>
                  <a:pt x="21" y="38"/>
                </a:moveTo>
                <a:lnTo>
                  <a:pt x="25" y="34"/>
                </a:lnTo>
                <a:lnTo>
                  <a:pt x="28" y="31"/>
                </a:lnTo>
                <a:lnTo>
                  <a:pt x="30" y="28"/>
                </a:lnTo>
                <a:lnTo>
                  <a:pt x="32" y="24"/>
                </a:lnTo>
                <a:lnTo>
                  <a:pt x="32" y="20"/>
                </a:lnTo>
                <a:lnTo>
                  <a:pt x="30" y="16"/>
                </a:lnTo>
                <a:lnTo>
                  <a:pt x="29" y="13"/>
                </a:lnTo>
                <a:lnTo>
                  <a:pt x="28" y="10"/>
                </a:lnTo>
                <a:lnTo>
                  <a:pt x="25" y="6"/>
                </a:lnTo>
                <a:lnTo>
                  <a:pt x="23" y="4"/>
                </a:lnTo>
                <a:lnTo>
                  <a:pt x="19" y="2"/>
                </a:lnTo>
                <a:lnTo>
                  <a:pt x="16" y="1"/>
                </a:lnTo>
                <a:lnTo>
                  <a:pt x="13" y="0"/>
                </a:lnTo>
                <a:lnTo>
                  <a:pt x="9" y="0"/>
                </a:lnTo>
                <a:lnTo>
                  <a:pt x="4" y="1"/>
                </a:lnTo>
                <a:lnTo>
                  <a:pt x="0" y="4"/>
                </a:lnTo>
                <a:lnTo>
                  <a:pt x="21" y="38"/>
                </a:lnTo>
                <a:close/>
              </a:path>
            </a:pathLst>
          </a:custGeom>
          <a:solidFill>
            <a:srgbClr val="1F1A17"/>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4320" name="Freeform 1440"/>
          <p:cNvSpPr/>
          <p:nvPr/>
        </p:nvSpPr>
        <p:spPr bwMode="auto">
          <a:xfrm>
            <a:off x="2779713" y="3644900"/>
            <a:ext cx="15875" cy="15875"/>
          </a:xfrm>
          <a:custGeom>
            <a:avLst/>
            <a:gdLst/>
            <a:ahLst/>
            <a:cxnLst>
              <a:cxn ang="0">
                <a:pos x="20" y="0"/>
              </a:cxn>
              <a:cxn ang="0">
                <a:pos x="24" y="0"/>
              </a:cxn>
              <a:cxn ang="0">
                <a:pos x="27" y="1"/>
              </a:cxn>
              <a:cxn ang="0">
                <a:pos x="30" y="2"/>
              </a:cxn>
              <a:cxn ang="0">
                <a:pos x="34" y="5"/>
              </a:cxn>
              <a:cxn ang="0">
                <a:pos x="36" y="8"/>
              </a:cxn>
              <a:cxn ang="0">
                <a:pos x="37" y="11"/>
              </a:cxn>
              <a:cxn ang="0">
                <a:pos x="39" y="15"/>
              </a:cxn>
              <a:cxn ang="0">
                <a:pos x="39" y="18"/>
              </a:cxn>
              <a:cxn ang="0">
                <a:pos x="39" y="22"/>
              </a:cxn>
              <a:cxn ang="0">
                <a:pos x="37" y="26"/>
              </a:cxn>
              <a:cxn ang="0">
                <a:pos x="36" y="30"/>
              </a:cxn>
              <a:cxn ang="0">
                <a:pos x="34" y="32"/>
              </a:cxn>
              <a:cxn ang="0">
                <a:pos x="30" y="35"/>
              </a:cxn>
              <a:cxn ang="0">
                <a:pos x="27" y="36"/>
              </a:cxn>
              <a:cxn ang="0">
                <a:pos x="24" y="37"/>
              </a:cxn>
              <a:cxn ang="0">
                <a:pos x="20" y="39"/>
              </a:cxn>
              <a:cxn ang="0">
                <a:pos x="16" y="37"/>
              </a:cxn>
              <a:cxn ang="0">
                <a:pos x="12" y="36"/>
              </a:cxn>
              <a:cxn ang="0">
                <a:pos x="8" y="35"/>
              </a:cxn>
              <a:cxn ang="0">
                <a:pos x="6" y="32"/>
              </a:cxn>
              <a:cxn ang="0">
                <a:pos x="3" y="30"/>
              </a:cxn>
              <a:cxn ang="0">
                <a:pos x="2" y="26"/>
              </a:cxn>
              <a:cxn ang="0">
                <a:pos x="1" y="22"/>
              </a:cxn>
              <a:cxn ang="0">
                <a:pos x="0" y="18"/>
              </a:cxn>
              <a:cxn ang="0">
                <a:pos x="1" y="15"/>
              </a:cxn>
              <a:cxn ang="0">
                <a:pos x="2" y="11"/>
              </a:cxn>
              <a:cxn ang="0">
                <a:pos x="3" y="8"/>
              </a:cxn>
              <a:cxn ang="0">
                <a:pos x="6" y="5"/>
              </a:cxn>
              <a:cxn ang="0">
                <a:pos x="8" y="2"/>
              </a:cxn>
              <a:cxn ang="0">
                <a:pos x="12" y="1"/>
              </a:cxn>
              <a:cxn ang="0">
                <a:pos x="16" y="0"/>
              </a:cxn>
              <a:cxn ang="0">
                <a:pos x="20" y="0"/>
              </a:cxn>
            </a:cxnLst>
            <a:rect l="0" t="0" r="r" b="b"/>
            <a:pathLst>
              <a:path w="39" h="39">
                <a:moveTo>
                  <a:pt x="20" y="0"/>
                </a:moveTo>
                <a:lnTo>
                  <a:pt x="24" y="0"/>
                </a:lnTo>
                <a:lnTo>
                  <a:pt x="27" y="1"/>
                </a:lnTo>
                <a:lnTo>
                  <a:pt x="30" y="2"/>
                </a:lnTo>
                <a:lnTo>
                  <a:pt x="34" y="5"/>
                </a:lnTo>
                <a:lnTo>
                  <a:pt x="36" y="8"/>
                </a:lnTo>
                <a:lnTo>
                  <a:pt x="37" y="11"/>
                </a:lnTo>
                <a:lnTo>
                  <a:pt x="39" y="15"/>
                </a:lnTo>
                <a:lnTo>
                  <a:pt x="39" y="18"/>
                </a:lnTo>
                <a:lnTo>
                  <a:pt x="39" y="22"/>
                </a:lnTo>
                <a:lnTo>
                  <a:pt x="37" y="26"/>
                </a:lnTo>
                <a:lnTo>
                  <a:pt x="36" y="30"/>
                </a:lnTo>
                <a:lnTo>
                  <a:pt x="34" y="32"/>
                </a:lnTo>
                <a:lnTo>
                  <a:pt x="30" y="35"/>
                </a:lnTo>
                <a:lnTo>
                  <a:pt x="27" y="36"/>
                </a:lnTo>
                <a:lnTo>
                  <a:pt x="24" y="37"/>
                </a:lnTo>
                <a:lnTo>
                  <a:pt x="20" y="39"/>
                </a:lnTo>
                <a:lnTo>
                  <a:pt x="16" y="37"/>
                </a:lnTo>
                <a:lnTo>
                  <a:pt x="12" y="36"/>
                </a:lnTo>
                <a:lnTo>
                  <a:pt x="8" y="35"/>
                </a:lnTo>
                <a:lnTo>
                  <a:pt x="6" y="32"/>
                </a:lnTo>
                <a:lnTo>
                  <a:pt x="3" y="30"/>
                </a:lnTo>
                <a:lnTo>
                  <a:pt x="2" y="26"/>
                </a:lnTo>
                <a:lnTo>
                  <a:pt x="1" y="22"/>
                </a:lnTo>
                <a:lnTo>
                  <a:pt x="0" y="18"/>
                </a:lnTo>
                <a:lnTo>
                  <a:pt x="1" y="15"/>
                </a:lnTo>
                <a:lnTo>
                  <a:pt x="2" y="11"/>
                </a:lnTo>
                <a:lnTo>
                  <a:pt x="3" y="8"/>
                </a:lnTo>
                <a:lnTo>
                  <a:pt x="6" y="5"/>
                </a:lnTo>
                <a:lnTo>
                  <a:pt x="8" y="2"/>
                </a:lnTo>
                <a:lnTo>
                  <a:pt x="12" y="1"/>
                </a:lnTo>
                <a:lnTo>
                  <a:pt x="16" y="0"/>
                </a:lnTo>
                <a:lnTo>
                  <a:pt x="20" y="0"/>
                </a:lnTo>
              </a:path>
            </a:pathLst>
          </a:custGeom>
          <a:noFill/>
          <a:ln w="11113">
            <a:solidFill>
              <a:srgbClr val="1F1A17"/>
            </a:solid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4321" name="Line 1441"/>
          <p:cNvSpPr>
            <a:spLocks noChangeShapeType="1"/>
          </p:cNvSpPr>
          <p:nvPr/>
        </p:nvSpPr>
        <p:spPr bwMode="auto">
          <a:xfrm>
            <a:off x="2778125" y="3663950"/>
            <a:ext cx="20638" cy="1588"/>
          </a:xfrm>
          <a:prstGeom prst="line">
            <a:avLst/>
          </a:prstGeom>
          <a:noFill/>
          <a:ln w="11113">
            <a:solidFill>
              <a:srgbClr val="1F1A17"/>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4322" name="Freeform 1442"/>
          <p:cNvSpPr/>
          <p:nvPr/>
        </p:nvSpPr>
        <p:spPr bwMode="auto">
          <a:xfrm>
            <a:off x="2771775" y="3660775"/>
            <a:ext cx="15875" cy="30163"/>
          </a:xfrm>
          <a:custGeom>
            <a:avLst/>
            <a:gdLst/>
            <a:ahLst/>
            <a:cxnLst>
              <a:cxn ang="0">
                <a:pos x="42" y="0"/>
              </a:cxn>
              <a:cxn ang="0">
                <a:pos x="42" y="34"/>
              </a:cxn>
              <a:cxn ang="0">
                <a:pos x="0" y="75"/>
              </a:cxn>
            </a:cxnLst>
            <a:rect l="0" t="0" r="r" b="b"/>
            <a:pathLst>
              <a:path w="42" h="75">
                <a:moveTo>
                  <a:pt x="42" y="0"/>
                </a:moveTo>
                <a:lnTo>
                  <a:pt x="42" y="34"/>
                </a:lnTo>
                <a:lnTo>
                  <a:pt x="0" y="75"/>
                </a:lnTo>
              </a:path>
            </a:pathLst>
          </a:custGeom>
          <a:noFill/>
          <a:ln w="11113">
            <a:solidFill>
              <a:srgbClr val="1F1A17"/>
            </a:solid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4323" name="Line 1443"/>
          <p:cNvSpPr>
            <a:spLocks noChangeShapeType="1"/>
          </p:cNvSpPr>
          <p:nvPr/>
        </p:nvSpPr>
        <p:spPr bwMode="auto">
          <a:xfrm>
            <a:off x="2787650" y="3673475"/>
            <a:ext cx="17463" cy="17463"/>
          </a:xfrm>
          <a:prstGeom prst="line">
            <a:avLst/>
          </a:prstGeom>
          <a:noFill/>
          <a:ln w="11113">
            <a:solidFill>
              <a:srgbClr val="1F1A17"/>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64931" name="Rectangle 1444"/>
          <p:cNvSpPr/>
          <p:nvPr/>
        </p:nvSpPr>
        <p:spPr>
          <a:xfrm>
            <a:off x="2209800" y="4876800"/>
            <a:ext cx="1036638" cy="198438"/>
          </a:xfrm>
          <a:prstGeom prst="rect">
            <a:avLst/>
          </a:prstGeom>
          <a:noFill/>
          <a:ln w="9525">
            <a:noFill/>
          </a:ln>
        </p:spPr>
        <p:txBody>
          <a:bodyPr wrap="none" lIns="0" tIns="0" rIns="0" bIns="0" anchor="t">
            <a:spAutoFit/>
          </a:bodyPr>
          <a:p>
            <a:pPr eaLnBrk="0" hangingPunct="0"/>
            <a:r>
              <a:rPr lang="zh-CN" altLang="en-US" sz="1300" dirty="0">
                <a:solidFill>
                  <a:srgbClr val="121415"/>
                </a:solidFill>
                <a:latin typeface="Arial" panose="020B0604020202020204" pitchFamily="34" charset="0"/>
                <a:ea typeface="宋体" panose="02010600030101010101" pitchFamily="2" charset="-122"/>
              </a:rPr>
              <a:t>业务对象模型 </a:t>
            </a:r>
            <a:endParaRPr lang="zh-CN" altLang="en-US" sz="1000" dirty="0">
              <a:latin typeface="Arial" panose="020B0604020202020204" pitchFamily="34" charset="0"/>
              <a:ea typeface="宋体" panose="02010600030101010101" pitchFamily="2" charset="-122"/>
            </a:endParaRPr>
          </a:p>
        </p:txBody>
      </p:sp>
      <p:sp>
        <p:nvSpPr>
          <p:cNvPr id="764325" name="Rectangle 1445"/>
          <p:cNvSpPr>
            <a:spLocks noChangeArrowheads="1"/>
          </p:cNvSpPr>
          <p:nvPr/>
        </p:nvSpPr>
        <p:spPr bwMode="auto">
          <a:xfrm>
            <a:off x="2230438" y="4319588"/>
            <a:ext cx="933450" cy="558800"/>
          </a:xfrm>
          <a:prstGeom prst="rect">
            <a:avLst/>
          </a:prstGeom>
          <a:solidFill>
            <a:srgbClr val="121415"/>
          </a:solidFill>
          <a:ln w="9525">
            <a:noFill/>
            <a:miter lim="800000"/>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4326" name="Rectangle 1446"/>
          <p:cNvSpPr>
            <a:spLocks noChangeArrowheads="1"/>
          </p:cNvSpPr>
          <p:nvPr/>
        </p:nvSpPr>
        <p:spPr bwMode="auto">
          <a:xfrm>
            <a:off x="2212975" y="4298950"/>
            <a:ext cx="933450" cy="557213"/>
          </a:xfrm>
          <a:prstGeom prst="rect">
            <a:avLst/>
          </a:prstGeom>
          <a:solidFill>
            <a:srgbClr val="96AFA1"/>
          </a:solidFill>
          <a:ln w="9525">
            <a:noFill/>
            <a:miter lim="800000"/>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4327" name="Freeform 1447"/>
          <p:cNvSpPr/>
          <p:nvPr/>
        </p:nvSpPr>
        <p:spPr bwMode="auto">
          <a:xfrm>
            <a:off x="2209800" y="4294188"/>
            <a:ext cx="7938" cy="561975"/>
          </a:xfrm>
          <a:custGeom>
            <a:avLst/>
            <a:gdLst/>
            <a:ahLst/>
            <a:cxnLst>
              <a:cxn ang="0">
                <a:pos x="10" y="0"/>
              </a:cxn>
              <a:cxn ang="0">
                <a:pos x="0" y="12"/>
              </a:cxn>
              <a:cxn ang="0">
                <a:pos x="0" y="1417"/>
              </a:cxn>
              <a:cxn ang="0">
                <a:pos x="20" y="1417"/>
              </a:cxn>
              <a:cxn ang="0">
                <a:pos x="20" y="12"/>
              </a:cxn>
              <a:cxn ang="0">
                <a:pos x="10" y="0"/>
              </a:cxn>
              <a:cxn ang="0">
                <a:pos x="10" y="0"/>
              </a:cxn>
              <a:cxn ang="0">
                <a:pos x="0" y="0"/>
              </a:cxn>
              <a:cxn ang="0">
                <a:pos x="0" y="12"/>
              </a:cxn>
              <a:cxn ang="0">
                <a:pos x="10" y="0"/>
              </a:cxn>
            </a:cxnLst>
            <a:rect l="0" t="0" r="r" b="b"/>
            <a:pathLst>
              <a:path w="20" h="1417">
                <a:moveTo>
                  <a:pt x="10" y="0"/>
                </a:moveTo>
                <a:lnTo>
                  <a:pt x="0" y="12"/>
                </a:lnTo>
                <a:lnTo>
                  <a:pt x="0" y="1417"/>
                </a:lnTo>
                <a:lnTo>
                  <a:pt x="20" y="1417"/>
                </a:lnTo>
                <a:lnTo>
                  <a:pt x="20" y="12"/>
                </a:lnTo>
                <a:lnTo>
                  <a:pt x="10" y="0"/>
                </a:lnTo>
                <a:lnTo>
                  <a:pt x="10" y="0"/>
                </a:lnTo>
                <a:lnTo>
                  <a:pt x="0" y="0"/>
                </a:lnTo>
                <a:lnTo>
                  <a:pt x="0" y="12"/>
                </a:lnTo>
                <a:lnTo>
                  <a:pt x="10" y="0"/>
                </a:lnTo>
                <a:close/>
              </a:path>
            </a:pathLst>
          </a:custGeom>
          <a:solidFill>
            <a:srgbClr val="121415"/>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4328" name="Freeform 1448"/>
          <p:cNvSpPr/>
          <p:nvPr/>
        </p:nvSpPr>
        <p:spPr bwMode="auto">
          <a:xfrm>
            <a:off x="2212975" y="4294188"/>
            <a:ext cx="938213" cy="9525"/>
          </a:xfrm>
          <a:custGeom>
            <a:avLst/>
            <a:gdLst/>
            <a:ahLst/>
            <a:cxnLst>
              <a:cxn ang="0">
                <a:pos x="2364" y="12"/>
              </a:cxn>
              <a:cxn ang="0">
                <a:pos x="2352" y="0"/>
              </a:cxn>
              <a:cxn ang="0">
                <a:pos x="0" y="0"/>
              </a:cxn>
              <a:cxn ang="0">
                <a:pos x="0" y="26"/>
              </a:cxn>
              <a:cxn ang="0">
                <a:pos x="2352" y="26"/>
              </a:cxn>
              <a:cxn ang="0">
                <a:pos x="2364" y="12"/>
              </a:cxn>
              <a:cxn ang="0">
                <a:pos x="2364" y="12"/>
              </a:cxn>
              <a:cxn ang="0">
                <a:pos x="2364" y="0"/>
              </a:cxn>
              <a:cxn ang="0">
                <a:pos x="2352" y="0"/>
              </a:cxn>
              <a:cxn ang="0">
                <a:pos x="2364" y="12"/>
              </a:cxn>
            </a:cxnLst>
            <a:rect l="0" t="0" r="r" b="b"/>
            <a:pathLst>
              <a:path w="2364" h="26">
                <a:moveTo>
                  <a:pt x="2364" y="12"/>
                </a:moveTo>
                <a:lnTo>
                  <a:pt x="2352" y="0"/>
                </a:lnTo>
                <a:lnTo>
                  <a:pt x="0" y="0"/>
                </a:lnTo>
                <a:lnTo>
                  <a:pt x="0" y="26"/>
                </a:lnTo>
                <a:lnTo>
                  <a:pt x="2352" y="26"/>
                </a:lnTo>
                <a:lnTo>
                  <a:pt x="2364" y="12"/>
                </a:lnTo>
                <a:lnTo>
                  <a:pt x="2364" y="12"/>
                </a:lnTo>
                <a:lnTo>
                  <a:pt x="2364" y="0"/>
                </a:lnTo>
                <a:lnTo>
                  <a:pt x="2352" y="0"/>
                </a:lnTo>
                <a:lnTo>
                  <a:pt x="2364" y="12"/>
                </a:lnTo>
                <a:close/>
              </a:path>
            </a:pathLst>
          </a:custGeom>
          <a:solidFill>
            <a:srgbClr val="121415"/>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4329" name="Freeform 1449"/>
          <p:cNvSpPr/>
          <p:nvPr/>
        </p:nvSpPr>
        <p:spPr bwMode="auto">
          <a:xfrm>
            <a:off x="3143250" y="4298950"/>
            <a:ext cx="7938" cy="561975"/>
          </a:xfrm>
          <a:custGeom>
            <a:avLst/>
            <a:gdLst/>
            <a:ahLst/>
            <a:cxnLst>
              <a:cxn ang="0">
                <a:pos x="10" y="1418"/>
              </a:cxn>
              <a:cxn ang="0">
                <a:pos x="22" y="1405"/>
              </a:cxn>
              <a:cxn ang="0">
                <a:pos x="22" y="0"/>
              </a:cxn>
              <a:cxn ang="0">
                <a:pos x="0" y="0"/>
              </a:cxn>
              <a:cxn ang="0">
                <a:pos x="0" y="1405"/>
              </a:cxn>
              <a:cxn ang="0">
                <a:pos x="10" y="1418"/>
              </a:cxn>
              <a:cxn ang="0">
                <a:pos x="10" y="1418"/>
              </a:cxn>
              <a:cxn ang="0">
                <a:pos x="22" y="1418"/>
              </a:cxn>
              <a:cxn ang="0">
                <a:pos x="22" y="1405"/>
              </a:cxn>
              <a:cxn ang="0">
                <a:pos x="10" y="1418"/>
              </a:cxn>
            </a:cxnLst>
            <a:rect l="0" t="0" r="r" b="b"/>
            <a:pathLst>
              <a:path w="22" h="1418">
                <a:moveTo>
                  <a:pt x="10" y="1418"/>
                </a:moveTo>
                <a:lnTo>
                  <a:pt x="22" y="1405"/>
                </a:lnTo>
                <a:lnTo>
                  <a:pt x="22" y="0"/>
                </a:lnTo>
                <a:lnTo>
                  <a:pt x="0" y="0"/>
                </a:lnTo>
                <a:lnTo>
                  <a:pt x="0" y="1405"/>
                </a:lnTo>
                <a:lnTo>
                  <a:pt x="10" y="1418"/>
                </a:lnTo>
                <a:lnTo>
                  <a:pt x="10" y="1418"/>
                </a:lnTo>
                <a:lnTo>
                  <a:pt x="22" y="1418"/>
                </a:lnTo>
                <a:lnTo>
                  <a:pt x="22" y="1405"/>
                </a:lnTo>
                <a:lnTo>
                  <a:pt x="10" y="1418"/>
                </a:lnTo>
                <a:close/>
              </a:path>
            </a:pathLst>
          </a:custGeom>
          <a:solidFill>
            <a:srgbClr val="121415"/>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4330" name="Freeform 1450"/>
          <p:cNvSpPr/>
          <p:nvPr/>
        </p:nvSpPr>
        <p:spPr bwMode="auto">
          <a:xfrm>
            <a:off x="2209800" y="4851400"/>
            <a:ext cx="936625" cy="9525"/>
          </a:xfrm>
          <a:custGeom>
            <a:avLst/>
            <a:gdLst/>
            <a:ahLst/>
            <a:cxnLst>
              <a:cxn ang="0">
                <a:pos x="0" y="14"/>
              </a:cxn>
              <a:cxn ang="0">
                <a:pos x="10" y="27"/>
              </a:cxn>
              <a:cxn ang="0">
                <a:pos x="2362" y="27"/>
              </a:cxn>
              <a:cxn ang="0">
                <a:pos x="2362" y="0"/>
              </a:cxn>
              <a:cxn ang="0">
                <a:pos x="10" y="0"/>
              </a:cxn>
              <a:cxn ang="0">
                <a:pos x="0" y="14"/>
              </a:cxn>
              <a:cxn ang="0">
                <a:pos x="0" y="14"/>
              </a:cxn>
              <a:cxn ang="0">
                <a:pos x="0" y="27"/>
              </a:cxn>
              <a:cxn ang="0">
                <a:pos x="10" y="27"/>
              </a:cxn>
              <a:cxn ang="0">
                <a:pos x="0" y="14"/>
              </a:cxn>
            </a:cxnLst>
            <a:rect l="0" t="0" r="r" b="b"/>
            <a:pathLst>
              <a:path w="2362" h="27">
                <a:moveTo>
                  <a:pt x="0" y="14"/>
                </a:moveTo>
                <a:lnTo>
                  <a:pt x="10" y="27"/>
                </a:lnTo>
                <a:lnTo>
                  <a:pt x="2362" y="27"/>
                </a:lnTo>
                <a:lnTo>
                  <a:pt x="2362" y="0"/>
                </a:lnTo>
                <a:lnTo>
                  <a:pt x="10" y="0"/>
                </a:lnTo>
                <a:lnTo>
                  <a:pt x="0" y="14"/>
                </a:lnTo>
                <a:lnTo>
                  <a:pt x="0" y="14"/>
                </a:lnTo>
                <a:lnTo>
                  <a:pt x="0" y="27"/>
                </a:lnTo>
                <a:lnTo>
                  <a:pt x="10" y="27"/>
                </a:lnTo>
                <a:lnTo>
                  <a:pt x="0" y="14"/>
                </a:lnTo>
                <a:close/>
              </a:path>
            </a:pathLst>
          </a:custGeom>
          <a:solidFill>
            <a:srgbClr val="121415"/>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4331" name="Rectangle 1451"/>
          <p:cNvSpPr>
            <a:spLocks noChangeArrowheads="1"/>
          </p:cNvSpPr>
          <p:nvPr/>
        </p:nvSpPr>
        <p:spPr bwMode="auto">
          <a:xfrm>
            <a:off x="2371725" y="4406900"/>
            <a:ext cx="571500" cy="9525"/>
          </a:xfrm>
          <a:prstGeom prst="rect">
            <a:avLst/>
          </a:prstGeom>
          <a:solidFill>
            <a:srgbClr val="121415"/>
          </a:solidFill>
          <a:ln w="9525">
            <a:noFill/>
            <a:miter lim="800000"/>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4332" name="Freeform 1452"/>
          <p:cNvSpPr/>
          <p:nvPr/>
        </p:nvSpPr>
        <p:spPr bwMode="auto">
          <a:xfrm>
            <a:off x="2389188" y="4603750"/>
            <a:ext cx="130175" cy="80963"/>
          </a:xfrm>
          <a:custGeom>
            <a:avLst/>
            <a:gdLst/>
            <a:ahLst/>
            <a:cxnLst>
              <a:cxn ang="0">
                <a:pos x="318" y="0"/>
              </a:cxn>
              <a:cxn ang="0">
                <a:pos x="0" y="181"/>
              </a:cxn>
              <a:cxn ang="0">
                <a:pos x="9" y="204"/>
              </a:cxn>
              <a:cxn ang="0">
                <a:pos x="327" y="22"/>
              </a:cxn>
              <a:cxn ang="0">
                <a:pos x="318" y="0"/>
              </a:cxn>
            </a:cxnLst>
            <a:rect l="0" t="0" r="r" b="b"/>
            <a:pathLst>
              <a:path w="327" h="204">
                <a:moveTo>
                  <a:pt x="318" y="0"/>
                </a:moveTo>
                <a:lnTo>
                  <a:pt x="0" y="181"/>
                </a:lnTo>
                <a:lnTo>
                  <a:pt x="9" y="204"/>
                </a:lnTo>
                <a:lnTo>
                  <a:pt x="327" y="22"/>
                </a:lnTo>
                <a:lnTo>
                  <a:pt x="318" y="0"/>
                </a:lnTo>
                <a:close/>
              </a:path>
            </a:pathLst>
          </a:custGeom>
          <a:solidFill>
            <a:srgbClr val="121415"/>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4333" name="Freeform 1453"/>
          <p:cNvSpPr/>
          <p:nvPr/>
        </p:nvSpPr>
        <p:spPr bwMode="auto">
          <a:xfrm>
            <a:off x="2355850" y="4659313"/>
            <a:ext cx="34925" cy="50800"/>
          </a:xfrm>
          <a:custGeom>
            <a:avLst/>
            <a:gdLst/>
            <a:ahLst/>
            <a:cxnLst>
              <a:cxn ang="0">
                <a:pos x="0" y="130"/>
              </a:cxn>
              <a:cxn ang="0">
                <a:pos x="44" y="0"/>
              </a:cxn>
              <a:cxn ang="0">
                <a:pos x="88" y="130"/>
              </a:cxn>
              <a:cxn ang="0">
                <a:pos x="0" y="130"/>
              </a:cxn>
            </a:cxnLst>
            <a:rect l="0" t="0" r="r" b="b"/>
            <a:pathLst>
              <a:path w="88" h="130">
                <a:moveTo>
                  <a:pt x="0" y="130"/>
                </a:moveTo>
                <a:lnTo>
                  <a:pt x="44" y="0"/>
                </a:lnTo>
                <a:lnTo>
                  <a:pt x="88" y="130"/>
                </a:lnTo>
                <a:lnTo>
                  <a:pt x="0" y="130"/>
                </a:lnTo>
                <a:close/>
              </a:path>
            </a:pathLst>
          </a:custGeom>
          <a:solidFill>
            <a:srgbClr val="121415"/>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4334" name="Freeform 1454"/>
          <p:cNvSpPr/>
          <p:nvPr/>
        </p:nvSpPr>
        <p:spPr bwMode="auto">
          <a:xfrm>
            <a:off x="2352675" y="4646613"/>
            <a:ext cx="25400" cy="66675"/>
          </a:xfrm>
          <a:custGeom>
            <a:avLst/>
            <a:gdLst/>
            <a:ahLst/>
            <a:cxnLst>
              <a:cxn ang="0">
                <a:pos x="63" y="28"/>
              </a:cxn>
              <a:cxn ang="0">
                <a:pos x="44" y="28"/>
              </a:cxn>
              <a:cxn ang="0">
                <a:pos x="0" y="157"/>
              </a:cxn>
              <a:cxn ang="0">
                <a:pos x="19" y="168"/>
              </a:cxn>
              <a:cxn ang="0">
                <a:pos x="63" y="38"/>
              </a:cxn>
              <a:cxn ang="0">
                <a:pos x="63" y="28"/>
              </a:cxn>
              <a:cxn ang="0">
                <a:pos x="63" y="28"/>
              </a:cxn>
              <a:cxn ang="0">
                <a:pos x="53" y="0"/>
              </a:cxn>
              <a:cxn ang="0">
                <a:pos x="44" y="28"/>
              </a:cxn>
              <a:cxn ang="0">
                <a:pos x="63" y="28"/>
              </a:cxn>
            </a:cxnLst>
            <a:rect l="0" t="0" r="r" b="b"/>
            <a:pathLst>
              <a:path w="63" h="168">
                <a:moveTo>
                  <a:pt x="63" y="28"/>
                </a:moveTo>
                <a:lnTo>
                  <a:pt x="44" y="28"/>
                </a:lnTo>
                <a:lnTo>
                  <a:pt x="0" y="157"/>
                </a:lnTo>
                <a:lnTo>
                  <a:pt x="19" y="168"/>
                </a:lnTo>
                <a:lnTo>
                  <a:pt x="63" y="38"/>
                </a:lnTo>
                <a:lnTo>
                  <a:pt x="63" y="28"/>
                </a:lnTo>
                <a:lnTo>
                  <a:pt x="63" y="28"/>
                </a:lnTo>
                <a:lnTo>
                  <a:pt x="53" y="0"/>
                </a:lnTo>
                <a:lnTo>
                  <a:pt x="44" y="28"/>
                </a:lnTo>
                <a:lnTo>
                  <a:pt x="63" y="28"/>
                </a:lnTo>
                <a:close/>
              </a:path>
            </a:pathLst>
          </a:custGeom>
          <a:solidFill>
            <a:srgbClr val="121415"/>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4335" name="Freeform 1455"/>
          <p:cNvSpPr/>
          <p:nvPr/>
        </p:nvSpPr>
        <p:spPr bwMode="auto">
          <a:xfrm>
            <a:off x="2370138" y="4657725"/>
            <a:ext cx="25400" cy="55563"/>
          </a:xfrm>
          <a:custGeom>
            <a:avLst/>
            <a:gdLst/>
            <a:ahLst/>
            <a:cxnLst>
              <a:cxn ang="0">
                <a:pos x="63" y="129"/>
              </a:cxn>
              <a:cxn ang="0">
                <a:pos x="63" y="129"/>
              </a:cxn>
              <a:cxn ang="0">
                <a:pos x="19" y="0"/>
              </a:cxn>
              <a:cxn ang="0">
                <a:pos x="0" y="10"/>
              </a:cxn>
              <a:cxn ang="0">
                <a:pos x="44" y="140"/>
              </a:cxn>
              <a:cxn ang="0">
                <a:pos x="63" y="129"/>
              </a:cxn>
              <a:cxn ang="0">
                <a:pos x="44" y="140"/>
              </a:cxn>
              <a:cxn ang="0">
                <a:pos x="53" y="135"/>
              </a:cxn>
              <a:cxn ang="0">
                <a:pos x="63" y="129"/>
              </a:cxn>
            </a:cxnLst>
            <a:rect l="0" t="0" r="r" b="b"/>
            <a:pathLst>
              <a:path w="63" h="140">
                <a:moveTo>
                  <a:pt x="63" y="129"/>
                </a:moveTo>
                <a:lnTo>
                  <a:pt x="63" y="129"/>
                </a:lnTo>
                <a:lnTo>
                  <a:pt x="19" y="0"/>
                </a:lnTo>
                <a:lnTo>
                  <a:pt x="0" y="10"/>
                </a:lnTo>
                <a:lnTo>
                  <a:pt x="44" y="140"/>
                </a:lnTo>
                <a:lnTo>
                  <a:pt x="63" y="129"/>
                </a:lnTo>
                <a:lnTo>
                  <a:pt x="44" y="140"/>
                </a:lnTo>
                <a:lnTo>
                  <a:pt x="53" y="135"/>
                </a:lnTo>
                <a:lnTo>
                  <a:pt x="63" y="129"/>
                </a:lnTo>
                <a:close/>
              </a:path>
            </a:pathLst>
          </a:custGeom>
          <a:solidFill>
            <a:srgbClr val="121415"/>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4336" name="Freeform 1456"/>
          <p:cNvSpPr/>
          <p:nvPr/>
        </p:nvSpPr>
        <p:spPr bwMode="auto">
          <a:xfrm>
            <a:off x="2600325" y="4613275"/>
            <a:ext cx="130175" cy="80963"/>
          </a:xfrm>
          <a:custGeom>
            <a:avLst/>
            <a:gdLst/>
            <a:ahLst/>
            <a:cxnLst>
              <a:cxn ang="0">
                <a:pos x="328" y="181"/>
              </a:cxn>
              <a:cxn ang="0">
                <a:pos x="9" y="0"/>
              </a:cxn>
              <a:cxn ang="0">
                <a:pos x="0" y="24"/>
              </a:cxn>
              <a:cxn ang="0">
                <a:pos x="319" y="205"/>
              </a:cxn>
              <a:cxn ang="0">
                <a:pos x="328" y="181"/>
              </a:cxn>
            </a:cxnLst>
            <a:rect l="0" t="0" r="r" b="b"/>
            <a:pathLst>
              <a:path w="328" h="205">
                <a:moveTo>
                  <a:pt x="328" y="181"/>
                </a:moveTo>
                <a:lnTo>
                  <a:pt x="9" y="0"/>
                </a:lnTo>
                <a:lnTo>
                  <a:pt x="0" y="24"/>
                </a:lnTo>
                <a:lnTo>
                  <a:pt x="319" y="205"/>
                </a:lnTo>
                <a:lnTo>
                  <a:pt x="328" y="181"/>
                </a:lnTo>
                <a:close/>
              </a:path>
            </a:pathLst>
          </a:custGeom>
          <a:solidFill>
            <a:srgbClr val="121415"/>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4337" name="Freeform 1457"/>
          <p:cNvSpPr/>
          <p:nvPr/>
        </p:nvSpPr>
        <p:spPr bwMode="auto">
          <a:xfrm>
            <a:off x="2687638" y="4648200"/>
            <a:ext cx="34925" cy="52388"/>
          </a:xfrm>
          <a:custGeom>
            <a:avLst/>
            <a:gdLst/>
            <a:ahLst/>
            <a:cxnLst>
              <a:cxn ang="0">
                <a:pos x="0" y="130"/>
              </a:cxn>
              <a:cxn ang="0">
                <a:pos x="44" y="0"/>
              </a:cxn>
              <a:cxn ang="0">
                <a:pos x="85" y="130"/>
              </a:cxn>
              <a:cxn ang="0">
                <a:pos x="0" y="130"/>
              </a:cxn>
            </a:cxnLst>
            <a:rect l="0" t="0" r="r" b="b"/>
            <a:pathLst>
              <a:path w="85" h="130">
                <a:moveTo>
                  <a:pt x="0" y="130"/>
                </a:moveTo>
                <a:lnTo>
                  <a:pt x="44" y="0"/>
                </a:lnTo>
                <a:lnTo>
                  <a:pt x="85" y="130"/>
                </a:lnTo>
                <a:lnTo>
                  <a:pt x="0" y="130"/>
                </a:lnTo>
                <a:close/>
              </a:path>
            </a:pathLst>
          </a:custGeom>
          <a:solidFill>
            <a:srgbClr val="121415"/>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4338" name="Freeform 1458"/>
          <p:cNvSpPr/>
          <p:nvPr/>
        </p:nvSpPr>
        <p:spPr bwMode="auto">
          <a:xfrm>
            <a:off x="2684463" y="4635500"/>
            <a:ext cx="23813" cy="66675"/>
          </a:xfrm>
          <a:custGeom>
            <a:avLst/>
            <a:gdLst/>
            <a:ahLst/>
            <a:cxnLst>
              <a:cxn ang="0">
                <a:pos x="63" y="27"/>
              </a:cxn>
              <a:cxn ang="0">
                <a:pos x="45" y="27"/>
              </a:cxn>
              <a:cxn ang="0">
                <a:pos x="0" y="157"/>
              </a:cxn>
              <a:cxn ang="0">
                <a:pos x="19" y="167"/>
              </a:cxn>
              <a:cxn ang="0">
                <a:pos x="63" y="37"/>
              </a:cxn>
              <a:cxn ang="0">
                <a:pos x="63" y="27"/>
              </a:cxn>
              <a:cxn ang="0">
                <a:pos x="63" y="27"/>
              </a:cxn>
              <a:cxn ang="0">
                <a:pos x="55" y="0"/>
              </a:cxn>
              <a:cxn ang="0">
                <a:pos x="45" y="27"/>
              </a:cxn>
              <a:cxn ang="0">
                <a:pos x="63" y="27"/>
              </a:cxn>
            </a:cxnLst>
            <a:rect l="0" t="0" r="r" b="b"/>
            <a:pathLst>
              <a:path w="63" h="167">
                <a:moveTo>
                  <a:pt x="63" y="27"/>
                </a:moveTo>
                <a:lnTo>
                  <a:pt x="45" y="27"/>
                </a:lnTo>
                <a:lnTo>
                  <a:pt x="0" y="157"/>
                </a:lnTo>
                <a:lnTo>
                  <a:pt x="19" y="167"/>
                </a:lnTo>
                <a:lnTo>
                  <a:pt x="63" y="37"/>
                </a:lnTo>
                <a:lnTo>
                  <a:pt x="63" y="27"/>
                </a:lnTo>
                <a:lnTo>
                  <a:pt x="63" y="27"/>
                </a:lnTo>
                <a:lnTo>
                  <a:pt x="55" y="0"/>
                </a:lnTo>
                <a:lnTo>
                  <a:pt x="45" y="27"/>
                </a:lnTo>
                <a:lnTo>
                  <a:pt x="63" y="27"/>
                </a:lnTo>
                <a:close/>
              </a:path>
            </a:pathLst>
          </a:custGeom>
          <a:solidFill>
            <a:srgbClr val="121415"/>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4339" name="Freeform 1459"/>
          <p:cNvSpPr/>
          <p:nvPr/>
        </p:nvSpPr>
        <p:spPr bwMode="auto">
          <a:xfrm>
            <a:off x="2701925" y="4646613"/>
            <a:ext cx="23813" cy="55563"/>
          </a:xfrm>
          <a:custGeom>
            <a:avLst/>
            <a:gdLst/>
            <a:ahLst/>
            <a:cxnLst>
              <a:cxn ang="0">
                <a:pos x="60" y="130"/>
              </a:cxn>
              <a:cxn ang="0">
                <a:pos x="60" y="130"/>
              </a:cxn>
              <a:cxn ang="0">
                <a:pos x="18" y="0"/>
              </a:cxn>
              <a:cxn ang="0">
                <a:pos x="0" y="10"/>
              </a:cxn>
              <a:cxn ang="0">
                <a:pos x="41" y="140"/>
              </a:cxn>
              <a:cxn ang="0">
                <a:pos x="60" y="130"/>
              </a:cxn>
              <a:cxn ang="0">
                <a:pos x="41" y="140"/>
              </a:cxn>
              <a:cxn ang="0">
                <a:pos x="51" y="135"/>
              </a:cxn>
              <a:cxn ang="0">
                <a:pos x="60" y="130"/>
              </a:cxn>
            </a:cxnLst>
            <a:rect l="0" t="0" r="r" b="b"/>
            <a:pathLst>
              <a:path w="60" h="140">
                <a:moveTo>
                  <a:pt x="60" y="130"/>
                </a:moveTo>
                <a:lnTo>
                  <a:pt x="60" y="130"/>
                </a:lnTo>
                <a:lnTo>
                  <a:pt x="18" y="0"/>
                </a:lnTo>
                <a:lnTo>
                  <a:pt x="0" y="10"/>
                </a:lnTo>
                <a:lnTo>
                  <a:pt x="41" y="140"/>
                </a:lnTo>
                <a:lnTo>
                  <a:pt x="60" y="130"/>
                </a:lnTo>
                <a:lnTo>
                  <a:pt x="41" y="140"/>
                </a:lnTo>
                <a:lnTo>
                  <a:pt x="51" y="135"/>
                </a:lnTo>
                <a:lnTo>
                  <a:pt x="60" y="130"/>
                </a:lnTo>
                <a:close/>
              </a:path>
            </a:pathLst>
          </a:custGeom>
          <a:solidFill>
            <a:srgbClr val="121415"/>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4340" name="Freeform 1460"/>
          <p:cNvSpPr/>
          <p:nvPr/>
        </p:nvSpPr>
        <p:spPr bwMode="auto">
          <a:xfrm>
            <a:off x="2819400" y="4624388"/>
            <a:ext cx="66675" cy="69850"/>
          </a:xfrm>
          <a:custGeom>
            <a:avLst/>
            <a:gdLst/>
            <a:ahLst/>
            <a:cxnLst>
              <a:cxn ang="0">
                <a:pos x="13" y="176"/>
              </a:cxn>
              <a:cxn ang="0">
                <a:pos x="165" y="20"/>
              </a:cxn>
              <a:cxn ang="0">
                <a:pos x="153" y="0"/>
              </a:cxn>
              <a:cxn ang="0">
                <a:pos x="0" y="156"/>
              </a:cxn>
              <a:cxn ang="0">
                <a:pos x="13" y="176"/>
              </a:cxn>
            </a:cxnLst>
            <a:rect l="0" t="0" r="r" b="b"/>
            <a:pathLst>
              <a:path w="165" h="176">
                <a:moveTo>
                  <a:pt x="13" y="176"/>
                </a:moveTo>
                <a:lnTo>
                  <a:pt x="165" y="20"/>
                </a:lnTo>
                <a:lnTo>
                  <a:pt x="153" y="0"/>
                </a:lnTo>
                <a:lnTo>
                  <a:pt x="0" y="156"/>
                </a:lnTo>
                <a:lnTo>
                  <a:pt x="13" y="176"/>
                </a:lnTo>
                <a:close/>
              </a:path>
            </a:pathLst>
          </a:custGeom>
          <a:solidFill>
            <a:srgbClr val="121415"/>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4341" name="Freeform 1461"/>
          <p:cNvSpPr/>
          <p:nvPr/>
        </p:nvSpPr>
        <p:spPr bwMode="auto">
          <a:xfrm>
            <a:off x="2930525" y="4614863"/>
            <a:ext cx="65088" cy="98425"/>
          </a:xfrm>
          <a:custGeom>
            <a:avLst/>
            <a:gdLst/>
            <a:ahLst/>
            <a:cxnLst>
              <a:cxn ang="0">
                <a:pos x="166" y="233"/>
              </a:cxn>
              <a:cxn ang="0">
                <a:pos x="15" y="0"/>
              </a:cxn>
              <a:cxn ang="0">
                <a:pos x="0" y="16"/>
              </a:cxn>
              <a:cxn ang="0">
                <a:pos x="150" y="249"/>
              </a:cxn>
              <a:cxn ang="0">
                <a:pos x="166" y="233"/>
              </a:cxn>
            </a:cxnLst>
            <a:rect l="0" t="0" r="r" b="b"/>
            <a:pathLst>
              <a:path w="166" h="249">
                <a:moveTo>
                  <a:pt x="166" y="233"/>
                </a:moveTo>
                <a:lnTo>
                  <a:pt x="15" y="0"/>
                </a:lnTo>
                <a:lnTo>
                  <a:pt x="0" y="16"/>
                </a:lnTo>
                <a:lnTo>
                  <a:pt x="150" y="249"/>
                </a:lnTo>
                <a:lnTo>
                  <a:pt x="166" y="233"/>
                </a:lnTo>
                <a:close/>
              </a:path>
            </a:pathLst>
          </a:custGeom>
          <a:solidFill>
            <a:srgbClr val="121415"/>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4342" name="Freeform 1462"/>
          <p:cNvSpPr/>
          <p:nvPr/>
        </p:nvSpPr>
        <p:spPr bwMode="auto">
          <a:xfrm>
            <a:off x="2930525" y="4387850"/>
            <a:ext cx="28575" cy="69850"/>
          </a:xfrm>
          <a:custGeom>
            <a:avLst/>
            <a:gdLst/>
            <a:ahLst/>
            <a:cxnLst>
              <a:cxn ang="0">
                <a:pos x="0" y="0"/>
              </a:cxn>
              <a:cxn ang="0">
                <a:pos x="0" y="175"/>
              </a:cxn>
              <a:cxn ang="0">
                <a:pos x="71" y="87"/>
              </a:cxn>
              <a:cxn ang="0">
                <a:pos x="0" y="0"/>
              </a:cxn>
            </a:cxnLst>
            <a:rect l="0" t="0" r="r" b="b"/>
            <a:pathLst>
              <a:path w="71" h="175">
                <a:moveTo>
                  <a:pt x="0" y="0"/>
                </a:moveTo>
                <a:lnTo>
                  <a:pt x="0" y="175"/>
                </a:lnTo>
                <a:lnTo>
                  <a:pt x="71" y="87"/>
                </a:lnTo>
                <a:lnTo>
                  <a:pt x="0" y="0"/>
                </a:lnTo>
                <a:close/>
              </a:path>
            </a:pathLst>
          </a:custGeom>
          <a:solidFill>
            <a:srgbClr val="121415"/>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4343" name="Freeform 1463"/>
          <p:cNvSpPr/>
          <p:nvPr/>
        </p:nvSpPr>
        <p:spPr bwMode="auto">
          <a:xfrm>
            <a:off x="2925763" y="4387850"/>
            <a:ext cx="7938" cy="80963"/>
          </a:xfrm>
          <a:custGeom>
            <a:avLst/>
            <a:gdLst/>
            <a:ahLst/>
            <a:cxnLst>
              <a:cxn ang="0">
                <a:pos x="16" y="184"/>
              </a:cxn>
              <a:cxn ang="0">
                <a:pos x="20" y="175"/>
              </a:cxn>
              <a:cxn ang="0">
                <a:pos x="20" y="0"/>
              </a:cxn>
              <a:cxn ang="0">
                <a:pos x="0" y="0"/>
              </a:cxn>
              <a:cxn ang="0">
                <a:pos x="0" y="175"/>
              </a:cxn>
              <a:cxn ang="0">
                <a:pos x="16" y="184"/>
              </a:cxn>
              <a:cxn ang="0">
                <a:pos x="0" y="175"/>
              </a:cxn>
              <a:cxn ang="0">
                <a:pos x="0" y="205"/>
              </a:cxn>
              <a:cxn ang="0">
                <a:pos x="16" y="184"/>
              </a:cxn>
            </a:cxnLst>
            <a:rect l="0" t="0" r="r" b="b"/>
            <a:pathLst>
              <a:path w="20" h="205">
                <a:moveTo>
                  <a:pt x="16" y="184"/>
                </a:moveTo>
                <a:lnTo>
                  <a:pt x="20" y="175"/>
                </a:lnTo>
                <a:lnTo>
                  <a:pt x="20" y="0"/>
                </a:lnTo>
                <a:lnTo>
                  <a:pt x="0" y="0"/>
                </a:lnTo>
                <a:lnTo>
                  <a:pt x="0" y="175"/>
                </a:lnTo>
                <a:lnTo>
                  <a:pt x="16" y="184"/>
                </a:lnTo>
                <a:lnTo>
                  <a:pt x="0" y="175"/>
                </a:lnTo>
                <a:lnTo>
                  <a:pt x="0" y="205"/>
                </a:lnTo>
                <a:lnTo>
                  <a:pt x="16" y="184"/>
                </a:lnTo>
                <a:close/>
              </a:path>
            </a:pathLst>
          </a:custGeom>
          <a:solidFill>
            <a:srgbClr val="121415"/>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4344" name="Freeform 1464"/>
          <p:cNvSpPr/>
          <p:nvPr/>
        </p:nvSpPr>
        <p:spPr bwMode="auto">
          <a:xfrm>
            <a:off x="2927350" y="4418013"/>
            <a:ext cx="34925" cy="42863"/>
          </a:xfrm>
          <a:custGeom>
            <a:avLst/>
            <a:gdLst/>
            <a:ahLst/>
            <a:cxnLst>
              <a:cxn ang="0">
                <a:pos x="73" y="0"/>
              </a:cxn>
              <a:cxn ang="0">
                <a:pos x="73" y="0"/>
              </a:cxn>
              <a:cxn ang="0">
                <a:pos x="0" y="87"/>
              </a:cxn>
              <a:cxn ang="0">
                <a:pos x="14" y="106"/>
              </a:cxn>
              <a:cxn ang="0">
                <a:pos x="87" y="19"/>
              </a:cxn>
              <a:cxn ang="0">
                <a:pos x="73" y="0"/>
              </a:cxn>
              <a:cxn ang="0">
                <a:pos x="87" y="19"/>
              </a:cxn>
              <a:cxn ang="0">
                <a:pos x="79" y="9"/>
              </a:cxn>
              <a:cxn ang="0">
                <a:pos x="73" y="0"/>
              </a:cxn>
            </a:cxnLst>
            <a:rect l="0" t="0" r="r" b="b"/>
            <a:pathLst>
              <a:path w="87" h="106">
                <a:moveTo>
                  <a:pt x="73" y="0"/>
                </a:moveTo>
                <a:lnTo>
                  <a:pt x="73" y="0"/>
                </a:lnTo>
                <a:lnTo>
                  <a:pt x="0" y="87"/>
                </a:lnTo>
                <a:lnTo>
                  <a:pt x="14" y="106"/>
                </a:lnTo>
                <a:lnTo>
                  <a:pt x="87" y="19"/>
                </a:lnTo>
                <a:lnTo>
                  <a:pt x="73" y="0"/>
                </a:lnTo>
                <a:lnTo>
                  <a:pt x="87" y="19"/>
                </a:lnTo>
                <a:lnTo>
                  <a:pt x="79" y="9"/>
                </a:lnTo>
                <a:lnTo>
                  <a:pt x="73" y="0"/>
                </a:lnTo>
                <a:close/>
              </a:path>
            </a:pathLst>
          </a:custGeom>
          <a:solidFill>
            <a:srgbClr val="121415"/>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4345" name="Freeform 1465"/>
          <p:cNvSpPr/>
          <p:nvPr/>
        </p:nvSpPr>
        <p:spPr bwMode="auto">
          <a:xfrm>
            <a:off x="2378075" y="4387850"/>
            <a:ext cx="28575" cy="69850"/>
          </a:xfrm>
          <a:custGeom>
            <a:avLst/>
            <a:gdLst/>
            <a:ahLst/>
            <a:cxnLst>
              <a:cxn ang="0">
                <a:pos x="72" y="0"/>
              </a:cxn>
              <a:cxn ang="0">
                <a:pos x="72" y="175"/>
              </a:cxn>
              <a:cxn ang="0">
                <a:pos x="0" y="87"/>
              </a:cxn>
              <a:cxn ang="0">
                <a:pos x="72" y="0"/>
              </a:cxn>
            </a:cxnLst>
            <a:rect l="0" t="0" r="r" b="b"/>
            <a:pathLst>
              <a:path w="72" h="175">
                <a:moveTo>
                  <a:pt x="72" y="0"/>
                </a:moveTo>
                <a:lnTo>
                  <a:pt x="72" y="175"/>
                </a:lnTo>
                <a:lnTo>
                  <a:pt x="0" y="87"/>
                </a:lnTo>
                <a:lnTo>
                  <a:pt x="72" y="0"/>
                </a:lnTo>
                <a:close/>
              </a:path>
            </a:pathLst>
          </a:custGeom>
          <a:solidFill>
            <a:srgbClr val="121415"/>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4346" name="Freeform 1466"/>
          <p:cNvSpPr/>
          <p:nvPr/>
        </p:nvSpPr>
        <p:spPr bwMode="auto">
          <a:xfrm>
            <a:off x="2403475" y="4387850"/>
            <a:ext cx="7938" cy="80963"/>
          </a:xfrm>
          <a:custGeom>
            <a:avLst/>
            <a:gdLst/>
            <a:ahLst/>
            <a:cxnLst>
              <a:cxn ang="0">
                <a:pos x="2" y="184"/>
              </a:cxn>
              <a:cxn ang="0">
                <a:pos x="20" y="175"/>
              </a:cxn>
              <a:cxn ang="0">
                <a:pos x="20" y="0"/>
              </a:cxn>
              <a:cxn ang="0">
                <a:pos x="0" y="0"/>
              </a:cxn>
              <a:cxn ang="0">
                <a:pos x="0" y="175"/>
              </a:cxn>
              <a:cxn ang="0">
                <a:pos x="2" y="184"/>
              </a:cxn>
              <a:cxn ang="0">
                <a:pos x="2" y="184"/>
              </a:cxn>
              <a:cxn ang="0">
                <a:pos x="20" y="205"/>
              </a:cxn>
              <a:cxn ang="0">
                <a:pos x="20" y="175"/>
              </a:cxn>
              <a:cxn ang="0">
                <a:pos x="2" y="184"/>
              </a:cxn>
            </a:cxnLst>
            <a:rect l="0" t="0" r="r" b="b"/>
            <a:pathLst>
              <a:path w="20" h="205">
                <a:moveTo>
                  <a:pt x="2" y="184"/>
                </a:moveTo>
                <a:lnTo>
                  <a:pt x="20" y="175"/>
                </a:lnTo>
                <a:lnTo>
                  <a:pt x="20" y="0"/>
                </a:lnTo>
                <a:lnTo>
                  <a:pt x="0" y="0"/>
                </a:lnTo>
                <a:lnTo>
                  <a:pt x="0" y="175"/>
                </a:lnTo>
                <a:lnTo>
                  <a:pt x="2" y="184"/>
                </a:lnTo>
                <a:lnTo>
                  <a:pt x="2" y="184"/>
                </a:lnTo>
                <a:lnTo>
                  <a:pt x="20" y="205"/>
                </a:lnTo>
                <a:lnTo>
                  <a:pt x="20" y="175"/>
                </a:lnTo>
                <a:lnTo>
                  <a:pt x="2" y="184"/>
                </a:lnTo>
                <a:close/>
              </a:path>
            </a:pathLst>
          </a:custGeom>
          <a:solidFill>
            <a:srgbClr val="121415"/>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4347" name="Freeform 1467"/>
          <p:cNvSpPr/>
          <p:nvPr/>
        </p:nvSpPr>
        <p:spPr bwMode="auto">
          <a:xfrm>
            <a:off x="2376488" y="4418013"/>
            <a:ext cx="33338" cy="42863"/>
          </a:xfrm>
          <a:custGeom>
            <a:avLst/>
            <a:gdLst/>
            <a:ahLst/>
            <a:cxnLst>
              <a:cxn ang="0">
                <a:pos x="0" y="19"/>
              </a:cxn>
              <a:cxn ang="0">
                <a:pos x="0" y="19"/>
              </a:cxn>
              <a:cxn ang="0">
                <a:pos x="72" y="106"/>
              </a:cxn>
              <a:cxn ang="0">
                <a:pos x="87" y="87"/>
              </a:cxn>
              <a:cxn ang="0">
                <a:pos x="14" y="0"/>
              </a:cxn>
              <a:cxn ang="0">
                <a:pos x="0" y="19"/>
              </a:cxn>
              <a:cxn ang="0">
                <a:pos x="14" y="0"/>
              </a:cxn>
              <a:cxn ang="0">
                <a:pos x="8" y="9"/>
              </a:cxn>
              <a:cxn ang="0">
                <a:pos x="0" y="19"/>
              </a:cxn>
            </a:cxnLst>
            <a:rect l="0" t="0" r="r" b="b"/>
            <a:pathLst>
              <a:path w="87" h="106">
                <a:moveTo>
                  <a:pt x="0" y="19"/>
                </a:moveTo>
                <a:lnTo>
                  <a:pt x="0" y="19"/>
                </a:lnTo>
                <a:lnTo>
                  <a:pt x="72" y="106"/>
                </a:lnTo>
                <a:lnTo>
                  <a:pt x="87" y="87"/>
                </a:lnTo>
                <a:lnTo>
                  <a:pt x="14" y="0"/>
                </a:lnTo>
                <a:lnTo>
                  <a:pt x="0" y="19"/>
                </a:lnTo>
                <a:lnTo>
                  <a:pt x="14" y="0"/>
                </a:lnTo>
                <a:lnTo>
                  <a:pt x="8" y="9"/>
                </a:lnTo>
                <a:lnTo>
                  <a:pt x="0" y="19"/>
                </a:lnTo>
                <a:close/>
              </a:path>
            </a:pathLst>
          </a:custGeom>
          <a:solidFill>
            <a:srgbClr val="121415"/>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4348" name="Freeform 1468"/>
          <p:cNvSpPr/>
          <p:nvPr/>
        </p:nvSpPr>
        <p:spPr bwMode="auto">
          <a:xfrm>
            <a:off x="2957513" y="4668838"/>
            <a:ext cx="34925" cy="52388"/>
          </a:xfrm>
          <a:custGeom>
            <a:avLst/>
            <a:gdLst/>
            <a:ahLst/>
            <a:cxnLst>
              <a:cxn ang="0">
                <a:pos x="0" y="107"/>
              </a:cxn>
              <a:cxn ang="0">
                <a:pos x="88" y="0"/>
              </a:cxn>
              <a:cxn ang="0">
                <a:pos x="63" y="130"/>
              </a:cxn>
              <a:cxn ang="0">
                <a:pos x="0" y="107"/>
              </a:cxn>
            </a:cxnLst>
            <a:rect l="0" t="0" r="r" b="b"/>
            <a:pathLst>
              <a:path w="88" h="130">
                <a:moveTo>
                  <a:pt x="0" y="107"/>
                </a:moveTo>
                <a:lnTo>
                  <a:pt x="88" y="0"/>
                </a:lnTo>
                <a:lnTo>
                  <a:pt x="63" y="130"/>
                </a:lnTo>
                <a:lnTo>
                  <a:pt x="0" y="107"/>
                </a:lnTo>
                <a:close/>
              </a:path>
            </a:pathLst>
          </a:custGeom>
          <a:solidFill>
            <a:srgbClr val="121415"/>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4349" name="Freeform 1469"/>
          <p:cNvSpPr/>
          <p:nvPr/>
        </p:nvSpPr>
        <p:spPr bwMode="auto">
          <a:xfrm>
            <a:off x="2955925" y="4652963"/>
            <a:ext cx="44450" cy="63500"/>
          </a:xfrm>
          <a:custGeom>
            <a:avLst/>
            <a:gdLst/>
            <a:ahLst/>
            <a:cxnLst>
              <a:cxn ang="0">
                <a:pos x="104" y="43"/>
              </a:cxn>
              <a:cxn ang="0">
                <a:pos x="87" y="30"/>
              </a:cxn>
              <a:cxn ang="0">
                <a:pos x="0" y="137"/>
              </a:cxn>
              <a:cxn ang="0">
                <a:pos x="14" y="156"/>
              </a:cxn>
              <a:cxn ang="0">
                <a:pos x="102" y="49"/>
              </a:cxn>
              <a:cxn ang="0">
                <a:pos x="104" y="43"/>
              </a:cxn>
              <a:cxn ang="0">
                <a:pos x="104" y="43"/>
              </a:cxn>
              <a:cxn ang="0">
                <a:pos x="113" y="0"/>
              </a:cxn>
              <a:cxn ang="0">
                <a:pos x="87" y="30"/>
              </a:cxn>
              <a:cxn ang="0">
                <a:pos x="104" y="43"/>
              </a:cxn>
            </a:cxnLst>
            <a:rect l="0" t="0" r="r" b="b"/>
            <a:pathLst>
              <a:path w="113" h="156">
                <a:moveTo>
                  <a:pt x="104" y="43"/>
                </a:moveTo>
                <a:lnTo>
                  <a:pt x="87" y="30"/>
                </a:lnTo>
                <a:lnTo>
                  <a:pt x="0" y="137"/>
                </a:lnTo>
                <a:lnTo>
                  <a:pt x="14" y="156"/>
                </a:lnTo>
                <a:lnTo>
                  <a:pt x="102" y="49"/>
                </a:lnTo>
                <a:lnTo>
                  <a:pt x="104" y="43"/>
                </a:lnTo>
                <a:lnTo>
                  <a:pt x="104" y="43"/>
                </a:lnTo>
                <a:lnTo>
                  <a:pt x="113" y="0"/>
                </a:lnTo>
                <a:lnTo>
                  <a:pt x="87" y="30"/>
                </a:lnTo>
                <a:lnTo>
                  <a:pt x="104" y="43"/>
                </a:lnTo>
                <a:close/>
              </a:path>
            </a:pathLst>
          </a:custGeom>
          <a:solidFill>
            <a:srgbClr val="121415"/>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4350" name="Freeform 1470"/>
          <p:cNvSpPr/>
          <p:nvPr/>
        </p:nvSpPr>
        <p:spPr bwMode="auto">
          <a:xfrm>
            <a:off x="2978150" y="4668838"/>
            <a:ext cx="19050" cy="53975"/>
          </a:xfrm>
          <a:custGeom>
            <a:avLst/>
            <a:gdLst/>
            <a:ahLst/>
            <a:cxnLst>
              <a:cxn ang="0">
                <a:pos x="20" y="136"/>
              </a:cxn>
              <a:cxn ang="0">
                <a:pos x="20" y="136"/>
              </a:cxn>
              <a:cxn ang="0">
                <a:pos x="45" y="7"/>
              </a:cxn>
              <a:cxn ang="0">
                <a:pos x="25" y="0"/>
              </a:cxn>
              <a:cxn ang="0">
                <a:pos x="0" y="130"/>
              </a:cxn>
              <a:cxn ang="0">
                <a:pos x="20" y="136"/>
              </a:cxn>
              <a:cxn ang="0">
                <a:pos x="0" y="130"/>
              </a:cxn>
              <a:cxn ang="0">
                <a:pos x="10" y="133"/>
              </a:cxn>
              <a:cxn ang="0">
                <a:pos x="20" y="136"/>
              </a:cxn>
            </a:cxnLst>
            <a:rect l="0" t="0" r="r" b="b"/>
            <a:pathLst>
              <a:path w="45" h="136">
                <a:moveTo>
                  <a:pt x="20" y="136"/>
                </a:moveTo>
                <a:lnTo>
                  <a:pt x="20" y="136"/>
                </a:lnTo>
                <a:lnTo>
                  <a:pt x="45" y="7"/>
                </a:lnTo>
                <a:lnTo>
                  <a:pt x="25" y="0"/>
                </a:lnTo>
                <a:lnTo>
                  <a:pt x="0" y="130"/>
                </a:lnTo>
                <a:lnTo>
                  <a:pt x="20" y="136"/>
                </a:lnTo>
                <a:lnTo>
                  <a:pt x="0" y="130"/>
                </a:lnTo>
                <a:lnTo>
                  <a:pt x="10" y="133"/>
                </a:lnTo>
                <a:lnTo>
                  <a:pt x="20" y="136"/>
                </a:lnTo>
                <a:close/>
              </a:path>
            </a:pathLst>
          </a:custGeom>
          <a:solidFill>
            <a:srgbClr val="121415"/>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4351" name="Freeform 1471"/>
          <p:cNvSpPr/>
          <p:nvPr/>
        </p:nvSpPr>
        <p:spPr bwMode="auto">
          <a:xfrm>
            <a:off x="2814638" y="4659313"/>
            <a:ext cx="33338" cy="50800"/>
          </a:xfrm>
          <a:custGeom>
            <a:avLst/>
            <a:gdLst/>
            <a:ahLst/>
            <a:cxnLst>
              <a:cxn ang="0">
                <a:pos x="85" y="107"/>
              </a:cxn>
              <a:cxn ang="0">
                <a:pos x="0" y="0"/>
              </a:cxn>
              <a:cxn ang="0">
                <a:pos x="23" y="130"/>
              </a:cxn>
              <a:cxn ang="0">
                <a:pos x="85" y="107"/>
              </a:cxn>
            </a:cxnLst>
            <a:rect l="0" t="0" r="r" b="b"/>
            <a:pathLst>
              <a:path w="85" h="130">
                <a:moveTo>
                  <a:pt x="85" y="107"/>
                </a:moveTo>
                <a:lnTo>
                  <a:pt x="0" y="0"/>
                </a:lnTo>
                <a:lnTo>
                  <a:pt x="23" y="130"/>
                </a:lnTo>
                <a:lnTo>
                  <a:pt x="85" y="107"/>
                </a:lnTo>
                <a:close/>
              </a:path>
            </a:pathLst>
          </a:custGeom>
          <a:solidFill>
            <a:srgbClr val="121415"/>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4352" name="Freeform 1472"/>
          <p:cNvSpPr/>
          <p:nvPr/>
        </p:nvSpPr>
        <p:spPr bwMode="auto">
          <a:xfrm>
            <a:off x="2806700" y="4643438"/>
            <a:ext cx="44450" cy="61913"/>
          </a:xfrm>
          <a:custGeom>
            <a:avLst/>
            <a:gdLst/>
            <a:ahLst/>
            <a:cxnLst>
              <a:cxn ang="0">
                <a:pos x="7" y="43"/>
              </a:cxn>
              <a:cxn ang="0">
                <a:pos x="10" y="50"/>
              </a:cxn>
              <a:cxn ang="0">
                <a:pos x="95" y="157"/>
              </a:cxn>
              <a:cxn ang="0">
                <a:pos x="109" y="139"/>
              </a:cxn>
              <a:cxn ang="0">
                <a:pos x="24" y="32"/>
              </a:cxn>
              <a:cxn ang="0">
                <a:pos x="7" y="43"/>
              </a:cxn>
              <a:cxn ang="0">
                <a:pos x="24" y="32"/>
              </a:cxn>
              <a:cxn ang="0">
                <a:pos x="0" y="0"/>
              </a:cxn>
              <a:cxn ang="0">
                <a:pos x="7" y="43"/>
              </a:cxn>
            </a:cxnLst>
            <a:rect l="0" t="0" r="r" b="b"/>
            <a:pathLst>
              <a:path w="109" h="157">
                <a:moveTo>
                  <a:pt x="7" y="43"/>
                </a:moveTo>
                <a:lnTo>
                  <a:pt x="10" y="50"/>
                </a:lnTo>
                <a:lnTo>
                  <a:pt x="95" y="157"/>
                </a:lnTo>
                <a:lnTo>
                  <a:pt x="109" y="139"/>
                </a:lnTo>
                <a:lnTo>
                  <a:pt x="24" y="32"/>
                </a:lnTo>
                <a:lnTo>
                  <a:pt x="7" y="43"/>
                </a:lnTo>
                <a:lnTo>
                  <a:pt x="24" y="32"/>
                </a:lnTo>
                <a:lnTo>
                  <a:pt x="0" y="0"/>
                </a:lnTo>
                <a:lnTo>
                  <a:pt x="7" y="43"/>
                </a:lnTo>
                <a:close/>
              </a:path>
            </a:pathLst>
          </a:custGeom>
          <a:solidFill>
            <a:srgbClr val="121415"/>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4353" name="Freeform 1473"/>
          <p:cNvSpPr/>
          <p:nvPr/>
        </p:nvSpPr>
        <p:spPr bwMode="auto">
          <a:xfrm>
            <a:off x="2809875" y="4657725"/>
            <a:ext cx="17463" cy="53975"/>
          </a:xfrm>
          <a:custGeom>
            <a:avLst/>
            <a:gdLst/>
            <a:ahLst/>
            <a:cxnLst>
              <a:cxn ang="0">
                <a:pos x="43" y="130"/>
              </a:cxn>
              <a:cxn ang="0">
                <a:pos x="43" y="130"/>
              </a:cxn>
              <a:cxn ang="0">
                <a:pos x="20" y="0"/>
              </a:cxn>
              <a:cxn ang="0">
                <a:pos x="0" y="5"/>
              </a:cxn>
              <a:cxn ang="0">
                <a:pos x="23" y="135"/>
              </a:cxn>
              <a:cxn ang="0">
                <a:pos x="43" y="130"/>
              </a:cxn>
              <a:cxn ang="0">
                <a:pos x="23" y="135"/>
              </a:cxn>
              <a:cxn ang="0">
                <a:pos x="33" y="133"/>
              </a:cxn>
              <a:cxn ang="0">
                <a:pos x="43" y="130"/>
              </a:cxn>
            </a:cxnLst>
            <a:rect l="0" t="0" r="r" b="b"/>
            <a:pathLst>
              <a:path w="43" h="135">
                <a:moveTo>
                  <a:pt x="43" y="130"/>
                </a:moveTo>
                <a:lnTo>
                  <a:pt x="43" y="130"/>
                </a:lnTo>
                <a:lnTo>
                  <a:pt x="20" y="0"/>
                </a:lnTo>
                <a:lnTo>
                  <a:pt x="0" y="5"/>
                </a:lnTo>
                <a:lnTo>
                  <a:pt x="23" y="135"/>
                </a:lnTo>
                <a:lnTo>
                  <a:pt x="43" y="130"/>
                </a:lnTo>
                <a:lnTo>
                  <a:pt x="23" y="135"/>
                </a:lnTo>
                <a:lnTo>
                  <a:pt x="33" y="133"/>
                </a:lnTo>
                <a:lnTo>
                  <a:pt x="43" y="130"/>
                </a:lnTo>
                <a:close/>
              </a:path>
            </a:pathLst>
          </a:custGeom>
          <a:solidFill>
            <a:srgbClr val="121415"/>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4354" name="Freeform 1474"/>
          <p:cNvSpPr/>
          <p:nvPr/>
        </p:nvSpPr>
        <p:spPr bwMode="auto">
          <a:xfrm>
            <a:off x="2955925" y="4470400"/>
            <a:ext cx="65088" cy="69850"/>
          </a:xfrm>
          <a:custGeom>
            <a:avLst/>
            <a:gdLst/>
            <a:ahLst/>
            <a:cxnLst>
              <a:cxn ang="0">
                <a:pos x="12" y="177"/>
              </a:cxn>
              <a:cxn ang="0">
                <a:pos x="163" y="20"/>
              </a:cxn>
              <a:cxn ang="0">
                <a:pos x="150" y="0"/>
              </a:cxn>
              <a:cxn ang="0">
                <a:pos x="0" y="156"/>
              </a:cxn>
              <a:cxn ang="0">
                <a:pos x="12" y="177"/>
              </a:cxn>
            </a:cxnLst>
            <a:rect l="0" t="0" r="r" b="b"/>
            <a:pathLst>
              <a:path w="163" h="177">
                <a:moveTo>
                  <a:pt x="12" y="177"/>
                </a:moveTo>
                <a:lnTo>
                  <a:pt x="163" y="20"/>
                </a:lnTo>
                <a:lnTo>
                  <a:pt x="150" y="0"/>
                </a:lnTo>
                <a:lnTo>
                  <a:pt x="0" y="156"/>
                </a:lnTo>
                <a:lnTo>
                  <a:pt x="12" y="177"/>
                </a:lnTo>
                <a:close/>
              </a:path>
            </a:pathLst>
          </a:custGeom>
          <a:solidFill>
            <a:srgbClr val="121415"/>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4355" name="Freeform 1475"/>
          <p:cNvSpPr/>
          <p:nvPr/>
        </p:nvSpPr>
        <p:spPr bwMode="auto">
          <a:xfrm>
            <a:off x="2951163" y="4505325"/>
            <a:ext cx="33338" cy="50800"/>
          </a:xfrm>
          <a:custGeom>
            <a:avLst/>
            <a:gdLst/>
            <a:ahLst/>
            <a:cxnLst>
              <a:cxn ang="0">
                <a:pos x="83" y="108"/>
              </a:cxn>
              <a:cxn ang="0">
                <a:pos x="0" y="0"/>
              </a:cxn>
              <a:cxn ang="0">
                <a:pos x="23" y="130"/>
              </a:cxn>
              <a:cxn ang="0">
                <a:pos x="83" y="108"/>
              </a:cxn>
            </a:cxnLst>
            <a:rect l="0" t="0" r="r" b="b"/>
            <a:pathLst>
              <a:path w="83" h="130">
                <a:moveTo>
                  <a:pt x="83" y="108"/>
                </a:moveTo>
                <a:lnTo>
                  <a:pt x="0" y="0"/>
                </a:lnTo>
                <a:lnTo>
                  <a:pt x="23" y="130"/>
                </a:lnTo>
                <a:lnTo>
                  <a:pt x="83" y="108"/>
                </a:lnTo>
                <a:close/>
              </a:path>
            </a:pathLst>
          </a:custGeom>
          <a:solidFill>
            <a:srgbClr val="F2CDBE"/>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4356" name="Freeform 1476"/>
          <p:cNvSpPr/>
          <p:nvPr/>
        </p:nvSpPr>
        <p:spPr bwMode="auto">
          <a:xfrm>
            <a:off x="2943225" y="4489450"/>
            <a:ext cx="42863" cy="61913"/>
          </a:xfrm>
          <a:custGeom>
            <a:avLst/>
            <a:gdLst/>
            <a:ahLst/>
            <a:cxnLst>
              <a:cxn ang="0">
                <a:pos x="7" y="43"/>
              </a:cxn>
              <a:cxn ang="0">
                <a:pos x="10" y="49"/>
              </a:cxn>
              <a:cxn ang="0">
                <a:pos x="93" y="156"/>
              </a:cxn>
              <a:cxn ang="0">
                <a:pos x="107" y="139"/>
              </a:cxn>
              <a:cxn ang="0">
                <a:pos x="25" y="32"/>
              </a:cxn>
              <a:cxn ang="0">
                <a:pos x="7" y="43"/>
              </a:cxn>
              <a:cxn ang="0">
                <a:pos x="25" y="32"/>
              </a:cxn>
              <a:cxn ang="0">
                <a:pos x="0" y="0"/>
              </a:cxn>
              <a:cxn ang="0">
                <a:pos x="7" y="43"/>
              </a:cxn>
            </a:cxnLst>
            <a:rect l="0" t="0" r="r" b="b"/>
            <a:pathLst>
              <a:path w="107" h="156">
                <a:moveTo>
                  <a:pt x="7" y="43"/>
                </a:moveTo>
                <a:lnTo>
                  <a:pt x="10" y="49"/>
                </a:lnTo>
                <a:lnTo>
                  <a:pt x="93" y="156"/>
                </a:lnTo>
                <a:lnTo>
                  <a:pt x="107" y="139"/>
                </a:lnTo>
                <a:lnTo>
                  <a:pt x="25" y="32"/>
                </a:lnTo>
                <a:lnTo>
                  <a:pt x="7" y="43"/>
                </a:lnTo>
                <a:lnTo>
                  <a:pt x="25" y="32"/>
                </a:lnTo>
                <a:lnTo>
                  <a:pt x="0" y="0"/>
                </a:lnTo>
                <a:lnTo>
                  <a:pt x="7" y="43"/>
                </a:lnTo>
                <a:close/>
              </a:path>
            </a:pathLst>
          </a:custGeom>
          <a:solidFill>
            <a:srgbClr val="121415"/>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4357" name="Freeform 1477"/>
          <p:cNvSpPr/>
          <p:nvPr/>
        </p:nvSpPr>
        <p:spPr bwMode="auto">
          <a:xfrm>
            <a:off x="2946400" y="4503738"/>
            <a:ext cx="17463" cy="53975"/>
          </a:xfrm>
          <a:custGeom>
            <a:avLst/>
            <a:gdLst/>
            <a:ahLst/>
            <a:cxnLst>
              <a:cxn ang="0">
                <a:pos x="43" y="130"/>
              </a:cxn>
              <a:cxn ang="0">
                <a:pos x="43" y="130"/>
              </a:cxn>
              <a:cxn ang="0">
                <a:pos x="20" y="0"/>
              </a:cxn>
              <a:cxn ang="0">
                <a:pos x="0" y="5"/>
              </a:cxn>
              <a:cxn ang="0">
                <a:pos x="23" y="135"/>
              </a:cxn>
              <a:cxn ang="0">
                <a:pos x="43" y="130"/>
              </a:cxn>
              <a:cxn ang="0">
                <a:pos x="23" y="135"/>
              </a:cxn>
              <a:cxn ang="0">
                <a:pos x="33" y="132"/>
              </a:cxn>
              <a:cxn ang="0">
                <a:pos x="43" y="130"/>
              </a:cxn>
            </a:cxnLst>
            <a:rect l="0" t="0" r="r" b="b"/>
            <a:pathLst>
              <a:path w="43" h="135">
                <a:moveTo>
                  <a:pt x="43" y="130"/>
                </a:moveTo>
                <a:lnTo>
                  <a:pt x="43" y="130"/>
                </a:lnTo>
                <a:lnTo>
                  <a:pt x="20" y="0"/>
                </a:lnTo>
                <a:lnTo>
                  <a:pt x="0" y="5"/>
                </a:lnTo>
                <a:lnTo>
                  <a:pt x="23" y="135"/>
                </a:lnTo>
                <a:lnTo>
                  <a:pt x="43" y="130"/>
                </a:lnTo>
                <a:lnTo>
                  <a:pt x="23" y="135"/>
                </a:lnTo>
                <a:lnTo>
                  <a:pt x="33" y="132"/>
                </a:lnTo>
                <a:lnTo>
                  <a:pt x="43" y="130"/>
                </a:lnTo>
                <a:close/>
              </a:path>
            </a:pathLst>
          </a:custGeom>
          <a:solidFill>
            <a:srgbClr val="121415"/>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4358" name="Freeform 1478"/>
          <p:cNvSpPr/>
          <p:nvPr/>
        </p:nvSpPr>
        <p:spPr bwMode="auto">
          <a:xfrm>
            <a:off x="2973388" y="4702175"/>
            <a:ext cx="131763" cy="130175"/>
          </a:xfrm>
          <a:custGeom>
            <a:avLst/>
            <a:gdLst/>
            <a:ahLst/>
            <a:cxnLst>
              <a:cxn ang="0">
                <a:pos x="184" y="2"/>
              </a:cxn>
              <a:cxn ang="0">
                <a:pos x="216" y="8"/>
              </a:cxn>
              <a:cxn ang="0">
                <a:pos x="247" y="21"/>
              </a:cxn>
              <a:cxn ang="0">
                <a:pos x="273" y="38"/>
              </a:cxn>
              <a:cxn ang="0">
                <a:pos x="296" y="60"/>
              </a:cxn>
              <a:cxn ang="0">
                <a:pos x="314" y="86"/>
              </a:cxn>
              <a:cxn ang="0">
                <a:pos x="326" y="115"/>
              </a:cxn>
              <a:cxn ang="0">
                <a:pos x="334" y="146"/>
              </a:cxn>
              <a:cxn ang="0">
                <a:pos x="334" y="179"/>
              </a:cxn>
              <a:cxn ang="0">
                <a:pos x="326" y="211"/>
              </a:cxn>
              <a:cxn ang="0">
                <a:pos x="314" y="240"/>
              </a:cxn>
              <a:cxn ang="0">
                <a:pos x="296" y="266"/>
              </a:cxn>
              <a:cxn ang="0">
                <a:pos x="273" y="288"/>
              </a:cxn>
              <a:cxn ang="0">
                <a:pos x="247" y="305"/>
              </a:cxn>
              <a:cxn ang="0">
                <a:pos x="216" y="318"/>
              </a:cxn>
              <a:cxn ang="0">
                <a:pos x="184" y="324"/>
              </a:cxn>
              <a:cxn ang="0">
                <a:pos x="150" y="324"/>
              </a:cxn>
              <a:cxn ang="0">
                <a:pos x="117" y="318"/>
              </a:cxn>
              <a:cxn ang="0">
                <a:pos x="88" y="305"/>
              </a:cxn>
              <a:cxn ang="0">
                <a:pos x="62" y="288"/>
              </a:cxn>
              <a:cxn ang="0">
                <a:pos x="39" y="266"/>
              </a:cxn>
              <a:cxn ang="0">
                <a:pos x="20" y="240"/>
              </a:cxn>
              <a:cxn ang="0">
                <a:pos x="7" y="211"/>
              </a:cxn>
              <a:cxn ang="0">
                <a:pos x="1" y="179"/>
              </a:cxn>
              <a:cxn ang="0">
                <a:pos x="1" y="146"/>
              </a:cxn>
              <a:cxn ang="0">
                <a:pos x="7" y="115"/>
              </a:cxn>
              <a:cxn ang="0">
                <a:pos x="20" y="86"/>
              </a:cxn>
              <a:cxn ang="0">
                <a:pos x="39" y="60"/>
              </a:cxn>
              <a:cxn ang="0">
                <a:pos x="62" y="38"/>
              </a:cxn>
              <a:cxn ang="0">
                <a:pos x="88" y="21"/>
              </a:cxn>
              <a:cxn ang="0">
                <a:pos x="117" y="8"/>
              </a:cxn>
              <a:cxn ang="0">
                <a:pos x="150" y="2"/>
              </a:cxn>
            </a:cxnLst>
            <a:rect l="0" t="0" r="r" b="b"/>
            <a:pathLst>
              <a:path w="334" h="325">
                <a:moveTo>
                  <a:pt x="167" y="0"/>
                </a:moveTo>
                <a:lnTo>
                  <a:pt x="184" y="2"/>
                </a:lnTo>
                <a:lnTo>
                  <a:pt x="200" y="4"/>
                </a:lnTo>
                <a:lnTo>
                  <a:pt x="216" y="8"/>
                </a:lnTo>
                <a:lnTo>
                  <a:pt x="232" y="13"/>
                </a:lnTo>
                <a:lnTo>
                  <a:pt x="247" y="21"/>
                </a:lnTo>
                <a:lnTo>
                  <a:pt x="261" y="28"/>
                </a:lnTo>
                <a:lnTo>
                  <a:pt x="273" y="38"/>
                </a:lnTo>
                <a:lnTo>
                  <a:pt x="285" y="48"/>
                </a:lnTo>
                <a:lnTo>
                  <a:pt x="296" y="60"/>
                </a:lnTo>
                <a:lnTo>
                  <a:pt x="306" y="72"/>
                </a:lnTo>
                <a:lnTo>
                  <a:pt x="314" y="86"/>
                </a:lnTo>
                <a:lnTo>
                  <a:pt x="321" y="100"/>
                </a:lnTo>
                <a:lnTo>
                  <a:pt x="326" y="115"/>
                </a:lnTo>
                <a:lnTo>
                  <a:pt x="331" y="130"/>
                </a:lnTo>
                <a:lnTo>
                  <a:pt x="334" y="146"/>
                </a:lnTo>
                <a:lnTo>
                  <a:pt x="334" y="163"/>
                </a:lnTo>
                <a:lnTo>
                  <a:pt x="334" y="179"/>
                </a:lnTo>
                <a:lnTo>
                  <a:pt x="331" y="196"/>
                </a:lnTo>
                <a:lnTo>
                  <a:pt x="326" y="211"/>
                </a:lnTo>
                <a:lnTo>
                  <a:pt x="321" y="226"/>
                </a:lnTo>
                <a:lnTo>
                  <a:pt x="314" y="240"/>
                </a:lnTo>
                <a:lnTo>
                  <a:pt x="306" y="254"/>
                </a:lnTo>
                <a:lnTo>
                  <a:pt x="296" y="266"/>
                </a:lnTo>
                <a:lnTo>
                  <a:pt x="285" y="278"/>
                </a:lnTo>
                <a:lnTo>
                  <a:pt x="273" y="288"/>
                </a:lnTo>
                <a:lnTo>
                  <a:pt x="261" y="298"/>
                </a:lnTo>
                <a:lnTo>
                  <a:pt x="247" y="305"/>
                </a:lnTo>
                <a:lnTo>
                  <a:pt x="232" y="313"/>
                </a:lnTo>
                <a:lnTo>
                  <a:pt x="216" y="318"/>
                </a:lnTo>
                <a:lnTo>
                  <a:pt x="200" y="322"/>
                </a:lnTo>
                <a:lnTo>
                  <a:pt x="184" y="324"/>
                </a:lnTo>
                <a:lnTo>
                  <a:pt x="167" y="325"/>
                </a:lnTo>
                <a:lnTo>
                  <a:pt x="150" y="324"/>
                </a:lnTo>
                <a:lnTo>
                  <a:pt x="133" y="322"/>
                </a:lnTo>
                <a:lnTo>
                  <a:pt x="117" y="318"/>
                </a:lnTo>
                <a:lnTo>
                  <a:pt x="102" y="313"/>
                </a:lnTo>
                <a:lnTo>
                  <a:pt x="88" y="305"/>
                </a:lnTo>
                <a:lnTo>
                  <a:pt x="74" y="298"/>
                </a:lnTo>
                <a:lnTo>
                  <a:pt x="62" y="288"/>
                </a:lnTo>
                <a:lnTo>
                  <a:pt x="49" y="278"/>
                </a:lnTo>
                <a:lnTo>
                  <a:pt x="39" y="266"/>
                </a:lnTo>
                <a:lnTo>
                  <a:pt x="29" y="254"/>
                </a:lnTo>
                <a:lnTo>
                  <a:pt x="20" y="240"/>
                </a:lnTo>
                <a:lnTo>
                  <a:pt x="14" y="226"/>
                </a:lnTo>
                <a:lnTo>
                  <a:pt x="7" y="211"/>
                </a:lnTo>
                <a:lnTo>
                  <a:pt x="4" y="196"/>
                </a:lnTo>
                <a:lnTo>
                  <a:pt x="1" y="179"/>
                </a:lnTo>
                <a:lnTo>
                  <a:pt x="0" y="163"/>
                </a:lnTo>
                <a:lnTo>
                  <a:pt x="1" y="146"/>
                </a:lnTo>
                <a:lnTo>
                  <a:pt x="4" y="130"/>
                </a:lnTo>
                <a:lnTo>
                  <a:pt x="7" y="115"/>
                </a:lnTo>
                <a:lnTo>
                  <a:pt x="14" y="100"/>
                </a:lnTo>
                <a:lnTo>
                  <a:pt x="20" y="86"/>
                </a:lnTo>
                <a:lnTo>
                  <a:pt x="29" y="72"/>
                </a:lnTo>
                <a:lnTo>
                  <a:pt x="39" y="60"/>
                </a:lnTo>
                <a:lnTo>
                  <a:pt x="49" y="48"/>
                </a:lnTo>
                <a:lnTo>
                  <a:pt x="62" y="38"/>
                </a:lnTo>
                <a:lnTo>
                  <a:pt x="74" y="28"/>
                </a:lnTo>
                <a:lnTo>
                  <a:pt x="88" y="21"/>
                </a:lnTo>
                <a:lnTo>
                  <a:pt x="102" y="13"/>
                </a:lnTo>
                <a:lnTo>
                  <a:pt x="117" y="8"/>
                </a:lnTo>
                <a:lnTo>
                  <a:pt x="133" y="4"/>
                </a:lnTo>
                <a:lnTo>
                  <a:pt x="150" y="2"/>
                </a:lnTo>
                <a:lnTo>
                  <a:pt x="167" y="0"/>
                </a:lnTo>
                <a:close/>
              </a:path>
            </a:pathLst>
          </a:custGeom>
          <a:solidFill>
            <a:srgbClr val="F2CDBE"/>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4359" name="Freeform 1479"/>
          <p:cNvSpPr/>
          <p:nvPr/>
        </p:nvSpPr>
        <p:spPr bwMode="auto">
          <a:xfrm>
            <a:off x="2973388" y="4702175"/>
            <a:ext cx="131763" cy="130175"/>
          </a:xfrm>
          <a:custGeom>
            <a:avLst/>
            <a:gdLst/>
            <a:ahLst/>
            <a:cxnLst>
              <a:cxn ang="0">
                <a:pos x="184" y="2"/>
              </a:cxn>
              <a:cxn ang="0">
                <a:pos x="216" y="8"/>
              </a:cxn>
              <a:cxn ang="0">
                <a:pos x="247" y="21"/>
              </a:cxn>
              <a:cxn ang="0">
                <a:pos x="273" y="38"/>
              </a:cxn>
              <a:cxn ang="0">
                <a:pos x="296" y="60"/>
              </a:cxn>
              <a:cxn ang="0">
                <a:pos x="314" y="86"/>
              </a:cxn>
              <a:cxn ang="0">
                <a:pos x="326" y="115"/>
              </a:cxn>
              <a:cxn ang="0">
                <a:pos x="334" y="146"/>
              </a:cxn>
              <a:cxn ang="0">
                <a:pos x="334" y="179"/>
              </a:cxn>
              <a:cxn ang="0">
                <a:pos x="326" y="211"/>
              </a:cxn>
              <a:cxn ang="0">
                <a:pos x="314" y="240"/>
              </a:cxn>
              <a:cxn ang="0">
                <a:pos x="296" y="266"/>
              </a:cxn>
              <a:cxn ang="0">
                <a:pos x="273" y="288"/>
              </a:cxn>
              <a:cxn ang="0">
                <a:pos x="247" y="305"/>
              </a:cxn>
              <a:cxn ang="0">
                <a:pos x="216" y="318"/>
              </a:cxn>
              <a:cxn ang="0">
                <a:pos x="184" y="324"/>
              </a:cxn>
              <a:cxn ang="0">
                <a:pos x="150" y="324"/>
              </a:cxn>
              <a:cxn ang="0">
                <a:pos x="117" y="318"/>
              </a:cxn>
              <a:cxn ang="0">
                <a:pos x="88" y="305"/>
              </a:cxn>
              <a:cxn ang="0">
                <a:pos x="62" y="288"/>
              </a:cxn>
              <a:cxn ang="0">
                <a:pos x="39" y="266"/>
              </a:cxn>
              <a:cxn ang="0">
                <a:pos x="20" y="240"/>
              </a:cxn>
              <a:cxn ang="0">
                <a:pos x="7" y="211"/>
              </a:cxn>
              <a:cxn ang="0">
                <a:pos x="1" y="179"/>
              </a:cxn>
              <a:cxn ang="0">
                <a:pos x="1" y="146"/>
              </a:cxn>
              <a:cxn ang="0">
                <a:pos x="7" y="115"/>
              </a:cxn>
              <a:cxn ang="0">
                <a:pos x="20" y="86"/>
              </a:cxn>
              <a:cxn ang="0">
                <a:pos x="39" y="60"/>
              </a:cxn>
              <a:cxn ang="0">
                <a:pos x="62" y="38"/>
              </a:cxn>
              <a:cxn ang="0">
                <a:pos x="88" y="21"/>
              </a:cxn>
              <a:cxn ang="0">
                <a:pos x="117" y="8"/>
              </a:cxn>
              <a:cxn ang="0">
                <a:pos x="150" y="2"/>
              </a:cxn>
            </a:cxnLst>
            <a:rect l="0" t="0" r="r" b="b"/>
            <a:pathLst>
              <a:path w="334" h="325">
                <a:moveTo>
                  <a:pt x="167" y="0"/>
                </a:moveTo>
                <a:lnTo>
                  <a:pt x="184" y="2"/>
                </a:lnTo>
                <a:lnTo>
                  <a:pt x="200" y="4"/>
                </a:lnTo>
                <a:lnTo>
                  <a:pt x="216" y="8"/>
                </a:lnTo>
                <a:lnTo>
                  <a:pt x="232" y="13"/>
                </a:lnTo>
                <a:lnTo>
                  <a:pt x="247" y="21"/>
                </a:lnTo>
                <a:lnTo>
                  <a:pt x="261" y="28"/>
                </a:lnTo>
                <a:lnTo>
                  <a:pt x="273" y="38"/>
                </a:lnTo>
                <a:lnTo>
                  <a:pt x="285" y="48"/>
                </a:lnTo>
                <a:lnTo>
                  <a:pt x="296" y="60"/>
                </a:lnTo>
                <a:lnTo>
                  <a:pt x="306" y="72"/>
                </a:lnTo>
                <a:lnTo>
                  <a:pt x="314" y="86"/>
                </a:lnTo>
                <a:lnTo>
                  <a:pt x="321" y="100"/>
                </a:lnTo>
                <a:lnTo>
                  <a:pt x="326" y="115"/>
                </a:lnTo>
                <a:lnTo>
                  <a:pt x="331" y="130"/>
                </a:lnTo>
                <a:lnTo>
                  <a:pt x="334" y="146"/>
                </a:lnTo>
                <a:lnTo>
                  <a:pt x="334" y="163"/>
                </a:lnTo>
                <a:lnTo>
                  <a:pt x="334" y="179"/>
                </a:lnTo>
                <a:lnTo>
                  <a:pt x="331" y="196"/>
                </a:lnTo>
                <a:lnTo>
                  <a:pt x="326" y="211"/>
                </a:lnTo>
                <a:lnTo>
                  <a:pt x="321" y="226"/>
                </a:lnTo>
                <a:lnTo>
                  <a:pt x="314" y="240"/>
                </a:lnTo>
                <a:lnTo>
                  <a:pt x="306" y="254"/>
                </a:lnTo>
                <a:lnTo>
                  <a:pt x="296" y="266"/>
                </a:lnTo>
                <a:lnTo>
                  <a:pt x="285" y="278"/>
                </a:lnTo>
                <a:lnTo>
                  <a:pt x="273" y="288"/>
                </a:lnTo>
                <a:lnTo>
                  <a:pt x="261" y="298"/>
                </a:lnTo>
                <a:lnTo>
                  <a:pt x="247" y="305"/>
                </a:lnTo>
                <a:lnTo>
                  <a:pt x="232" y="313"/>
                </a:lnTo>
                <a:lnTo>
                  <a:pt x="216" y="318"/>
                </a:lnTo>
                <a:lnTo>
                  <a:pt x="200" y="322"/>
                </a:lnTo>
                <a:lnTo>
                  <a:pt x="184" y="324"/>
                </a:lnTo>
                <a:lnTo>
                  <a:pt x="167" y="325"/>
                </a:lnTo>
                <a:lnTo>
                  <a:pt x="150" y="324"/>
                </a:lnTo>
                <a:lnTo>
                  <a:pt x="133" y="322"/>
                </a:lnTo>
                <a:lnTo>
                  <a:pt x="117" y="318"/>
                </a:lnTo>
                <a:lnTo>
                  <a:pt x="102" y="313"/>
                </a:lnTo>
                <a:lnTo>
                  <a:pt x="88" y="305"/>
                </a:lnTo>
                <a:lnTo>
                  <a:pt x="74" y="298"/>
                </a:lnTo>
                <a:lnTo>
                  <a:pt x="62" y="288"/>
                </a:lnTo>
                <a:lnTo>
                  <a:pt x="49" y="278"/>
                </a:lnTo>
                <a:lnTo>
                  <a:pt x="39" y="266"/>
                </a:lnTo>
                <a:lnTo>
                  <a:pt x="29" y="254"/>
                </a:lnTo>
                <a:lnTo>
                  <a:pt x="20" y="240"/>
                </a:lnTo>
                <a:lnTo>
                  <a:pt x="14" y="226"/>
                </a:lnTo>
                <a:lnTo>
                  <a:pt x="7" y="211"/>
                </a:lnTo>
                <a:lnTo>
                  <a:pt x="4" y="196"/>
                </a:lnTo>
                <a:lnTo>
                  <a:pt x="1" y="179"/>
                </a:lnTo>
                <a:lnTo>
                  <a:pt x="0" y="163"/>
                </a:lnTo>
                <a:lnTo>
                  <a:pt x="1" y="146"/>
                </a:lnTo>
                <a:lnTo>
                  <a:pt x="4" y="130"/>
                </a:lnTo>
                <a:lnTo>
                  <a:pt x="7" y="115"/>
                </a:lnTo>
                <a:lnTo>
                  <a:pt x="14" y="100"/>
                </a:lnTo>
                <a:lnTo>
                  <a:pt x="20" y="86"/>
                </a:lnTo>
                <a:lnTo>
                  <a:pt x="29" y="72"/>
                </a:lnTo>
                <a:lnTo>
                  <a:pt x="39" y="60"/>
                </a:lnTo>
                <a:lnTo>
                  <a:pt x="49" y="48"/>
                </a:lnTo>
                <a:lnTo>
                  <a:pt x="62" y="38"/>
                </a:lnTo>
                <a:lnTo>
                  <a:pt x="74" y="28"/>
                </a:lnTo>
                <a:lnTo>
                  <a:pt x="88" y="21"/>
                </a:lnTo>
                <a:lnTo>
                  <a:pt x="102" y="13"/>
                </a:lnTo>
                <a:lnTo>
                  <a:pt x="117" y="8"/>
                </a:lnTo>
                <a:lnTo>
                  <a:pt x="133" y="4"/>
                </a:lnTo>
                <a:lnTo>
                  <a:pt x="150" y="2"/>
                </a:lnTo>
                <a:lnTo>
                  <a:pt x="167" y="0"/>
                </a:lnTo>
              </a:path>
            </a:pathLst>
          </a:custGeom>
          <a:noFill/>
          <a:ln w="3175">
            <a:solidFill>
              <a:srgbClr val="1F1A17"/>
            </a:solid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4360" name="Line 1480"/>
          <p:cNvSpPr>
            <a:spLocks noChangeShapeType="1"/>
          </p:cNvSpPr>
          <p:nvPr/>
        </p:nvSpPr>
        <p:spPr bwMode="auto">
          <a:xfrm>
            <a:off x="2979738" y="4832350"/>
            <a:ext cx="119063" cy="1588"/>
          </a:xfrm>
          <a:prstGeom prst="line">
            <a:avLst/>
          </a:prstGeom>
          <a:noFill/>
          <a:ln w="11113">
            <a:solidFill>
              <a:srgbClr val="1F1A17"/>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64968" name="Rectangle 1481"/>
          <p:cNvSpPr/>
          <p:nvPr/>
        </p:nvSpPr>
        <p:spPr>
          <a:xfrm>
            <a:off x="3005138" y="4681538"/>
            <a:ext cx="130175" cy="168275"/>
          </a:xfrm>
          <a:prstGeom prst="rect">
            <a:avLst/>
          </a:prstGeom>
          <a:noFill/>
          <a:ln w="9525">
            <a:noFill/>
          </a:ln>
        </p:spPr>
        <p:txBody>
          <a:bodyPr wrap="none" lIns="0" tIns="0" rIns="0" bIns="0" anchor="t">
            <a:spAutoFit/>
          </a:bodyPr>
          <a:p>
            <a:pPr eaLnBrk="0" hangingPunct="0"/>
            <a:r>
              <a:rPr lang="en-US" altLang="zh-CN" sz="1000" dirty="0">
                <a:solidFill>
                  <a:srgbClr val="1F1A17"/>
                </a:solidFill>
                <a:latin typeface="Bradley Hand ITC" panose="03070402050302030203" pitchFamily="66" charset="0"/>
              </a:rPr>
              <a:t>B</a:t>
            </a:r>
            <a:endParaRPr lang="en-US" altLang="zh-CN" sz="1000" dirty="0">
              <a:latin typeface="Arial" panose="020B0604020202020204" pitchFamily="34" charset="0"/>
            </a:endParaRPr>
          </a:p>
        </p:txBody>
      </p:sp>
      <p:sp>
        <p:nvSpPr>
          <p:cNvPr id="764362" name="Freeform 1482"/>
          <p:cNvSpPr/>
          <p:nvPr/>
        </p:nvSpPr>
        <p:spPr bwMode="auto">
          <a:xfrm>
            <a:off x="2698750" y="4702175"/>
            <a:ext cx="133350" cy="130175"/>
          </a:xfrm>
          <a:custGeom>
            <a:avLst/>
            <a:gdLst/>
            <a:ahLst/>
            <a:cxnLst>
              <a:cxn ang="0">
                <a:pos x="184" y="2"/>
              </a:cxn>
              <a:cxn ang="0">
                <a:pos x="216" y="8"/>
              </a:cxn>
              <a:cxn ang="0">
                <a:pos x="247" y="21"/>
              </a:cxn>
              <a:cxn ang="0">
                <a:pos x="273" y="38"/>
              </a:cxn>
              <a:cxn ang="0">
                <a:pos x="296" y="60"/>
              </a:cxn>
              <a:cxn ang="0">
                <a:pos x="313" y="86"/>
              </a:cxn>
              <a:cxn ang="0">
                <a:pos x="326" y="115"/>
              </a:cxn>
              <a:cxn ang="0">
                <a:pos x="333" y="146"/>
              </a:cxn>
              <a:cxn ang="0">
                <a:pos x="333" y="179"/>
              </a:cxn>
              <a:cxn ang="0">
                <a:pos x="326" y="211"/>
              </a:cxn>
              <a:cxn ang="0">
                <a:pos x="313" y="240"/>
              </a:cxn>
              <a:cxn ang="0">
                <a:pos x="296" y="266"/>
              </a:cxn>
              <a:cxn ang="0">
                <a:pos x="273" y="288"/>
              </a:cxn>
              <a:cxn ang="0">
                <a:pos x="247" y="305"/>
              </a:cxn>
              <a:cxn ang="0">
                <a:pos x="216" y="318"/>
              </a:cxn>
              <a:cxn ang="0">
                <a:pos x="184" y="324"/>
              </a:cxn>
              <a:cxn ang="0">
                <a:pos x="149" y="324"/>
              </a:cxn>
              <a:cxn ang="0">
                <a:pos x="117" y="318"/>
              </a:cxn>
              <a:cxn ang="0">
                <a:pos x="88" y="305"/>
              </a:cxn>
              <a:cxn ang="0">
                <a:pos x="61" y="288"/>
              </a:cxn>
              <a:cxn ang="0">
                <a:pos x="39" y="266"/>
              </a:cxn>
              <a:cxn ang="0">
                <a:pos x="20" y="240"/>
              </a:cxn>
              <a:cxn ang="0">
                <a:pos x="7" y="211"/>
              </a:cxn>
              <a:cxn ang="0">
                <a:pos x="1" y="179"/>
              </a:cxn>
              <a:cxn ang="0">
                <a:pos x="1" y="146"/>
              </a:cxn>
              <a:cxn ang="0">
                <a:pos x="7" y="115"/>
              </a:cxn>
              <a:cxn ang="0">
                <a:pos x="20" y="86"/>
              </a:cxn>
              <a:cxn ang="0">
                <a:pos x="39" y="60"/>
              </a:cxn>
              <a:cxn ang="0">
                <a:pos x="61" y="38"/>
              </a:cxn>
              <a:cxn ang="0">
                <a:pos x="88" y="21"/>
              </a:cxn>
              <a:cxn ang="0">
                <a:pos x="117" y="8"/>
              </a:cxn>
              <a:cxn ang="0">
                <a:pos x="149" y="2"/>
              </a:cxn>
            </a:cxnLst>
            <a:rect l="0" t="0" r="r" b="b"/>
            <a:pathLst>
              <a:path w="333" h="325">
                <a:moveTo>
                  <a:pt x="167" y="0"/>
                </a:moveTo>
                <a:lnTo>
                  <a:pt x="184" y="2"/>
                </a:lnTo>
                <a:lnTo>
                  <a:pt x="200" y="4"/>
                </a:lnTo>
                <a:lnTo>
                  <a:pt x="216" y="8"/>
                </a:lnTo>
                <a:lnTo>
                  <a:pt x="231" y="13"/>
                </a:lnTo>
                <a:lnTo>
                  <a:pt x="247" y="21"/>
                </a:lnTo>
                <a:lnTo>
                  <a:pt x="260" y="28"/>
                </a:lnTo>
                <a:lnTo>
                  <a:pt x="273" y="38"/>
                </a:lnTo>
                <a:lnTo>
                  <a:pt x="284" y="48"/>
                </a:lnTo>
                <a:lnTo>
                  <a:pt x="296" y="60"/>
                </a:lnTo>
                <a:lnTo>
                  <a:pt x="306" y="72"/>
                </a:lnTo>
                <a:lnTo>
                  <a:pt x="313" y="86"/>
                </a:lnTo>
                <a:lnTo>
                  <a:pt x="321" y="100"/>
                </a:lnTo>
                <a:lnTo>
                  <a:pt x="326" y="115"/>
                </a:lnTo>
                <a:lnTo>
                  <a:pt x="331" y="130"/>
                </a:lnTo>
                <a:lnTo>
                  <a:pt x="333" y="146"/>
                </a:lnTo>
                <a:lnTo>
                  <a:pt x="333" y="163"/>
                </a:lnTo>
                <a:lnTo>
                  <a:pt x="333" y="179"/>
                </a:lnTo>
                <a:lnTo>
                  <a:pt x="331" y="196"/>
                </a:lnTo>
                <a:lnTo>
                  <a:pt x="326" y="211"/>
                </a:lnTo>
                <a:lnTo>
                  <a:pt x="321" y="226"/>
                </a:lnTo>
                <a:lnTo>
                  <a:pt x="313" y="240"/>
                </a:lnTo>
                <a:lnTo>
                  <a:pt x="306" y="254"/>
                </a:lnTo>
                <a:lnTo>
                  <a:pt x="296" y="266"/>
                </a:lnTo>
                <a:lnTo>
                  <a:pt x="284" y="278"/>
                </a:lnTo>
                <a:lnTo>
                  <a:pt x="273" y="288"/>
                </a:lnTo>
                <a:lnTo>
                  <a:pt x="260" y="298"/>
                </a:lnTo>
                <a:lnTo>
                  <a:pt x="247" y="305"/>
                </a:lnTo>
                <a:lnTo>
                  <a:pt x="231" y="313"/>
                </a:lnTo>
                <a:lnTo>
                  <a:pt x="216" y="318"/>
                </a:lnTo>
                <a:lnTo>
                  <a:pt x="200" y="322"/>
                </a:lnTo>
                <a:lnTo>
                  <a:pt x="184" y="324"/>
                </a:lnTo>
                <a:lnTo>
                  <a:pt x="167" y="325"/>
                </a:lnTo>
                <a:lnTo>
                  <a:pt x="149" y="324"/>
                </a:lnTo>
                <a:lnTo>
                  <a:pt x="133" y="322"/>
                </a:lnTo>
                <a:lnTo>
                  <a:pt x="117" y="318"/>
                </a:lnTo>
                <a:lnTo>
                  <a:pt x="102" y="313"/>
                </a:lnTo>
                <a:lnTo>
                  <a:pt x="88" y="305"/>
                </a:lnTo>
                <a:lnTo>
                  <a:pt x="74" y="298"/>
                </a:lnTo>
                <a:lnTo>
                  <a:pt x="61" y="288"/>
                </a:lnTo>
                <a:lnTo>
                  <a:pt x="49" y="278"/>
                </a:lnTo>
                <a:lnTo>
                  <a:pt x="39" y="266"/>
                </a:lnTo>
                <a:lnTo>
                  <a:pt x="29" y="254"/>
                </a:lnTo>
                <a:lnTo>
                  <a:pt x="20" y="240"/>
                </a:lnTo>
                <a:lnTo>
                  <a:pt x="13" y="226"/>
                </a:lnTo>
                <a:lnTo>
                  <a:pt x="7" y="211"/>
                </a:lnTo>
                <a:lnTo>
                  <a:pt x="3" y="196"/>
                </a:lnTo>
                <a:lnTo>
                  <a:pt x="1" y="179"/>
                </a:lnTo>
                <a:lnTo>
                  <a:pt x="0" y="163"/>
                </a:lnTo>
                <a:lnTo>
                  <a:pt x="1" y="146"/>
                </a:lnTo>
                <a:lnTo>
                  <a:pt x="3" y="130"/>
                </a:lnTo>
                <a:lnTo>
                  <a:pt x="7" y="115"/>
                </a:lnTo>
                <a:lnTo>
                  <a:pt x="13" y="100"/>
                </a:lnTo>
                <a:lnTo>
                  <a:pt x="20" y="86"/>
                </a:lnTo>
                <a:lnTo>
                  <a:pt x="29" y="72"/>
                </a:lnTo>
                <a:lnTo>
                  <a:pt x="39" y="60"/>
                </a:lnTo>
                <a:lnTo>
                  <a:pt x="49" y="48"/>
                </a:lnTo>
                <a:lnTo>
                  <a:pt x="61" y="38"/>
                </a:lnTo>
                <a:lnTo>
                  <a:pt x="74" y="28"/>
                </a:lnTo>
                <a:lnTo>
                  <a:pt x="88" y="21"/>
                </a:lnTo>
                <a:lnTo>
                  <a:pt x="102" y="13"/>
                </a:lnTo>
                <a:lnTo>
                  <a:pt x="117" y="8"/>
                </a:lnTo>
                <a:lnTo>
                  <a:pt x="133" y="4"/>
                </a:lnTo>
                <a:lnTo>
                  <a:pt x="149" y="2"/>
                </a:lnTo>
                <a:lnTo>
                  <a:pt x="167" y="0"/>
                </a:lnTo>
                <a:close/>
              </a:path>
            </a:pathLst>
          </a:custGeom>
          <a:solidFill>
            <a:srgbClr val="F2CDBE"/>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4363" name="Freeform 1483"/>
          <p:cNvSpPr/>
          <p:nvPr/>
        </p:nvSpPr>
        <p:spPr bwMode="auto">
          <a:xfrm>
            <a:off x="2698750" y="4702175"/>
            <a:ext cx="133350" cy="130175"/>
          </a:xfrm>
          <a:custGeom>
            <a:avLst/>
            <a:gdLst/>
            <a:ahLst/>
            <a:cxnLst>
              <a:cxn ang="0">
                <a:pos x="184" y="2"/>
              </a:cxn>
              <a:cxn ang="0">
                <a:pos x="216" y="8"/>
              </a:cxn>
              <a:cxn ang="0">
                <a:pos x="247" y="21"/>
              </a:cxn>
              <a:cxn ang="0">
                <a:pos x="273" y="38"/>
              </a:cxn>
              <a:cxn ang="0">
                <a:pos x="296" y="60"/>
              </a:cxn>
              <a:cxn ang="0">
                <a:pos x="313" y="86"/>
              </a:cxn>
              <a:cxn ang="0">
                <a:pos x="326" y="115"/>
              </a:cxn>
              <a:cxn ang="0">
                <a:pos x="333" y="146"/>
              </a:cxn>
              <a:cxn ang="0">
                <a:pos x="333" y="179"/>
              </a:cxn>
              <a:cxn ang="0">
                <a:pos x="326" y="211"/>
              </a:cxn>
              <a:cxn ang="0">
                <a:pos x="313" y="240"/>
              </a:cxn>
              <a:cxn ang="0">
                <a:pos x="296" y="266"/>
              </a:cxn>
              <a:cxn ang="0">
                <a:pos x="273" y="288"/>
              </a:cxn>
              <a:cxn ang="0">
                <a:pos x="247" y="305"/>
              </a:cxn>
              <a:cxn ang="0">
                <a:pos x="216" y="318"/>
              </a:cxn>
              <a:cxn ang="0">
                <a:pos x="184" y="324"/>
              </a:cxn>
              <a:cxn ang="0">
                <a:pos x="149" y="324"/>
              </a:cxn>
              <a:cxn ang="0">
                <a:pos x="117" y="318"/>
              </a:cxn>
              <a:cxn ang="0">
                <a:pos x="88" y="305"/>
              </a:cxn>
              <a:cxn ang="0">
                <a:pos x="61" y="288"/>
              </a:cxn>
              <a:cxn ang="0">
                <a:pos x="39" y="266"/>
              </a:cxn>
              <a:cxn ang="0">
                <a:pos x="20" y="240"/>
              </a:cxn>
              <a:cxn ang="0">
                <a:pos x="7" y="211"/>
              </a:cxn>
              <a:cxn ang="0">
                <a:pos x="1" y="179"/>
              </a:cxn>
              <a:cxn ang="0">
                <a:pos x="1" y="146"/>
              </a:cxn>
              <a:cxn ang="0">
                <a:pos x="7" y="115"/>
              </a:cxn>
              <a:cxn ang="0">
                <a:pos x="20" y="86"/>
              </a:cxn>
              <a:cxn ang="0">
                <a:pos x="39" y="60"/>
              </a:cxn>
              <a:cxn ang="0">
                <a:pos x="61" y="38"/>
              </a:cxn>
              <a:cxn ang="0">
                <a:pos x="88" y="21"/>
              </a:cxn>
              <a:cxn ang="0">
                <a:pos x="117" y="8"/>
              </a:cxn>
              <a:cxn ang="0">
                <a:pos x="149" y="2"/>
              </a:cxn>
            </a:cxnLst>
            <a:rect l="0" t="0" r="r" b="b"/>
            <a:pathLst>
              <a:path w="333" h="325">
                <a:moveTo>
                  <a:pt x="167" y="0"/>
                </a:moveTo>
                <a:lnTo>
                  <a:pt x="184" y="2"/>
                </a:lnTo>
                <a:lnTo>
                  <a:pt x="200" y="4"/>
                </a:lnTo>
                <a:lnTo>
                  <a:pt x="216" y="8"/>
                </a:lnTo>
                <a:lnTo>
                  <a:pt x="231" y="13"/>
                </a:lnTo>
                <a:lnTo>
                  <a:pt x="247" y="21"/>
                </a:lnTo>
                <a:lnTo>
                  <a:pt x="260" y="28"/>
                </a:lnTo>
                <a:lnTo>
                  <a:pt x="273" y="38"/>
                </a:lnTo>
                <a:lnTo>
                  <a:pt x="284" y="48"/>
                </a:lnTo>
                <a:lnTo>
                  <a:pt x="296" y="60"/>
                </a:lnTo>
                <a:lnTo>
                  <a:pt x="306" y="72"/>
                </a:lnTo>
                <a:lnTo>
                  <a:pt x="313" y="86"/>
                </a:lnTo>
                <a:lnTo>
                  <a:pt x="321" y="100"/>
                </a:lnTo>
                <a:lnTo>
                  <a:pt x="326" y="115"/>
                </a:lnTo>
                <a:lnTo>
                  <a:pt x="331" y="130"/>
                </a:lnTo>
                <a:lnTo>
                  <a:pt x="333" y="146"/>
                </a:lnTo>
                <a:lnTo>
                  <a:pt x="333" y="163"/>
                </a:lnTo>
                <a:lnTo>
                  <a:pt x="333" y="179"/>
                </a:lnTo>
                <a:lnTo>
                  <a:pt x="331" y="196"/>
                </a:lnTo>
                <a:lnTo>
                  <a:pt x="326" y="211"/>
                </a:lnTo>
                <a:lnTo>
                  <a:pt x="321" y="226"/>
                </a:lnTo>
                <a:lnTo>
                  <a:pt x="313" y="240"/>
                </a:lnTo>
                <a:lnTo>
                  <a:pt x="306" y="254"/>
                </a:lnTo>
                <a:lnTo>
                  <a:pt x="296" y="266"/>
                </a:lnTo>
                <a:lnTo>
                  <a:pt x="284" y="278"/>
                </a:lnTo>
                <a:lnTo>
                  <a:pt x="273" y="288"/>
                </a:lnTo>
                <a:lnTo>
                  <a:pt x="260" y="298"/>
                </a:lnTo>
                <a:lnTo>
                  <a:pt x="247" y="305"/>
                </a:lnTo>
                <a:lnTo>
                  <a:pt x="231" y="313"/>
                </a:lnTo>
                <a:lnTo>
                  <a:pt x="216" y="318"/>
                </a:lnTo>
                <a:lnTo>
                  <a:pt x="200" y="322"/>
                </a:lnTo>
                <a:lnTo>
                  <a:pt x="184" y="324"/>
                </a:lnTo>
                <a:lnTo>
                  <a:pt x="167" y="325"/>
                </a:lnTo>
                <a:lnTo>
                  <a:pt x="149" y="324"/>
                </a:lnTo>
                <a:lnTo>
                  <a:pt x="133" y="322"/>
                </a:lnTo>
                <a:lnTo>
                  <a:pt x="117" y="318"/>
                </a:lnTo>
                <a:lnTo>
                  <a:pt x="102" y="313"/>
                </a:lnTo>
                <a:lnTo>
                  <a:pt x="88" y="305"/>
                </a:lnTo>
                <a:lnTo>
                  <a:pt x="74" y="298"/>
                </a:lnTo>
                <a:lnTo>
                  <a:pt x="61" y="288"/>
                </a:lnTo>
                <a:lnTo>
                  <a:pt x="49" y="278"/>
                </a:lnTo>
                <a:lnTo>
                  <a:pt x="39" y="266"/>
                </a:lnTo>
                <a:lnTo>
                  <a:pt x="29" y="254"/>
                </a:lnTo>
                <a:lnTo>
                  <a:pt x="20" y="240"/>
                </a:lnTo>
                <a:lnTo>
                  <a:pt x="13" y="226"/>
                </a:lnTo>
                <a:lnTo>
                  <a:pt x="7" y="211"/>
                </a:lnTo>
                <a:lnTo>
                  <a:pt x="3" y="196"/>
                </a:lnTo>
                <a:lnTo>
                  <a:pt x="1" y="179"/>
                </a:lnTo>
                <a:lnTo>
                  <a:pt x="0" y="163"/>
                </a:lnTo>
                <a:lnTo>
                  <a:pt x="1" y="146"/>
                </a:lnTo>
                <a:lnTo>
                  <a:pt x="3" y="130"/>
                </a:lnTo>
                <a:lnTo>
                  <a:pt x="7" y="115"/>
                </a:lnTo>
                <a:lnTo>
                  <a:pt x="13" y="100"/>
                </a:lnTo>
                <a:lnTo>
                  <a:pt x="20" y="86"/>
                </a:lnTo>
                <a:lnTo>
                  <a:pt x="29" y="72"/>
                </a:lnTo>
                <a:lnTo>
                  <a:pt x="39" y="60"/>
                </a:lnTo>
                <a:lnTo>
                  <a:pt x="49" y="48"/>
                </a:lnTo>
                <a:lnTo>
                  <a:pt x="61" y="38"/>
                </a:lnTo>
                <a:lnTo>
                  <a:pt x="74" y="28"/>
                </a:lnTo>
                <a:lnTo>
                  <a:pt x="88" y="21"/>
                </a:lnTo>
                <a:lnTo>
                  <a:pt x="102" y="13"/>
                </a:lnTo>
                <a:lnTo>
                  <a:pt x="117" y="8"/>
                </a:lnTo>
                <a:lnTo>
                  <a:pt x="133" y="4"/>
                </a:lnTo>
                <a:lnTo>
                  <a:pt x="149" y="2"/>
                </a:lnTo>
                <a:lnTo>
                  <a:pt x="167" y="0"/>
                </a:lnTo>
              </a:path>
            </a:pathLst>
          </a:custGeom>
          <a:noFill/>
          <a:ln w="3175">
            <a:solidFill>
              <a:srgbClr val="1F1A17"/>
            </a:solid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4364" name="Line 1484"/>
          <p:cNvSpPr>
            <a:spLocks noChangeShapeType="1"/>
          </p:cNvSpPr>
          <p:nvPr/>
        </p:nvSpPr>
        <p:spPr bwMode="auto">
          <a:xfrm>
            <a:off x="2706688" y="4832350"/>
            <a:ext cx="117475" cy="1588"/>
          </a:xfrm>
          <a:prstGeom prst="line">
            <a:avLst/>
          </a:prstGeom>
          <a:noFill/>
          <a:ln w="11113">
            <a:solidFill>
              <a:srgbClr val="1F1A17"/>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64972" name="Rectangle 1485"/>
          <p:cNvSpPr/>
          <p:nvPr/>
        </p:nvSpPr>
        <p:spPr>
          <a:xfrm>
            <a:off x="2732088" y="4681538"/>
            <a:ext cx="130175" cy="168275"/>
          </a:xfrm>
          <a:prstGeom prst="rect">
            <a:avLst/>
          </a:prstGeom>
          <a:noFill/>
          <a:ln w="9525">
            <a:noFill/>
          </a:ln>
        </p:spPr>
        <p:txBody>
          <a:bodyPr wrap="none" lIns="0" tIns="0" rIns="0" bIns="0" anchor="t">
            <a:spAutoFit/>
          </a:bodyPr>
          <a:p>
            <a:pPr eaLnBrk="0" hangingPunct="0"/>
            <a:r>
              <a:rPr lang="en-US" altLang="zh-CN" sz="1000" dirty="0">
                <a:solidFill>
                  <a:srgbClr val="1F1A17"/>
                </a:solidFill>
                <a:latin typeface="Bradley Hand ITC" panose="03070402050302030203" pitchFamily="66" charset="0"/>
              </a:rPr>
              <a:t>B</a:t>
            </a:r>
            <a:endParaRPr lang="en-US" altLang="zh-CN" sz="1000" dirty="0">
              <a:latin typeface="Arial" panose="020B0604020202020204" pitchFamily="34" charset="0"/>
            </a:endParaRPr>
          </a:p>
        </p:txBody>
      </p:sp>
      <p:sp>
        <p:nvSpPr>
          <p:cNvPr id="764366" name="Freeform 1486"/>
          <p:cNvSpPr/>
          <p:nvPr/>
        </p:nvSpPr>
        <p:spPr bwMode="auto">
          <a:xfrm>
            <a:off x="2232025" y="4702175"/>
            <a:ext cx="133350" cy="130175"/>
          </a:xfrm>
          <a:custGeom>
            <a:avLst/>
            <a:gdLst/>
            <a:ahLst/>
            <a:cxnLst>
              <a:cxn ang="0">
                <a:pos x="184" y="2"/>
              </a:cxn>
              <a:cxn ang="0">
                <a:pos x="216" y="8"/>
              </a:cxn>
              <a:cxn ang="0">
                <a:pos x="247" y="21"/>
              </a:cxn>
              <a:cxn ang="0">
                <a:pos x="273" y="38"/>
              </a:cxn>
              <a:cxn ang="0">
                <a:pos x="296" y="60"/>
              </a:cxn>
              <a:cxn ang="0">
                <a:pos x="313" y="86"/>
              </a:cxn>
              <a:cxn ang="0">
                <a:pos x="326" y="115"/>
              </a:cxn>
              <a:cxn ang="0">
                <a:pos x="332" y="146"/>
              </a:cxn>
              <a:cxn ang="0">
                <a:pos x="332" y="179"/>
              </a:cxn>
              <a:cxn ang="0">
                <a:pos x="326" y="211"/>
              </a:cxn>
              <a:cxn ang="0">
                <a:pos x="313" y="240"/>
              </a:cxn>
              <a:cxn ang="0">
                <a:pos x="296" y="266"/>
              </a:cxn>
              <a:cxn ang="0">
                <a:pos x="273" y="288"/>
              </a:cxn>
              <a:cxn ang="0">
                <a:pos x="247" y="305"/>
              </a:cxn>
              <a:cxn ang="0">
                <a:pos x="216" y="318"/>
              </a:cxn>
              <a:cxn ang="0">
                <a:pos x="184" y="324"/>
              </a:cxn>
              <a:cxn ang="0">
                <a:pos x="150" y="324"/>
              </a:cxn>
              <a:cxn ang="0">
                <a:pos x="117" y="318"/>
              </a:cxn>
              <a:cxn ang="0">
                <a:pos x="87" y="305"/>
              </a:cxn>
              <a:cxn ang="0">
                <a:pos x="60" y="288"/>
              </a:cxn>
              <a:cxn ang="0">
                <a:pos x="38" y="266"/>
              </a:cxn>
              <a:cxn ang="0">
                <a:pos x="20" y="240"/>
              </a:cxn>
              <a:cxn ang="0">
                <a:pos x="7" y="211"/>
              </a:cxn>
              <a:cxn ang="0">
                <a:pos x="1" y="179"/>
              </a:cxn>
              <a:cxn ang="0">
                <a:pos x="1" y="146"/>
              </a:cxn>
              <a:cxn ang="0">
                <a:pos x="7" y="115"/>
              </a:cxn>
              <a:cxn ang="0">
                <a:pos x="20" y="86"/>
              </a:cxn>
              <a:cxn ang="0">
                <a:pos x="38" y="60"/>
              </a:cxn>
              <a:cxn ang="0">
                <a:pos x="60" y="38"/>
              </a:cxn>
              <a:cxn ang="0">
                <a:pos x="87" y="21"/>
              </a:cxn>
              <a:cxn ang="0">
                <a:pos x="117" y="8"/>
              </a:cxn>
              <a:cxn ang="0">
                <a:pos x="150" y="2"/>
              </a:cxn>
            </a:cxnLst>
            <a:rect l="0" t="0" r="r" b="b"/>
            <a:pathLst>
              <a:path w="334" h="325">
                <a:moveTo>
                  <a:pt x="166" y="0"/>
                </a:moveTo>
                <a:lnTo>
                  <a:pt x="184" y="2"/>
                </a:lnTo>
                <a:lnTo>
                  <a:pt x="200" y="4"/>
                </a:lnTo>
                <a:lnTo>
                  <a:pt x="216" y="8"/>
                </a:lnTo>
                <a:lnTo>
                  <a:pt x="232" y="13"/>
                </a:lnTo>
                <a:lnTo>
                  <a:pt x="247" y="21"/>
                </a:lnTo>
                <a:lnTo>
                  <a:pt x="259" y="28"/>
                </a:lnTo>
                <a:lnTo>
                  <a:pt x="273" y="38"/>
                </a:lnTo>
                <a:lnTo>
                  <a:pt x="284" y="48"/>
                </a:lnTo>
                <a:lnTo>
                  <a:pt x="296" y="60"/>
                </a:lnTo>
                <a:lnTo>
                  <a:pt x="305" y="72"/>
                </a:lnTo>
                <a:lnTo>
                  <a:pt x="313" y="86"/>
                </a:lnTo>
                <a:lnTo>
                  <a:pt x="321" y="100"/>
                </a:lnTo>
                <a:lnTo>
                  <a:pt x="326" y="115"/>
                </a:lnTo>
                <a:lnTo>
                  <a:pt x="330" y="130"/>
                </a:lnTo>
                <a:lnTo>
                  <a:pt x="332" y="146"/>
                </a:lnTo>
                <a:lnTo>
                  <a:pt x="334" y="163"/>
                </a:lnTo>
                <a:lnTo>
                  <a:pt x="332" y="179"/>
                </a:lnTo>
                <a:lnTo>
                  <a:pt x="330" y="196"/>
                </a:lnTo>
                <a:lnTo>
                  <a:pt x="326" y="211"/>
                </a:lnTo>
                <a:lnTo>
                  <a:pt x="321" y="226"/>
                </a:lnTo>
                <a:lnTo>
                  <a:pt x="313" y="240"/>
                </a:lnTo>
                <a:lnTo>
                  <a:pt x="305" y="254"/>
                </a:lnTo>
                <a:lnTo>
                  <a:pt x="296" y="266"/>
                </a:lnTo>
                <a:lnTo>
                  <a:pt x="284" y="278"/>
                </a:lnTo>
                <a:lnTo>
                  <a:pt x="273" y="288"/>
                </a:lnTo>
                <a:lnTo>
                  <a:pt x="259" y="298"/>
                </a:lnTo>
                <a:lnTo>
                  <a:pt x="247" y="305"/>
                </a:lnTo>
                <a:lnTo>
                  <a:pt x="232" y="313"/>
                </a:lnTo>
                <a:lnTo>
                  <a:pt x="216" y="318"/>
                </a:lnTo>
                <a:lnTo>
                  <a:pt x="200" y="322"/>
                </a:lnTo>
                <a:lnTo>
                  <a:pt x="184" y="324"/>
                </a:lnTo>
                <a:lnTo>
                  <a:pt x="166" y="325"/>
                </a:lnTo>
                <a:lnTo>
                  <a:pt x="150" y="324"/>
                </a:lnTo>
                <a:lnTo>
                  <a:pt x="133" y="322"/>
                </a:lnTo>
                <a:lnTo>
                  <a:pt x="117" y="318"/>
                </a:lnTo>
                <a:lnTo>
                  <a:pt x="102" y="313"/>
                </a:lnTo>
                <a:lnTo>
                  <a:pt x="87" y="305"/>
                </a:lnTo>
                <a:lnTo>
                  <a:pt x="73" y="298"/>
                </a:lnTo>
                <a:lnTo>
                  <a:pt x="60" y="288"/>
                </a:lnTo>
                <a:lnTo>
                  <a:pt x="49" y="278"/>
                </a:lnTo>
                <a:lnTo>
                  <a:pt x="38" y="266"/>
                </a:lnTo>
                <a:lnTo>
                  <a:pt x="29" y="254"/>
                </a:lnTo>
                <a:lnTo>
                  <a:pt x="20" y="240"/>
                </a:lnTo>
                <a:lnTo>
                  <a:pt x="12" y="226"/>
                </a:lnTo>
                <a:lnTo>
                  <a:pt x="7" y="211"/>
                </a:lnTo>
                <a:lnTo>
                  <a:pt x="3" y="196"/>
                </a:lnTo>
                <a:lnTo>
                  <a:pt x="1" y="179"/>
                </a:lnTo>
                <a:lnTo>
                  <a:pt x="0" y="163"/>
                </a:lnTo>
                <a:lnTo>
                  <a:pt x="1" y="146"/>
                </a:lnTo>
                <a:lnTo>
                  <a:pt x="3" y="130"/>
                </a:lnTo>
                <a:lnTo>
                  <a:pt x="7" y="115"/>
                </a:lnTo>
                <a:lnTo>
                  <a:pt x="12" y="100"/>
                </a:lnTo>
                <a:lnTo>
                  <a:pt x="20" y="86"/>
                </a:lnTo>
                <a:lnTo>
                  <a:pt x="29" y="72"/>
                </a:lnTo>
                <a:lnTo>
                  <a:pt x="38" y="60"/>
                </a:lnTo>
                <a:lnTo>
                  <a:pt x="49" y="48"/>
                </a:lnTo>
                <a:lnTo>
                  <a:pt x="60" y="38"/>
                </a:lnTo>
                <a:lnTo>
                  <a:pt x="73" y="28"/>
                </a:lnTo>
                <a:lnTo>
                  <a:pt x="87" y="21"/>
                </a:lnTo>
                <a:lnTo>
                  <a:pt x="102" y="13"/>
                </a:lnTo>
                <a:lnTo>
                  <a:pt x="117" y="8"/>
                </a:lnTo>
                <a:lnTo>
                  <a:pt x="133" y="4"/>
                </a:lnTo>
                <a:lnTo>
                  <a:pt x="150" y="2"/>
                </a:lnTo>
                <a:lnTo>
                  <a:pt x="166" y="0"/>
                </a:lnTo>
                <a:close/>
              </a:path>
            </a:pathLst>
          </a:custGeom>
          <a:solidFill>
            <a:srgbClr val="F2CDBE"/>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4367" name="Freeform 1487"/>
          <p:cNvSpPr/>
          <p:nvPr/>
        </p:nvSpPr>
        <p:spPr bwMode="auto">
          <a:xfrm>
            <a:off x="2232025" y="4702175"/>
            <a:ext cx="133350" cy="130175"/>
          </a:xfrm>
          <a:custGeom>
            <a:avLst/>
            <a:gdLst/>
            <a:ahLst/>
            <a:cxnLst>
              <a:cxn ang="0">
                <a:pos x="184" y="2"/>
              </a:cxn>
              <a:cxn ang="0">
                <a:pos x="216" y="8"/>
              </a:cxn>
              <a:cxn ang="0">
                <a:pos x="247" y="21"/>
              </a:cxn>
              <a:cxn ang="0">
                <a:pos x="273" y="38"/>
              </a:cxn>
              <a:cxn ang="0">
                <a:pos x="296" y="60"/>
              </a:cxn>
              <a:cxn ang="0">
                <a:pos x="313" y="86"/>
              </a:cxn>
              <a:cxn ang="0">
                <a:pos x="326" y="115"/>
              </a:cxn>
              <a:cxn ang="0">
                <a:pos x="332" y="146"/>
              </a:cxn>
              <a:cxn ang="0">
                <a:pos x="332" y="179"/>
              </a:cxn>
              <a:cxn ang="0">
                <a:pos x="326" y="211"/>
              </a:cxn>
              <a:cxn ang="0">
                <a:pos x="313" y="240"/>
              </a:cxn>
              <a:cxn ang="0">
                <a:pos x="296" y="266"/>
              </a:cxn>
              <a:cxn ang="0">
                <a:pos x="273" y="288"/>
              </a:cxn>
              <a:cxn ang="0">
                <a:pos x="247" y="305"/>
              </a:cxn>
              <a:cxn ang="0">
                <a:pos x="216" y="318"/>
              </a:cxn>
              <a:cxn ang="0">
                <a:pos x="184" y="324"/>
              </a:cxn>
              <a:cxn ang="0">
                <a:pos x="150" y="324"/>
              </a:cxn>
              <a:cxn ang="0">
                <a:pos x="117" y="318"/>
              </a:cxn>
              <a:cxn ang="0">
                <a:pos x="87" y="305"/>
              </a:cxn>
              <a:cxn ang="0">
                <a:pos x="60" y="288"/>
              </a:cxn>
              <a:cxn ang="0">
                <a:pos x="38" y="266"/>
              </a:cxn>
              <a:cxn ang="0">
                <a:pos x="20" y="240"/>
              </a:cxn>
              <a:cxn ang="0">
                <a:pos x="7" y="211"/>
              </a:cxn>
              <a:cxn ang="0">
                <a:pos x="1" y="179"/>
              </a:cxn>
              <a:cxn ang="0">
                <a:pos x="1" y="146"/>
              </a:cxn>
              <a:cxn ang="0">
                <a:pos x="7" y="115"/>
              </a:cxn>
              <a:cxn ang="0">
                <a:pos x="20" y="86"/>
              </a:cxn>
              <a:cxn ang="0">
                <a:pos x="38" y="60"/>
              </a:cxn>
              <a:cxn ang="0">
                <a:pos x="60" y="38"/>
              </a:cxn>
              <a:cxn ang="0">
                <a:pos x="87" y="21"/>
              </a:cxn>
              <a:cxn ang="0">
                <a:pos x="117" y="8"/>
              </a:cxn>
              <a:cxn ang="0">
                <a:pos x="150" y="2"/>
              </a:cxn>
            </a:cxnLst>
            <a:rect l="0" t="0" r="r" b="b"/>
            <a:pathLst>
              <a:path w="334" h="325">
                <a:moveTo>
                  <a:pt x="166" y="0"/>
                </a:moveTo>
                <a:lnTo>
                  <a:pt x="184" y="2"/>
                </a:lnTo>
                <a:lnTo>
                  <a:pt x="200" y="4"/>
                </a:lnTo>
                <a:lnTo>
                  <a:pt x="216" y="8"/>
                </a:lnTo>
                <a:lnTo>
                  <a:pt x="232" y="13"/>
                </a:lnTo>
                <a:lnTo>
                  <a:pt x="247" y="21"/>
                </a:lnTo>
                <a:lnTo>
                  <a:pt x="259" y="28"/>
                </a:lnTo>
                <a:lnTo>
                  <a:pt x="273" y="38"/>
                </a:lnTo>
                <a:lnTo>
                  <a:pt x="284" y="48"/>
                </a:lnTo>
                <a:lnTo>
                  <a:pt x="296" y="60"/>
                </a:lnTo>
                <a:lnTo>
                  <a:pt x="305" y="72"/>
                </a:lnTo>
                <a:lnTo>
                  <a:pt x="313" y="86"/>
                </a:lnTo>
                <a:lnTo>
                  <a:pt x="321" y="100"/>
                </a:lnTo>
                <a:lnTo>
                  <a:pt x="326" y="115"/>
                </a:lnTo>
                <a:lnTo>
                  <a:pt x="330" y="130"/>
                </a:lnTo>
                <a:lnTo>
                  <a:pt x="332" y="146"/>
                </a:lnTo>
                <a:lnTo>
                  <a:pt x="334" y="163"/>
                </a:lnTo>
                <a:lnTo>
                  <a:pt x="332" y="179"/>
                </a:lnTo>
                <a:lnTo>
                  <a:pt x="330" y="196"/>
                </a:lnTo>
                <a:lnTo>
                  <a:pt x="326" y="211"/>
                </a:lnTo>
                <a:lnTo>
                  <a:pt x="321" y="226"/>
                </a:lnTo>
                <a:lnTo>
                  <a:pt x="313" y="240"/>
                </a:lnTo>
                <a:lnTo>
                  <a:pt x="305" y="254"/>
                </a:lnTo>
                <a:lnTo>
                  <a:pt x="296" y="266"/>
                </a:lnTo>
                <a:lnTo>
                  <a:pt x="284" y="278"/>
                </a:lnTo>
                <a:lnTo>
                  <a:pt x="273" y="288"/>
                </a:lnTo>
                <a:lnTo>
                  <a:pt x="259" y="298"/>
                </a:lnTo>
                <a:lnTo>
                  <a:pt x="247" y="305"/>
                </a:lnTo>
                <a:lnTo>
                  <a:pt x="232" y="313"/>
                </a:lnTo>
                <a:lnTo>
                  <a:pt x="216" y="318"/>
                </a:lnTo>
                <a:lnTo>
                  <a:pt x="200" y="322"/>
                </a:lnTo>
                <a:lnTo>
                  <a:pt x="184" y="324"/>
                </a:lnTo>
                <a:lnTo>
                  <a:pt x="166" y="325"/>
                </a:lnTo>
                <a:lnTo>
                  <a:pt x="150" y="324"/>
                </a:lnTo>
                <a:lnTo>
                  <a:pt x="133" y="322"/>
                </a:lnTo>
                <a:lnTo>
                  <a:pt x="117" y="318"/>
                </a:lnTo>
                <a:lnTo>
                  <a:pt x="102" y="313"/>
                </a:lnTo>
                <a:lnTo>
                  <a:pt x="87" y="305"/>
                </a:lnTo>
                <a:lnTo>
                  <a:pt x="73" y="298"/>
                </a:lnTo>
                <a:lnTo>
                  <a:pt x="60" y="288"/>
                </a:lnTo>
                <a:lnTo>
                  <a:pt x="49" y="278"/>
                </a:lnTo>
                <a:lnTo>
                  <a:pt x="38" y="266"/>
                </a:lnTo>
                <a:lnTo>
                  <a:pt x="29" y="254"/>
                </a:lnTo>
                <a:lnTo>
                  <a:pt x="20" y="240"/>
                </a:lnTo>
                <a:lnTo>
                  <a:pt x="12" y="226"/>
                </a:lnTo>
                <a:lnTo>
                  <a:pt x="7" y="211"/>
                </a:lnTo>
                <a:lnTo>
                  <a:pt x="3" y="196"/>
                </a:lnTo>
                <a:lnTo>
                  <a:pt x="1" y="179"/>
                </a:lnTo>
                <a:lnTo>
                  <a:pt x="0" y="163"/>
                </a:lnTo>
                <a:lnTo>
                  <a:pt x="1" y="146"/>
                </a:lnTo>
                <a:lnTo>
                  <a:pt x="3" y="130"/>
                </a:lnTo>
                <a:lnTo>
                  <a:pt x="7" y="115"/>
                </a:lnTo>
                <a:lnTo>
                  <a:pt x="12" y="100"/>
                </a:lnTo>
                <a:lnTo>
                  <a:pt x="20" y="86"/>
                </a:lnTo>
                <a:lnTo>
                  <a:pt x="29" y="72"/>
                </a:lnTo>
                <a:lnTo>
                  <a:pt x="38" y="60"/>
                </a:lnTo>
                <a:lnTo>
                  <a:pt x="49" y="48"/>
                </a:lnTo>
                <a:lnTo>
                  <a:pt x="60" y="38"/>
                </a:lnTo>
                <a:lnTo>
                  <a:pt x="73" y="28"/>
                </a:lnTo>
                <a:lnTo>
                  <a:pt x="87" y="21"/>
                </a:lnTo>
                <a:lnTo>
                  <a:pt x="102" y="13"/>
                </a:lnTo>
                <a:lnTo>
                  <a:pt x="117" y="8"/>
                </a:lnTo>
                <a:lnTo>
                  <a:pt x="133" y="4"/>
                </a:lnTo>
                <a:lnTo>
                  <a:pt x="150" y="2"/>
                </a:lnTo>
                <a:lnTo>
                  <a:pt x="166" y="0"/>
                </a:lnTo>
              </a:path>
            </a:pathLst>
          </a:custGeom>
          <a:noFill/>
          <a:ln w="3175">
            <a:solidFill>
              <a:srgbClr val="1F1A17"/>
            </a:solid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4368" name="Line 1488"/>
          <p:cNvSpPr>
            <a:spLocks noChangeShapeType="1"/>
          </p:cNvSpPr>
          <p:nvPr/>
        </p:nvSpPr>
        <p:spPr bwMode="auto">
          <a:xfrm>
            <a:off x="2239963" y="4832350"/>
            <a:ext cx="117475" cy="1588"/>
          </a:xfrm>
          <a:prstGeom prst="line">
            <a:avLst/>
          </a:prstGeom>
          <a:noFill/>
          <a:ln w="11113">
            <a:solidFill>
              <a:srgbClr val="1F1A17"/>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64976" name="Rectangle 1489"/>
          <p:cNvSpPr/>
          <p:nvPr/>
        </p:nvSpPr>
        <p:spPr>
          <a:xfrm>
            <a:off x="2265363" y="4681538"/>
            <a:ext cx="130175" cy="168275"/>
          </a:xfrm>
          <a:prstGeom prst="rect">
            <a:avLst/>
          </a:prstGeom>
          <a:noFill/>
          <a:ln w="9525">
            <a:noFill/>
          </a:ln>
        </p:spPr>
        <p:txBody>
          <a:bodyPr wrap="none" lIns="0" tIns="0" rIns="0" bIns="0" anchor="t">
            <a:spAutoFit/>
          </a:bodyPr>
          <a:p>
            <a:pPr eaLnBrk="0" hangingPunct="0"/>
            <a:r>
              <a:rPr lang="en-US" altLang="zh-CN" sz="1000" dirty="0">
                <a:solidFill>
                  <a:srgbClr val="1F1A17"/>
                </a:solidFill>
                <a:latin typeface="Bradley Hand ITC" panose="03070402050302030203" pitchFamily="66" charset="0"/>
              </a:rPr>
              <a:t>B</a:t>
            </a:r>
            <a:endParaRPr lang="en-US" altLang="zh-CN" sz="1000" dirty="0">
              <a:latin typeface="Arial" panose="020B0604020202020204" pitchFamily="34" charset="0"/>
            </a:endParaRPr>
          </a:p>
        </p:txBody>
      </p:sp>
      <p:sp>
        <p:nvSpPr>
          <p:cNvPr id="764370" name="Freeform 1490"/>
          <p:cNvSpPr/>
          <p:nvPr/>
        </p:nvSpPr>
        <p:spPr bwMode="auto">
          <a:xfrm>
            <a:off x="2984500" y="4343400"/>
            <a:ext cx="131763" cy="128588"/>
          </a:xfrm>
          <a:custGeom>
            <a:avLst/>
            <a:gdLst/>
            <a:ahLst/>
            <a:cxnLst>
              <a:cxn ang="0">
                <a:pos x="184" y="0"/>
              </a:cxn>
              <a:cxn ang="0">
                <a:pos x="216" y="6"/>
              </a:cxn>
              <a:cxn ang="0">
                <a:pos x="246" y="18"/>
              </a:cxn>
              <a:cxn ang="0">
                <a:pos x="273" y="36"/>
              </a:cxn>
              <a:cxn ang="0">
                <a:pos x="295" y="59"/>
              </a:cxn>
              <a:cxn ang="0">
                <a:pos x="314" y="84"/>
              </a:cxn>
              <a:cxn ang="0">
                <a:pos x="327" y="113"/>
              </a:cxn>
              <a:cxn ang="0">
                <a:pos x="333" y="144"/>
              </a:cxn>
              <a:cxn ang="0">
                <a:pos x="333" y="178"/>
              </a:cxn>
              <a:cxn ang="0">
                <a:pos x="327" y="210"/>
              </a:cxn>
              <a:cxn ang="0">
                <a:pos x="314" y="239"/>
              </a:cxn>
              <a:cxn ang="0">
                <a:pos x="295" y="264"/>
              </a:cxn>
              <a:cxn ang="0">
                <a:pos x="273" y="287"/>
              </a:cxn>
              <a:cxn ang="0">
                <a:pos x="246" y="304"/>
              </a:cxn>
              <a:cxn ang="0">
                <a:pos x="216" y="316"/>
              </a:cxn>
              <a:cxn ang="0">
                <a:pos x="184" y="322"/>
              </a:cxn>
              <a:cxn ang="0">
                <a:pos x="150" y="322"/>
              </a:cxn>
              <a:cxn ang="0">
                <a:pos x="118" y="316"/>
              </a:cxn>
              <a:cxn ang="0">
                <a:pos x="87" y="304"/>
              </a:cxn>
              <a:cxn ang="0">
                <a:pos x="61" y="287"/>
              </a:cxn>
              <a:cxn ang="0">
                <a:pos x="38" y="264"/>
              </a:cxn>
              <a:cxn ang="0">
                <a:pos x="21" y="239"/>
              </a:cxn>
              <a:cxn ang="0">
                <a:pos x="7" y="210"/>
              </a:cxn>
              <a:cxn ang="0">
                <a:pos x="0" y="178"/>
              </a:cxn>
              <a:cxn ang="0">
                <a:pos x="0" y="144"/>
              </a:cxn>
              <a:cxn ang="0">
                <a:pos x="7" y="113"/>
              </a:cxn>
              <a:cxn ang="0">
                <a:pos x="21" y="84"/>
              </a:cxn>
              <a:cxn ang="0">
                <a:pos x="38" y="59"/>
              </a:cxn>
              <a:cxn ang="0">
                <a:pos x="61" y="36"/>
              </a:cxn>
              <a:cxn ang="0">
                <a:pos x="87" y="18"/>
              </a:cxn>
              <a:cxn ang="0">
                <a:pos x="118" y="6"/>
              </a:cxn>
              <a:cxn ang="0">
                <a:pos x="150" y="0"/>
              </a:cxn>
            </a:cxnLst>
            <a:rect l="0" t="0" r="r" b="b"/>
            <a:pathLst>
              <a:path w="334" h="323">
                <a:moveTo>
                  <a:pt x="167" y="0"/>
                </a:moveTo>
                <a:lnTo>
                  <a:pt x="184" y="0"/>
                </a:lnTo>
                <a:lnTo>
                  <a:pt x="201" y="2"/>
                </a:lnTo>
                <a:lnTo>
                  <a:pt x="216" y="6"/>
                </a:lnTo>
                <a:lnTo>
                  <a:pt x="232" y="12"/>
                </a:lnTo>
                <a:lnTo>
                  <a:pt x="246" y="18"/>
                </a:lnTo>
                <a:lnTo>
                  <a:pt x="260" y="27"/>
                </a:lnTo>
                <a:lnTo>
                  <a:pt x="273" y="36"/>
                </a:lnTo>
                <a:lnTo>
                  <a:pt x="285" y="46"/>
                </a:lnTo>
                <a:lnTo>
                  <a:pt x="295" y="59"/>
                </a:lnTo>
                <a:lnTo>
                  <a:pt x="305" y="70"/>
                </a:lnTo>
                <a:lnTo>
                  <a:pt x="314" y="84"/>
                </a:lnTo>
                <a:lnTo>
                  <a:pt x="321" y="98"/>
                </a:lnTo>
                <a:lnTo>
                  <a:pt x="327" y="113"/>
                </a:lnTo>
                <a:lnTo>
                  <a:pt x="331" y="128"/>
                </a:lnTo>
                <a:lnTo>
                  <a:pt x="333" y="144"/>
                </a:lnTo>
                <a:lnTo>
                  <a:pt x="334" y="161"/>
                </a:lnTo>
                <a:lnTo>
                  <a:pt x="333" y="178"/>
                </a:lnTo>
                <a:lnTo>
                  <a:pt x="331" y="194"/>
                </a:lnTo>
                <a:lnTo>
                  <a:pt x="327" y="210"/>
                </a:lnTo>
                <a:lnTo>
                  <a:pt x="321" y="224"/>
                </a:lnTo>
                <a:lnTo>
                  <a:pt x="314" y="239"/>
                </a:lnTo>
                <a:lnTo>
                  <a:pt x="305" y="251"/>
                </a:lnTo>
                <a:lnTo>
                  <a:pt x="295" y="264"/>
                </a:lnTo>
                <a:lnTo>
                  <a:pt x="285" y="275"/>
                </a:lnTo>
                <a:lnTo>
                  <a:pt x="273" y="287"/>
                </a:lnTo>
                <a:lnTo>
                  <a:pt x="260" y="296"/>
                </a:lnTo>
                <a:lnTo>
                  <a:pt x="246" y="304"/>
                </a:lnTo>
                <a:lnTo>
                  <a:pt x="232" y="311"/>
                </a:lnTo>
                <a:lnTo>
                  <a:pt x="216" y="316"/>
                </a:lnTo>
                <a:lnTo>
                  <a:pt x="201" y="321"/>
                </a:lnTo>
                <a:lnTo>
                  <a:pt x="184" y="322"/>
                </a:lnTo>
                <a:lnTo>
                  <a:pt x="167" y="323"/>
                </a:lnTo>
                <a:lnTo>
                  <a:pt x="150" y="322"/>
                </a:lnTo>
                <a:lnTo>
                  <a:pt x="133" y="321"/>
                </a:lnTo>
                <a:lnTo>
                  <a:pt x="118" y="316"/>
                </a:lnTo>
                <a:lnTo>
                  <a:pt x="103" y="311"/>
                </a:lnTo>
                <a:lnTo>
                  <a:pt x="87" y="304"/>
                </a:lnTo>
                <a:lnTo>
                  <a:pt x="74" y="296"/>
                </a:lnTo>
                <a:lnTo>
                  <a:pt x="61" y="287"/>
                </a:lnTo>
                <a:lnTo>
                  <a:pt x="48" y="275"/>
                </a:lnTo>
                <a:lnTo>
                  <a:pt x="38" y="264"/>
                </a:lnTo>
                <a:lnTo>
                  <a:pt x="28" y="251"/>
                </a:lnTo>
                <a:lnTo>
                  <a:pt x="21" y="239"/>
                </a:lnTo>
                <a:lnTo>
                  <a:pt x="13" y="224"/>
                </a:lnTo>
                <a:lnTo>
                  <a:pt x="7" y="210"/>
                </a:lnTo>
                <a:lnTo>
                  <a:pt x="3" y="194"/>
                </a:lnTo>
                <a:lnTo>
                  <a:pt x="0" y="178"/>
                </a:lnTo>
                <a:lnTo>
                  <a:pt x="0" y="161"/>
                </a:lnTo>
                <a:lnTo>
                  <a:pt x="0" y="144"/>
                </a:lnTo>
                <a:lnTo>
                  <a:pt x="3" y="128"/>
                </a:lnTo>
                <a:lnTo>
                  <a:pt x="7" y="113"/>
                </a:lnTo>
                <a:lnTo>
                  <a:pt x="13" y="98"/>
                </a:lnTo>
                <a:lnTo>
                  <a:pt x="21" y="84"/>
                </a:lnTo>
                <a:lnTo>
                  <a:pt x="28" y="70"/>
                </a:lnTo>
                <a:lnTo>
                  <a:pt x="38" y="59"/>
                </a:lnTo>
                <a:lnTo>
                  <a:pt x="48" y="46"/>
                </a:lnTo>
                <a:lnTo>
                  <a:pt x="61" y="36"/>
                </a:lnTo>
                <a:lnTo>
                  <a:pt x="74" y="27"/>
                </a:lnTo>
                <a:lnTo>
                  <a:pt x="87" y="18"/>
                </a:lnTo>
                <a:lnTo>
                  <a:pt x="103" y="12"/>
                </a:lnTo>
                <a:lnTo>
                  <a:pt x="118" y="6"/>
                </a:lnTo>
                <a:lnTo>
                  <a:pt x="133" y="2"/>
                </a:lnTo>
                <a:lnTo>
                  <a:pt x="150" y="0"/>
                </a:lnTo>
                <a:lnTo>
                  <a:pt x="167" y="0"/>
                </a:lnTo>
                <a:close/>
              </a:path>
            </a:pathLst>
          </a:custGeom>
          <a:solidFill>
            <a:srgbClr val="F2CDBE"/>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4371" name="Freeform 1491"/>
          <p:cNvSpPr/>
          <p:nvPr/>
        </p:nvSpPr>
        <p:spPr bwMode="auto">
          <a:xfrm>
            <a:off x="2984500" y="4343400"/>
            <a:ext cx="131763" cy="128588"/>
          </a:xfrm>
          <a:custGeom>
            <a:avLst/>
            <a:gdLst/>
            <a:ahLst/>
            <a:cxnLst>
              <a:cxn ang="0">
                <a:pos x="184" y="0"/>
              </a:cxn>
              <a:cxn ang="0">
                <a:pos x="216" y="6"/>
              </a:cxn>
              <a:cxn ang="0">
                <a:pos x="246" y="18"/>
              </a:cxn>
              <a:cxn ang="0">
                <a:pos x="273" y="36"/>
              </a:cxn>
              <a:cxn ang="0">
                <a:pos x="295" y="59"/>
              </a:cxn>
              <a:cxn ang="0">
                <a:pos x="314" y="84"/>
              </a:cxn>
              <a:cxn ang="0">
                <a:pos x="327" y="113"/>
              </a:cxn>
              <a:cxn ang="0">
                <a:pos x="333" y="144"/>
              </a:cxn>
              <a:cxn ang="0">
                <a:pos x="333" y="178"/>
              </a:cxn>
              <a:cxn ang="0">
                <a:pos x="327" y="210"/>
              </a:cxn>
              <a:cxn ang="0">
                <a:pos x="314" y="239"/>
              </a:cxn>
              <a:cxn ang="0">
                <a:pos x="295" y="264"/>
              </a:cxn>
              <a:cxn ang="0">
                <a:pos x="273" y="287"/>
              </a:cxn>
              <a:cxn ang="0">
                <a:pos x="246" y="304"/>
              </a:cxn>
              <a:cxn ang="0">
                <a:pos x="216" y="316"/>
              </a:cxn>
              <a:cxn ang="0">
                <a:pos x="184" y="322"/>
              </a:cxn>
              <a:cxn ang="0">
                <a:pos x="150" y="322"/>
              </a:cxn>
              <a:cxn ang="0">
                <a:pos x="118" y="316"/>
              </a:cxn>
              <a:cxn ang="0">
                <a:pos x="87" y="304"/>
              </a:cxn>
              <a:cxn ang="0">
                <a:pos x="61" y="287"/>
              </a:cxn>
              <a:cxn ang="0">
                <a:pos x="38" y="264"/>
              </a:cxn>
              <a:cxn ang="0">
                <a:pos x="21" y="239"/>
              </a:cxn>
              <a:cxn ang="0">
                <a:pos x="7" y="210"/>
              </a:cxn>
              <a:cxn ang="0">
                <a:pos x="0" y="178"/>
              </a:cxn>
              <a:cxn ang="0">
                <a:pos x="0" y="144"/>
              </a:cxn>
              <a:cxn ang="0">
                <a:pos x="7" y="113"/>
              </a:cxn>
              <a:cxn ang="0">
                <a:pos x="21" y="84"/>
              </a:cxn>
              <a:cxn ang="0">
                <a:pos x="38" y="59"/>
              </a:cxn>
              <a:cxn ang="0">
                <a:pos x="61" y="36"/>
              </a:cxn>
              <a:cxn ang="0">
                <a:pos x="87" y="18"/>
              </a:cxn>
              <a:cxn ang="0">
                <a:pos x="118" y="6"/>
              </a:cxn>
              <a:cxn ang="0">
                <a:pos x="150" y="0"/>
              </a:cxn>
            </a:cxnLst>
            <a:rect l="0" t="0" r="r" b="b"/>
            <a:pathLst>
              <a:path w="334" h="323">
                <a:moveTo>
                  <a:pt x="167" y="0"/>
                </a:moveTo>
                <a:lnTo>
                  <a:pt x="184" y="0"/>
                </a:lnTo>
                <a:lnTo>
                  <a:pt x="201" y="2"/>
                </a:lnTo>
                <a:lnTo>
                  <a:pt x="216" y="6"/>
                </a:lnTo>
                <a:lnTo>
                  <a:pt x="232" y="12"/>
                </a:lnTo>
                <a:lnTo>
                  <a:pt x="246" y="18"/>
                </a:lnTo>
                <a:lnTo>
                  <a:pt x="260" y="27"/>
                </a:lnTo>
                <a:lnTo>
                  <a:pt x="273" y="36"/>
                </a:lnTo>
                <a:lnTo>
                  <a:pt x="285" y="46"/>
                </a:lnTo>
                <a:lnTo>
                  <a:pt x="295" y="59"/>
                </a:lnTo>
                <a:lnTo>
                  <a:pt x="305" y="70"/>
                </a:lnTo>
                <a:lnTo>
                  <a:pt x="314" y="84"/>
                </a:lnTo>
                <a:lnTo>
                  <a:pt x="321" y="98"/>
                </a:lnTo>
                <a:lnTo>
                  <a:pt x="327" y="113"/>
                </a:lnTo>
                <a:lnTo>
                  <a:pt x="331" y="128"/>
                </a:lnTo>
                <a:lnTo>
                  <a:pt x="333" y="144"/>
                </a:lnTo>
                <a:lnTo>
                  <a:pt x="334" y="161"/>
                </a:lnTo>
                <a:lnTo>
                  <a:pt x="333" y="178"/>
                </a:lnTo>
                <a:lnTo>
                  <a:pt x="331" y="194"/>
                </a:lnTo>
                <a:lnTo>
                  <a:pt x="327" y="210"/>
                </a:lnTo>
                <a:lnTo>
                  <a:pt x="321" y="224"/>
                </a:lnTo>
                <a:lnTo>
                  <a:pt x="314" y="239"/>
                </a:lnTo>
                <a:lnTo>
                  <a:pt x="305" y="251"/>
                </a:lnTo>
                <a:lnTo>
                  <a:pt x="295" y="264"/>
                </a:lnTo>
                <a:lnTo>
                  <a:pt x="285" y="275"/>
                </a:lnTo>
                <a:lnTo>
                  <a:pt x="273" y="287"/>
                </a:lnTo>
                <a:lnTo>
                  <a:pt x="260" y="296"/>
                </a:lnTo>
                <a:lnTo>
                  <a:pt x="246" y="304"/>
                </a:lnTo>
                <a:lnTo>
                  <a:pt x="232" y="311"/>
                </a:lnTo>
                <a:lnTo>
                  <a:pt x="216" y="316"/>
                </a:lnTo>
                <a:lnTo>
                  <a:pt x="201" y="321"/>
                </a:lnTo>
                <a:lnTo>
                  <a:pt x="184" y="322"/>
                </a:lnTo>
                <a:lnTo>
                  <a:pt x="167" y="323"/>
                </a:lnTo>
                <a:lnTo>
                  <a:pt x="150" y="322"/>
                </a:lnTo>
                <a:lnTo>
                  <a:pt x="133" y="321"/>
                </a:lnTo>
                <a:lnTo>
                  <a:pt x="118" y="316"/>
                </a:lnTo>
                <a:lnTo>
                  <a:pt x="103" y="311"/>
                </a:lnTo>
                <a:lnTo>
                  <a:pt x="87" y="304"/>
                </a:lnTo>
                <a:lnTo>
                  <a:pt x="74" y="296"/>
                </a:lnTo>
                <a:lnTo>
                  <a:pt x="61" y="287"/>
                </a:lnTo>
                <a:lnTo>
                  <a:pt x="48" y="275"/>
                </a:lnTo>
                <a:lnTo>
                  <a:pt x="38" y="264"/>
                </a:lnTo>
                <a:lnTo>
                  <a:pt x="28" y="251"/>
                </a:lnTo>
                <a:lnTo>
                  <a:pt x="21" y="239"/>
                </a:lnTo>
                <a:lnTo>
                  <a:pt x="13" y="224"/>
                </a:lnTo>
                <a:lnTo>
                  <a:pt x="7" y="210"/>
                </a:lnTo>
                <a:lnTo>
                  <a:pt x="3" y="194"/>
                </a:lnTo>
                <a:lnTo>
                  <a:pt x="0" y="178"/>
                </a:lnTo>
                <a:lnTo>
                  <a:pt x="0" y="161"/>
                </a:lnTo>
                <a:lnTo>
                  <a:pt x="0" y="144"/>
                </a:lnTo>
                <a:lnTo>
                  <a:pt x="3" y="128"/>
                </a:lnTo>
                <a:lnTo>
                  <a:pt x="7" y="113"/>
                </a:lnTo>
                <a:lnTo>
                  <a:pt x="13" y="98"/>
                </a:lnTo>
                <a:lnTo>
                  <a:pt x="21" y="84"/>
                </a:lnTo>
                <a:lnTo>
                  <a:pt x="28" y="70"/>
                </a:lnTo>
                <a:lnTo>
                  <a:pt x="38" y="59"/>
                </a:lnTo>
                <a:lnTo>
                  <a:pt x="48" y="46"/>
                </a:lnTo>
                <a:lnTo>
                  <a:pt x="61" y="36"/>
                </a:lnTo>
                <a:lnTo>
                  <a:pt x="74" y="27"/>
                </a:lnTo>
                <a:lnTo>
                  <a:pt x="87" y="18"/>
                </a:lnTo>
                <a:lnTo>
                  <a:pt x="103" y="12"/>
                </a:lnTo>
                <a:lnTo>
                  <a:pt x="118" y="6"/>
                </a:lnTo>
                <a:lnTo>
                  <a:pt x="133" y="2"/>
                </a:lnTo>
                <a:lnTo>
                  <a:pt x="150" y="0"/>
                </a:lnTo>
                <a:lnTo>
                  <a:pt x="167" y="0"/>
                </a:lnTo>
              </a:path>
            </a:pathLst>
          </a:custGeom>
          <a:noFill/>
          <a:ln w="3175">
            <a:solidFill>
              <a:srgbClr val="1F1A17"/>
            </a:solid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4372" name="Line 1492"/>
          <p:cNvSpPr>
            <a:spLocks noChangeShapeType="1"/>
          </p:cNvSpPr>
          <p:nvPr/>
        </p:nvSpPr>
        <p:spPr bwMode="auto">
          <a:xfrm flipH="1">
            <a:off x="3041650" y="4344988"/>
            <a:ext cx="12700" cy="1588"/>
          </a:xfrm>
          <a:prstGeom prst="line">
            <a:avLst/>
          </a:prstGeom>
          <a:noFill/>
          <a:ln w="3175">
            <a:solidFill>
              <a:srgbClr val="1F1A17"/>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4373" name="Freeform 1493"/>
          <p:cNvSpPr/>
          <p:nvPr/>
        </p:nvSpPr>
        <p:spPr bwMode="auto">
          <a:xfrm>
            <a:off x="3073400" y="4362450"/>
            <a:ext cx="12700" cy="14288"/>
          </a:xfrm>
          <a:custGeom>
            <a:avLst/>
            <a:gdLst/>
            <a:ahLst/>
            <a:cxnLst>
              <a:cxn ang="0">
                <a:pos x="0" y="34"/>
              </a:cxn>
              <a:cxn ang="0">
                <a:pos x="5" y="37"/>
              </a:cxn>
              <a:cxn ang="0">
                <a:pos x="9" y="38"/>
              </a:cxn>
              <a:cxn ang="0">
                <a:pos x="12" y="38"/>
              </a:cxn>
              <a:cxn ang="0">
                <a:pos x="16" y="37"/>
              </a:cxn>
              <a:cxn ang="0">
                <a:pos x="20" y="36"/>
              </a:cxn>
              <a:cxn ang="0">
                <a:pos x="22" y="34"/>
              </a:cxn>
              <a:cxn ang="0">
                <a:pos x="26" y="32"/>
              </a:cxn>
              <a:cxn ang="0">
                <a:pos x="27" y="28"/>
              </a:cxn>
              <a:cxn ang="0">
                <a:pos x="30" y="26"/>
              </a:cxn>
              <a:cxn ang="0">
                <a:pos x="31" y="22"/>
              </a:cxn>
              <a:cxn ang="0">
                <a:pos x="31" y="18"/>
              </a:cxn>
              <a:cxn ang="0">
                <a:pos x="31" y="14"/>
              </a:cxn>
              <a:cxn ang="0">
                <a:pos x="30" y="10"/>
              </a:cxn>
              <a:cxn ang="0">
                <a:pos x="29" y="7"/>
              </a:cxn>
              <a:cxn ang="0">
                <a:pos x="26" y="4"/>
              </a:cxn>
              <a:cxn ang="0">
                <a:pos x="22" y="0"/>
              </a:cxn>
              <a:cxn ang="0">
                <a:pos x="0" y="34"/>
              </a:cxn>
            </a:cxnLst>
            <a:rect l="0" t="0" r="r" b="b"/>
            <a:pathLst>
              <a:path w="31" h="38">
                <a:moveTo>
                  <a:pt x="0" y="34"/>
                </a:moveTo>
                <a:lnTo>
                  <a:pt x="5" y="37"/>
                </a:lnTo>
                <a:lnTo>
                  <a:pt x="9" y="38"/>
                </a:lnTo>
                <a:lnTo>
                  <a:pt x="12" y="38"/>
                </a:lnTo>
                <a:lnTo>
                  <a:pt x="16" y="37"/>
                </a:lnTo>
                <a:lnTo>
                  <a:pt x="20" y="36"/>
                </a:lnTo>
                <a:lnTo>
                  <a:pt x="22" y="34"/>
                </a:lnTo>
                <a:lnTo>
                  <a:pt x="26" y="32"/>
                </a:lnTo>
                <a:lnTo>
                  <a:pt x="27" y="28"/>
                </a:lnTo>
                <a:lnTo>
                  <a:pt x="30" y="26"/>
                </a:lnTo>
                <a:lnTo>
                  <a:pt x="31" y="22"/>
                </a:lnTo>
                <a:lnTo>
                  <a:pt x="31" y="18"/>
                </a:lnTo>
                <a:lnTo>
                  <a:pt x="31" y="14"/>
                </a:lnTo>
                <a:lnTo>
                  <a:pt x="30" y="10"/>
                </a:lnTo>
                <a:lnTo>
                  <a:pt x="29" y="7"/>
                </a:lnTo>
                <a:lnTo>
                  <a:pt x="26" y="4"/>
                </a:lnTo>
                <a:lnTo>
                  <a:pt x="22" y="0"/>
                </a:lnTo>
                <a:lnTo>
                  <a:pt x="0" y="34"/>
                </a:lnTo>
                <a:close/>
              </a:path>
            </a:pathLst>
          </a:custGeom>
          <a:solidFill>
            <a:srgbClr val="1F1A17"/>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4374" name="Freeform 1494"/>
          <p:cNvSpPr/>
          <p:nvPr/>
        </p:nvSpPr>
        <p:spPr bwMode="auto">
          <a:xfrm>
            <a:off x="3024188" y="4337050"/>
            <a:ext cx="57150" cy="38100"/>
          </a:xfrm>
          <a:custGeom>
            <a:avLst/>
            <a:gdLst/>
            <a:ahLst/>
            <a:cxnLst>
              <a:cxn ang="0">
                <a:pos x="26" y="1"/>
              </a:cxn>
              <a:cxn ang="0">
                <a:pos x="26" y="34"/>
              </a:cxn>
              <a:cxn ang="0">
                <a:pos x="121" y="95"/>
              </a:cxn>
              <a:cxn ang="0">
                <a:pos x="143" y="61"/>
              </a:cxn>
              <a:cxn ang="0">
                <a:pos x="48" y="0"/>
              </a:cxn>
              <a:cxn ang="0">
                <a:pos x="26" y="1"/>
              </a:cxn>
              <a:cxn ang="0">
                <a:pos x="26" y="1"/>
              </a:cxn>
              <a:cxn ang="0">
                <a:pos x="0" y="17"/>
              </a:cxn>
              <a:cxn ang="0">
                <a:pos x="26" y="34"/>
              </a:cxn>
              <a:cxn ang="0">
                <a:pos x="26" y="1"/>
              </a:cxn>
            </a:cxnLst>
            <a:rect l="0" t="0" r="r" b="b"/>
            <a:pathLst>
              <a:path w="143" h="95">
                <a:moveTo>
                  <a:pt x="26" y="1"/>
                </a:moveTo>
                <a:lnTo>
                  <a:pt x="26" y="34"/>
                </a:lnTo>
                <a:lnTo>
                  <a:pt x="121" y="95"/>
                </a:lnTo>
                <a:lnTo>
                  <a:pt x="143" y="61"/>
                </a:lnTo>
                <a:lnTo>
                  <a:pt x="48" y="0"/>
                </a:lnTo>
                <a:lnTo>
                  <a:pt x="26" y="1"/>
                </a:lnTo>
                <a:lnTo>
                  <a:pt x="26" y="1"/>
                </a:lnTo>
                <a:lnTo>
                  <a:pt x="0" y="17"/>
                </a:lnTo>
                <a:lnTo>
                  <a:pt x="26" y="34"/>
                </a:lnTo>
                <a:lnTo>
                  <a:pt x="26" y="1"/>
                </a:lnTo>
                <a:close/>
              </a:path>
            </a:pathLst>
          </a:custGeom>
          <a:solidFill>
            <a:srgbClr val="1F1A17"/>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4375" name="Freeform 1495"/>
          <p:cNvSpPr/>
          <p:nvPr/>
        </p:nvSpPr>
        <p:spPr bwMode="auto">
          <a:xfrm>
            <a:off x="3035300" y="4313238"/>
            <a:ext cx="46038" cy="38100"/>
          </a:xfrm>
          <a:custGeom>
            <a:avLst/>
            <a:gdLst/>
            <a:ahLst/>
            <a:cxnLst>
              <a:cxn ang="0">
                <a:pos x="95" y="0"/>
              </a:cxn>
              <a:cxn ang="0">
                <a:pos x="0" y="63"/>
              </a:cxn>
              <a:cxn ang="0">
                <a:pos x="22" y="96"/>
              </a:cxn>
              <a:cxn ang="0">
                <a:pos x="117" y="34"/>
              </a:cxn>
              <a:cxn ang="0">
                <a:pos x="95" y="0"/>
              </a:cxn>
            </a:cxnLst>
            <a:rect l="0" t="0" r="r" b="b"/>
            <a:pathLst>
              <a:path w="117" h="96">
                <a:moveTo>
                  <a:pt x="95" y="0"/>
                </a:moveTo>
                <a:lnTo>
                  <a:pt x="0" y="63"/>
                </a:lnTo>
                <a:lnTo>
                  <a:pt x="22" y="96"/>
                </a:lnTo>
                <a:lnTo>
                  <a:pt x="117" y="34"/>
                </a:lnTo>
                <a:lnTo>
                  <a:pt x="95" y="0"/>
                </a:lnTo>
                <a:close/>
              </a:path>
            </a:pathLst>
          </a:custGeom>
          <a:solidFill>
            <a:srgbClr val="1F1A17"/>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4376" name="Freeform 1496"/>
          <p:cNvSpPr/>
          <p:nvPr/>
        </p:nvSpPr>
        <p:spPr bwMode="auto">
          <a:xfrm>
            <a:off x="3073400" y="4311650"/>
            <a:ext cx="12700" cy="14288"/>
          </a:xfrm>
          <a:custGeom>
            <a:avLst/>
            <a:gdLst/>
            <a:ahLst/>
            <a:cxnLst>
              <a:cxn ang="0">
                <a:pos x="22" y="37"/>
              </a:cxn>
              <a:cxn ang="0">
                <a:pos x="26" y="34"/>
              </a:cxn>
              <a:cxn ang="0">
                <a:pos x="29" y="31"/>
              </a:cxn>
              <a:cxn ang="0">
                <a:pos x="30" y="27"/>
              </a:cxn>
              <a:cxn ang="0">
                <a:pos x="31" y="23"/>
              </a:cxn>
              <a:cxn ang="0">
                <a:pos x="31" y="19"/>
              </a:cxn>
              <a:cxn ang="0">
                <a:pos x="31" y="16"/>
              </a:cxn>
              <a:cxn ang="0">
                <a:pos x="30" y="13"/>
              </a:cxn>
              <a:cxn ang="0">
                <a:pos x="27" y="9"/>
              </a:cxn>
              <a:cxn ang="0">
                <a:pos x="25" y="7"/>
              </a:cxn>
              <a:cxn ang="0">
                <a:pos x="22" y="4"/>
              </a:cxn>
              <a:cxn ang="0">
                <a:pos x="20" y="2"/>
              </a:cxn>
              <a:cxn ang="0">
                <a:pos x="16" y="0"/>
              </a:cxn>
              <a:cxn ang="0">
                <a:pos x="12" y="0"/>
              </a:cxn>
              <a:cxn ang="0">
                <a:pos x="9" y="0"/>
              </a:cxn>
              <a:cxn ang="0">
                <a:pos x="5" y="2"/>
              </a:cxn>
              <a:cxn ang="0">
                <a:pos x="0" y="3"/>
              </a:cxn>
              <a:cxn ang="0">
                <a:pos x="22" y="37"/>
              </a:cxn>
            </a:cxnLst>
            <a:rect l="0" t="0" r="r" b="b"/>
            <a:pathLst>
              <a:path w="31" h="37">
                <a:moveTo>
                  <a:pt x="22" y="37"/>
                </a:moveTo>
                <a:lnTo>
                  <a:pt x="26" y="34"/>
                </a:lnTo>
                <a:lnTo>
                  <a:pt x="29" y="31"/>
                </a:lnTo>
                <a:lnTo>
                  <a:pt x="30" y="27"/>
                </a:lnTo>
                <a:lnTo>
                  <a:pt x="31" y="23"/>
                </a:lnTo>
                <a:lnTo>
                  <a:pt x="31" y="19"/>
                </a:lnTo>
                <a:lnTo>
                  <a:pt x="31" y="16"/>
                </a:lnTo>
                <a:lnTo>
                  <a:pt x="30" y="13"/>
                </a:lnTo>
                <a:lnTo>
                  <a:pt x="27" y="9"/>
                </a:lnTo>
                <a:lnTo>
                  <a:pt x="25" y="7"/>
                </a:lnTo>
                <a:lnTo>
                  <a:pt x="22" y="4"/>
                </a:lnTo>
                <a:lnTo>
                  <a:pt x="20" y="2"/>
                </a:lnTo>
                <a:lnTo>
                  <a:pt x="16" y="0"/>
                </a:lnTo>
                <a:lnTo>
                  <a:pt x="12" y="0"/>
                </a:lnTo>
                <a:lnTo>
                  <a:pt x="9" y="0"/>
                </a:lnTo>
                <a:lnTo>
                  <a:pt x="5" y="2"/>
                </a:lnTo>
                <a:lnTo>
                  <a:pt x="0" y="3"/>
                </a:lnTo>
                <a:lnTo>
                  <a:pt x="22" y="37"/>
                </a:lnTo>
                <a:close/>
              </a:path>
            </a:pathLst>
          </a:custGeom>
          <a:solidFill>
            <a:srgbClr val="1F1A17"/>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4377" name="Freeform 1497"/>
          <p:cNvSpPr/>
          <p:nvPr/>
        </p:nvSpPr>
        <p:spPr bwMode="auto">
          <a:xfrm>
            <a:off x="3032125" y="4359275"/>
            <a:ext cx="31750" cy="31750"/>
          </a:xfrm>
          <a:custGeom>
            <a:avLst/>
            <a:gdLst/>
            <a:ahLst/>
            <a:cxnLst>
              <a:cxn ang="0">
                <a:pos x="39" y="0"/>
              </a:cxn>
              <a:cxn ang="0">
                <a:pos x="47" y="1"/>
              </a:cxn>
              <a:cxn ang="0">
                <a:pos x="54" y="3"/>
              </a:cxn>
              <a:cxn ang="0">
                <a:pos x="60" y="6"/>
              </a:cxn>
              <a:cxn ang="0">
                <a:pos x="67" y="11"/>
              </a:cxn>
              <a:cxn ang="0">
                <a:pos x="72" y="18"/>
              </a:cxn>
              <a:cxn ang="0">
                <a:pos x="76" y="24"/>
              </a:cxn>
              <a:cxn ang="0">
                <a:pos x="77" y="32"/>
              </a:cxn>
              <a:cxn ang="0">
                <a:pos x="78" y="39"/>
              </a:cxn>
              <a:cxn ang="0">
                <a:pos x="77" y="47"/>
              </a:cxn>
              <a:cxn ang="0">
                <a:pos x="76" y="54"/>
              </a:cxn>
              <a:cxn ang="0">
                <a:pos x="72" y="61"/>
              </a:cxn>
              <a:cxn ang="0">
                <a:pos x="67" y="67"/>
              </a:cxn>
              <a:cxn ang="0">
                <a:pos x="60" y="71"/>
              </a:cxn>
              <a:cxn ang="0">
                <a:pos x="54" y="74"/>
              </a:cxn>
              <a:cxn ang="0">
                <a:pos x="47" y="77"/>
              </a:cxn>
              <a:cxn ang="0">
                <a:pos x="39" y="78"/>
              </a:cxn>
              <a:cxn ang="0">
                <a:pos x="31" y="77"/>
              </a:cxn>
              <a:cxn ang="0">
                <a:pos x="24" y="74"/>
              </a:cxn>
              <a:cxn ang="0">
                <a:pos x="18" y="71"/>
              </a:cxn>
              <a:cxn ang="0">
                <a:pos x="11" y="67"/>
              </a:cxn>
              <a:cxn ang="0">
                <a:pos x="6" y="61"/>
              </a:cxn>
              <a:cxn ang="0">
                <a:pos x="4" y="54"/>
              </a:cxn>
              <a:cxn ang="0">
                <a:pos x="1" y="47"/>
              </a:cxn>
              <a:cxn ang="0">
                <a:pos x="0" y="39"/>
              </a:cxn>
              <a:cxn ang="0">
                <a:pos x="1" y="32"/>
              </a:cxn>
              <a:cxn ang="0">
                <a:pos x="4" y="24"/>
              </a:cxn>
              <a:cxn ang="0">
                <a:pos x="6" y="18"/>
              </a:cxn>
              <a:cxn ang="0">
                <a:pos x="11" y="11"/>
              </a:cxn>
              <a:cxn ang="0">
                <a:pos x="18" y="6"/>
              </a:cxn>
              <a:cxn ang="0">
                <a:pos x="24" y="3"/>
              </a:cxn>
              <a:cxn ang="0">
                <a:pos x="31" y="1"/>
              </a:cxn>
              <a:cxn ang="0">
                <a:pos x="39" y="0"/>
              </a:cxn>
            </a:cxnLst>
            <a:rect l="0" t="0" r="r" b="b"/>
            <a:pathLst>
              <a:path w="78" h="78">
                <a:moveTo>
                  <a:pt x="39" y="0"/>
                </a:moveTo>
                <a:lnTo>
                  <a:pt x="47" y="1"/>
                </a:lnTo>
                <a:lnTo>
                  <a:pt x="54" y="3"/>
                </a:lnTo>
                <a:lnTo>
                  <a:pt x="60" y="6"/>
                </a:lnTo>
                <a:lnTo>
                  <a:pt x="67" y="11"/>
                </a:lnTo>
                <a:lnTo>
                  <a:pt x="72" y="18"/>
                </a:lnTo>
                <a:lnTo>
                  <a:pt x="76" y="24"/>
                </a:lnTo>
                <a:lnTo>
                  <a:pt x="77" y="32"/>
                </a:lnTo>
                <a:lnTo>
                  <a:pt x="78" y="39"/>
                </a:lnTo>
                <a:lnTo>
                  <a:pt x="77" y="47"/>
                </a:lnTo>
                <a:lnTo>
                  <a:pt x="76" y="54"/>
                </a:lnTo>
                <a:lnTo>
                  <a:pt x="72" y="61"/>
                </a:lnTo>
                <a:lnTo>
                  <a:pt x="67" y="67"/>
                </a:lnTo>
                <a:lnTo>
                  <a:pt x="60" y="71"/>
                </a:lnTo>
                <a:lnTo>
                  <a:pt x="54" y="74"/>
                </a:lnTo>
                <a:lnTo>
                  <a:pt x="47" y="77"/>
                </a:lnTo>
                <a:lnTo>
                  <a:pt x="39" y="78"/>
                </a:lnTo>
                <a:lnTo>
                  <a:pt x="31" y="77"/>
                </a:lnTo>
                <a:lnTo>
                  <a:pt x="24" y="74"/>
                </a:lnTo>
                <a:lnTo>
                  <a:pt x="18" y="71"/>
                </a:lnTo>
                <a:lnTo>
                  <a:pt x="11" y="67"/>
                </a:lnTo>
                <a:lnTo>
                  <a:pt x="6" y="61"/>
                </a:lnTo>
                <a:lnTo>
                  <a:pt x="4" y="54"/>
                </a:lnTo>
                <a:lnTo>
                  <a:pt x="1" y="47"/>
                </a:lnTo>
                <a:lnTo>
                  <a:pt x="0" y="39"/>
                </a:lnTo>
                <a:lnTo>
                  <a:pt x="1" y="32"/>
                </a:lnTo>
                <a:lnTo>
                  <a:pt x="4" y="24"/>
                </a:lnTo>
                <a:lnTo>
                  <a:pt x="6" y="18"/>
                </a:lnTo>
                <a:lnTo>
                  <a:pt x="11" y="11"/>
                </a:lnTo>
                <a:lnTo>
                  <a:pt x="18" y="6"/>
                </a:lnTo>
                <a:lnTo>
                  <a:pt x="24" y="3"/>
                </a:lnTo>
                <a:lnTo>
                  <a:pt x="31" y="1"/>
                </a:lnTo>
                <a:lnTo>
                  <a:pt x="39" y="0"/>
                </a:lnTo>
                <a:close/>
              </a:path>
            </a:pathLst>
          </a:custGeom>
          <a:solidFill>
            <a:srgbClr val="F2CDBE"/>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4378" name="Freeform 1498"/>
          <p:cNvSpPr/>
          <p:nvPr/>
        </p:nvSpPr>
        <p:spPr bwMode="auto">
          <a:xfrm>
            <a:off x="3032125" y="4359275"/>
            <a:ext cx="31750" cy="31750"/>
          </a:xfrm>
          <a:custGeom>
            <a:avLst/>
            <a:gdLst/>
            <a:ahLst/>
            <a:cxnLst>
              <a:cxn ang="0">
                <a:pos x="39" y="0"/>
              </a:cxn>
              <a:cxn ang="0">
                <a:pos x="47" y="1"/>
              </a:cxn>
              <a:cxn ang="0">
                <a:pos x="54" y="3"/>
              </a:cxn>
              <a:cxn ang="0">
                <a:pos x="60" y="6"/>
              </a:cxn>
              <a:cxn ang="0">
                <a:pos x="67" y="11"/>
              </a:cxn>
              <a:cxn ang="0">
                <a:pos x="72" y="18"/>
              </a:cxn>
              <a:cxn ang="0">
                <a:pos x="76" y="24"/>
              </a:cxn>
              <a:cxn ang="0">
                <a:pos x="77" y="32"/>
              </a:cxn>
              <a:cxn ang="0">
                <a:pos x="78" y="39"/>
              </a:cxn>
              <a:cxn ang="0">
                <a:pos x="77" y="47"/>
              </a:cxn>
              <a:cxn ang="0">
                <a:pos x="76" y="54"/>
              </a:cxn>
              <a:cxn ang="0">
                <a:pos x="72" y="61"/>
              </a:cxn>
              <a:cxn ang="0">
                <a:pos x="67" y="67"/>
              </a:cxn>
              <a:cxn ang="0">
                <a:pos x="60" y="71"/>
              </a:cxn>
              <a:cxn ang="0">
                <a:pos x="54" y="74"/>
              </a:cxn>
              <a:cxn ang="0">
                <a:pos x="47" y="77"/>
              </a:cxn>
              <a:cxn ang="0">
                <a:pos x="39" y="78"/>
              </a:cxn>
              <a:cxn ang="0">
                <a:pos x="31" y="77"/>
              </a:cxn>
              <a:cxn ang="0">
                <a:pos x="24" y="74"/>
              </a:cxn>
              <a:cxn ang="0">
                <a:pos x="18" y="71"/>
              </a:cxn>
              <a:cxn ang="0">
                <a:pos x="11" y="67"/>
              </a:cxn>
              <a:cxn ang="0">
                <a:pos x="6" y="61"/>
              </a:cxn>
              <a:cxn ang="0">
                <a:pos x="4" y="54"/>
              </a:cxn>
              <a:cxn ang="0">
                <a:pos x="1" y="47"/>
              </a:cxn>
              <a:cxn ang="0">
                <a:pos x="0" y="39"/>
              </a:cxn>
              <a:cxn ang="0">
                <a:pos x="1" y="32"/>
              </a:cxn>
              <a:cxn ang="0">
                <a:pos x="4" y="24"/>
              </a:cxn>
              <a:cxn ang="0">
                <a:pos x="6" y="18"/>
              </a:cxn>
              <a:cxn ang="0">
                <a:pos x="11" y="11"/>
              </a:cxn>
              <a:cxn ang="0">
                <a:pos x="18" y="6"/>
              </a:cxn>
              <a:cxn ang="0">
                <a:pos x="24" y="3"/>
              </a:cxn>
              <a:cxn ang="0">
                <a:pos x="31" y="1"/>
              </a:cxn>
              <a:cxn ang="0">
                <a:pos x="39" y="0"/>
              </a:cxn>
            </a:cxnLst>
            <a:rect l="0" t="0" r="r" b="b"/>
            <a:pathLst>
              <a:path w="78" h="78">
                <a:moveTo>
                  <a:pt x="39" y="0"/>
                </a:moveTo>
                <a:lnTo>
                  <a:pt x="47" y="1"/>
                </a:lnTo>
                <a:lnTo>
                  <a:pt x="54" y="3"/>
                </a:lnTo>
                <a:lnTo>
                  <a:pt x="60" y="6"/>
                </a:lnTo>
                <a:lnTo>
                  <a:pt x="67" y="11"/>
                </a:lnTo>
                <a:lnTo>
                  <a:pt x="72" y="18"/>
                </a:lnTo>
                <a:lnTo>
                  <a:pt x="76" y="24"/>
                </a:lnTo>
                <a:lnTo>
                  <a:pt x="77" y="32"/>
                </a:lnTo>
                <a:lnTo>
                  <a:pt x="78" y="39"/>
                </a:lnTo>
                <a:lnTo>
                  <a:pt x="77" y="47"/>
                </a:lnTo>
                <a:lnTo>
                  <a:pt x="76" y="54"/>
                </a:lnTo>
                <a:lnTo>
                  <a:pt x="72" y="61"/>
                </a:lnTo>
                <a:lnTo>
                  <a:pt x="67" y="67"/>
                </a:lnTo>
                <a:lnTo>
                  <a:pt x="60" y="71"/>
                </a:lnTo>
                <a:lnTo>
                  <a:pt x="54" y="74"/>
                </a:lnTo>
                <a:lnTo>
                  <a:pt x="47" y="77"/>
                </a:lnTo>
                <a:lnTo>
                  <a:pt x="39" y="78"/>
                </a:lnTo>
                <a:lnTo>
                  <a:pt x="31" y="77"/>
                </a:lnTo>
                <a:lnTo>
                  <a:pt x="24" y="74"/>
                </a:lnTo>
                <a:lnTo>
                  <a:pt x="18" y="71"/>
                </a:lnTo>
                <a:lnTo>
                  <a:pt x="11" y="67"/>
                </a:lnTo>
                <a:lnTo>
                  <a:pt x="6" y="61"/>
                </a:lnTo>
                <a:lnTo>
                  <a:pt x="4" y="54"/>
                </a:lnTo>
                <a:lnTo>
                  <a:pt x="1" y="47"/>
                </a:lnTo>
                <a:lnTo>
                  <a:pt x="0" y="39"/>
                </a:lnTo>
                <a:lnTo>
                  <a:pt x="1" y="32"/>
                </a:lnTo>
                <a:lnTo>
                  <a:pt x="4" y="24"/>
                </a:lnTo>
                <a:lnTo>
                  <a:pt x="6" y="18"/>
                </a:lnTo>
                <a:lnTo>
                  <a:pt x="11" y="11"/>
                </a:lnTo>
                <a:lnTo>
                  <a:pt x="18" y="6"/>
                </a:lnTo>
                <a:lnTo>
                  <a:pt x="24" y="3"/>
                </a:lnTo>
                <a:lnTo>
                  <a:pt x="31" y="1"/>
                </a:lnTo>
                <a:lnTo>
                  <a:pt x="39" y="0"/>
                </a:lnTo>
              </a:path>
            </a:pathLst>
          </a:custGeom>
          <a:noFill/>
          <a:ln w="11113">
            <a:solidFill>
              <a:srgbClr val="1F1A17"/>
            </a:solid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4379" name="Line 1499"/>
          <p:cNvSpPr>
            <a:spLocks noChangeShapeType="1"/>
          </p:cNvSpPr>
          <p:nvPr/>
        </p:nvSpPr>
        <p:spPr bwMode="auto">
          <a:xfrm>
            <a:off x="3027363" y="4398963"/>
            <a:ext cx="42863" cy="1588"/>
          </a:xfrm>
          <a:prstGeom prst="line">
            <a:avLst/>
          </a:prstGeom>
          <a:noFill/>
          <a:ln w="11113">
            <a:solidFill>
              <a:srgbClr val="1F1A17"/>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4380" name="Freeform 1500"/>
          <p:cNvSpPr/>
          <p:nvPr/>
        </p:nvSpPr>
        <p:spPr bwMode="auto">
          <a:xfrm>
            <a:off x="3014663" y="4391025"/>
            <a:ext cx="33338" cy="60325"/>
          </a:xfrm>
          <a:custGeom>
            <a:avLst/>
            <a:gdLst/>
            <a:ahLst/>
            <a:cxnLst>
              <a:cxn ang="0">
                <a:pos x="83" y="0"/>
              </a:cxn>
              <a:cxn ang="0">
                <a:pos x="83" y="70"/>
              </a:cxn>
              <a:cxn ang="0">
                <a:pos x="0" y="150"/>
              </a:cxn>
            </a:cxnLst>
            <a:rect l="0" t="0" r="r" b="b"/>
            <a:pathLst>
              <a:path w="83" h="150">
                <a:moveTo>
                  <a:pt x="83" y="0"/>
                </a:moveTo>
                <a:lnTo>
                  <a:pt x="83" y="70"/>
                </a:lnTo>
                <a:lnTo>
                  <a:pt x="0" y="150"/>
                </a:lnTo>
              </a:path>
            </a:pathLst>
          </a:custGeom>
          <a:noFill/>
          <a:ln w="11113">
            <a:solidFill>
              <a:srgbClr val="1F1A17"/>
            </a:solid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4381" name="Line 1501"/>
          <p:cNvSpPr>
            <a:spLocks noChangeShapeType="1"/>
          </p:cNvSpPr>
          <p:nvPr/>
        </p:nvSpPr>
        <p:spPr bwMode="auto">
          <a:xfrm>
            <a:off x="3048000" y="4418013"/>
            <a:ext cx="33338" cy="33338"/>
          </a:xfrm>
          <a:prstGeom prst="line">
            <a:avLst/>
          </a:prstGeom>
          <a:noFill/>
          <a:ln w="11113">
            <a:solidFill>
              <a:srgbClr val="1F1A17"/>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4382" name="Freeform 1502"/>
          <p:cNvSpPr/>
          <p:nvPr/>
        </p:nvSpPr>
        <p:spPr bwMode="auto">
          <a:xfrm>
            <a:off x="2232025" y="4354513"/>
            <a:ext cx="131763" cy="128588"/>
          </a:xfrm>
          <a:custGeom>
            <a:avLst/>
            <a:gdLst/>
            <a:ahLst/>
            <a:cxnLst>
              <a:cxn ang="0">
                <a:pos x="185" y="1"/>
              </a:cxn>
              <a:cxn ang="0">
                <a:pos x="217" y="8"/>
              </a:cxn>
              <a:cxn ang="0">
                <a:pos x="247" y="20"/>
              </a:cxn>
              <a:cxn ang="0">
                <a:pos x="274" y="38"/>
              </a:cxn>
              <a:cxn ang="0">
                <a:pos x="296" y="59"/>
              </a:cxn>
              <a:cxn ang="0">
                <a:pos x="314" y="86"/>
              </a:cxn>
              <a:cxn ang="0">
                <a:pos x="328" y="115"/>
              </a:cxn>
              <a:cxn ang="0">
                <a:pos x="334" y="146"/>
              </a:cxn>
              <a:cxn ang="0">
                <a:pos x="334" y="179"/>
              </a:cxn>
              <a:cxn ang="0">
                <a:pos x="328" y="211"/>
              </a:cxn>
              <a:cxn ang="0">
                <a:pos x="314" y="240"/>
              </a:cxn>
              <a:cxn ang="0">
                <a:pos x="296" y="266"/>
              </a:cxn>
              <a:cxn ang="0">
                <a:pos x="274" y="287"/>
              </a:cxn>
              <a:cxn ang="0">
                <a:pos x="247" y="305"/>
              </a:cxn>
              <a:cxn ang="0">
                <a:pos x="217" y="318"/>
              </a:cxn>
              <a:cxn ang="0">
                <a:pos x="185" y="324"/>
              </a:cxn>
              <a:cxn ang="0">
                <a:pos x="150" y="324"/>
              </a:cxn>
              <a:cxn ang="0">
                <a:pos x="119" y="318"/>
              </a:cxn>
              <a:cxn ang="0">
                <a:pos x="88" y="305"/>
              </a:cxn>
              <a:cxn ang="0">
                <a:pos x="62" y="287"/>
              </a:cxn>
              <a:cxn ang="0">
                <a:pos x="39" y="266"/>
              </a:cxn>
              <a:cxn ang="0">
                <a:pos x="20" y="240"/>
              </a:cxn>
              <a:cxn ang="0">
                <a:pos x="8" y="211"/>
              </a:cxn>
              <a:cxn ang="0">
                <a:pos x="1" y="179"/>
              </a:cxn>
              <a:cxn ang="0">
                <a:pos x="1" y="146"/>
              </a:cxn>
              <a:cxn ang="0">
                <a:pos x="8" y="115"/>
              </a:cxn>
              <a:cxn ang="0">
                <a:pos x="20" y="86"/>
              </a:cxn>
              <a:cxn ang="0">
                <a:pos x="39" y="59"/>
              </a:cxn>
              <a:cxn ang="0">
                <a:pos x="62" y="38"/>
              </a:cxn>
              <a:cxn ang="0">
                <a:pos x="88" y="20"/>
              </a:cxn>
              <a:cxn ang="0">
                <a:pos x="119" y="8"/>
              </a:cxn>
              <a:cxn ang="0">
                <a:pos x="150" y="1"/>
              </a:cxn>
            </a:cxnLst>
            <a:rect l="0" t="0" r="r" b="b"/>
            <a:pathLst>
              <a:path w="335" h="325">
                <a:moveTo>
                  <a:pt x="168" y="0"/>
                </a:moveTo>
                <a:lnTo>
                  <a:pt x="185" y="1"/>
                </a:lnTo>
                <a:lnTo>
                  <a:pt x="202" y="4"/>
                </a:lnTo>
                <a:lnTo>
                  <a:pt x="217" y="8"/>
                </a:lnTo>
                <a:lnTo>
                  <a:pt x="233" y="14"/>
                </a:lnTo>
                <a:lnTo>
                  <a:pt x="247" y="20"/>
                </a:lnTo>
                <a:lnTo>
                  <a:pt x="261" y="28"/>
                </a:lnTo>
                <a:lnTo>
                  <a:pt x="274" y="38"/>
                </a:lnTo>
                <a:lnTo>
                  <a:pt x="286" y="48"/>
                </a:lnTo>
                <a:lnTo>
                  <a:pt x="296" y="59"/>
                </a:lnTo>
                <a:lnTo>
                  <a:pt x="306" y="72"/>
                </a:lnTo>
                <a:lnTo>
                  <a:pt x="314" y="86"/>
                </a:lnTo>
                <a:lnTo>
                  <a:pt x="321" y="100"/>
                </a:lnTo>
                <a:lnTo>
                  <a:pt x="328" y="115"/>
                </a:lnTo>
                <a:lnTo>
                  <a:pt x="332" y="130"/>
                </a:lnTo>
                <a:lnTo>
                  <a:pt x="334" y="146"/>
                </a:lnTo>
                <a:lnTo>
                  <a:pt x="335" y="163"/>
                </a:lnTo>
                <a:lnTo>
                  <a:pt x="334" y="179"/>
                </a:lnTo>
                <a:lnTo>
                  <a:pt x="332" y="196"/>
                </a:lnTo>
                <a:lnTo>
                  <a:pt x="328" y="211"/>
                </a:lnTo>
                <a:lnTo>
                  <a:pt x="321" y="226"/>
                </a:lnTo>
                <a:lnTo>
                  <a:pt x="314" y="240"/>
                </a:lnTo>
                <a:lnTo>
                  <a:pt x="306" y="253"/>
                </a:lnTo>
                <a:lnTo>
                  <a:pt x="296" y="266"/>
                </a:lnTo>
                <a:lnTo>
                  <a:pt x="286" y="277"/>
                </a:lnTo>
                <a:lnTo>
                  <a:pt x="274" y="287"/>
                </a:lnTo>
                <a:lnTo>
                  <a:pt x="261" y="298"/>
                </a:lnTo>
                <a:lnTo>
                  <a:pt x="247" y="305"/>
                </a:lnTo>
                <a:lnTo>
                  <a:pt x="233" y="313"/>
                </a:lnTo>
                <a:lnTo>
                  <a:pt x="217" y="318"/>
                </a:lnTo>
                <a:lnTo>
                  <a:pt x="202" y="321"/>
                </a:lnTo>
                <a:lnTo>
                  <a:pt x="185" y="324"/>
                </a:lnTo>
                <a:lnTo>
                  <a:pt x="168" y="325"/>
                </a:lnTo>
                <a:lnTo>
                  <a:pt x="150" y="324"/>
                </a:lnTo>
                <a:lnTo>
                  <a:pt x="134" y="321"/>
                </a:lnTo>
                <a:lnTo>
                  <a:pt x="119" y="318"/>
                </a:lnTo>
                <a:lnTo>
                  <a:pt x="102" y="313"/>
                </a:lnTo>
                <a:lnTo>
                  <a:pt x="88" y="305"/>
                </a:lnTo>
                <a:lnTo>
                  <a:pt x="75" y="298"/>
                </a:lnTo>
                <a:lnTo>
                  <a:pt x="62" y="287"/>
                </a:lnTo>
                <a:lnTo>
                  <a:pt x="49" y="277"/>
                </a:lnTo>
                <a:lnTo>
                  <a:pt x="39" y="266"/>
                </a:lnTo>
                <a:lnTo>
                  <a:pt x="29" y="253"/>
                </a:lnTo>
                <a:lnTo>
                  <a:pt x="20" y="240"/>
                </a:lnTo>
                <a:lnTo>
                  <a:pt x="14" y="226"/>
                </a:lnTo>
                <a:lnTo>
                  <a:pt x="8" y="211"/>
                </a:lnTo>
                <a:lnTo>
                  <a:pt x="4" y="196"/>
                </a:lnTo>
                <a:lnTo>
                  <a:pt x="1" y="179"/>
                </a:lnTo>
                <a:lnTo>
                  <a:pt x="0" y="163"/>
                </a:lnTo>
                <a:lnTo>
                  <a:pt x="1" y="146"/>
                </a:lnTo>
                <a:lnTo>
                  <a:pt x="4" y="130"/>
                </a:lnTo>
                <a:lnTo>
                  <a:pt x="8" y="115"/>
                </a:lnTo>
                <a:lnTo>
                  <a:pt x="14" y="100"/>
                </a:lnTo>
                <a:lnTo>
                  <a:pt x="20" y="86"/>
                </a:lnTo>
                <a:lnTo>
                  <a:pt x="29" y="72"/>
                </a:lnTo>
                <a:lnTo>
                  <a:pt x="39" y="59"/>
                </a:lnTo>
                <a:lnTo>
                  <a:pt x="49" y="48"/>
                </a:lnTo>
                <a:lnTo>
                  <a:pt x="62" y="38"/>
                </a:lnTo>
                <a:lnTo>
                  <a:pt x="75" y="28"/>
                </a:lnTo>
                <a:lnTo>
                  <a:pt x="88" y="20"/>
                </a:lnTo>
                <a:lnTo>
                  <a:pt x="102" y="14"/>
                </a:lnTo>
                <a:lnTo>
                  <a:pt x="119" y="8"/>
                </a:lnTo>
                <a:lnTo>
                  <a:pt x="134" y="4"/>
                </a:lnTo>
                <a:lnTo>
                  <a:pt x="150" y="1"/>
                </a:lnTo>
                <a:lnTo>
                  <a:pt x="168" y="0"/>
                </a:lnTo>
                <a:close/>
              </a:path>
            </a:pathLst>
          </a:custGeom>
          <a:solidFill>
            <a:srgbClr val="F2CDBE"/>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4383" name="Freeform 1503"/>
          <p:cNvSpPr/>
          <p:nvPr/>
        </p:nvSpPr>
        <p:spPr bwMode="auto">
          <a:xfrm>
            <a:off x="2232025" y="4354513"/>
            <a:ext cx="131763" cy="128588"/>
          </a:xfrm>
          <a:custGeom>
            <a:avLst/>
            <a:gdLst/>
            <a:ahLst/>
            <a:cxnLst>
              <a:cxn ang="0">
                <a:pos x="185" y="1"/>
              </a:cxn>
              <a:cxn ang="0">
                <a:pos x="217" y="8"/>
              </a:cxn>
              <a:cxn ang="0">
                <a:pos x="247" y="20"/>
              </a:cxn>
              <a:cxn ang="0">
                <a:pos x="274" y="38"/>
              </a:cxn>
              <a:cxn ang="0">
                <a:pos x="296" y="59"/>
              </a:cxn>
              <a:cxn ang="0">
                <a:pos x="314" y="86"/>
              </a:cxn>
              <a:cxn ang="0">
                <a:pos x="328" y="115"/>
              </a:cxn>
              <a:cxn ang="0">
                <a:pos x="334" y="146"/>
              </a:cxn>
              <a:cxn ang="0">
                <a:pos x="334" y="179"/>
              </a:cxn>
              <a:cxn ang="0">
                <a:pos x="328" y="211"/>
              </a:cxn>
              <a:cxn ang="0">
                <a:pos x="314" y="240"/>
              </a:cxn>
              <a:cxn ang="0">
                <a:pos x="296" y="266"/>
              </a:cxn>
              <a:cxn ang="0">
                <a:pos x="274" y="287"/>
              </a:cxn>
              <a:cxn ang="0">
                <a:pos x="247" y="305"/>
              </a:cxn>
              <a:cxn ang="0">
                <a:pos x="217" y="318"/>
              </a:cxn>
              <a:cxn ang="0">
                <a:pos x="185" y="324"/>
              </a:cxn>
              <a:cxn ang="0">
                <a:pos x="150" y="324"/>
              </a:cxn>
              <a:cxn ang="0">
                <a:pos x="119" y="318"/>
              </a:cxn>
              <a:cxn ang="0">
                <a:pos x="88" y="305"/>
              </a:cxn>
              <a:cxn ang="0">
                <a:pos x="62" y="287"/>
              </a:cxn>
              <a:cxn ang="0">
                <a:pos x="39" y="266"/>
              </a:cxn>
              <a:cxn ang="0">
                <a:pos x="20" y="240"/>
              </a:cxn>
              <a:cxn ang="0">
                <a:pos x="8" y="211"/>
              </a:cxn>
              <a:cxn ang="0">
                <a:pos x="1" y="179"/>
              </a:cxn>
              <a:cxn ang="0">
                <a:pos x="1" y="146"/>
              </a:cxn>
              <a:cxn ang="0">
                <a:pos x="8" y="115"/>
              </a:cxn>
              <a:cxn ang="0">
                <a:pos x="20" y="86"/>
              </a:cxn>
              <a:cxn ang="0">
                <a:pos x="39" y="59"/>
              </a:cxn>
              <a:cxn ang="0">
                <a:pos x="62" y="38"/>
              </a:cxn>
              <a:cxn ang="0">
                <a:pos x="88" y="20"/>
              </a:cxn>
              <a:cxn ang="0">
                <a:pos x="119" y="8"/>
              </a:cxn>
              <a:cxn ang="0">
                <a:pos x="150" y="1"/>
              </a:cxn>
            </a:cxnLst>
            <a:rect l="0" t="0" r="r" b="b"/>
            <a:pathLst>
              <a:path w="335" h="325">
                <a:moveTo>
                  <a:pt x="168" y="0"/>
                </a:moveTo>
                <a:lnTo>
                  <a:pt x="185" y="1"/>
                </a:lnTo>
                <a:lnTo>
                  <a:pt x="202" y="4"/>
                </a:lnTo>
                <a:lnTo>
                  <a:pt x="217" y="8"/>
                </a:lnTo>
                <a:lnTo>
                  <a:pt x="233" y="14"/>
                </a:lnTo>
                <a:lnTo>
                  <a:pt x="247" y="20"/>
                </a:lnTo>
                <a:lnTo>
                  <a:pt x="261" y="28"/>
                </a:lnTo>
                <a:lnTo>
                  <a:pt x="274" y="38"/>
                </a:lnTo>
                <a:lnTo>
                  <a:pt x="286" y="48"/>
                </a:lnTo>
                <a:lnTo>
                  <a:pt x="296" y="59"/>
                </a:lnTo>
                <a:lnTo>
                  <a:pt x="306" y="72"/>
                </a:lnTo>
                <a:lnTo>
                  <a:pt x="314" y="86"/>
                </a:lnTo>
                <a:lnTo>
                  <a:pt x="321" y="100"/>
                </a:lnTo>
                <a:lnTo>
                  <a:pt x="328" y="115"/>
                </a:lnTo>
                <a:lnTo>
                  <a:pt x="332" y="130"/>
                </a:lnTo>
                <a:lnTo>
                  <a:pt x="334" y="146"/>
                </a:lnTo>
                <a:lnTo>
                  <a:pt x="335" y="163"/>
                </a:lnTo>
                <a:lnTo>
                  <a:pt x="334" y="179"/>
                </a:lnTo>
                <a:lnTo>
                  <a:pt x="332" y="196"/>
                </a:lnTo>
                <a:lnTo>
                  <a:pt x="328" y="211"/>
                </a:lnTo>
                <a:lnTo>
                  <a:pt x="321" y="226"/>
                </a:lnTo>
                <a:lnTo>
                  <a:pt x="314" y="240"/>
                </a:lnTo>
                <a:lnTo>
                  <a:pt x="306" y="253"/>
                </a:lnTo>
                <a:lnTo>
                  <a:pt x="296" y="266"/>
                </a:lnTo>
                <a:lnTo>
                  <a:pt x="286" y="277"/>
                </a:lnTo>
                <a:lnTo>
                  <a:pt x="274" y="287"/>
                </a:lnTo>
                <a:lnTo>
                  <a:pt x="261" y="298"/>
                </a:lnTo>
                <a:lnTo>
                  <a:pt x="247" y="305"/>
                </a:lnTo>
                <a:lnTo>
                  <a:pt x="233" y="313"/>
                </a:lnTo>
                <a:lnTo>
                  <a:pt x="217" y="318"/>
                </a:lnTo>
                <a:lnTo>
                  <a:pt x="202" y="321"/>
                </a:lnTo>
                <a:lnTo>
                  <a:pt x="185" y="324"/>
                </a:lnTo>
                <a:lnTo>
                  <a:pt x="168" y="325"/>
                </a:lnTo>
                <a:lnTo>
                  <a:pt x="150" y="324"/>
                </a:lnTo>
                <a:lnTo>
                  <a:pt x="134" y="321"/>
                </a:lnTo>
                <a:lnTo>
                  <a:pt x="119" y="318"/>
                </a:lnTo>
                <a:lnTo>
                  <a:pt x="102" y="313"/>
                </a:lnTo>
                <a:lnTo>
                  <a:pt x="88" y="305"/>
                </a:lnTo>
                <a:lnTo>
                  <a:pt x="75" y="298"/>
                </a:lnTo>
                <a:lnTo>
                  <a:pt x="62" y="287"/>
                </a:lnTo>
                <a:lnTo>
                  <a:pt x="49" y="277"/>
                </a:lnTo>
                <a:lnTo>
                  <a:pt x="39" y="266"/>
                </a:lnTo>
                <a:lnTo>
                  <a:pt x="29" y="253"/>
                </a:lnTo>
                <a:lnTo>
                  <a:pt x="20" y="240"/>
                </a:lnTo>
                <a:lnTo>
                  <a:pt x="14" y="226"/>
                </a:lnTo>
                <a:lnTo>
                  <a:pt x="8" y="211"/>
                </a:lnTo>
                <a:lnTo>
                  <a:pt x="4" y="196"/>
                </a:lnTo>
                <a:lnTo>
                  <a:pt x="1" y="179"/>
                </a:lnTo>
                <a:lnTo>
                  <a:pt x="0" y="163"/>
                </a:lnTo>
                <a:lnTo>
                  <a:pt x="1" y="146"/>
                </a:lnTo>
                <a:lnTo>
                  <a:pt x="4" y="130"/>
                </a:lnTo>
                <a:lnTo>
                  <a:pt x="8" y="115"/>
                </a:lnTo>
                <a:lnTo>
                  <a:pt x="14" y="100"/>
                </a:lnTo>
                <a:lnTo>
                  <a:pt x="20" y="86"/>
                </a:lnTo>
                <a:lnTo>
                  <a:pt x="29" y="72"/>
                </a:lnTo>
                <a:lnTo>
                  <a:pt x="39" y="59"/>
                </a:lnTo>
                <a:lnTo>
                  <a:pt x="49" y="48"/>
                </a:lnTo>
                <a:lnTo>
                  <a:pt x="62" y="38"/>
                </a:lnTo>
                <a:lnTo>
                  <a:pt x="75" y="28"/>
                </a:lnTo>
                <a:lnTo>
                  <a:pt x="88" y="20"/>
                </a:lnTo>
                <a:lnTo>
                  <a:pt x="102" y="14"/>
                </a:lnTo>
                <a:lnTo>
                  <a:pt x="119" y="8"/>
                </a:lnTo>
                <a:lnTo>
                  <a:pt x="134" y="4"/>
                </a:lnTo>
                <a:lnTo>
                  <a:pt x="150" y="1"/>
                </a:lnTo>
                <a:lnTo>
                  <a:pt x="168" y="0"/>
                </a:lnTo>
              </a:path>
            </a:pathLst>
          </a:custGeom>
          <a:noFill/>
          <a:ln w="3175">
            <a:solidFill>
              <a:srgbClr val="1F1A17"/>
            </a:solid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4384" name="Line 1504"/>
          <p:cNvSpPr>
            <a:spLocks noChangeShapeType="1"/>
          </p:cNvSpPr>
          <p:nvPr/>
        </p:nvSpPr>
        <p:spPr bwMode="auto">
          <a:xfrm flipH="1">
            <a:off x="2289175" y="4354513"/>
            <a:ext cx="12700" cy="1588"/>
          </a:xfrm>
          <a:prstGeom prst="line">
            <a:avLst/>
          </a:prstGeom>
          <a:noFill/>
          <a:ln w="3175">
            <a:solidFill>
              <a:srgbClr val="1F1A17"/>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4385" name="Freeform 1505"/>
          <p:cNvSpPr/>
          <p:nvPr/>
        </p:nvSpPr>
        <p:spPr bwMode="auto">
          <a:xfrm>
            <a:off x="2320925" y="4373563"/>
            <a:ext cx="12700" cy="15875"/>
          </a:xfrm>
          <a:custGeom>
            <a:avLst/>
            <a:gdLst/>
            <a:ahLst/>
            <a:cxnLst>
              <a:cxn ang="0">
                <a:pos x="0" y="34"/>
              </a:cxn>
              <a:cxn ang="0">
                <a:pos x="5" y="36"/>
              </a:cxn>
              <a:cxn ang="0">
                <a:pos x="9" y="37"/>
              </a:cxn>
              <a:cxn ang="0">
                <a:pos x="12" y="38"/>
              </a:cxn>
              <a:cxn ang="0">
                <a:pos x="16" y="37"/>
              </a:cxn>
              <a:cxn ang="0">
                <a:pos x="20" y="36"/>
              </a:cxn>
              <a:cxn ang="0">
                <a:pos x="22" y="33"/>
              </a:cxn>
              <a:cxn ang="0">
                <a:pos x="25" y="31"/>
              </a:cxn>
              <a:cxn ang="0">
                <a:pos x="27" y="28"/>
              </a:cxn>
              <a:cxn ang="0">
                <a:pos x="30" y="24"/>
              </a:cxn>
              <a:cxn ang="0">
                <a:pos x="31" y="22"/>
              </a:cxn>
              <a:cxn ang="0">
                <a:pos x="31" y="18"/>
              </a:cxn>
              <a:cxn ang="0">
                <a:pos x="31" y="14"/>
              </a:cxn>
              <a:cxn ang="0">
                <a:pos x="30" y="10"/>
              </a:cxn>
              <a:cxn ang="0">
                <a:pos x="29" y="7"/>
              </a:cxn>
              <a:cxn ang="0">
                <a:pos x="25" y="3"/>
              </a:cxn>
              <a:cxn ang="0">
                <a:pos x="22" y="0"/>
              </a:cxn>
              <a:cxn ang="0">
                <a:pos x="0" y="34"/>
              </a:cxn>
            </a:cxnLst>
            <a:rect l="0" t="0" r="r" b="b"/>
            <a:pathLst>
              <a:path w="31" h="38">
                <a:moveTo>
                  <a:pt x="0" y="34"/>
                </a:moveTo>
                <a:lnTo>
                  <a:pt x="5" y="36"/>
                </a:lnTo>
                <a:lnTo>
                  <a:pt x="9" y="37"/>
                </a:lnTo>
                <a:lnTo>
                  <a:pt x="12" y="38"/>
                </a:lnTo>
                <a:lnTo>
                  <a:pt x="16" y="37"/>
                </a:lnTo>
                <a:lnTo>
                  <a:pt x="20" y="36"/>
                </a:lnTo>
                <a:lnTo>
                  <a:pt x="22" y="33"/>
                </a:lnTo>
                <a:lnTo>
                  <a:pt x="25" y="31"/>
                </a:lnTo>
                <a:lnTo>
                  <a:pt x="27" y="28"/>
                </a:lnTo>
                <a:lnTo>
                  <a:pt x="30" y="24"/>
                </a:lnTo>
                <a:lnTo>
                  <a:pt x="31" y="22"/>
                </a:lnTo>
                <a:lnTo>
                  <a:pt x="31" y="18"/>
                </a:lnTo>
                <a:lnTo>
                  <a:pt x="31" y="14"/>
                </a:lnTo>
                <a:lnTo>
                  <a:pt x="30" y="10"/>
                </a:lnTo>
                <a:lnTo>
                  <a:pt x="29" y="7"/>
                </a:lnTo>
                <a:lnTo>
                  <a:pt x="25" y="3"/>
                </a:lnTo>
                <a:lnTo>
                  <a:pt x="22" y="0"/>
                </a:lnTo>
                <a:lnTo>
                  <a:pt x="0" y="34"/>
                </a:lnTo>
                <a:close/>
              </a:path>
            </a:pathLst>
          </a:custGeom>
          <a:solidFill>
            <a:srgbClr val="1F1A17"/>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4386" name="Freeform 1506"/>
          <p:cNvSpPr/>
          <p:nvPr/>
        </p:nvSpPr>
        <p:spPr bwMode="auto">
          <a:xfrm>
            <a:off x="2273300" y="4349750"/>
            <a:ext cx="57150" cy="38100"/>
          </a:xfrm>
          <a:custGeom>
            <a:avLst/>
            <a:gdLst/>
            <a:ahLst/>
            <a:cxnLst>
              <a:cxn ang="0">
                <a:pos x="26" y="0"/>
              </a:cxn>
              <a:cxn ang="0">
                <a:pos x="26" y="34"/>
              </a:cxn>
              <a:cxn ang="0">
                <a:pos x="121" y="95"/>
              </a:cxn>
              <a:cxn ang="0">
                <a:pos x="143" y="61"/>
              </a:cxn>
              <a:cxn ang="0">
                <a:pos x="48" y="0"/>
              </a:cxn>
              <a:cxn ang="0">
                <a:pos x="26" y="0"/>
              </a:cxn>
              <a:cxn ang="0">
                <a:pos x="26" y="0"/>
              </a:cxn>
              <a:cxn ang="0">
                <a:pos x="0" y="17"/>
              </a:cxn>
              <a:cxn ang="0">
                <a:pos x="26" y="34"/>
              </a:cxn>
              <a:cxn ang="0">
                <a:pos x="26" y="0"/>
              </a:cxn>
            </a:cxnLst>
            <a:rect l="0" t="0" r="r" b="b"/>
            <a:pathLst>
              <a:path w="143" h="95">
                <a:moveTo>
                  <a:pt x="26" y="0"/>
                </a:moveTo>
                <a:lnTo>
                  <a:pt x="26" y="34"/>
                </a:lnTo>
                <a:lnTo>
                  <a:pt x="121" y="95"/>
                </a:lnTo>
                <a:lnTo>
                  <a:pt x="143" y="61"/>
                </a:lnTo>
                <a:lnTo>
                  <a:pt x="48" y="0"/>
                </a:lnTo>
                <a:lnTo>
                  <a:pt x="26" y="0"/>
                </a:lnTo>
                <a:lnTo>
                  <a:pt x="26" y="0"/>
                </a:lnTo>
                <a:lnTo>
                  <a:pt x="0" y="17"/>
                </a:lnTo>
                <a:lnTo>
                  <a:pt x="26" y="34"/>
                </a:lnTo>
                <a:lnTo>
                  <a:pt x="26" y="0"/>
                </a:lnTo>
                <a:close/>
              </a:path>
            </a:pathLst>
          </a:custGeom>
          <a:solidFill>
            <a:srgbClr val="1F1A17"/>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4387" name="Freeform 1507"/>
          <p:cNvSpPr/>
          <p:nvPr/>
        </p:nvSpPr>
        <p:spPr bwMode="auto">
          <a:xfrm>
            <a:off x="2282825" y="4324350"/>
            <a:ext cx="47625" cy="38100"/>
          </a:xfrm>
          <a:custGeom>
            <a:avLst/>
            <a:gdLst/>
            <a:ahLst/>
            <a:cxnLst>
              <a:cxn ang="0">
                <a:pos x="95" y="0"/>
              </a:cxn>
              <a:cxn ang="0">
                <a:pos x="0" y="62"/>
              </a:cxn>
              <a:cxn ang="0">
                <a:pos x="22" y="96"/>
              </a:cxn>
              <a:cxn ang="0">
                <a:pos x="117" y="34"/>
              </a:cxn>
              <a:cxn ang="0">
                <a:pos x="95" y="0"/>
              </a:cxn>
            </a:cxnLst>
            <a:rect l="0" t="0" r="r" b="b"/>
            <a:pathLst>
              <a:path w="117" h="96">
                <a:moveTo>
                  <a:pt x="95" y="0"/>
                </a:moveTo>
                <a:lnTo>
                  <a:pt x="0" y="62"/>
                </a:lnTo>
                <a:lnTo>
                  <a:pt x="22" y="96"/>
                </a:lnTo>
                <a:lnTo>
                  <a:pt x="117" y="34"/>
                </a:lnTo>
                <a:lnTo>
                  <a:pt x="95" y="0"/>
                </a:lnTo>
                <a:close/>
              </a:path>
            </a:pathLst>
          </a:custGeom>
          <a:solidFill>
            <a:srgbClr val="1F1A17"/>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4388" name="Freeform 1508"/>
          <p:cNvSpPr/>
          <p:nvPr/>
        </p:nvSpPr>
        <p:spPr bwMode="auto">
          <a:xfrm>
            <a:off x="2320925" y="4322763"/>
            <a:ext cx="12700" cy="15875"/>
          </a:xfrm>
          <a:custGeom>
            <a:avLst/>
            <a:gdLst/>
            <a:ahLst/>
            <a:cxnLst>
              <a:cxn ang="0">
                <a:pos x="22" y="38"/>
              </a:cxn>
              <a:cxn ang="0">
                <a:pos x="25" y="34"/>
              </a:cxn>
              <a:cxn ang="0">
                <a:pos x="29" y="32"/>
              </a:cxn>
              <a:cxn ang="0">
                <a:pos x="30" y="28"/>
              </a:cxn>
              <a:cxn ang="0">
                <a:pos x="31" y="24"/>
              </a:cxn>
              <a:cxn ang="0">
                <a:pos x="31" y="20"/>
              </a:cxn>
              <a:cxn ang="0">
                <a:pos x="31" y="17"/>
              </a:cxn>
              <a:cxn ang="0">
                <a:pos x="30" y="13"/>
              </a:cxn>
              <a:cxn ang="0">
                <a:pos x="27" y="10"/>
              </a:cxn>
              <a:cxn ang="0">
                <a:pos x="25" y="6"/>
              </a:cxn>
              <a:cxn ang="0">
                <a:pos x="22" y="4"/>
              </a:cxn>
              <a:cxn ang="0">
                <a:pos x="20" y="3"/>
              </a:cxn>
              <a:cxn ang="0">
                <a:pos x="16" y="1"/>
              </a:cxn>
              <a:cxn ang="0">
                <a:pos x="12" y="0"/>
              </a:cxn>
              <a:cxn ang="0">
                <a:pos x="9" y="1"/>
              </a:cxn>
              <a:cxn ang="0">
                <a:pos x="5" y="1"/>
              </a:cxn>
              <a:cxn ang="0">
                <a:pos x="0" y="4"/>
              </a:cxn>
              <a:cxn ang="0">
                <a:pos x="22" y="38"/>
              </a:cxn>
            </a:cxnLst>
            <a:rect l="0" t="0" r="r" b="b"/>
            <a:pathLst>
              <a:path w="31" h="38">
                <a:moveTo>
                  <a:pt x="22" y="38"/>
                </a:moveTo>
                <a:lnTo>
                  <a:pt x="25" y="34"/>
                </a:lnTo>
                <a:lnTo>
                  <a:pt x="29" y="32"/>
                </a:lnTo>
                <a:lnTo>
                  <a:pt x="30" y="28"/>
                </a:lnTo>
                <a:lnTo>
                  <a:pt x="31" y="24"/>
                </a:lnTo>
                <a:lnTo>
                  <a:pt x="31" y="20"/>
                </a:lnTo>
                <a:lnTo>
                  <a:pt x="31" y="17"/>
                </a:lnTo>
                <a:lnTo>
                  <a:pt x="30" y="13"/>
                </a:lnTo>
                <a:lnTo>
                  <a:pt x="27" y="10"/>
                </a:lnTo>
                <a:lnTo>
                  <a:pt x="25" y="6"/>
                </a:lnTo>
                <a:lnTo>
                  <a:pt x="22" y="4"/>
                </a:lnTo>
                <a:lnTo>
                  <a:pt x="20" y="3"/>
                </a:lnTo>
                <a:lnTo>
                  <a:pt x="16" y="1"/>
                </a:lnTo>
                <a:lnTo>
                  <a:pt x="12" y="0"/>
                </a:lnTo>
                <a:lnTo>
                  <a:pt x="9" y="1"/>
                </a:lnTo>
                <a:lnTo>
                  <a:pt x="5" y="1"/>
                </a:lnTo>
                <a:lnTo>
                  <a:pt x="0" y="4"/>
                </a:lnTo>
                <a:lnTo>
                  <a:pt x="22" y="38"/>
                </a:lnTo>
                <a:close/>
              </a:path>
            </a:pathLst>
          </a:custGeom>
          <a:solidFill>
            <a:srgbClr val="1F1A17"/>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4389" name="Freeform 1509"/>
          <p:cNvSpPr/>
          <p:nvPr/>
        </p:nvSpPr>
        <p:spPr bwMode="auto">
          <a:xfrm>
            <a:off x="2281238" y="4371975"/>
            <a:ext cx="30163" cy="30163"/>
          </a:xfrm>
          <a:custGeom>
            <a:avLst/>
            <a:gdLst/>
            <a:ahLst/>
            <a:cxnLst>
              <a:cxn ang="0">
                <a:pos x="39" y="0"/>
              </a:cxn>
              <a:cxn ang="0">
                <a:pos x="47" y="0"/>
              </a:cxn>
              <a:cxn ang="0">
                <a:pos x="54" y="3"/>
              </a:cxn>
              <a:cxn ang="0">
                <a:pos x="60" y="6"/>
              </a:cxn>
              <a:cxn ang="0">
                <a:pos x="67" y="11"/>
              </a:cxn>
              <a:cxn ang="0">
                <a:pos x="72" y="16"/>
              </a:cxn>
              <a:cxn ang="0">
                <a:pos x="74" y="24"/>
              </a:cxn>
              <a:cxn ang="0">
                <a:pos x="77" y="30"/>
              </a:cxn>
              <a:cxn ang="0">
                <a:pos x="78" y="39"/>
              </a:cxn>
              <a:cxn ang="0">
                <a:pos x="77" y="47"/>
              </a:cxn>
              <a:cxn ang="0">
                <a:pos x="74" y="54"/>
              </a:cxn>
              <a:cxn ang="0">
                <a:pos x="72" y="61"/>
              </a:cxn>
              <a:cxn ang="0">
                <a:pos x="67" y="66"/>
              </a:cxn>
              <a:cxn ang="0">
                <a:pos x="60" y="71"/>
              </a:cxn>
              <a:cxn ang="0">
                <a:pos x="54" y="74"/>
              </a:cxn>
              <a:cxn ang="0">
                <a:pos x="47" y="77"/>
              </a:cxn>
              <a:cxn ang="0">
                <a:pos x="39" y="78"/>
              </a:cxn>
              <a:cxn ang="0">
                <a:pos x="31" y="77"/>
              </a:cxn>
              <a:cxn ang="0">
                <a:pos x="24" y="74"/>
              </a:cxn>
              <a:cxn ang="0">
                <a:pos x="18" y="71"/>
              </a:cxn>
              <a:cxn ang="0">
                <a:pos x="11" y="66"/>
              </a:cxn>
              <a:cxn ang="0">
                <a:pos x="6" y="61"/>
              </a:cxn>
              <a:cxn ang="0">
                <a:pos x="2" y="54"/>
              </a:cxn>
              <a:cxn ang="0">
                <a:pos x="1" y="47"/>
              </a:cxn>
              <a:cxn ang="0">
                <a:pos x="0" y="39"/>
              </a:cxn>
              <a:cxn ang="0">
                <a:pos x="1" y="30"/>
              </a:cxn>
              <a:cxn ang="0">
                <a:pos x="2" y="24"/>
              </a:cxn>
              <a:cxn ang="0">
                <a:pos x="6" y="16"/>
              </a:cxn>
              <a:cxn ang="0">
                <a:pos x="11" y="11"/>
              </a:cxn>
              <a:cxn ang="0">
                <a:pos x="18" y="6"/>
              </a:cxn>
              <a:cxn ang="0">
                <a:pos x="24" y="3"/>
              </a:cxn>
              <a:cxn ang="0">
                <a:pos x="31" y="0"/>
              </a:cxn>
              <a:cxn ang="0">
                <a:pos x="39" y="0"/>
              </a:cxn>
            </a:cxnLst>
            <a:rect l="0" t="0" r="r" b="b"/>
            <a:pathLst>
              <a:path w="78" h="78">
                <a:moveTo>
                  <a:pt x="39" y="0"/>
                </a:moveTo>
                <a:lnTo>
                  <a:pt x="47" y="0"/>
                </a:lnTo>
                <a:lnTo>
                  <a:pt x="54" y="3"/>
                </a:lnTo>
                <a:lnTo>
                  <a:pt x="60" y="6"/>
                </a:lnTo>
                <a:lnTo>
                  <a:pt x="67" y="11"/>
                </a:lnTo>
                <a:lnTo>
                  <a:pt x="72" y="16"/>
                </a:lnTo>
                <a:lnTo>
                  <a:pt x="74" y="24"/>
                </a:lnTo>
                <a:lnTo>
                  <a:pt x="77" y="30"/>
                </a:lnTo>
                <a:lnTo>
                  <a:pt x="78" y="39"/>
                </a:lnTo>
                <a:lnTo>
                  <a:pt x="77" y="47"/>
                </a:lnTo>
                <a:lnTo>
                  <a:pt x="74" y="54"/>
                </a:lnTo>
                <a:lnTo>
                  <a:pt x="72" y="61"/>
                </a:lnTo>
                <a:lnTo>
                  <a:pt x="67" y="66"/>
                </a:lnTo>
                <a:lnTo>
                  <a:pt x="60" y="71"/>
                </a:lnTo>
                <a:lnTo>
                  <a:pt x="54" y="74"/>
                </a:lnTo>
                <a:lnTo>
                  <a:pt x="47" y="77"/>
                </a:lnTo>
                <a:lnTo>
                  <a:pt x="39" y="78"/>
                </a:lnTo>
                <a:lnTo>
                  <a:pt x="31" y="77"/>
                </a:lnTo>
                <a:lnTo>
                  <a:pt x="24" y="74"/>
                </a:lnTo>
                <a:lnTo>
                  <a:pt x="18" y="71"/>
                </a:lnTo>
                <a:lnTo>
                  <a:pt x="11" y="66"/>
                </a:lnTo>
                <a:lnTo>
                  <a:pt x="6" y="61"/>
                </a:lnTo>
                <a:lnTo>
                  <a:pt x="2" y="54"/>
                </a:lnTo>
                <a:lnTo>
                  <a:pt x="1" y="47"/>
                </a:lnTo>
                <a:lnTo>
                  <a:pt x="0" y="39"/>
                </a:lnTo>
                <a:lnTo>
                  <a:pt x="1" y="30"/>
                </a:lnTo>
                <a:lnTo>
                  <a:pt x="2" y="24"/>
                </a:lnTo>
                <a:lnTo>
                  <a:pt x="6" y="16"/>
                </a:lnTo>
                <a:lnTo>
                  <a:pt x="11" y="11"/>
                </a:lnTo>
                <a:lnTo>
                  <a:pt x="18" y="6"/>
                </a:lnTo>
                <a:lnTo>
                  <a:pt x="24" y="3"/>
                </a:lnTo>
                <a:lnTo>
                  <a:pt x="31" y="0"/>
                </a:lnTo>
                <a:lnTo>
                  <a:pt x="39" y="0"/>
                </a:lnTo>
                <a:close/>
              </a:path>
            </a:pathLst>
          </a:custGeom>
          <a:solidFill>
            <a:srgbClr val="F2CDBE"/>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4390" name="Freeform 1510"/>
          <p:cNvSpPr/>
          <p:nvPr/>
        </p:nvSpPr>
        <p:spPr bwMode="auto">
          <a:xfrm>
            <a:off x="2281238" y="4371975"/>
            <a:ext cx="30163" cy="30163"/>
          </a:xfrm>
          <a:custGeom>
            <a:avLst/>
            <a:gdLst/>
            <a:ahLst/>
            <a:cxnLst>
              <a:cxn ang="0">
                <a:pos x="39" y="0"/>
              </a:cxn>
              <a:cxn ang="0">
                <a:pos x="47" y="0"/>
              </a:cxn>
              <a:cxn ang="0">
                <a:pos x="54" y="3"/>
              </a:cxn>
              <a:cxn ang="0">
                <a:pos x="60" y="6"/>
              </a:cxn>
              <a:cxn ang="0">
                <a:pos x="67" y="11"/>
              </a:cxn>
              <a:cxn ang="0">
                <a:pos x="72" y="16"/>
              </a:cxn>
              <a:cxn ang="0">
                <a:pos x="74" y="24"/>
              </a:cxn>
              <a:cxn ang="0">
                <a:pos x="77" y="30"/>
              </a:cxn>
              <a:cxn ang="0">
                <a:pos x="78" y="39"/>
              </a:cxn>
              <a:cxn ang="0">
                <a:pos x="77" y="47"/>
              </a:cxn>
              <a:cxn ang="0">
                <a:pos x="74" y="54"/>
              </a:cxn>
              <a:cxn ang="0">
                <a:pos x="72" y="61"/>
              </a:cxn>
              <a:cxn ang="0">
                <a:pos x="67" y="66"/>
              </a:cxn>
              <a:cxn ang="0">
                <a:pos x="60" y="71"/>
              </a:cxn>
              <a:cxn ang="0">
                <a:pos x="54" y="74"/>
              </a:cxn>
              <a:cxn ang="0">
                <a:pos x="47" y="77"/>
              </a:cxn>
              <a:cxn ang="0">
                <a:pos x="39" y="78"/>
              </a:cxn>
              <a:cxn ang="0">
                <a:pos x="31" y="77"/>
              </a:cxn>
              <a:cxn ang="0">
                <a:pos x="24" y="74"/>
              </a:cxn>
              <a:cxn ang="0">
                <a:pos x="18" y="71"/>
              </a:cxn>
              <a:cxn ang="0">
                <a:pos x="11" y="66"/>
              </a:cxn>
              <a:cxn ang="0">
                <a:pos x="6" y="61"/>
              </a:cxn>
              <a:cxn ang="0">
                <a:pos x="2" y="54"/>
              </a:cxn>
              <a:cxn ang="0">
                <a:pos x="1" y="47"/>
              </a:cxn>
              <a:cxn ang="0">
                <a:pos x="0" y="39"/>
              </a:cxn>
              <a:cxn ang="0">
                <a:pos x="1" y="30"/>
              </a:cxn>
              <a:cxn ang="0">
                <a:pos x="2" y="24"/>
              </a:cxn>
              <a:cxn ang="0">
                <a:pos x="6" y="16"/>
              </a:cxn>
              <a:cxn ang="0">
                <a:pos x="11" y="11"/>
              </a:cxn>
              <a:cxn ang="0">
                <a:pos x="18" y="6"/>
              </a:cxn>
              <a:cxn ang="0">
                <a:pos x="24" y="3"/>
              </a:cxn>
              <a:cxn ang="0">
                <a:pos x="31" y="0"/>
              </a:cxn>
              <a:cxn ang="0">
                <a:pos x="39" y="0"/>
              </a:cxn>
            </a:cxnLst>
            <a:rect l="0" t="0" r="r" b="b"/>
            <a:pathLst>
              <a:path w="78" h="78">
                <a:moveTo>
                  <a:pt x="39" y="0"/>
                </a:moveTo>
                <a:lnTo>
                  <a:pt x="47" y="0"/>
                </a:lnTo>
                <a:lnTo>
                  <a:pt x="54" y="3"/>
                </a:lnTo>
                <a:lnTo>
                  <a:pt x="60" y="6"/>
                </a:lnTo>
                <a:lnTo>
                  <a:pt x="67" y="11"/>
                </a:lnTo>
                <a:lnTo>
                  <a:pt x="72" y="16"/>
                </a:lnTo>
                <a:lnTo>
                  <a:pt x="74" y="24"/>
                </a:lnTo>
                <a:lnTo>
                  <a:pt x="77" y="30"/>
                </a:lnTo>
                <a:lnTo>
                  <a:pt x="78" y="39"/>
                </a:lnTo>
                <a:lnTo>
                  <a:pt x="77" y="47"/>
                </a:lnTo>
                <a:lnTo>
                  <a:pt x="74" y="54"/>
                </a:lnTo>
                <a:lnTo>
                  <a:pt x="72" y="61"/>
                </a:lnTo>
                <a:lnTo>
                  <a:pt x="67" y="66"/>
                </a:lnTo>
                <a:lnTo>
                  <a:pt x="60" y="71"/>
                </a:lnTo>
                <a:lnTo>
                  <a:pt x="54" y="74"/>
                </a:lnTo>
                <a:lnTo>
                  <a:pt x="47" y="77"/>
                </a:lnTo>
                <a:lnTo>
                  <a:pt x="39" y="78"/>
                </a:lnTo>
                <a:lnTo>
                  <a:pt x="31" y="77"/>
                </a:lnTo>
                <a:lnTo>
                  <a:pt x="24" y="74"/>
                </a:lnTo>
                <a:lnTo>
                  <a:pt x="18" y="71"/>
                </a:lnTo>
                <a:lnTo>
                  <a:pt x="11" y="66"/>
                </a:lnTo>
                <a:lnTo>
                  <a:pt x="6" y="61"/>
                </a:lnTo>
                <a:lnTo>
                  <a:pt x="2" y="54"/>
                </a:lnTo>
                <a:lnTo>
                  <a:pt x="1" y="47"/>
                </a:lnTo>
                <a:lnTo>
                  <a:pt x="0" y="39"/>
                </a:lnTo>
                <a:lnTo>
                  <a:pt x="1" y="30"/>
                </a:lnTo>
                <a:lnTo>
                  <a:pt x="2" y="24"/>
                </a:lnTo>
                <a:lnTo>
                  <a:pt x="6" y="16"/>
                </a:lnTo>
                <a:lnTo>
                  <a:pt x="11" y="11"/>
                </a:lnTo>
                <a:lnTo>
                  <a:pt x="18" y="6"/>
                </a:lnTo>
                <a:lnTo>
                  <a:pt x="24" y="3"/>
                </a:lnTo>
                <a:lnTo>
                  <a:pt x="31" y="0"/>
                </a:lnTo>
                <a:lnTo>
                  <a:pt x="39" y="0"/>
                </a:lnTo>
              </a:path>
            </a:pathLst>
          </a:custGeom>
          <a:noFill/>
          <a:ln w="11113">
            <a:solidFill>
              <a:srgbClr val="1F1A17"/>
            </a:solid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4391" name="Line 1511"/>
          <p:cNvSpPr>
            <a:spLocks noChangeShapeType="1"/>
          </p:cNvSpPr>
          <p:nvPr/>
        </p:nvSpPr>
        <p:spPr bwMode="auto">
          <a:xfrm>
            <a:off x="2274888" y="4410075"/>
            <a:ext cx="42863" cy="1588"/>
          </a:xfrm>
          <a:prstGeom prst="line">
            <a:avLst/>
          </a:prstGeom>
          <a:noFill/>
          <a:ln w="11113">
            <a:solidFill>
              <a:srgbClr val="1F1A17"/>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4392" name="Freeform 1512"/>
          <p:cNvSpPr/>
          <p:nvPr/>
        </p:nvSpPr>
        <p:spPr bwMode="auto">
          <a:xfrm>
            <a:off x="2263775" y="4402138"/>
            <a:ext cx="31750" cy="60325"/>
          </a:xfrm>
          <a:custGeom>
            <a:avLst/>
            <a:gdLst/>
            <a:ahLst/>
            <a:cxnLst>
              <a:cxn ang="0">
                <a:pos x="83" y="0"/>
              </a:cxn>
              <a:cxn ang="0">
                <a:pos x="83" y="69"/>
              </a:cxn>
              <a:cxn ang="0">
                <a:pos x="0" y="151"/>
              </a:cxn>
            </a:cxnLst>
            <a:rect l="0" t="0" r="r" b="b"/>
            <a:pathLst>
              <a:path w="83" h="151">
                <a:moveTo>
                  <a:pt x="83" y="0"/>
                </a:moveTo>
                <a:lnTo>
                  <a:pt x="83" y="69"/>
                </a:lnTo>
                <a:lnTo>
                  <a:pt x="0" y="151"/>
                </a:lnTo>
              </a:path>
            </a:pathLst>
          </a:custGeom>
          <a:noFill/>
          <a:ln w="11113">
            <a:solidFill>
              <a:srgbClr val="1F1A17"/>
            </a:solid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4393" name="Line 1513"/>
          <p:cNvSpPr>
            <a:spLocks noChangeShapeType="1"/>
          </p:cNvSpPr>
          <p:nvPr/>
        </p:nvSpPr>
        <p:spPr bwMode="auto">
          <a:xfrm>
            <a:off x="2295525" y="4429125"/>
            <a:ext cx="33338" cy="33338"/>
          </a:xfrm>
          <a:prstGeom prst="line">
            <a:avLst/>
          </a:prstGeom>
          <a:noFill/>
          <a:ln w="11113">
            <a:solidFill>
              <a:srgbClr val="1F1A17"/>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4394" name="Freeform 1514"/>
          <p:cNvSpPr/>
          <p:nvPr/>
        </p:nvSpPr>
        <p:spPr bwMode="auto">
          <a:xfrm>
            <a:off x="2813050" y="4491038"/>
            <a:ext cx="131763" cy="128588"/>
          </a:xfrm>
          <a:custGeom>
            <a:avLst/>
            <a:gdLst/>
            <a:ahLst/>
            <a:cxnLst>
              <a:cxn ang="0">
                <a:pos x="184" y="2"/>
              </a:cxn>
              <a:cxn ang="0">
                <a:pos x="216" y="8"/>
              </a:cxn>
              <a:cxn ang="0">
                <a:pos x="245" y="19"/>
              </a:cxn>
              <a:cxn ang="0">
                <a:pos x="272" y="37"/>
              </a:cxn>
              <a:cxn ang="0">
                <a:pos x="294" y="60"/>
              </a:cxn>
              <a:cxn ang="0">
                <a:pos x="313" y="85"/>
              </a:cxn>
              <a:cxn ang="0">
                <a:pos x="326" y="114"/>
              </a:cxn>
              <a:cxn ang="0">
                <a:pos x="332" y="147"/>
              </a:cxn>
              <a:cxn ang="0">
                <a:pos x="332" y="179"/>
              </a:cxn>
              <a:cxn ang="0">
                <a:pos x="326" y="211"/>
              </a:cxn>
              <a:cxn ang="0">
                <a:pos x="313" y="240"/>
              </a:cxn>
              <a:cxn ang="0">
                <a:pos x="294" y="265"/>
              </a:cxn>
              <a:cxn ang="0">
                <a:pos x="272" y="288"/>
              </a:cxn>
              <a:cxn ang="0">
                <a:pos x="245" y="305"/>
              </a:cxn>
              <a:cxn ang="0">
                <a:pos x="216" y="318"/>
              </a:cxn>
              <a:cxn ang="0">
                <a:pos x="184" y="324"/>
              </a:cxn>
              <a:cxn ang="0">
                <a:pos x="150" y="324"/>
              </a:cxn>
              <a:cxn ang="0">
                <a:pos x="117" y="318"/>
              </a:cxn>
              <a:cxn ang="0">
                <a:pos x="87" y="305"/>
              </a:cxn>
              <a:cxn ang="0">
                <a:pos x="60" y="288"/>
              </a:cxn>
              <a:cxn ang="0">
                <a:pos x="37" y="265"/>
              </a:cxn>
              <a:cxn ang="0">
                <a:pos x="20" y="240"/>
              </a:cxn>
              <a:cxn ang="0">
                <a:pos x="7" y="211"/>
              </a:cxn>
              <a:cxn ang="0">
                <a:pos x="0" y="179"/>
              </a:cxn>
              <a:cxn ang="0">
                <a:pos x="0" y="147"/>
              </a:cxn>
              <a:cxn ang="0">
                <a:pos x="7" y="114"/>
              </a:cxn>
              <a:cxn ang="0">
                <a:pos x="20" y="85"/>
              </a:cxn>
              <a:cxn ang="0">
                <a:pos x="37" y="60"/>
              </a:cxn>
              <a:cxn ang="0">
                <a:pos x="60" y="37"/>
              </a:cxn>
              <a:cxn ang="0">
                <a:pos x="87" y="19"/>
              </a:cxn>
              <a:cxn ang="0">
                <a:pos x="117" y="8"/>
              </a:cxn>
              <a:cxn ang="0">
                <a:pos x="150" y="2"/>
              </a:cxn>
            </a:cxnLst>
            <a:rect l="0" t="0" r="r" b="b"/>
            <a:pathLst>
              <a:path w="333" h="324">
                <a:moveTo>
                  <a:pt x="166" y="0"/>
                </a:moveTo>
                <a:lnTo>
                  <a:pt x="184" y="2"/>
                </a:lnTo>
                <a:lnTo>
                  <a:pt x="200" y="3"/>
                </a:lnTo>
                <a:lnTo>
                  <a:pt x="216" y="8"/>
                </a:lnTo>
                <a:lnTo>
                  <a:pt x="231" y="13"/>
                </a:lnTo>
                <a:lnTo>
                  <a:pt x="245" y="19"/>
                </a:lnTo>
                <a:lnTo>
                  <a:pt x="259" y="28"/>
                </a:lnTo>
                <a:lnTo>
                  <a:pt x="272" y="37"/>
                </a:lnTo>
                <a:lnTo>
                  <a:pt x="284" y="48"/>
                </a:lnTo>
                <a:lnTo>
                  <a:pt x="294" y="60"/>
                </a:lnTo>
                <a:lnTo>
                  <a:pt x="304" y="72"/>
                </a:lnTo>
                <a:lnTo>
                  <a:pt x="313" y="85"/>
                </a:lnTo>
                <a:lnTo>
                  <a:pt x="320" y="100"/>
                </a:lnTo>
                <a:lnTo>
                  <a:pt x="326" y="114"/>
                </a:lnTo>
                <a:lnTo>
                  <a:pt x="330" y="130"/>
                </a:lnTo>
                <a:lnTo>
                  <a:pt x="332" y="147"/>
                </a:lnTo>
                <a:lnTo>
                  <a:pt x="333" y="163"/>
                </a:lnTo>
                <a:lnTo>
                  <a:pt x="332" y="179"/>
                </a:lnTo>
                <a:lnTo>
                  <a:pt x="330" y="196"/>
                </a:lnTo>
                <a:lnTo>
                  <a:pt x="326" y="211"/>
                </a:lnTo>
                <a:lnTo>
                  <a:pt x="320" y="226"/>
                </a:lnTo>
                <a:lnTo>
                  <a:pt x="313" y="240"/>
                </a:lnTo>
                <a:lnTo>
                  <a:pt x="304" y="254"/>
                </a:lnTo>
                <a:lnTo>
                  <a:pt x="294" y="265"/>
                </a:lnTo>
                <a:lnTo>
                  <a:pt x="284" y="278"/>
                </a:lnTo>
                <a:lnTo>
                  <a:pt x="272" y="288"/>
                </a:lnTo>
                <a:lnTo>
                  <a:pt x="259" y="296"/>
                </a:lnTo>
                <a:lnTo>
                  <a:pt x="245" y="305"/>
                </a:lnTo>
                <a:lnTo>
                  <a:pt x="231" y="312"/>
                </a:lnTo>
                <a:lnTo>
                  <a:pt x="216" y="318"/>
                </a:lnTo>
                <a:lnTo>
                  <a:pt x="200" y="322"/>
                </a:lnTo>
                <a:lnTo>
                  <a:pt x="184" y="324"/>
                </a:lnTo>
                <a:lnTo>
                  <a:pt x="166" y="324"/>
                </a:lnTo>
                <a:lnTo>
                  <a:pt x="150" y="324"/>
                </a:lnTo>
                <a:lnTo>
                  <a:pt x="133" y="322"/>
                </a:lnTo>
                <a:lnTo>
                  <a:pt x="117" y="318"/>
                </a:lnTo>
                <a:lnTo>
                  <a:pt x="102" y="312"/>
                </a:lnTo>
                <a:lnTo>
                  <a:pt x="87" y="305"/>
                </a:lnTo>
                <a:lnTo>
                  <a:pt x="73" y="296"/>
                </a:lnTo>
                <a:lnTo>
                  <a:pt x="60" y="288"/>
                </a:lnTo>
                <a:lnTo>
                  <a:pt x="49" y="278"/>
                </a:lnTo>
                <a:lnTo>
                  <a:pt x="37" y="265"/>
                </a:lnTo>
                <a:lnTo>
                  <a:pt x="27" y="254"/>
                </a:lnTo>
                <a:lnTo>
                  <a:pt x="20" y="240"/>
                </a:lnTo>
                <a:lnTo>
                  <a:pt x="12" y="226"/>
                </a:lnTo>
                <a:lnTo>
                  <a:pt x="7" y="211"/>
                </a:lnTo>
                <a:lnTo>
                  <a:pt x="2" y="196"/>
                </a:lnTo>
                <a:lnTo>
                  <a:pt x="0" y="179"/>
                </a:lnTo>
                <a:lnTo>
                  <a:pt x="0" y="163"/>
                </a:lnTo>
                <a:lnTo>
                  <a:pt x="0" y="147"/>
                </a:lnTo>
                <a:lnTo>
                  <a:pt x="2" y="130"/>
                </a:lnTo>
                <a:lnTo>
                  <a:pt x="7" y="114"/>
                </a:lnTo>
                <a:lnTo>
                  <a:pt x="12" y="100"/>
                </a:lnTo>
                <a:lnTo>
                  <a:pt x="20" y="85"/>
                </a:lnTo>
                <a:lnTo>
                  <a:pt x="27" y="72"/>
                </a:lnTo>
                <a:lnTo>
                  <a:pt x="37" y="60"/>
                </a:lnTo>
                <a:lnTo>
                  <a:pt x="49" y="48"/>
                </a:lnTo>
                <a:lnTo>
                  <a:pt x="60" y="37"/>
                </a:lnTo>
                <a:lnTo>
                  <a:pt x="73" y="28"/>
                </a:lnTo>
                <a:lnTo>
                  <a:pt x="87" y="19"/>
                </a:lnTo>
                <a:lnTo>
                  <a:pt x="102" y="13"/>
                </a:lnTo>
                <a:lnTo>
                  <a:pt x="117" y="8"/>
                </a:lnTo>
                <a:lnTo>
                  <a:pt x="133" y="3"/>
                </a:lnTo>
                <a:lnTo>
                  <a:pt x="150" y="2"/>
                </a:lnTo>
                <a:lnTo>
                  <a:pt x="166" y="0"/>
                </a:lnTo>
                <a:close/>
              </a:path>
            </a:pathLst>
          </a:custGeom>
          <a:solidFill>
            <a:srgbClr val="F2CDBE"/>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4395" name="Freeform 1515"/>
          <p:cNvSpPr/>
          <p:nvPr/>
        </p:nvSpPr>
        <p:spPr bwMode="auto">
          <a:xfrm>
            <a:off x="2813050" y="4491038"/>
            <a:ext cx="131763" cy="128588"/>
          </a:xfrm>
          <a:custGeom>
            <a:avLst/>
            <a:gdLst/>
            <a:ahLst/>
            <a:cxnLst>
              <a:cxn ang="0">
                <a:pos x="184" y="2"/>
              </a:cxn>
              <a:cxn ang="0">
                <a:pos x="216" y="8"/>
              </a:cxn>
              <a:cxn ang="0">
                <a:pos x="245" y="19"/>
              </a:cxn>
              <a:cxn ang="0">
                <a:pos x="272" y="37"/>
              </a:cxn>
              <a:cxn ang="0">
                <a:pos x="294" y="60"/>
              </a:cxn>
              <a:cxn ang="0">
                <a:pos x="313" y="85"/>
              </a:cxn>
              <a:cxn ang="0">
                <a:pos x="326" y="114"/>
              </a:cxn>
              <a:cxn ang="0">
                <a:pos x="332" y="147"/>
              </a:cxn>
              <a:cxn ang="0">
                <a:pos x="332" y="179"/>
              </a:cxn>
              <a:cxn ang="0">
                <a:pos x="326" y="211"/>
              </a:cxn>
              <a:cxn ang="0">
                <a:pos x="313" y="240"/>
              </a:cxn>
              <a:cxn ang="0">
                <a:pos x="294" y="265"/>
              </a:cxn>
              <a:cxn ang="0">
                <a:pos x="272" y="288"/>
              </a:cxn>
              <a:cxn ang="0">
                <a:pos x="245" y="305"/>
              </a:cxn>
              <a:cxn ang="0">
                <a:pos x="216" y="318"/>
              </a:cxn>
              <a:cxn ang="0">
                <a:pos x="184" y="324"/>
              </a:cxn>
              <a:cxn ang="0">
                <a:pos x="150" y="324"/>
              </a:cxn>
              <a:cxn ang="0">
                <a:pos x="117" y="318"/>
              </a:cxn>
              <a:cxn ang="0">
                <a:pos x="87" y="305"/>
              </a:cxn>
              <a:cxn ang="0">
                <a:pos x="60" y="288"/>
              </a:cxn>
              <a:cxn ang="0">
                <a:pos x="37" y="265"/>
              </a:cxn>
              <a:cxn ang="0">
                <a:pos x="20" y="240"/>
              </a:cxn>
              <a:cxn ang="0">
                <a:pos x="7" y="211"/>
              </a:cxn>
              <a:cxn ang="0">
                <a:pos x="0" y="179"/>
              </a:cxn>
              <a:cxn ang="0">
                <a:pos x="0" y="147"/>
              </a:cxn>
              <a:cxn ang="0">
                <a:pos x="7" y="114"/>
              </a:cxn>
              <a:cxn ang="0">
                <a:pos x="20" y="85"/>
              </a:cxn>
              <a:cxn ang="0">
                <a:pos x="37" y="60"/>
              </a:cxn>
              <a:cxn ang="0">
                <a:pos x="60" y="37"/>
              </a:cxn>
              <a:cxn ang="0">
                <a:pos x="87" y="19"/>
              </a:cxn>
              <a:cxn ang="0">
                <a:pos x="117" y="8"/>
              </a:cxn>
              <a:cxn ang="0">
                <a:pos x="150" y="2"/>
              </a:cxn>
            </a:cxnLst>
            <a:rect l="0" t="0" r="r" b="b"/>
            <a:pathLst>
              <a:path w="333" h="324">
                <a:moveTo>
                  <a:pt x="166" y="0"/>
                </a:moveTo>
                <a:lnTo>
                  <a:pt x="184" y="2"/>
                </a:lnTo>
                <a:lnTo>
                  <a:pt x="200" y="3"/>
                </a:lnTo>
                <a:lnTo>
                  <a:pt x="216" y="8"/>
                </a:lnTo>
                <a:lnTo>
                  <a:pt x="231" y="13"/>
                </a:lnTo>
                <a:lnTo>
                  <a:pt x="245" y="19"/>
                </a:lnTo>
                <a:lnTo>
                  <a:pt x="259" y="28"/>
                </a:lnTo>
                <a:lnTo>
                  <a:pt x="272" y="37"/>
                </a:lnTo>
                <a:lnTo>
                  <a:pt x="284" y="48"/>
                </a:lnTo>
                <a:lnTo>
                  <a:pt x="294" y="60"/>
                </a:lnTo>
                <a:lnTo>
                  <a:pt x="304" y="72"/>
                </a:lnTo>
                <a:lnTo>
                  <a:pt x="313" y="85"/>
                </a:lnTo>
                <a:lnTo>
                  <a:pt x="320" y="100"/>
                </a:lnTo>
                <a:lnTo>
                  <a:pt x="326" y="114"/>
                </a:lnTo>
                <a:lnTo>
                  <a:pt x="330" y="130"/>
                </a:lnTo>
                <a:lnTo>
                  <a:pt x="332" y="147"/>
                </a:lnTo>
                <a:lnTo>
                  <a:pt x="333" y="163"/>
                </a:lnTo>
                <a:lnTo>
                  <a:pt x="332" y="179"/>
                </a:lnTo>
                <a:lnTo>
                  <a:pt x="330" y="196"/>
                </a:lnTo>
                <a:lnTo>
                  <a:pt x="326" y="211"/>
                </a:lnTo>
                <a:lnTo>
                  <a:pt x="320" y="226"/>
                </a:lnTo>
                <a:lnTo>
                  <a:pt x="313" y="240"/>
                </a:lnTo>
                <a:lnTo>
                  <a:pt x="304" y="254"/>
                </a:lnTo>
                <a:lnTo>
                  <a:pt x="294" y="265"/>
                </a:lnTo>
                <a:lnTo>
                  <a:pt x="284" y="278"/>
                </a:lnTo>
                <a:lnTo>
                  <a:pt x="272" y="288"/>
                </a:lnTo>
                <a:lnTo>
                  <a:pt x="259" y="296"/>
                </a:lnTo>
                <a:lnTo>
                  <a:pt x="245" y="305"/>
                </a:lnTo>
                <a:lnTo>
                  <a:pt x="231" y="312"/>
                </a:lnTo>
                <a:lnTo>
                  <a:pt x="216" y="318"/>
                </a:lnTo>
                <a:lnTo>
                  <a:pt x="200" y="322"/>
                </a:lnTo>
                <a:lnTo>
                  <a:pt x="184" y="324"/>
                </a:lnTo>
                <a:lnTo>
                  <a:pt x="166" y="324"/>
                </a:lnTo>
                <a:lnTo>
                  <a:pt x="150" y="324"/>
                </a:lnTo>
                <a:lnTo>
                  <a:pt x="133" y="322"/>
                </a:lnTo>
                <a:lnTo>
                  <a:pt x="117" y="318"/>
                </a:lnTo>
                <a:lnTo>
                  <a:pt x="102" y="312"/>
                </a:lnTo>
                <a:lnTo>
                  <a:pt x="87" y="305"/>
                </a:lnTo>
                <a:lnTo>
                  <a:pt x="73" y="296"/>
                </a:lnTo>
                <a:lnTo>
                  <a:pt x="60" y="288"/>
                </a:lnTo>
                <a:lnTo>
                  <a:pt x="49" y="278"/>
                </a:lnTo>
                <a:lnTo>
                  <a:pt x="37" y="265"/>
                </a:lnTo>
                <a:lnTo>
                  <a:pt x="27" y="254"/>
                </a:lnTo>
                <a:lnTo>
                  <a:pt x="20" y="240"/>
                </a:lnTo>
                <a:lnTo>
                  <a:pt x="12" y="226"/>
                </a:lnTo>
                <a:lnTo>
                  <a:pt x="7" y="211"/>
                </a:lnTo>
                <a:lnTo>
                  <a:pt x="2" y="196"/>
                </a:lnTo>
                <a:lnTo>
                  <a:pt x="0" y="179"/>
                </a:lnTo>
                <a:lnTo>
                  <a:pt x="0" y="163"/>
                </a:lnTo>
                <a:lnTo>
                  <a:pt x="0" y="147"/>
                </a:lnTo>
                <a:lnTo>
                  <a:pt x="2" y="130"/>
                </a:lnTo>
                <a:lnTo>
                  <a:pt x="7" y="114"/>
                </a:lnTo>
                <a:lnTo>
                  <a:pt x="12" y="100"/>
                </a:lnTo>
                <a:lnTo>
                  <a:pt x="20" y="85"/>
                </a:lnTo>
                <a:lnTo>
                  <a:pt x="27" y="72"/>
                </a:lnTo>
                <a:lnTo>
                  <a:pt x="37" y="60"/>
                </a:lnTo>
                <a:lnTo>
                  <a:pt x="49" y="48"/>
                </a:lnTo>
                <a:lnTo>
                  <a:pt x="60" y="37"/>
                </a:lnTo>
                <a:lnTo>
                  <a:pt x="73" y="28"/>
                </a:lnTo>
                <a:lnTo>
                  <a:pt x="87" y="19"/>
                </a:lnTo>
                <a:lnTo>
                  <a:pt x="102" y="13"/>
                </a:lnTo>
                <a:lnTo>
                  <a:pt x="117" y="8"/>
                </a:lnTo>
                <a:lnTo>
                  <a:pt x="133" y="3"/>
                </a:lnTo>
                <a:lnTo>
                  <a:pt x="150" y="2"/>
                </a:lnTo>
                <a:lnTo>
                  <a:pt x="166" y="0"/>
                </a:lnTo>
              </a:path>
            </a:pathLst>
          </a:custGeom>
          <a:noFill/>
          <a:ln w="3175">
            <a:solidFill>
              <a:srgbClr val="1F1A17"/>
            </a:solid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4396" name="Line 1516"/>
          <p:cNvSpPr>
            <a:spLocks noChangeShapeType="1"/>
          </p:cNvSpPr>
          <p:nvPr/>
        </p:nvSpPr>
        <p:spPr bwMode="auto">
          <a:xfrm flipH="1">
            <a:off x="2870200" y="4492625"/>
            <a:ext cx="12700" cy="1588"/>
          </a:xfrm>
          <a:prstGeom prst="line">
            <a:avLst/>
          </a:prstGeom>
          <a:noFill/>
          <a:ln w="3175">
            <a:solidFill>
              <a:srgbClr val="1F1A17"/>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4397" name="Freeform 1517"/>
          <p:cNvSpPr/>
          <p:nvPr/>
        </p:nvSpPr>
        <p:spPr bwMode="auto">
          <a:xfrm>
            <a:off x="2901950" y="4510088"/>
            <a:ext cx="12700" cy="15875"/>
          </a:xfrm>
          <a:custGeom>
            <a:avLst/>
            <a:gdLst/>
            <a:ahLst/>
            <a:cxnLst>
              <a:cxn ang="0">
                <a:pos x="0" y="34"/>
              </a:cxn>
              <a:cxn ang="0">
                <a:pos x="4" y="37"/>
              </a:cxn>
              <a:cxn ang="0">
                <a:pos x="8" y="38"/>
              </a:cxn>
              <a:cxn ang="0">
                <a:pos x="11" y="38"/>
              </a:cxn>
              <a:cxn ang="0">
                <a:pos x="15" y="37"/>
              </a:cxn>
              <a:cxn ang="0">
                <a:pos x="19" y="36"/>
              </a:cxn>
              <a:cxn ang="0">
                <a:pos x="23" y="34"/>
              </a:cxn>
              <a:cxn ang="0">
                <a:pos x="25" y="32"/>
              </a:cxn>
              <a:cxn ang="0">
                <a:pos x="28" y="28"/>
              </a:cxn>
              <a:cxn ang="0">
                <a:pos x="29" y="26"/>
              </a:cxn>
              <a:cxn ang="0">
                <a:pos x="30" y="22"/>
              </a:cxn>
              <a:cxn ang="0">
                <a:pos x="30" y="18"/>
              </a:cxn>
              <a:cxn ang="0">
                <a:pos x="30" y="14"/>
              </a:cxn>
              <a:cxn ang="0">
                <a:pos x="29" y="10"/>
              </a:cxn>
              <a:cxn ang="0">
                <a:pos x="28" y="7"/>
              </a:cxn>
              <a:cxn ang="0">
                <a:pos x="25" y="4"/>
              </a:cxn>
              <a:cxn ang="0">
                <a:pos x="22" y="0"/>
              </a:cxn>
              <a:cxn ang="0">
                <a:pos x="0" y="34"/>
              </a:cxn>
            </a:cxnLst>
            <a:rect l="0" t="0" r="r" b="b"/>
            <a:pathLst>
              <a:path w="30" h="38">
                <a:moveTo>
                  <a:pt x="0" y="34"/>
                </a:moveTo>
                <a:lnTo>
                  <a:pt x="4" y="37"/>
                </a:lnTo>
                <a:lnTo>
                  <a:pt x="8" y="38"/>
                </a:lnTo>
                <a:lnTo>
                  <a:pt x="11" y="38"/>
                </a:lnTo>
                <a:lnTo>
                  <a:pt x="15" y="37"/>
                </a:lnTo>
                <a:lnTo>
                  <a:pt x="19" y="36"/>
                </a:lnTo>
                <a:lnTo>
                  <a:pt x="23" y="34"/>
                </a:lnTo>
                <a:lnTo>
                  <a:pt x="25" y="32"/>
                </a:lnTo>
                <a:lnTo>
                  <a:pt x="28" y="28"/>
                </a:lnTo>
                <a:lnTo>
                  <a:pt x="29" y="26"/>
                </a:lnTo>
                <a:lnTo>
                  <a:pt x="30" y="22"/>
                </a:lnTo>
                <a:lnTo>
                  <a:pt x="30" y="18"/>
                </a:lnTo>
                <a:lnTo>
                  <a:pt x="30" y="14"/>
                </a:lnTo>
                <a:lnTo>
                  <a:pt x="29" y="10"/>
                </a:lnTo>
                <a:lnTo>
                  <a:pt x="28" y="7"/>
                </a:lnTo>
                <a:lnTo>
                  <a:pt x="25" y="4"/>
                </a:lnTo>
                <a:lnTo>
                  <a:pt x="22" y="0"/>
                </a:lnTo>
                <a:lnTo>
                  <a:pt x="0" y="34"/>
                </a:lnTo>
                <a:close/>
              </a:path>
            </a:pathLst>
          </a:custGeom>
          <a:solidFill>
            <a:srgbClr val="1F1A17"/>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4398" name="Freeform 1518"/>
          <p:cNvSpPr/>
          <p:nvPr/>
        </p:nvSpPr>
        <p:spPr bwMode="auto">
          <a:xfrm>
            <a:off x="2854325" y="4486275"/>
            <a:ext cx="57150" cy="38100"/>
          </a:xfrm>
          <a:custGeom>
            <a:avLst/>
            <a:gdLst/>
            <a:ahLst/>
            <a:cxnLst>
              <a:cxn ang="0">
                <a:pos x="26" y="0"/>
              </a:cxn>
              <a:cxn ang="0">
                <a:pos x="26" y="34"/>
              </a:cxn>
              <a:cxn ang="0">
                <a:pos x="122" y="94"/>
              </a:cxn>
              <a:cxn ang="0">
                <a:pos x="144" y="60"/>
              </a:cxn>
              <a:cxn ang="0">
                <a:pos x="48" y="0"/>
              </a:cxn>
              <a:cxn ang="0">
                <a:pos x="26" y="0"/>
              </a:cxn>
              <a:cxn ang="0">
                <a:pos x="26" y="0"/>
              </a:cxn>
              <a:cxn ang="0">
                <a:pos x="0" y="16"/>
              </a:cxn>
              <a:cxn ang="0">
                <a:pos x="26" y="34"/>
              </a:cxn>
              <a:cxn ang="0">
                <a:pos x="26" y="0"/>
              </a:cxn>
            </a:cxnLst>
            <a:rect l="0" t="0" r="r" b="b"/>
            <a:pathLst>
              <a:path w="144" h="94">
                <a:moveTo>
                  <a:pt x="26" y="0"/>
                </a:moveTo>
                <a:lnTo>
                  <a:pt x="26" y="34"/>
                </a:lnTo>
                <a:lnTo>
                  <a:pt x="122" y="94"/>
                </a:lnTo>
                <a:lnTo>
                  <a:pt x="144" y="60"/>
                </a:lnTo>
                <a:lnTo>
                  <a:pt x="48" y="0"/>
                </a:lnTo>
                <a:lnTo>
                  <a:pt x="26" y="0"/>
                </a:lnTo>
                <a:lnTo>
                  <a:pt x="26" y="0"/>
                </a:lnTo>
                <a:lnTo>
                  <a:pt x="0" y="16"/>
                </a:lnTo>
                <a:lnTo>
                  <a:pt x="26" y="34"/>
                </a:lnTo>
                <a:lnTo>
                  <a:pt x="26" y="0"/>
                </a:lnTo>
                <a:close/>
              </a:path>
            </a:pathLst>
          </a:custGeom>
          <a:solidFill>
            <a:srgbClr val="1F1A17"/>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4399" name="Freeform 1519"/>
          <p:cNvSpPr/>
          <p:nvPr/>
        </p:nvSpPr>
        <p:spPr bwMode="auto">
          <a:xfrm>
            <a:off x="2863850" y="4462463"/>
            <a:ext cx="47625" cy="36513"/>
          </a:xfrm>
          <a:custGeom>
            <a:avLst/>
            <a:gdLst/>
            <a:ahLst/>
            <a:cxnLst>
              <a:cxn ang="0">
                <a:pos x="96" y="0"/>
              </a:cxn>
              <a:cxn ang="0">
                <a:pos x="0" y="62"/>
              </a:cxn>
              <a:cxn ang="0">
                <a:pos x="22" y="95"/>
              </a:cxn>
              <a:cxn ang="0">
                <a:pos x="118" y="33"/>
              </a:cxn>
              <a:cxn ang="0">
                <a:pos x="96" y="0"/>
              </a:cxn>
            </a:cxnLst>
            <a:rect l="0" t="0" r="r" b="b"/>
            <a:pathLst>
              <a:path w="118" h="95">
                <a:moveTo>
                  <a:pt x="96" y="0"/>
                </a:moveTo>
                <a:lnTo>
                  <a:pt x="0" y="62"/>
                </a:lnTo>
                <a:lnTo>
                  <a:pt x="22" y="95"/>
                </a:lnTo>
                <a:lnTo>
                  <a:pt x="118" y="33"/>
                </a:lnTo>
                <a:lnTo>
                  <a:pt x="96" y="0"/>
                </a:lnTo>
                <a:close/>
              </a:path>
            </a:pathLst>
          </a:custGeom>
          <a:solidFill>
            <a:srgbClr val="1F1A17"/>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4400" name="Freeform 1520"/>
          <p:cNvSpPr/>
          <p:nvPr/>
        </p:nvSpPr>
        <p:spPr bwMode="auto">
          <a:xfrm>
            <a:off x="2901950" y="4460875"/>
            <a:ext cx="12700" cy="14288"/>
          </a:xfrm>
          <a:custGeom>
            <a:avLst/>
            <a:gdLst/>
            <a:ahLst/>
            <a:cxnLst>
              <a:cxn ang="0">
                <a:pos x="22" y="37"/>
              </a:cxn>
              <a:cxn ang="0">
                <a:pos x="25" y="34"/>
              </a:cxn>
              <a:cxn ang="0">
                <a:pos x="28" y="31"/>
              </a:cxn>
              <a:cxn ang="0">
                <a:pos x="29" y="28"/>
              </a:cxn>
              <a:cxn ang="0">
                <a:pos x="30" y="24"/>
              </a:cxn>
              <a:cxn ang="0">
                <a:pos x="30" y="20"/>
              </a:cxn>
              <a:cxn ang="0">
                <a:pos x="30" y="17"/>
              </a:cxn>
              <a:cxn ang="0">
                <a:pos x="29" y="13"/>
              </a:cxn>
              <a:cxn ang="0">
                <a:pos x="27" y="9"/>
              </a:cxn>
              <a:cxn ang="0">
                <a:pos x="25" y="7"/>
              </a:cxn>
              <a:cxn ang="0">
                <a:pos x="22" y="4"/>
              </a:cxn>
              <a:cxn ang="0">
                <a:pos x="19" y="2"/>
              </a:cxn>
              <a:cxn ang="0">
                <a:pos x="15" y="0"/>
              </a:cxn>
              <a:cxn ang="0">
                <a:pos x="11" y="0"/>
              </a:cxn>
              <a:cxn ang="0">
                <a:pos x="8" y="0"/>
              </a:cxn>
              <a:cxn ang="0">
                <a:pos x="4" y="2"/>
              </a:cxn>
              <a:cxn ang="0">
                <a:pos x="0" y="4"/>
              </a:cxn>
              <a:cxn ang="0">
                <a:pos x="22" y="37"/>
              </a:cxn>
            </a:cxnLst>
            <a:rect l="0" t="0" r="r" b="b"/>
            <a:pathLst>
              <a:path w="30" h="37">
                <a:moveTo>
                  <a:pt x="22" y="37"/>
                </a:moveTo>
                <a:lnTo>
                  <a:pt x="25" y="34"/>
                </a:lnTo>
                <a:lnTo>
                  <a:pt x="28" y="31"/>
                </a:lnTo>
                <a:lnTo>
                  <a:pt x="29" y="28"/>
                </a:lnTo>
                <a:lnTo>
                  <a:pt x="30" y="24"/>
                </a:lnTo>
                <a:lnTo>
                  <a:pt x="30" y="20"/>
                </a:lnTo>
                <a:lnTo>
                  <a:pt x="30" y="17"/>
                </a:lnTo>
                <a:lnTo>
                  <a:pt x="29" y="13"/>
                </a:lnTo>
                <a:lnTo>
                  <a:pt x="27" y="9"/>
                </a:lnTo>
                <a:lnTo>
                  <a:pt x="25" y="7"/>
                </a:lnTo>
                <a:lnTo>
                  <a:pt x="22" y="4"/>
                </a:lnTo>
                <a:lnTo>
                  <a:pt x="19" y="2"/>
                </a:lnTo>
                <a:lnTo>
                  <a:pt x="15" y="0"/>
                </a:lnTo>
                <a:lnTo>
                  <a:pt x="11" y="0"/>
                </a:lnTo>
                <a:lnTo>
                  <a:pt x="8" y="0"/>
                </a:lnTo>
                <a:lnTo>
                  <a:pt x="4" y="2"/>
                </a:lnTo>
                <a:lnTo>
                  <a:pt x="0" y="4"/>
                </a:lnTo>
                <a:lnTo>
                  <a:pt x="22" y="37"/>
                </a:lnTo>
                <a:close/>
              </a:path>
            </a:pathLst>
          </a:custGeom>
          <a:solidFill>
            <a:srgbClr val="1F1A17"/>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4401" name="Freeform 1521"/>
          <p:cNvSpPr/>
          <p:nvPr/>
        </p:nvSpPr>
        <p:spPr bwMode="auto">
          <a:xfrm>
            <a:off x="2862263" y="4508500"/>
            <a:ext cx="30163" cy="30163"/>
          </a:xfrm>
          <a:custGeom>
            <a:avLst/>
            <a:gdLst/>
            <a:ahLst/>
            <a:cxnLst>
              <a:cxn ang="0">
                <a:pos x="39" y="0"/>
              </a:cxn>
              <a:cxn ang="0">
                <a:pos x="47" y="1"/>
              </a:cxn>
              <a:cxn ang="0">
                <a:pos x="54" y="4"/>
              </a:cxn>
              <a:cxn ang="0">
                <a:pos x="61" y="6"/>
              </a:cxn>
              <a:cxn ang="0">
                <a:pos x="67" y="11"/>
              </a:cxn>
              <a:cxn ang="0">
                <a:pos x="72" y="18"/>
              </a:cxn>
              <a:cxn ang="0">
                <a:pos x="76" y="24"/>
              </a:cxn>
              <a:cxn ang="0">
                <a:pos x="78" y="32"/>
              </a:cxn>
              <a:cxn ang="0">
                <a:pos x="78" y="39"/>
              </a:cxn>
              <a:cxn ang="0">
                <a:pos x="78" y="47"/>
              </a:cxn>
              <a:cxn ang="0">
                <a:pos x="76" y="54"/>
              </a:cxn>
              <a:cxn ang="0">
                <a:pos x="72" y="60"/>
              </a:cxn>
              <a:cxn ang="0">
                <a:pos x="67" y="67"/>
              </a:cxn>
              <a:cxn ang="0">
                <a:pos x="61" y="72"/>
              </a:cxn>
              <a:cxn ang="0">
                <a:pos x="54" y="76"/>
              </a:cxn>
              <a:cxn ang="0">
                <a:pos x="47" y="77"/>
              </a:cxn>
              <a:cxn ang="0">
                <a:pos x="39" y="78"/>
              </a:cxn>
              <a:cxn ang="0">
                <a:pos x="32" y="77"/>
              </a:cxn>
              <a:cxn ang="0">
                <a:pos x="24" y="76"/>
              </a:cxn>
              <a:cxn ang="0">
                <a:pos x="18" y="72"/>
              </a:cxn>
              <a:cxn ang="0">
                <a:pos x="11" y="67"/>
              </a:cxn>
              <a:cxn ang="0">
                <a:pos x="8" y="60"/>
              </a:cxn>
              <a:cxn ang="0">
                <a:pos x="4" y="54"/>
              </a:cxn>
              <a:cxn ang="0">
                <a:pos x="1" y="47"/>
              </a:cxn>
              <a:cxn ang="0">
                <a:pos x="0" y="39"/>
              </a:cxn>
              <a:cxn ang="0">
                <a:pos x="1" y="32"/>
              </a:cxn>
              <a:cxn ang="0">
                <a:pos x="4" y="24"/>
              </a:cxn>
              <a:cxn ang="0">
                <a:pos x="8" y="18"/>
              </a:cxn>
              <a:cxn ang="0">
                <a:pos x="11" y="11"/>
              </a:cxn>
              <a:cxn ang="0">
                <a:pos x="18" y="6"/>
              </a:cxn>
              <a:cxn ang="0">
                <a:pos x="24" y="4"/>
              </a:cxn>
              <a:cxn ang="0">
                <a:pos x="32" y="1"/>
              </a:cxn>
              <a:cxn ang="0">
                <a:pos x="39" y="0"/>
              </a:cxn>
            </a:cxnLst>
            <a:rect l="0" t="0" r="r" b="b"/>
            <a:pathLst>
              <a:path w="78" h="78">
                <a:moveTo>
                  <a:pt x="39" y="0"/>
                </a:moveTo>
                <a:lnTo>
                  <a:pt x="47" y="1"/>
                </a:lnTo>
                <a:lnTo>
                  <a:pt x="54" y="4"/>
                </a:lnTo>
                <a:lnTo>
                  <a:pt x="61" y="6"/>
                </a:lnTo>
                <a:lnTo>
                  <a:pt x="67" y="11"/>
                </a:lnTo>
                <a:lnTo>
                  <a:pt x="72" y="18"/>
                </a:lnTo>
                <a:lnTo>
                  <a:pt x="76" y="24"/>
                </a:lnTo>
                <a:lnTo>
                  <a:pt x="78" y="32"/>
                </a:lnTo>
                <a:lnTo>
                  <a:pt x="78" y="39"/>
                </a:lnTo>
                <a:lnTo>
                  <a:pt x="78" y="47"/>
                </a:lnTo>
                <a:lnTo>
                  <a:pt x="76" y="54"/>
                </a:lnTo>
                <a:lnTo>
                  <a:pt x="72" y="60"/>
                </a:lnTo>
                <a:lnTo>
                  <a:pt x="67" y="67"/>
                </a:lnTo>
                <a:lnTo>
                  <a:pt x="61" y="72"/>
                </a:lnTo>
                <a:lnTo>
                  <a:pt x="54" y="76"/>
                </a:lnTo>
                <a:lnTo>
                  <a:pt x="47" y="77"/>
                </a:lnTo>
                <a:lnTo>
                  <a:pt x="39" y="78"/>
                </a:lnTo>
                <a:lnTo>
                  <a:pt x="32" y="77"/>
                </a:lnTo>
                <a:lnTo>
                  <a:pt x="24" y="76"/>
                </a:lnTo>
                <a:lnTo>
                  <a:pt x="18" y="72"/>
                </a:lnTo>
                <a:lnTo>
                  <a:pt x="11" y="67"/>
                </a:lnTo>
                <a:lnTo>
                  <a:pt x="8" y="60"/>
                </a:lnTo>
                <a:lnTo>
                  <a:pt x="4" y="54"/>
                </a:lnTo>
                <a:lnTo>
                  <a:pt x="1" y="47"/>
                </a:lnTo>
                <a:lnTo>
                  <a:pt x="0" y="39"/>
                </a:lnTo>
                <a:lnTo>
                  <a:pt x="1" y="32"/>
                </a:lnTo>
                <a:lnTo>
                  <a:pt x="4" y="24"/>
                </a:lnTo>
                <a:lnTo>
                  <a:pt x="8" y="18"/>
                </a:lnTo>
                <a:lnTo>
                  <a:pt x="11" y="11"/>
                </a:lnTo>
                <a:lnTo>
                  <a:pt x="18" y="6"/>
                </a:lnTo>
                <a:lnTo>
                  <a:pt x="24" y="4"/>
                </a:lnTo>
                <a:lnTo>
                  <a:pt x="32" y="1"/>
                </a:lnTo>
                <a:lnTo>
                  <a:pt x="39" y="0"/>
                </a:lnTo>
                <a:close/>
              </a:path>
            </a:pathLst>
          </a:custGeom>
          <a:solidFill>
            <a:srgbClr val="F2CDBE"/>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4402" name="Freeform 1522"/>
          <p:cNvSpPr/>
          <p:nvPr/>
        </p:nvSpPr>
        <p:spPr bwMode="auto">
          <a:xfrm>
            <a:off x="2862263" y="4508500"/>
            <a:ext cx="30163" cy="30163"/>
          </a:xfrm>
          <a:custGeom>
            <a:avLst/>
            <a:gdLst/>
            <a:ahLst/>
            <a:cxnLst>
              <a:cxn ang="0">
                <a:pos x="39" y="0"/>
              </a:cxn>
              <a:cxn ang="0">
                <a:pos x="47" y="1"/>
              </a:cxn>
              <a:cxn ang="0">
                <a:pos x="54" y="4"/>
              </a:cxn>
              <a:cxn ang="0">
                <a:pos x="61" y="6"/>
              </a:cxn>
              <a:cxn ang="0">
                <a:pos x="67" y="11"/>
              </a:cxn>
              <a:cxn ang="0">
                <a:pos x="72" y="18"/>
              </a:cxn>
              <a:cxn ang="0">
                <a:pos x="76" y="24"/>
              </a:cxn>
              <a:cxn ang="0">
                <a:pos x="78" y="32"/>
              </a:cxn>
              <a:cxn ang="0">
                <a:pos x="78" y="39"/>
              </a:cxn>
              <a:cxn ang="0">
                <a:pos x="78" y="47"/>
              </a:cxn>
              <a:cxn ang="0">
                <a:pos x="76" y="54"/>
              </a:cxn>
              <a:cxn ang="0">
                <a:pos x="72" y="60"/>
              </a:cxn>
              <a:cxn ang="0">
                <a:pos x="67" y="67"/>
              </a:cxn>
              <a:cxn ang="0">
                <a:pos x="61" y="72"/>
              </a:cxn>
              <a:cxn ang="0">
                <a:pos x="54" y="76"/>
              </a:cxn>
              <a:cxn ang="0">
                <a:pos x="47" y="77"/>
              </a:cxn>
              <a:cxn ang="0">
                <a:pos x="39" y="78"/>
              </a:cxn>
              <a:cxn ang="0">
                <a:pos x="32" y="77"/>
              </a:cxn>
              <a:cxn ang="0">
                <a:pos x="24" y="76"/>
              </a:cxn>
              <a:cxn ang="0">
                <a:pos x="18" y="72"/>
              </a:cxn>
              <a:cxn ang="0">
                <a:pos x="11" y="67"/>
              </a:cxn>
              <a:cxn ang="0">
                <a:pos x="8" y="60"/>
              </a:cxn>
              <a:cxn ang="0">
                <a:pos x="4" y="54"/>
              </a:cxn>
              <a:cxn ang="0">
                <a:pos x="1" y="47"/>
              </a:cxn>
              <a:cxn ang="0">
                <a:pos x="0" y="39"/>
              </a:cxn>
              <a:cxn ang="0">
                <a:pos x="1" y="32"/>
              </a:cxn>
              <a:cxn ang="0">
                <a:pos x="4" y="24"/>
              </a:cxn>
              <a:cxn ang="0">
                <a:pos x="8" y="18"/>
              </a:cxn>
              <a:cxn ang="0">
                <a:pos x="11" y="11"/>
              </a:cxn>
              <a:cxn ang="0">
                <a:pos x="18" y="6"/>
              </a:cxn>
              <a:cxn ang="0">
                <a:pos x="24" y="4"/>
              </a:cxn>
              <a:cxn ang="0">
                <a:pos x="32" y="1"/>
              </a:cxn>
              <a:cxn ang="0">
                <a:pos x="39" y="0"/>
              </a:cxn>
            </a:cxnLst>
            <a:rect l="0" t="0" r="r" b="b"/>
            <a:pathLst>
              <a:path w="78" h="78">
                <a:moveTo>
                  <a:pt x="39" y="0"/>
                </a:moveTo>
                <a:lnTo>
                  <a:pt x="47" y="1"/>
                </a:lnTo>
                <a:lnTo>
                  <a:pt x="54" y="4"/>
                </a:lnTo>
                <a:lnTo>
                  <a:pt x="61" y="6"/>
                </a:lnTo>
                <a:lnTo>
                  <a:pt x="67" y="11"/>
                </a:lnTo>
                <a:lnTo>
                  <a:pt x="72" y="18"/>
                </a:lnTo>
                <a:lnTo>
                  <a:pt x="76" y="24"/>
                </a:lnTo>
                <a:lnTo>
                  <a:pt x="78" y="32"/>
                </a:lnTo>
                <a:lnTo>
                  <a:pt x="78" y="39"/>
                </a:lnTo>
                <a:lnTo>
                  <a:pt x="78" y="47"/>
                </a:lnTo>
                <a:lnTo>
                  <a:pt x="76" y="54"/>
                </a:lnTo>
                <a:lnTo>
                  <a:pt x="72" y="60"/>
                </a:lnTo>
                <a:lnTo>
                  <a:pt x="67" y="67"/>
                </a:lnTo>
                <a:lnTo>
                  <a:pt x="61" y="72"/>
                </a:lnTo>
                <a:lnTo>
                  <a:pt x="54" y="76"/>
                </a:lnTo>
                <a:lnTo>
                  <a:pt x="47" y="77"/>
                </a:lnTo>
                <a:lnTo>
                  <a:pt x="39" y="78"/>
                </a:lnTo>
                <a:lnTo>
                  <a:pt x="32" y="77"/>
                </a:lnTo>
                <a:lnTo>
                  <a:pt x="24" y="76"/>
                </a:lnTo>
                <a:lnTo>
                  <a:pt x="18" y="72"/>
                </a:lnTo>
                <a:lnTo>
                  <a:pt x="11" y="67"/>
                </a:lnTo>
                <a:lnTo>
                  <a:pt x="8" y="60"/>
                </a:lnTo>
                <a:lnTo>
                  <a:pt x="4" y="54"/>
                </a:lnTo>
                <a:lnTo>
                  <a:pt x="1" y="47"/>
                </a:lnTo>
                <a:lnTo>
                  <a:pt x="0" y="39"/>
                </a:lnTo>
                <a:lnTo>
                  <a:pt x="1" y="32"/>
                </a:lnTo>
                <a:lnTo>
                  <a:pt x="4" y="24"/>
                </a:lnTo>
                <a:lnTo>
                  <a:pt x="8" y="18"/>
                </a:lnTo>
                <a:lnTo>
                  <a:pt x="11" y="11"/>
                </a:lnTo>
                <a:lnTo>
                  <a:pt x="18" y="6"/>
                </a:lnTo>
                <a:lnTo>
                  <a:pt x="24" y="4"/>
                </a:lnTo>
                <a:lnTo>
                  <a:pt x="32" y="1"/>
                </a:lnTo>
                <a:lnTo>
                  <a:pt x="39" y="0"/>
                </a:lnTo>
              </a:path>
            </a:pathLst>
          </a:custGeom>
          <a:noFill/>
          <a:ln w="11113">
            <a:solidFill>
              <a:srgbClr val="1F1A17"/>
            </a:solid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4403" name="Line 1523"/>
          <p:cNvSpPr>
            <a:spLocks noChangeShapeType="1"/>
          </p:cNvSpPr>
          <p:nvPr/>
        </p:nvSpPr>
        <p:spPr bwMode="auto">
          <a:xfrm>
            <a:off x="2855913" y="4546600"/>
            <a:ext cx="42863" cy="1588"/>
          </a:xfrm>
          <a:prstGeom prst="line">
            <a:avLst/>
          </a:prstGeom>
          <a:noFill/>
          <a:ln w="11113">
            <a:solidFill>
              <a:srgbClr val="1F1A17"/>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4404" name="Freeform 1524"/>
          <p:cNvSpPr/>
          <p:nvPr/>
        </p:nvSpPr>
        <p:spPr bwMode="auto">
          <a:xfrm>
            <a:off x="2844800" y="4538663"/>
            <a:ext cx="33338" cy="60325"/>
          </a:xfrm>
          <a:custGeom>
            <a:avLst/>
            <a:gdLst/>
            <a:ahLst/>
            <a:cxnLst>
              <a:cxn ang="0">
                <a:pos x="83" y="0"/>
              </a:cxn>
              <a:cxn ang="0">
                <a:pos x="83" y="70"/>
              </a:cxn>
              <a:cxn ang="0">
                <a:pos x="0" y="150"/>
              </a:cxn>
            </a:cxnLst>
            <a:rect l="0" t="0" r="r" b="b"/>
            <a:pathLst>
              <a:path w="83" h="150">
                <a:moveTo>
                  <a:pt x="83" y="0"/>
                </a:moveTo>
                <a:lnTo>
                  <a:pt x="83" y="70"/>
                </a:lnTo>
                <a:lnTo>
                  <a:pt x="0" y="150"/>
                </a:lnTo>
              </a:path>
            </a:pathLst>
          </a:custGeom>
          <a:noFill/>
          <a:ln w="11113">
            <a:solidFill>
              <a:srgbClr val="1F1A17"/>
            </a:solid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4405" name="Line 1525"/>
          <p:cNvSpPr>
            <a:spLocks noChangeShapeType="1"/>
          </p:cNvSpPr>
          <p:nvPr/>
        </p:nvSpPr>
        <p:spPr bwMode="auto">
          <a:xfrm>
            <a:off x="2876550" y="4565650"/>
            <a:ext cx="33338" cy="33338"/>
          </a:xfrm>
          <a:prstGeom prst="line">
            <a:avLst/>
          </a:prstGeom>
          <a:noFill/>
          <a:ln w="11113">
            <a:solidFill>
              <a:srgbClr val="1F1A17"/>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4406" name="Freeform 1526"/>
          <p:cNvSpPr/>
          <p:nvPr/>
        </p:nvSpPr>
        <p:spPr bwMode="auto">
          <a:xfrm>
            <a:off x="2505075" y="4475163"/>
            <a:ext cx="133350" cy="128588"/>
          </a:xfrm>
          <a:custGeom>
            <a:avLst/>
            <a:gdLst/>
            <a:ahLst/>
            <a:cxnLst>
              <a:cxn ang="0">
                <a:pos x="184" y="1"/>
              </a:cxn>
              <a:cxn ang="0">
                <a:pos x="217" y="7"/>
              </a:cxn>
              <a:cxn ang="0">
                <a:pos x="246" y="20"/>
              </a:cxn>
              <a:cxn ang="0">
                <a:pos x="273" y="38"/>
              </a:cxn>
              <a:cxn ang="0">
                <a:pos x="296" y="59"/>
              </a:cxn>
              <a:cxn ang="0">
                <a:pos x="314" y="86"/>
              </a:cxn>
              <a:cxn ang="0">
                <a:pos x="326" y="115"/>
              </a:cxn>
              <a:cxn ang="0">
                <a:pos x="333" y="146"/>
              </a:cxn>
              <a:cxn ang="0">
                <a:pos x="333" y="179"/>
              </a:cxn>
              <a:cxn ang="0">
                <a:pos x="326" y="210"/>
              </a:cxn>
              <a:cxn ang="0">
                <a:pos x="314" y="239"/>
              </a:cxn>
              <a:cxn ang="0">
                <a:pos x="296" y="266"/>
              </a:cxn>
              <a:cxn ang="0">
                <a:pos x="273" y="287"/>
              </a:cxn>
              <a:cxn ang="0">
                <a:pos x="246" y="305"/>
              </a:cxn>
              <a:cxn ang="0">
                <a:pos x="217" y="317"/>
              </a:cxn>
              <a:cxn ang="0">
                <a:pos x="184" y="324"/>
              </a:cxn>
              <a:cxn ang="0">
                <a:pos x="150" y="324"/>
              </a:cxn>
              <a:cxn ang="0">
                <a:pos x="117" y="317"/>
              </a:cxn>
              <a:cxn ang="0">
                <a:pos x="87" y="305"/>
              </a:cxn>
              <a:cxn ang="0">
                <a:pos x="60" y="287"/>
              </a:cxn>
              <a:cxn ang="0">
                <a:pos x="38" y="266"/>
              </a:cxn>
              <a:cxn ang="0">
                <a:pos x="20" y="239"/>
              </a:cxn>
              <a:cxn ang="0">
                <a:pos x="7" y="210"/>
              </a:cxn>
              <a:cxn ang="0">
                <a:pos x="1" y="179"/>
              </a:cxn>
              <a:cxn ang="0">
                <a:pos x="1" y="146"/>
              </a:cxn>
              <a:cxn ang="0">
                <a:pos x="7" y="115"/>
              </a:cxn>
              <a:cxn ang="0">
                <a:pos x="20" y="86"/>
              </a:cxn>
              <a:cxn ang="0">
                <a:pos x="38" y="59"/>
              </a:cxn>
              <a:cxn ang="0">
                <a:pos x="60" y="38"/>
              </a:cxn>
              <a:cxn ang="0">
                <a:pos x="87" y="20"/>
              </a:cxn>
              <a:cxn ang="0">
                <a:pos x="117" y="7"/>
              </a:cxn>
              <a:cxn ang="0">
                <a:pos x="150" y="1"/>
              </a:cxn>
            </a:cxnLst>
            <a:rect l="0" t="0" r="r" b="b"/>
            <a:pathLst>
              <a:path w="334" h="325">
                <a:moveTo>
                  <a:pt x="166" y="0"/>
                </a:moveTo>
                <a:lnTo>
                  <a:pt x="184" y="1"/>
                </a:lnTo>
                <a:lnTo>
                  <a:pt x="200" y="4"/>
                </a:lnTo>
                <a:lnTo>
                  <a:pt x="217" y="7"/>
                </a:lnTo>
                <a:lnTo>
                  <a:pt x="232" y="14"/>
                </a:lnTo>
                <a:lnTo>
                  <a:pt x="246" y="20"/>
                </a:lnTo>
                <a:lnTo>
                  <a:pt x="259" y="28"/>
                </a:lnTo>
                <a:lnTo>
                  <a:pt x="273" y="38"/>
                </a:lnTo>
                <a:lnTo>
                  <a:pt x="285" y="48"/>
                </a:lnTo>
                <a:lnTo>
                  <a:pt x="296" y="59"/>
                </a:lnTo>
                <a:lnTo>
                  <a:pt x="305" y="72"/>
                </a:lnTo>
                <a:lnTo>
                  <a:pt x="314" y="86"/>
                </a:lnTo>
                <a:lnTo>
                  <a:pt x="321" y="99"/>
                </a:lnTo>
                <a:lnTo>
                  <a:pt x="326" y="115"/>
                </a:lnTo>
                <a:lnTo>
                  <a:pt x="330" y="130"/>
                </a:lnTo>
                <a:lnTo>
                  <a:pt x="333" y="146"/>
                </a:lnTo>
                <a:lnTo>
                  <a:pt x="334" y="162"/>
                </a:lnTo>
                <a:lnTo>
                  <a:pt x="333" y="179"/>
                </a:lnTo>
                <a:lnTo>
                  <a:pt x="330" y="195"/>
                </a:lnTo>
                <a:lnTo>
                  <a:pt x="326" y="210"/>
                </a:lnTo>
                <a:lnTo>
                  <a:pt x="321" y="225"/>
                </a:lnTo>
                <a:lnTo>
                  <a:pt x="314" y="239"/>
                </a:lnTo>
                <a:lnTo>
                  <a:pt x="305" y="253"/>
                </a:lnTo>
                <a:lnTo>
                  <a:pt x="296" y="266"/>
                </a:lnTo>
                <a:lnTo>
                  <a:pt x="285" y="277"/>
                </a:lnTo>
                <a:lnTo>
                  <a:pt x="273" y="287"/>
                </a:lnTo>
                <a:lnTo>
                  <a:pt x="259" y="297"/>
                </a:lnTo>
                <a:lnTo>
                  <a:pt x="246" y="305"/>
                </a:lnTo>
                <a:lnTo>
                  <a:pt x="232" y="312"/>
                </a:lnTo>
                <a:lnTo>
                  <a:pt x="217" y="317"/>
                </a:lnTo>
                <a:lnTo>
                  <a:pt x="200" y="321"/>
                </a:lnTo>
                <a:lnTo>
                  <a:pt x="184" y="324"/>
                </a:lnTo>
                <a:lnTo>
                  <a:pt x="166" y="325"/>
                </a:lnTo>
                <a:lnTo>
                  <a:pt x="150" y="324"/>
                </a:lnTo>
                <a:lnTo>
                  <a:pt x="133" y="321"/>
                </a:lnTo>
                <a:lnTo>
                  <a:pt x="117" y="317"/>
                </a:lnTo>
                <a:lnTo>
                  <a:pt x="102" y="312"/>
                </a:lnTo>
                <a:lnTo>
                  <a:pt x="87" y="305"/>
                </a:lnTo>
                <a:lnTo>
                  <a:pt x="73" y="297"/>
                </a:lnTo>
                <a:lnTo>
                  <a:pt x="60" y="287"/>
                </a:lnTo>
                <a:lnTo>
                  <a:pt x="49" y="277"/>
                </a:lnTo>
                <a:lnTo>
                  <a:pt x="38" y="266"/>
                </a:lnTo>
                <a:lnTo>
                  <a:pt x="29" y="253"/>
                </a:lnTo>
                <a:lnTo>
                  <a:pt x="20" y="239"/>
                </a:lnTo>
                <a:lnTo>
                  <a:pt x="13" y="225"/>
                </a:lnTo>
                <a:lnTo>
                  <a:pt x="7" y="210"/>
                </a:lnTo>
                <a:lnTo>
                  <a:pt x="4" y="195"/>
                </a:lnTo>
                <a:lnTo>
                  <a:pt x="1" y="179"/>
                </a:lnTo>
                <a:lnTo>
                  <a:pt x="0" y="162"/>
                </a:lnTo>
                <a:lnTo>
                  <a:pt x="1" y="146"/>
                </a:lnTo>
                <a:lnTo>
                  <a:pt x="4" y="130"/>
                </a:lnTo>
                <a:lnTo>
                  <a:pt x="7" y="115"/>
                </a:lnTo>
                <a:lnTo>
                  <a:pt x="13" y="99"/>
                </a:lnTo>
                <a:lnTo>
                  <a:pt x="20" y="86"/>
                </a:lnTo>
                <a:lnTo>
                  <a:pt x="29" y="72"/>
                </a:lnTo>
                <a:lnTo>
                  <a:pt x="38" y="59"/>
                </a:lnTo>
                <a:lnTo>
                  <a:pt x="49" y="48"/>
                </a:lnTo>
                <a:lnTo>
                  <a:pt x="60" y="38"/>
                </a:lnTo>
                <a:lnTo>
                  <a:pt x="73" y="28"/>
                </a:lnTo>
                <a:lnTo>
                  <a:pt x="87" y="20"/>
                </a:lnTo>
                <a:lnTo>
                  <a:pt x="102" y="14"/>
                </a:lnTo>
                <a:lnTo>
                  <a:pt x="117" y="7"/>
                </a:lnTo>
                <a:lnTo>
                  <a:pt x="133" y="4"/>
                </a:lnTo>
                <a:lnTo>
                  <a:pt x="150" y="1"/>
                </a:lnTo>
                <a:lnTo>
                  <a:pt x="166" y="0"/>
                </a:lnTo>
                <a:close/>
              </a:path>
            </a:pathLst>
          </a:custGeom>
          <a:solidFill>
            <a:srgbClr val="F2CDBE"/>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4407" name="Freeform 1527"/>
          <p:cNvSpPr/>
          <p:nvPr/>
        </p:nvSpPr>
        <p:spPr bwMode="auto">
          <a:xfrm>
            <a:off x="2505075" y="4475163"/>
            <a:ext cx="133350" cy="128588"/>
          </a:xfrm>
          <a:custGeom>
            <a:avLst/>
            <a:gdLst/>
            <a:ahLst/>
            <a:cxnLst>
              <a:cxn ang="0">
                <a:pos x="184" y="1"/>
              </a:cxn>
              <a:cxn ang="0">
                <a:pos x="217" y="7"/>
              </a:cxn>
              <a:cxn ang="0">
                <a:pos x="246" y="20"/>
              </a:cxn>
              <a:cxn ang="0">
                <a:pos x="273" y="38"/>
              </a:cxn>
              <a:cxn ang="0">
                <a:pos x="296" y="59"/>
              </a:cxn>
              <a:cxn ang="0">
                <a:pos x="314" y="86"/>
              </a:cxn>
              <a:cxn ang="0">
                <a:pos x="326" y="115"/>
              </a:cxn>
              <a:cxn ang="0">
                <a:pos x="333" y="146"/>
              </a:cxn>
              <a:cxn ang="0">
                <a:pos x="333" y="179"/>
              </a:cxn>
              <a:cxn ang="0">
                <a:pos x="326" y="210"/>
              </a:cxn>
              <a:cxn ang="0">
                <a:pos x="314" y="239"/>
              </a:cxn>
              <a:cxn ang="0">
                <a:pos x="296" y="266"/>
              </a:cxn>
              <a:cxn ang="0">
                <a:pos x="273" y="287"/>
              </a:cxn>
              <a:cxn ang="0">
                <a:pos x="246" y="305"/>
              </a:cxn>
              <a:cxn ang="0">
                <a:pos x="217" y="317"/>
              </a:cxn>
              <a:cxn ang="0">
                <a:pos x="184" y="324"/>
              </a:cxn>
              <a:cxn ang="0">
                <a:pos x="150" y="324"/>
              </a:cxn>
              <a:cxn ang="0">
                <a:pos x="117" y="317"/>
              </a:cxn>
              <a:cxn ang="0">
                <a:pos x="87" y="305"/>
              </a:cxn>
              <a:cxn ang="0">
                <a:pos x="60" y="287"/>
              </a:cxn>
              <a:cxn ang="0">
                <a:pos x="38" y="266"/>
              </a:cxn>
              <a:cxn ang="0">
                <a:pos x="20" y="239"/>
              </a:cxn>
              <a:cxn ang="0">
                <a:pos x="7" y="210"/>
              </a:cxn>
              <a:cxn ang="0">
                <a:pos x="1" y="179"/>
              </a:cxn>
              <a:cxn ang="0">
                <a:pos x="1" y="146"/>
              </a:cxn>
              <a:cxn ang="0">
                <a:pos x="7" y="115"/>
              </a:cxn>
              <a:cxn ang="0">
                <a:pos x="20" y="86"/>
              </a:cxn>
              <a:cxn ang="0">
                <a:pos x="38" y="59"/>
              </a:cxn>
              <a:cxn ang="0">
                <a:pos x="60" y="38"/>
              </a:cxn>
              <a:cxn ang="0">
                <a:pos x="87" y="20"/>
              </a:cxn>
              <a:cxn ang="0">
                <a:pos x="117" y="7"/>
              </a:cxn>
              <a:cxn ang="0">
                <a:pos x="150" y="1"/>
              </a:cxn>
            </a:cxnLst>
            <a:rect l="0" t="0" r="r" b="b"/>
            <a:pathLst>
              <a:path w="334" h="325">
                <a:moveTo>
                  <a:pt x="166" y="0"/>
                </a:moveTo>
                <a:lnTo>
                  <a:pt x="184" y="1"/>
                </a:lnTo>
                <a:lnTo>
                  <a:pt x="200" y="4"/>
                </a:lnTo>
                <a:lnTo>
                  <a:pt x="217" y="7"/>
                </a:lnTo>
                <a:lnTo>
                  <a:pt x="232" y="14"/>
                </a:lnTo>
                <a:lnTo>
                  <a:pt x="246" y="20"/>
                </a:lnTo>
                <a:lnTo>
                  <a:pt x="259" y="28"/>
                </a:lnTo>
                <a:lnTo>
                  <a:pt x="273" y="38"/>
                </a:lnTo>
                <a:lnTo>
                  <a:pt x="285" y="48"/>
                </a:lnTo>
                <a:lnTo>
                  <a:pt x="296" y="59"/>
                </a:lnTo>
                <a:lnTo>
                  <a:pt x="305" y="72"/>
                </a:lnTo>
                <a:lnTo>
                  <a:pt x="314" y="86"/>
                </a:lnTo>
                <a:lnTo>
                  <a:pt x="321" y="99"/>
                </a:lnTo>
                <a:lnTo>
                  <a:pt x="326" y="115"/>
                </a:lnTo>
                <a:lnTo>
                  <a:pt x="330" y="130"/>
                </a:lnTo>
                <a:lnTo>
                  <a:pt x="333" y="146"/>
                </a:lnTo>
                <a:lnTo>
                  <a:pt x="334" y="162"/>
                </a:lnTo>
                <a:lnTo>
                  <a:pt x="333" y="179"/>
                </a:lnTo>
                <a:lnTo>
                  <a:pt x="330" y="195"/>
                </a:lnTo>
                <a:lnTo>
                  <a:pt x="326" y="210"/>
                </a:lnTo>
                <a:lnTo>
                  <a:pt x="321" y="225"/>
                </a:lnTo>
                <a:lnTo>
                  <a:pt x="314" y="239"/>
                </a:lnTo>
                <a:lnTo>
                  <a:pt x="305" y="253"/>
                </a:lnTo>
                <a:lnTo>
                  <a:pt x="296" y="266"/>
                </a:lnTo>
                <a:lnTo>
                  <a:pt x="285" y="277"/>
                </a:lnTo>
                <a:lnTo>
                  <a:pt x="273" y="287"/>
                </a:lnTo>
                <a:lnTo>
                  <a:pt x="259" y="297"/>
                </a:lnTo>
                <a:lnTo>
                  <a:pt x="246" y="305"/>
                </a:lnTo>
                <a:lnTo>
                  <a:pt x="232" y="312"/>
                </a:lnTo>
                <a:lnTo>
                  <a:pt x="217" y="317"/>
                </a:lnTo>
                <a:lnTo>
                  <a:pt x="200" y="321"/>
                </a:lnTo>
                <a:lnTo>
                  <a:pt x="184" y="324"/>
                </a:lnTo>
                <a:lnTo>
                  <a:pt x="166" y="325"/>
                </a:lnTo>
                <a:lnTo>
                  <a:pt x="150" y="324"/>
                </a:lnTo>
                <a:lnTo>
                  <a:pt x="133" y="321"/>
                </a:lnTo>
                <a:lnTo>
                  <a:pt x="117" y="317"/>
                </a:lnTo>
                <a:lnTo>
                  <a:pt x="102" y="312"/>
                </a:lnTo>
                <a:lnTo>
                  <a:pt x="87" y="305"/>
                </a:lnTo>
                <a:lnTo>
                  <a:pt x="73" y="297"/>
                </a:lnTo>
                <a:lnTo>
                  <a:pt x="60" y="287"/>
                </a:lnTo>
                <a:lnTo>
                  <a:pt x="49" y="277"/>
                </a:lnTo>
                <a:lnTo>
                  <a:pt x="38" y="266"/>
                </a:lnTo>
                <a:lnTo>
                  <a:pt x="29" y="253"/>
                </a:lnTo>
                <a:lnTo>
                  <a:pt x="20" y="239"/>
                </a:lnTo>
                <a:lnTo>
                  <a:pt x="13" y="225"/>
                </a:lnTo>
                <a:lnTo>
                  <a:pt x="7" y="210"/>
                </a:lnTo>
                <a:lnTo>
                  <a:pt x="4" y="195"/>
                </a:lnTo>
                <a:lnTo>
                  <a:pt x="1" y="179"/>
                </a:lnTo>
                <a:lnTo>
                  <a:pt x="0" y="162"/>
                </a:lnTo>
                <a:lnTo>
                  <a:pt x="1" y="146"/>
                </a:lnTo>
                <a:lnTo>
                  <a:pt x="4" y="130"/>
                </a:lnTo>
                <a:lnTo>
                  <a:pt x="7" y="115"/>
                </a:lnTo>
                <a:lnTo>
                  <a:pt x="13" y="99"/>
                </a:lnTo>
                <a:lnTo>
                  <a:pt x="20" y="86"/>
                </a:lnTo>
                <a:lnTo>
                  <a:pt x="29" y="72"/>
                </a:lnTo>
                <a:lnTo>
                  <a:pt x="38" y="59"/>
                </a:lnTo>
                <a:lnTo>
                  <a:pt x="49" y="48"/>
                </a:lnTo>
                <a:lnTo>
                  <a:pt x="60" y="38"/>
                </a:lnTo>
                <a:lnTo>
                  <a:pt x="73" y="28"/>
                </a:lnTo>
                <a:lnTo>
                  <a:pt x="87" y="20"/>
                </a:lnTo>
                <a:lnTo>
                  <a:pt x="102" y="14"/>
                </a:lnTo>
                <a:lnTo>
                  <a:pt x="117" y="7"/>
                </a:lnTo>
                <a:lnTo>
                  <a:pt x="133" y="4"/>
                </a:lnTo>
                <a:lnTo>
                  <a:pt x="150" y="1"/>
                </a:lnTo>
                <a:lnTo>
                  <a:pt x="166" y="0"/>
                </a:lnTo>
              </a:path>
            </a:pathLst>
          </a:custGeom>
          <a:noFill/>
          <a:ln w="3175">
            <a:solidFill>
              <a:srgbClr val="1F1A17"/>
            </a:solid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4408" name="Line 1528"/>
          <p:cNvSpPr>
            <a:spLocks noChangeShapeType="1"/>
          </p:cNvSpPr>
          <p:nvPr/>
        </p:nvSpPr>
        <p:spPr bwMode="auto">
          <a:xfrm>
            <a:off x="2513013" y="4605338"/>
            <a:ext cx="117475" cy="1588"/>
          </a:xfrm>
          <a:prstGeom prst="line">
            <a:avLst/>
          </a:prstGeom>
          <a:noFill/>
          <a:ln w="11113">
            <a:solidFill>
              <a:srgbClr val="1F1A17"/>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65016" name="Rectangle 1529"/>
          <p:cNvSpPr/>
          <p:nvPr/>
        </p:nvSpPr>
        <p:spPr>
          <a:xfrm>
            <a:off x="2538413" y="4454525"/>
            <a:ext cx="130175" cy="168275"/>
          </a:xfrm>
          <a:prstGeom prst="rect">
            <a:avLst/>
          </a:prstGeom>
          <a:noFill/>
          <a:ln w="9525">
            <a:noFill/>
          </a:ln>
        </p:spPr>
        <p:txBody>
          <a:bodyPr wrap="none" lIns="0" tIns="0" rIns="0" bIns="0" anchor="t">
            <a:spAutoFit/>
          </a:bodyPr>
          <a:p>
            <a:pPr eaLnBrk="0" hangingPunct="0"/>
            <a:r>
              <a:rPr lang="en-US" altLang="zh-CN" sz="1000" dirty="0">
                <a:solidFill>
                  <a:srgbClr val="1F1A17"/>
                </a:solidFill>
                <a:latin typeface="Bradley Hand ITC" panose="03070402050302030203" pitchFamily="66" charset="0"/>
              </a:rPr>
              <a:t>B</a:t>
            </a:r>
            <a:endParaRPr lang="en-US" altLang="zh-CN" sz="1000" dirty="0">
              <a:latin typeface="Arial" panose="020B0604020202020204" pitchFamily="34" charset="0"/>
            </a:endParaRPr>
          </a:p>
        </p:txBody>
      </p:sp>
      <p:sp>
        <p:nvSpPr>
          <p:cNvPr id="764410" name="Freeform 1530"/>
          <p:cNvSpPr/>
          <p:nvPr/>
        </p:nvSpPr>
        <p:spPr bwMode="auto">
          <a:xfrm>
            <a:off x="2476500" y="4597400"/>
            <a:ext cx="31750" cy="50800"/>
          </a:xfrm>
          <a:custGeom>
            <a:avLst/>
            <a:gdLst/>
            <a:ahLst/>
            <a:cxnLst>
              <a:cxn ang="0">
                <a:pos x="0" y="0"/>
              </a:cxn>
              <a:cxn ang="0">
                <a:pos x="41" y="129"/>
              </a:cxn>
              <a:cxn ang="0">
                <a:pos x="81" y="0"/>
              </a:cxn>
              <a:cxn ang="0">
                <a:pos x="0" y="0"/>
              </a:cxn>
            </a:cxnLst>
            <a:rect l="0" t="0" r="r" b="b"/>
            <a:pathLst>
              <a:path w="81" h="129">
                <a:moveTo>
                  <a:pt x="0" y="0"/>
                </a:moveTo>
                <a:lnTo>
                  <a:pt x="41" y="129"/>
                </a:lnTo>
                <a:lnTo>
                  <a:pt x="81" y="0"/>
                </a:lnTo>
                <a:lnTo>
                  <a:pt x="0" y="0"/>
                </a:lnTo>
                <a:close/>
              </a:path>
            </a:pathLst>
          </a:custGeom>
          <a:solidFill>
            <a:srgbClr val="121415"/>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4411" name="Freeform 1531"/>
          <p:cNvSpPr/>
          <p:nvPr/>
        </p:nvSpPr>
        <p:spPr bwMode="auto">
          <a:xfrm>
            <a:off x="2471738" y="4595813"/>
            <a:ext cx="23813" cy="66675"/>
          </a:xfrm>
          <a:custGeom>
            <a:avLst/>
            <a:gdLst/>
            <a:ahLst/>
            <a:cxnLst>
              <a:cxn ang="0">
                <a:pos x="60" y="138"/>
              </a:cxn>
              <a:cxn ang="0">
                <a:pos x="60" y="128"/>
              </a:cxn>
              <a:cxn ang="0">
                <a:pos x="18" y="0"/>
              </a:cxn>
              <a:cxn ang="0">
                <a:pos x="0" y="9"/>
              </a:cxn>
              <a:cxn ang="0">
                <a:pos x="41" y="138"/>
              </a:cxn>
              <a:cxn ang="0">
                <a:pos x="60" y="138"/>
              </a:cxn>
              <a:cxn ang="0">
                <a:pos x="41" y="138"/>
              </a:cxn>
              <a:cxn ang="0">
                <a:pos x="51" y="169"/>
              </a:cxn>
              <a:cxn ang="0">
                <a:pos x="60" y="138"/>
              </a:cxn>
            </a:cxnLst>
            <a:rect l="0" t="0" r="r" b="b"/>
            <a:pathLst>
              <a:path w="60" h="169">
                <a:moveTo>
                  <a:pt x="60" y="138"/>
                </a:moveTo>
                <a:lnTo>
                  <a:pt x="60" y="128"/>
                </a:lnTo>
                <a:lnTo>
                  <a:pt x="18" y="0"/>
                </a:lnTo>
                <a:lnTo>
                  <a:pt x="0" y="9"/>
                </a:lnTo>
                <a:lnTo>
                  <a:pt x="41" y="138"/>
                </a:lnTo>
                <a:lnTo>
                  <a:pt x="60" y="138"/>
                </a:lnTo>
                <a:lnTo>
                  <a:pt x="41" y="138"/>
                </a:lnTo>
                <a:lnTo>
                  <a:pt x="51" y="169"/>
                </a:lnTo>
                <a:lnTo>
                  <a:pt x="60" y="138"/>
                </a:lnTo>
                <a:close/>
              </a:path>
            </a:pathLst>
          </a:custGeom>
          <a:solidFill>
            <a:srgbClr val="121415"/>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4412" name="Freeform 1532"/>
          <p:cNvSpPr/>
          <p:nvPr/>
        </p:nvSpPr>
        <p:spPr bwMode="auto">
          <a:xfrm>
            <a:off x="2489200" y="4595813"/>
            <a:ext cx="23813" cy="55563"/>
          </a:xfrm>
          <a:custGeom>
            <a:avLst/>
            <a:gdLst/>
            <a:ahLst/>
            <a:cxnLst>
              <a:cxn ang="0">
                <a:pos x="42" y="0"/>
              </a:cxn>
              <a:cxn ang="0">
                <a:pos x="42" y="0"/>
              </a:cxn>
              <a:cxn ang="0">
                <a:pos x="0" y="128"/>
              </a:cxn>
              <a:cxn ang="0">
                <a:pos x="19" y="138"/>
              </a:cxn>
              <a:cxn ang="0">
                <a:pos x="61" y="9"/>
              </a:cxn>
              <a:cxn ang="0">
                <a:pos x="42" y="0"/>
              </a:cxn>
              <a:cxn ang="0">
                <a:pos x="61" y="9"/>
              </a:cxn>
              <a:cxn ang="0">
                <a:pos x="50" y="4"/>
              </a:cxn>
              <a:cxn ang="0">
                <a:pos x="42" y="0"/>
              </a:cxn>
            </a:cxnLst>
            <a:rect l="0" t="0" r="r" b="b"/>
            <a:pathLst>
              <a:path w="61" h="138">
                <a:moveTo>
                  <a:pt x="42" y="0"/>
                </a:moveTo>
                <a:lnTo>
                  <a:pt x="42" y="0"/>
                </a:lnTo>
                <a:lnTo>
                  <a:pt x="0" y="128"/>
                </a:lnTo>
                <a:lnTo>
                  <a:pt x="19" y="138"/>
                </a:lnTo>
                <a:lnTo>
                  <a:pt x="61" y="9"/>
                </a:lnTo>
                <a:lnTo>
                  <a:pt x="42" y="0"/>
                </a:lnTo>
                <a:lnTo>
                  <a:pt x="61" y="9"/>
                </a:lnTo>
                <a:lnTo>
                  <a:pt x="50" y="4"/>
                </a:lnTo>
                <a:lnTo>
                  <a:pt x="42" y="0"/>
                </a:lnTo>
                <a:close/>
              </a:path>
            </a:pathLst>
          </a:custGeom>
          <a:solidFill>
            <a:srgbClr val="121415"/>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4413" name="Freeform 1533"/>
          <p:cNvSpPr/>
          <p:nvPr/>
        </p:nvSpPr>
        <p:spPr bwMode="auto">
          <a:xfrm>
            <a:off x="4341813" y="4643438"/>
            <a:ext cx="239713" cy="149225"/>
          </a:xfrm>
          <a:custGeom>
            <a:avLst/>
            <a:gdLst/>
            <a:ahLst/>
            <a:cxnLst>
              <a:cxn ang="0">
                <a:pos x="0" y="378"/>
              </a:cxn>
              <a:cxn ang="0">
                <a:pos x="74" y="189"/>
              </a:cxn>
              <a:cxn ang="0">
                <a:pos x="0" y="0"/>
              </a:cxn>
              <a:cxn ang="0">
                <a:pos x="607" y="189"/>
              </a:cxn>
              <a:cxn ang="0">
                <a:pos x="0" y="378"/>
              </a:cxn>
            </a:cxnLst>
            <a:rect l="0" t="0" r="r" b="b"/>
            <a:pathLst>
              <a:path w="607" h="378">
                <a:moveTo>
                  <a:pt x="0" y="378"/>
                </a:moveTo>
                <a:lnTo>
                  <a:pt x="74" y="189"/>
                </a:lnTo>
                <a:lnTo>
                  <a:pt x="0" y="0"/>
                </a:lnTo>
                <a:lnTo>
                  <a:pt x="607" y="189"/>
                </a:lnTo>
                <a:lnTo>
                  <a:pt x="0" y="378"/>
                </a:lnTo>
                <a:close/>
              </a:path>
            </a:pathLst>
          </a:custGeom>
          <a:solidFill>
            <a:srgbClr val="121415"/>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4414" name="Freeform 1534"/>
          <p:cNvSpPr/>
          <p:nvPr/>
        </p:nvSpPr>
        <p:spPr bwMode="auto">
          <a:xfrm>
            <a:off x="3702050" y="4241800"/>
            <a:ext cx="149225" cy="239713"/>
          </a:xfrm>
          <a:custGeom>
            <a:avLst/>
            <a:gdLst/>
            <a:ahLst/>
            <a:cxnLst>
              <a:cxn ang="0">
                <a:pos x="0" y="607"/>
              </a:cxn>
              <a:cxn ang="0">
                <a:pos x="189" y="532"/>
              </a:cxn>
              <a:cxn ang="0">
                <a:pos x="378" y="607"/>
              </a:cxn>
              <a:cxn ang="0">
                <a:pos x="189" y="0"/>
              </a:cxn>
              <a:cxn ang="0">
                <a:pos x="0" y="607"/>
              </a:cxn>
            </a:cxnLst>
            <a:rect l="0" t="0" r="r" b="b"/>
            <a:pathLst>
              <a:path w="378" h="607">
                <a:moveTo>
                  <a:pt x="0" y="607"/>
                </a:moveTo>
                <a:lnTo>
                  <a:pt x="189" y="532"/>
                </a:lnTo>
                <a:lnTo>
                  <a:pt x="378" y="607"/>
                </a:lnTo>
                <a:lnTo>
                  <a:pt x="189" y="0"/>
                </a:lnTo>
                <a:lnTo>
                  <a:pt x="0" y="607"/>
                </a:lnTo>
                <a:close/>
              </a:path>
            </a:pathLst>
          </a:custGeom>
          <a:solidFill>
            <a:srgbClr val="121415"/>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4415" name="Freeform 1535"/>
          <p:cNvSpPr/>
          <p:nvPr/>
        </p:nvSpPr>
        <p:spPr bwMode="auto">
          <a:xfrm>
            <a:off x="1979613" y="4560888"/>
            <a:ext cx="241300" cy="149225"/>
          </a:xfrm>
          <a:custGeom>
            <a:avLst/>
            <a:gdLst/>
            <a:ahLst/>
            <a:cxnLst>
              <a:cxn ang="0">
                <a:pos x="0" y="380"/>
              </a:cxn>
              <a:cxn ang="0">
                <a:pos x="75" y="191"/>
              </a:cxn>
              <a:cxn ang="0">
                <a:pos x="0" y="0"/>
              </a:cxn>
              <a:cxn ang="0">
                <a:pos x="607" y="191"/>
              </a:cxn>
              <a:cxn ang="0">
                <a:pos x="0" y="380"/>
              </a:cxn>
            </a:cxnLst>
            <a:rect l="0" t="0" r="r" b="b"/>
            <a:pathLst>
              <a:path w="607" h="380">
                <a:moveTo>
                  <a:pt x="0" y="380"/>
                </a:moveTo>
                <a:lnTo>
                  <a:pt x="75" y="191"/>
                </a:lnTo>
                <a:lnTo>
                  <a:pt x="0" y="0"/>
                </a:lnTo>
                <a:lnTo>
                  <a:pt x="607" y="191"/>
                </a:lnTo>
                <a:lnTo>
                  <a:pt x="0" y="380"/>
                </a:lnTo>
                <a:close/>
              </a:path>
            </a:pathLst>
          </a:custGeom>
          <a:solidFill>
            <a:srgbClr val="121415"/>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4416" name="Line 1536"/>
          <p:cNvSpPr>
            <a:spLocks noChangeShapeType="1"/>
          </p:cNvSpPr>
          <p:nvPr/>
        </p:nvSpPr>
        <p:spPr bwMode="auto">
          <a:xfrm flipH="1">
            <a:off x="1968500" y="3532188"/>
            <a:ext cx="182563" cy="1588"/>
          </a:xfrm>
          <a:prstGeom prst="line">
            <a:avLst/>
          </a:prstGeom>
          <a:noFill/>
          <a:ln w="3175">
            <a:solidFill>
              <a:srgbClr val="1F1A17"/>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4417" name="Freeform 1537"/>
          <p:cNvSpPr/>
          <p:nvPr/>
        </p:nvSpPr>
        <p:spPr bwMode="auto">
          <a:xfrm>
            <a:off x="1968500" y="3532188"/>
            <a:ext cx="250825" cy="1093788"/>
          </a:xfrm>
          <a:custGeom>
            <a:avLst/>
            <a:gdLst/>
            <a:ahLst/>
            <a:cxnLst>
              <a:cxn ang="0">
                <a:pos x="631" y="2758"/>
              </a:cxn>
              <a:cxn ang="0">
                <a:pos x="0" y="2758"/>
              </a:cxn>
              <a:cxn ang="0">
                <a:pos x="0" y="0"/>
              </a:cxn>
            </a:cxnLst>
            <a:rect l="0" t="0" r="r" b="b"/>
            <a:pathLst>
              <a:path w="631" h="2758">
                <a:moveTo>
                  <a:pt x="631" y="2758"/>
                </a:moveTo>
                <a:lnTo>
                  <a:pt x="0" y="2758"/>
                </a:lnTo>
                <a:lnTo>
                  <a:pt x="0" y="0"/>
                </a:lnTo>
              </a:path>
            </a:pathLst>
          </a:custGeom>
          <a:noFill/>
          <a:ln w="3175">
            <a:solidFill>
              <a:srgbClr val="1F1A17"/>
            </a:solid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65025" name="Rectangle 1538"/>
          <p:cNvSpPr/>
          <p:nvPr/>
        </p:nvSpPr>
        <p:spPr>
          <a:xfrm>
            <a:off x="1371600" y="3962400"/>
            <a:ext cx="495300" cy="198438"/>
          </a:xfrm>
          <a:prstGeom prst="rect">
            <a:avLst/>
          </a:prstGeom>
          <a:noFill/>
          <a:ln w="9525">
            <a:noFill/>
          </a:ln>
        </p:spPr>
        <p:txBody>
          <a:bodyPr wrap="none" lIns="0" tIns="0" rIns="0" bIns="0" anchor="t">
            <a:spAutoFit/>
          </a:bodyPr>
          <a:p>
            <a:pPr eaLnBrk="0" hangingPunct="0"/>
            <a:r>
              <a:rPr lang="zh-CN" altLang="en-US" sz="1300" dirty="0">
                <a:solidFill>
                  <a:srgbClr val="121415"/>
                </a:solidFill>
                <a:latin typeface="Arial" panose="020B0604020202020204" pitchFamily="34" charset="0"/>
                <a:ea typeface="宋体" panose="02010600030101010101" pitchFamily="2" charset="-122"/>
              </a:rPr>
              <a:t>被实现</a:t>
            </a:r>
            <a:endParaRPr lang="zh-CN" altLang="en-US" sz="1000" dirty="0">
              <a:latin typeface="Arial" panose="020B0604020202020204" pitchFamily="34" charset="0"/>
              <a:ea typeface="宋体" panose="02010600030101010101" pitchFamily="2" charset="-122"/>
            </a:endParaRPr>
          </a:p>
        </p:txBody>
      </p:sp>
      <p:sp>
        <p:nvSpPr>
          <p:cNvPr id="764419" name="Line 1539"/>
          <p:cNvSpPr>
            <a:spLocks noChangeShapeType="1"/>
          </p:cNvSpPr>
          <p:nvPr/>
        </p:nvSpPr>
        <p:spPr bwMode="auto">
          <a:xfrm>
            <a:off x="3154363" y="4718050"/>
            <a:ext cx="1254125" cy="1588"/>
          </a:xfrm>
          <a:prstGeom prst="line">
            <a:avLst/>
          </a:prstGeom>
          <a:noFill/>
          <a:ln w="3175">
            <a:solidFill>
              <a:srgbClr val="1F1A17"/>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4420" name="Freeform 1540"/>
          <p:cNvSpPr/>
          <p:nvPr/>
        </p:nvSpPr>
        <p:spPr bwMode="auto">
          <a:xfrm>
            <a:off x="3154363" y="4375150"/>
            <a:ext cx="615950" cy="182563"/>
          </a:xfrm>
          <a:custGeom>
            <a:avLst/>
            <a:gdLst/>
            <a:ahLst/>
            <a:cxnLst>
              <a:cxn ang="0">
                <a:pos x="0" y="460"/>
              </a:cxn>
              <a:cxn ang="0">
                <a:pos x="1551" y="460"/>
              </a:cxn>
              <a:cxn ang="0">
                <a:pos x="1551" y="0"/>
              </a:cxn>
            </a:cxnLst>
            <a:rect l="0" t="0" r="r" b="b"/>
            <a:pathLst>
              <a:path w="1551" h="460">
                <a:moveTo>
                  <a:pt x="0" y="460"/>
                </a:moveTo>
                <a:lnTo>
                  <a:pt x="1551" y="460"/>
                </a:lnTo>
                <a:lnTo>
                  <a:pt x="1551" y="0"/>
                </a:lnTo>
              </a:path>
            </a:pathLst>
          </a:custGeom>
          <a:noFill/>
          <a:ln w="3175">
            <a:solidFill>
              <a:srgbClr val="1F1A17"/>
            </a:solid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65028" name="Rectangle 1541"/>
          <p:cNvSpPr/>
          <p:nvPr/>
        </p:nvSpPr>
        <p:spPr>
          <a:xfrm>
            <a:off x="3505200" y="4724400"/>
            <a:ext cx="660400" cy="198438"/>
          </a:xfrm>
          <a:prstGeom prst="rect">
            <a:avLst/>
          </a:prstGeom>
          <a:noFill/>
          <a:ln w="9525">
            <a:noFill/>
          </a:ln>
        </p:spPr>
        <p:txBody>
          <a:bodyPr wrap="none" lIns="0" tIns="0" rIns="0" bIns="0" anchor="t">
            <a:spAutoFit/>
          </a:bodyPr>
          <a:p>
            <a:pPr eaLnBrk="0" hangingPunct="0"/>
            <a:r>
              <a:rPr lang="zh-CN" altLang="en-US" sz="1300" dirty="0">
                <a:solidFill>
                  <a:srgbClr val="121415"/>
                </a:solidFill>
                <a:latin typeface="Arial" panose="020B0604020202020204" pitchFamily="34" charset="0"/>
                <a:ea typeface="宋体" panose="02010600030101010101" pitchFamily="2" charset="-122"/>
              </a:rPr>
              <a:t>被自动化</a:t>
            </a:r>
            <a:endParaRPr lang="zh-CN" altLang="en-US" sz="1000" dirty="0">
              <a:latin typeface="Arial" panose="020B0604020202020204" pitchFamily="34" charset="0"/>
              <a:ea typeface="宋体" panose="02010600030101010101" pitchFamily="2" charset="-122"/>
            </a:endParaRPr>
          </a:p>
        </p:txBody>
      </p:sp>
    </p:spTree>
  </p:cSld>
  <p:clrMapOvr>
    <a:masterClrMapping/>
  </p:clrMapOvr>
  <p:transition spd="slow" advTm="65000">
    <p:pull dir="ru"/>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6561" name="Rectangle 2"/>
          <p:cNvSpPr>
            <a:spLocks noGrp="1"/>
          </p:cNvSpPr>
          <p:nvPr>
            <p:ph type="title"/>
          </p:nvPr>
        </p:nvSpPr>
        <p:spPr>
          <a:xfrm>
            <a:off x="457200" y="457200"/>
            <a:ext cx="8229600" cy="955675"/>
          </a:xfrm>
        </p:spPr>
        <p:txBody>
          <a:bodyPr vert="horz" wrap="square" lIns="91440" tIns="45720" rIns="91440" bIns="45720" anchor="ctr"/>
          <a:p>
            <a:pPr eaLnBrk="1" hangingPunct="1"/>
            <a:r>
              <a:rPr lang="zh-CN" altLang="en-US" sz="3200" b="1" dirty="0"/>
              <a:t>统一过程的模型</a:t>
            </a:r>
            <a:endParaRPr lang="zh-CN" altLang="en-US" sz="3200" b="1" dirty="0"/>
          </a:p>
        </p:txBody>
      </p:sp>
      <p:sp>
        <p:nvSpPr>
          <p:cNvPr id="66562" name="Rectangle 3"/>
          <p:cNvSpPr>
            <a:spLocks noGrp="1"/>
          </p:cNvSpPr>
          <p:nvPr>
            <p:ph idx="1"/>
          </p:nvPr>
        </p:nvSpPr>
        <p:spPr>
          <a:xfrm>
            <a:off x="755650" y="1622425"/>
            <a:ext cx="8075613" cy="4256088"/>
          </a:xfrm>
        </p:spPr>
        <p:txBody>
          <a:bodyPr vert="horz" wrap="square" lIns="91440" tIns="45720" rIns="91440" bIns="45720" anchor="t"/>
          <a:p>
            <a:pPr eaLnBrk="1" hangingPunct="1">
              <a:lnSpc>
                <a:spcPct val="150000"/>
              </a:lnSpc>
            </a:pPr>
            <a:r>
              <a:rPr lang="zh-CN" altLang="en-US" sz="2000" b="1" dirty="0">
                <a:solidFill>
                  <a:srgbClr val="1818FF"/>
                </a:solidFill>
              </a:rPr>
              <a:t>用例模型</a:t>
            </a:r>
            <a:r>
              <a:rPr lang="zh-CN" altLang="en-US" sz="2000" b="1" dirty="0"/>
              <a:t>：用例与用户之间关系</a:t>
            </a:r>
            <a:r>
              <a:rPr lang="en-US" altLang="zh-CN" sz="2000" b="1" dirty="0"/>
              <a:t>(</a:t>
            </a:r>
            <a:r>
              <a:rPr lang="zh-CN" altLang="en-US" sz="2000" b="1" dirty="0"/>
              <a:t>交互时</a:t>
            </a:r>
            <a:r>
              <a:rPr lang="en-US" altLang="zh-CN" sz="2000" b="1" dirty="0"/>
              <a:t>)</a:t>
            </a:r>
            <a:endParaRPr lang="en-US" altLang="zh-CN" sz="2000" b="1" dirty="0"/>
          </a:p>
          <a:p>
            <a:pPr eaLnBrk="1" hangingPunct="1">
              <a:lnSpc>
                <a:spcPct val="150000"/>
              </a:lnSpc>
            </a:pPr>
            <a:r>
              <a:rPr lang="zh-CN" altLang="en-US" sz="2000" b="1" dirty="0">
                <a:solidFill>
                  <a:srgbClr val="1818FF"/>
                </a:solidFill>
              </a:rPr>
              <a:t>分析模型</a:t>
            </a:r>
            <a:r>
              <a:rPr lang="zh-CN" altLang="en-US" sz="2000" b="1" dirty="0"/>
              <a:t>：系统的行为初步分配给一组对象</a:t>
            </a:r>
            <a:endParaRPr lang="zh-CN" altLang="en-US" sz="2000" b="1" dirty="0"/>
          </a:p>
          <a:p>
            <a:pPr eaLnBrk="1" hangingPunct="1">
              <a:lnSpc>
                <a:spcPct val="150000"/>
              </a:lnSpc>
            </a:pPr>
            <a:r>
              <a:rPr lang="zh-CN" altLang="en-US" sz="2000" b="1" dirty="0">
                <a:solidFill>
                  <a:srgbClr val="1818FF"/>
                </a:solidFill>
              </a:rPr>
              <a:t>设计模型</a:t>
            </a:r>
            <a:r>
              <a:rPr lang="zh-CN" altLang="en-US" sz="2000" b="1" dirty="0"/>
              <a:t>：系统静态结构定义为子系统、类、接口， 并定义由子系统、类和接口之间的协作所实现的用例</a:t>
            </a:r>
            <a:endParaRPr lang="zh-CN" altLang="en-US" sz="2000" b="1" dirty="0"/>
          </a:p>
          <a:p>
            <a:pPr eaLnBrk="1" hangingPunct="1">
              <a:lnSpc>
                <a:spcPct val="150000"/>
              </a:lnSpc>
            </a:pPr>
            <a:r>
              <a:rPr lang="zh-CN" altLang="en-US" sz="2000" b="1" dirty="0">
                <a:solidFill>
                  <a:srgbClr val="1818FF"/>
                </a:solidFill>
              </a:rPr>
              <a:t>实现模型</a:t>
            </a:r>
            <a:r>
              <a:rPr lang="zh-CN" altLang="en-US" sz="2000" b="1" dirty="0"/>
              <a:t>：构件（表现为源代码）和类到构件的映射</a:t>
            </a:r>
            <a:endParaRPr lang="zh-CN" altLang="en-US" sz="2000" b="1" dirty="0"/>
          </a:p>
          <a:p>
            <a:pPr eaLnBrk="1" hangingPunct="1">
              <a:lnSpc>
                <a:spcPct val="150000"/>
              </a:lnSpc>
            </a:pPr>
            <a:r>
              <a:rPr lang="zh-CN" altLang="en-US" sz="2000" b="1" dirty="0">
                <a:solidFill>
                  <a:srgbClr val="1818FF"/>
                </a:solidFill>
              </a:rPr>
              <a:t>实施模型</a:t>
            </a:r>
            <a:r>
              <a:rPr lang="zh-CN" altLang="en-US" sz="2000" b="1" dirty="0"/>
              <a:t>：计算机的物理节点和构件到这些节点的映射</a:t>
            </a:r>
            <a:endParaRPr lang="zh-CN" altLang="en-US" sz="2000" b="1" dirty="0"/>
          </a:p>
          <a:p>
            <a:pPr eaLnBrk="1" hangingPunct="1">
              <a:lnSpc>
                <a:spcPct val="150000"/>
              </a:lnSpc>
            </a:pPr>
            <a:r>
              <a:rPr lang="zh-CN" altLang="en-US" sz="2000" b="1" dirty="0">
                <a:solidFill>
                  <a:srgbClr val="1818FF"/>
                </a:solidFill>
              </a:rPr>
              <a:t>测试模型</a:t>
            </a:r>
            <a:r>
              <a:rPr lang="zh-CN" altLang="en-US" sz="2000" b="1" dirty="0"/>
              <a:t>：用于验证的测试用例</a:t>
            </a:r>
            <a:endParaRPr lang="zh-CN" altLang="en-US" sz="2000" b="1" dirty="0"/>
          </a:p>
        </p:txBody>
      </p:sp>
    </p:spTree>
  </p:cSld>
  <p:clrMapOvr>
    <a:masterClrMapping/>
  </p:clrMapOvr>
  <p:transition spd="slow">
    <p:pull dir="ru"/>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7585" name="Rectangle 2"/>
          <p:cNvSpPr>
            <a:spLocks noGrp="1"/>
          </p:cNvSpPr>
          <p:nvPr>
            <p:ph type="title"/>
          </p:nvPr>
        </p:nvSpPr>
        <p:spPr>
          <a:xfrm>
            <a:off x="611188" y="476250"/>
            <a:ext cx="7777162" cy="704850"/>
          </a:xfrm>
        </p:spPr>
        <p:txBody>
          <a:bodyPr vert="horz" wrap="square" lIns="91440" tIns="45720" rIns="91440" bIns="45720" anchor="ctr"/>
          <a:p>
            <a:pPr eaLnBrk="1" hangingPunct="1"/>
            <a:r>
              <a:rPr lang="zh-CN" altLang="en-US" sz="3200" b="1" dirty="0"/>
              <a:t>规程指导迭代化的开发</a:t>
            </a:r>
            <a:r>
              <a:rPr lang="zh-CN" altLang="en-US" sz="4000" dirty="0"/>
              <a:t>  </a:t>
            </a:r>
            <a:endParaRPr lang="zh-CN" altLang="en-US" sz="4000" dirty="0"/>
          </a:p>
        </p:txBody>
      </p:sp>
      <p:sp>
        <p:nvSpPr>
          <p:cNvPr id="67586" name="Text Box 3"/>
          <p:cNvSpPr txBox="1"/>
          <p:nvPr/>
        </p:nvSpPr>
        <p:spPr>
          <a:xfrm>
            <a:off x="6629400" y="838200"/>
            <a:ext cx="1289050" cy="596900"/>
          </a:xfrm>
          <a:prstGeom prst="rect">
            <a:avLst/>
          </a:prstGeom>
          <a:noFill/>
          <a:ln w="9525">
            <a:noFill/>
          </a:ln>
        </p:spPr>
        <p:txBody>
          <a:bodyPr wrap="none" lIns="107950" tIns="53975" rIns="107950" bIns="53975" anchor="t">
            <a:spAutoFit/>
          </a:bodyPr>
          <a:p>
            <a:pPr eaLnBrk="0" hangingPunct="0"/>
            <a:r>
              <a:rPr lang="zh-CN" altLang="en-US" sz="1600" dirty="0">
                <a:latin typeface="Arial" panose="020B0604020202020204" pitchFamily="34" charset="0"/>
                <a:ea typeface="宋体" panose="02010600030101010101" pitchFamily="2" charset="-122"/>
              </a:rPr>
              <a:t>业务建模：</a:t>
            </a:r>
            <a:endParaRPr lang="zh-CN" altLang="en-US" sz="1600" dirty="0">
              <a:latin typeface="Arial" panose="020B0604020202020204" pitchFamily="34" charset="0"/>
              <a:ea typeface="宋体" panose="02010600030101010101" pitchFamily="2" charset="-122"/>
            </a:endParaRPr>
          </a:p>
          <a:p>
            <a:pPr eaLnBrk="0" hangingPunct="0"/>
            <a:r>
              <a:rPr lang="zh-CN" altLang="en-US" sz="1600" dirty="0">
                <a:latin typeface="Arial" panose="020B0604020202020204" pitchFamily="34" charset="0"/>
                <a:ea typeface="宋体" panose="02010600030101010101" pitchFamily="2" charset="-122"/>
              </a:rPr>
              <a:t>工作流细节 </a:t>
            </a:r>
            <a:endParaRPr lang="zh-CN" altLang="en-US" sz="1400" i="1" dirty="0">
              <a:latin typeface="Arial" panose="020B0604020202020204" pitchFamily="34" charset="0"/>
              <a:ea typeface="宋体" panose="02010600030101010101" pitchFamily="2" charset="-122"/>
            </a:endParaRPr>
          </a:p>
        </p:txBody>
      </p:sp>
      <p:sp>
        <p:nvSpPr>
          <p:cNvPr id="67587" name="Text Box 4"/>
          <p:cNvSpPr txBox="1"/>
          <p:nvPr/>
        </p:nvSpPr>
        <p:spPr>
          <a:xfrm>
            <a:off x="4953000" y="5257800"/>
            <a:ext cx="1231900" cy="660400"/>
          </a:xfrm>
          <a:prstGeom prst="rect">
            <a:avLst/>
          </a:prstGeom>
          <a:noFill/>
          <a:ln w="9525">
            <a:noFill/>
          </a:ln>
        </p:spPr>
        <p:txBody>
          <a:bodyPr wrap="none" lIns="107950" tIns="53975" rIns="107950" bIns="53975" anchor="t">
            <a:spAutoFit/>
          </a:bodyPr>
          <a:p>
            <a:pPr eaLnBrk="0" hangingPunct="0"/>
            <a:r>
              <a:rPr lang="zh-CN" altLang="en-US" sz="1600" dirty="0">
                <a:latin typeface="Arial" panose="020B0604020202020204" pitchFamily="34" charset="0"/>
                <a:ea typeface="宋体" panose="02010600030101010101" pitchFamily="2" charset="-122"/>
              </a:rPr>
              <a:t>需求： </a:t>
            </a:r>
            <a:endParaRPr lang="zh-CN" altLang="en-US" sz="1600" dirty="0">
              <a:latin typeface="Arial" panose="020B0604020202020204" pitchFamily="34" charset="0"/>
              <a:ea typeface="宋体" panose="02010600030101010101" pitchFamily="2" charset="-122"/>
            </a:endParaRPr>
          </a:p>
          <a:p>
            <a:pPr eaLnBrk="0" hangingPunct="0">
              <a:spcBef>
                <a:spcPts val="500"/>
              </a:spcBef>
              <a:spcAft>
                <a:spcPts val="500"/>
              </a:spcAft>
            </a:pPr>
            <a:r>
              <a:rPr lang="zh-CN" altLang="en-US" sz="1600" dirty="0">
                <a:latin typeface="Arial" panose="020B0604020202020204" pitchFamily="34" charset="0"/>
                <a:ea typeface="宋体" panose="02010600030101010101" pitchFamily="2" charset="-122"/>
              </a:rPr>
              <a:t>工作流细节</a:t>
            </a:r>
            <a:endParaRPr lang="zh-CN" altLang="en-US" sz="1400" i="1" dirty="0">
              <a:latin typeface="Arial" panose="020B0604020202020204" pitchFamily="34" charset="0"/>
              <a:ea typeface="宋体" panose="02010600030101010101" pitchFamily="2" charset="-122"/>
            </a:endParaRPr>
          </a:p>
        </p:txBody>
      </p:sp>
      <p:pic>
        <p:nvPicPr>
          <p:cNvPr id="67588" name="Picture 5" descr="RUPOverview"/>
          <p:cNvPicPr>
            <a:picLocks noChangeAspect="1"/>
          </p:cNvPicPr>
          <p:nvPr/>
        </p:nvPicPr>
        <p:blipFill>
          <a:blip r:embed="rId1"/>
          <a:stretch>
            <a:fillRect/>
          </a:stretch>
        </p:blipFill>
        <p:spPr>
          <a:xfrm>
            <a:off x="381000" y="2057400"/>
            <a:ext cx="3702050" cy="2487613"/>
          </a:xfrm>
          <a:prstGeom prst="rect">
            <a:avLst/>
          </a:prstGeom>
          <a:noFill/>
          <a:ln w="9525">
            <a:noFill/>
          </a:ln>
        </p:spPr>
      </p:pic>
      <p:pic>
        <p:nvPicPr>
          <p:cNvPr id="67589" name="Picture 6" descr="wf_bm"/>
          <p:cNvPicPr>
            <a:picLocks noChangeAspect="1"/>
          </p:cNvPicPr>
          <p:nvPr/>
        </p:nvPicPr>
        <p:blipFill>
          <a:blip r:embed="rId2"/>
          <a:stretch>
            <a:fillRect/>
          </a:stretch>
        </p:blipFill>
        <p:spPr>
          <a:xfrm>
            <a:off x="4211638" y="1052513"/>
            <a:ext cx="2111375" cy="3379787"/>
          </a:xfrm>
          <a:prstGeom prst="rect">
            <a:avLst/>
          </a:prstGeom>
          <a:noFill/>
          <a:ln w="9525">
            <a:noFill/>
          </a:ln>
        </p:spPr>
      </p:pic>
      <p:pic>
        <p:nvPicPr>
          <p:cNvPr id="67590" name="Picture 7" descr="wf_req"/>
          <p:cNvPicPr>
            <a:picLocks noChangeAspect="1"/>
          </p:cNvPicPr>
          <p:nvPr/>
        </p:nvPicPr>
        <p:blipFill>
          <a:blip r:embed="rId3"/>
          <a:stretch>
            <a:fillRect/>
          </a:stretch>
        </p:blipFill>
        <p:spPr>
          <a:xfrm>
            <a:off x="6402388" y="3352800"/>
            <a:ext cx="2741612" cy="2895600"/>
          </a:xfrm>
          <a:prstGeom prst="rect">
            <a:avLst/>
          </a:prstGeom>
          <a:noFill/>
          <a:ln w="9525">
            <a:noFill/>
          </a:ln>
        </p:spPr>
      </p:pic>
      <p:sp>
        <p:nvSpPr>
          <p:cNvPr id="765960" name="Line 8"/>
          <p:cNvSpPr>
            <a:spLocks noChangeShapeType="1"/>
          </p:cNvSpPr>
          <p:nvPr/>
        </p:nvSpPr>
        <p:spPr bwMode="auto">
          <a:xfrm flipH="1">
            <a:off x="2057400" y="1447800"/>
            <a:ext cx="2286000" cy="1143000"/>
          </a:xfrm>
          <a:prstGeom prst="line">
            <a:avLst/>
          </a:prstGeom>
          <a:noFill/>
          <a:ln w="38100">
            <a:solidFill>
              <a:schemeClr val="hlink"/>
            </a:solidFill>
            <a:round/>
            <a:headEnd type="triangle" w="med" len="med"/>
          </a:ln>
          <a:effectLst/>
        </p:spPr>
        <p:txBody>
          <a:bodyPr wrap="none" lIns="107950" tIns="53975" rIns="107950" bIns="53975"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5961" name="Line 9"/>
          <p:cNvSpPr>
            <a:spLocks noChangeShapeType="1"/>
          </p:cNvSpPr>
          <p:nvPr/>
        </p:nvSpPr>
        <p:spPr bwMode="auto">
          <a:xfrm flipH="1" flipV="1">
            <a:off x="2057400" y="2743200"/>
            <a:ext cx="4191000" cy="1828800"/>
          </a:xfrm>
          <a:prstGeom prst="line">
            <a:avLst/>
          </a:prstGeom>
          <a:noFill/>
          <a:ln w="38100">
            <a:solidFill>
              <a:schemeClr val="hlink"/>
            </a:solidFill>
            <a:round/>
            <a:headEnd type="triangle" w="med" len="med"/>
          </a:ln>
          <a:effectLst/>
        </p:spPr>
        <p:txBody>
          <a:bodyPr wrap="none" lIns="107950" tIns="53975" rIns="107950" bIns="53975"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67593" name="Text Box 10"/>
          <p:cNvSpPr txBox="1"/>
          <p:nvPr/>
        </p:nvSpPr>
        <p:spPr>
          <a:xfrm>
            <a:off x="684213" y="2205038"/>
            <a:ext cx="574675" cy="274637"/>
          </a:xfrm>
          <a:prstGeom prst="rect">
            <a:avLst/>
          </a:prstGeom>
          <a:solidFill>
            <a:srgbClr val="C2CCD6"/>
          </a:solidFill>
          <a:ln w="12700">
            <a:noFill/>
          </a:ln>
        </p:spPr>
        <p:txBody>
          <a:bodyPr anchor="t">
            <a:spAutoFit/>
          </a:bodyPr>
          <a:p>
            <a:pPr>
              <a:spcBef>
                <a:spcPct val="50000"/>
              </a:spcBef>
            </a:pPr>
            <a:r>
              <a:rPr lang="zh-CN" altLang="en-US" sz="1200" b="1" dirty="0">
                <a:solidFill>
                  <a:srgbClr val="000000"/>
                </a:solidFill>
                <a:latin typeface="Arial" panose="020B0604020202020204" pitchFamily="34" charset="0"/>
                <a:ea typeface="宋体" panose="02010600030101010101" pitchFamily="2" charset="-122"/>
              </a:rPr>
              <a:t>规程</a:t>
            </a:r>
            <a:endParaRPr lang="zh-CN" altLang="en-US" sz="1200" b="1" dirty="0">
              <a:solidFill>
                <a:srgbClr val="000000"/>
              </a:solidFill>
              <a:latin typeface="Arial" panose="020B0604020202020204" pitchFamily="34" charset="0"/>
              <a:ea typeface="宋体" panose="02010600030101010101" pitchFamily="2" charset="-122"/>
            </a:endParaRPr>
          </a:p>
        </p:txBody>
      </p:sp>
    </p:spTree>
  </p:cSld>
  <p:clrMapOvr>
    <a:masterClrMapping/>
  </p:clrMapOvr>
  <p:transition spd="slow" advTm="80000">
    <p:pull dir="ru"/>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6801" name="Rectangle 2"/>
          <p:cNvSpPr>
            <a:spLocks noGrp="1"/>
          </p:cNvSpPr>
          <p:nvPr>
            <p:ph type="title"/>
          </p:nvPr>
        </p:nvSpPr>
        <p:spPr>
          <a:xfrm>
            <a:off x="457200" y="506730"/>
            <a:ext cx="8226425" cy="584200"/>
          </a:xfrm>
        </p:spPr>
        <p:txBody>
          <a:bodyPr vert="horz" wrap="square" lIns="91440" tIns="45720" rIns="91440" bIns="45720" anchor="ctr"/>
          <a:p>
            <a:pPr eaLnBrk="1" hangingPunct="1"/>
            <a:r>
              <a:rPr lang="en-US" altLang="zh-CN" sz="4000" dirty="0"/>
              <a:t>RUP</a:t>
            </a:r>
            <a:r>
              <a:rPr lang="zh-CN" altLang="en-US" sz="4000" dirty="0"/>
              <a:t>的关键概念</a:t>
            </a:r>
            <a:endParaRPr lang="zh-CN" altLang="en-US" sz="4000" dirty="0"/>
          </a:p>
        </p:txBody>
      </p:sp>
      <p:sp>
        <p:nvSpPr>
          <p:cNvPr id="768003" name="Line 3"/>
          <p:cNvSpPr>
            <a:spLocks noChangeShapeType="1"/>
          </p:cNvSpPr>
          <p:nvPr/>
        </p:nvSpPr>
        <p:spPr bwMode="auto">
          <a:xfrm>
            <a:off x="6642418" y="4837113"/>
            <a:ext cx="188913" cy="227013"/>
          </a:xfrm>
          <a:prstGeom prst="line">
            <a:avLst/>
          </a:prstGeom>
          <a:noFill/>
          <a:ln w="12700">
            <a:noFill/>
            <a:round/>
          </a:ln>
          <a:effectLst/>
        </p:spPr>
        <p:txBody>
          <a:bodyPr lIns="107950" tIns="53975" rIns="107950" bIns="53975"/>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8004" name="AutoShape 4"/>
          <p:cNvSpPr>
            <a:spLocks noChangeArrowheads="1"/>
          </p:cNvSpPr>
          <p:nvPr/>
        </p:nvSpPr>
        <p:spPr bwMode="auto">
          <a:xfrm rot="5400000">
            <a:off x="1125855" y="1581150"/>
            <a:ext cx="52388" cy="58738"/>
          </a:xfrm>
          <a:prstGeom prst="triangle">
            <a:avLst>
              <a:gd name="adj" fmla="val 49995"/>
            </a:avLst>
          </a:prstGeom>
          <a:solidFill>
            <a:schemeClr val="tx1"/>
          </a:solidFill>
          <a:ln w="12700">
            <a:solidFill>
              <a:schemeClr val="tx1"/>
            </a:solidFill>
            <a:miter lim="800000"/>
          </a:ln>
          <a:effectLst/>
        </p:spPr>
        <p:txBody>
          <a:bodyPr wrap="none" lIns="107950" tIns="53975" rIns="107950" bIns="53975"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8005" name="AutoShape 5"/>
          <p:cNvSpPr>
            <a:spLocks noChangeArrowheads="1"/>
          </p:cNvSpPr>
          <p:nvPr/>
        </p:nvSpPr>
        <p:spPr bwMode="auto">
          <a:xfrm rot="5400000">
            <a:off x="3072130" y="1477963"/>
            <a:ext cx="112713" cy="125413"/>
          </a:xfrm>
          <a:prstGeom prst="triangle">
            <a:avLst>
              <a:gd name="adj" fmla="val 49995"/>
            </a:avLst>
          </a:prstGeom>
          <a:solidFill>
            <a:schemeClr val="tx1"/>
          </a:solidFill>
          <a:ln w="9525">
            <a:solidFill>
              <a:schemeClr val="tx1"/>
            </a:solidFill>
            <a:miter lim="800000"/>
          </a:ln>
          <a:effectLst/>
        </p:spPr>
        <p:txBody>
          <a:bodyPr wrap="none" lIns="107950" tIns="53975" rIns="107950" bIns="53975"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8006" name="Arc 6"/>
          <p:cNvSpPr/>
          <p:nvPr/>
        </p:nvSpPr>
        <p:spPr bwMode="auto">
          <a:xfrm rot="3051597">
            <a:off x="546418" y="1627188"/>
            <a:ext cx="288925" cy="288925"/>
          </a:xfrm>
          <a:custGeom>
            <a:avLst/>
            <a:gdLst>
              <a:gd name="G0" fmla="+- 21600 0 0"/>
              <a:gd name="G1" fmla="+- 21600 0 0"/>
              <a:gd name="G2" fmla="+- 21600 0 0"/>
              <a:gd name="T0" fmla="*/ 15905 w 43200"/>
              <a:gd name="T1" fmla="*/ 764 h 43200"/>
              <a:gd name="T2" fmla="*/ 4881 w 43200"/>
              <a:gd name="T3" fmla="*/ 7924 h 43200"/>
              <a:gd name="T4" fmla="*/ 21600 w 43200"/>
              <a:gd name="T5" fmla="*/ 21600 h 43200"/>
            </a:gdLst>
            <a:ahLst/>
            <a:cxnLst>
              <a:cxn ang="0">
                <a:pos x="T0" y="T1"/>
              </a:cxn>
              <a:cxn ang="0">
                <a:pos x="T2" y="T3"/>
              </a:cxn>
              <a:cxn ang="0">
                <a:pos x="T4" y="T5"/>
              </a:cxn>
            </a:cxnLst>
            <a:rect l="0" t="0" r="r" b="b"/>
            <a:pathLst>
              <a:path w="43200" h="43200" fill="none" extrusionOk="0">
                <a:moveTo>
                  <a:pt x="15905" y="764"/>
                </a:moveTo>
                <a:cubicBezTo>
                  <a:pt x="17760" y="257"/>
                  <a:pt x="19676" y="-1"/>
                  <a:pt x="21600" y="0"/>
                </a:cubicBezTo>
                <a:cubicBezTo>
                  <a:pt x="33529" y="0"/>
                  <a:pt x="43200" y="9670"/>
                  <a:pt x="43200" y="21600"/>
                </a:cubicBezTo>
                <a:cubicBezTo>
                  <a:pt x="43200" y="33529"/>
                  <a:pt x="33529" y="43200"/>
                  <a:pt x="21600" y="43200"/>
                </a:cubicBezTo>
                <a:cubicBezTo>
                  <a:pt x="9670" y="43200"/>
                  <a:pt x="0" y="33529"/>
                  <a:pt x="0" y="21600"/>
                </a:cubicBezTo>
                <a:cubicBezTo>
                  <a:pt x="-1" y="16614"/>
                  <a:pt x="1724" y="11782"/>
                  <a:pt x="4880" y="7923"/>
                </a:cubicBezTo>
              </a:path>
              <a:path w="43200" h="43200" stroke="0" extrusionOk="0">
                <a:moveTo>
                  <a:pt x="15905" y="764"/>
                </a:moveTo>
                <a:cubicBezTo>
                  <a:pt x="17760" y="257"/>
                  <a:pt x="19676" y="-1"/>
                  <a:pt x="21600" y="0"/>
                </a:cubicBezTo>
                <a:cubicBezTo>
                  <a:pt x="33529" y="0"/>
                  <a:pt x="43200" y="9670"/>
                  <a:pt x="43200" y="21600"/>
                </a:cubicBezTo>
                <a:cubicBezTo>
                  <a:pt x="43200" y="33529"/>
                  <a:pt x="33529" y="43200"/>
                  <a:pt x="21600" y="43200"/>
                </a:cubicBezTo>
                <a:cubicBezTo>
                  <a:pt x="9670" y="43200"/>
                  <a:pt x="0" y="33529"/>
                  <a:pt x="0" y="21600"/>
                </a:cubicBezTo>
                <a:cubicBezTo>
                  <a:pt x="-1" y="16614"/>
                  <a:pt x="1724" y="11782"/>
                  <a:pt x="4880" y="7923"/>
                </a:cubicBezTo>
                <a:lnTo>
                  <a:pt x="21600" y="21600"/>
                </a:lnTo>
                <a:close/>
              </a:path>
            </a:pathLst>
          </a:custGeom>
          <a:noFill/>
          <a:ln w="12700">
            <a:solidFill>
              <a:schemeClr val="tx1"/>
            </a:solidFill>
            <a:round/>
          </a:ln>
          <a:effectLst/>
        </p:spPr>
        <p:txBody>
          <a:bodyPr wrap="none" lIns="107950" tIns="53975" rIns="107950" bIns="53975"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8007" name="AutoShape 7"/>
          <p:cNvSpPr>
            <a:spLocks noChangeArrowheads="1"/>
          </p:cNvSpPr>
          <p:nvPr/>
        </p:nvSpPr>
        <p:spPr bwMode="auto">
          <a:xfrm rot="5400000">
            <a:off x="909955" y="1860550"/>
            <a:ext cx="52388" cy="58738"/>
          </a:xfrm>
          <a:prstGeom prst="triangle">
            <a:avLst>
              <a:gd name="adj" fmla="val 49995"/>
            </a:avLst>
          </a:prstGeom>
          <a:solidFill>
            <a:schemeClr val="tx1"/>
          </a:solidFill>
          <a:ln w="12700">
            <a:solidFill>
              <a:schemeClr val="tx1"/>
            </a:solidFill>
            <a:miter lim="800000"/>
          </a:ln>
          <a:effectLst/>
        </p:spPr>
        <p:txBody>
          <a:bodyPr wrap="none" lIns="107950" tIns="53975" rIns="107950" bIns="53975"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8008" name="AutoShape 8"/>
          <p:cNvSpPr>
            <a:spLocks noChangeArrowheads="1"/>
          </p:cNvSpPr>
          <p:nvPr/>
        </p:nvSpPr>
        <p:spPr bwMode="auto">
          <a:xfrm>
            <a:off x="4578668" y="4781550"/>
            <a:ext cx="4038600" cy="1371600"/>
          </a:xfrm>
          <a:prstGeom prst="roundRect">
            <a:avLst>
              <a:gd name="adj" fmla="val 16667"/>
            </a:avLst>
          </a:prstGeom>
          <a:solidFill>
            <a:srgbClr val="FFFFCC"/>
          </a:solidFill>
          <a:ln w="9525">
            <a:solidFill>
              <a:schemeClr val="bg2"/>
            </a:solidFill>
            <a:round/>
          </a:ln>
          <a:effectLst>
            <a:outerShdw dist="107763" dir="2700000" algn="ctr" rotWithShape="0">
              <a:srgbClr val="B2B2B2"/>
            </a:outerShdw>
          </a:effectLst>
        </p:spPr>
        <p:txBody>
          <a:bodyPr wrap="none" lIns="107950" tIns="53975" rIns="107950" bIns="53975"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grpSp>
        <p:nvGrpSpPr>
          <p:cNvPr id="76808" name="Group 9"/>
          <p:cNvGrpSpPr/>
          <p:nvPr/>
        </p:nvGrpSpPr>
        <p:grpSpPr>
          <a:xfrm>
            <a:off x="7334568" y="1604963"/>
            <a:ext cx="622300" cy="401637"/>
            <a:chOff x="4616" y="739"/>
            <a:chExt cx="392" cy="253"/>
          </a:xfrm>
        </p:grpSpPr>
        <p:sp>
          <p:nvSpPr>
            <p:cNvPr id="768010" name="AutoShape 10"/>
            <p:cNvSpPr>
              <a:spLocks noChangeArrowheads="1"/>
            </p:cNvSpPr>
            <p:nvPr/>
          </p:nvSpPr>
          <p:spPr bwMode="auto">
            <a:xfrm>
              <a:off x="4616" y="739"/>
              <a:ext cx="392" cy="253"/>
            </a:xfrm>
            <a:prstGeom prst="roundRect">
              <a:avLst>
                <a:gd name="adj" fmla="val 16667"/>
              </a:avLst>
            </a:prstGeom>
            <a:solidFill>
              <a:srgbClr val="8ECC8E"/>
            </a:solidFill>
            <a:ln w="9525">
              <a:solidFill>
                <a:schemeClr val="bg2"/>
              </a:solidFill>
              <a:round/>
            </a:ln>
            <a:effectLst>
              <a:outerShdw dist="89803" dir="2700000" algn="ctr" rotWithShape="0">
                <a:srgbClr val="B2B2B2"/>
              </a:outerShdw>
            </a:effectLst>
          </p:spPr>
          <p:txBody>
            <a:bodyPr wrap="none" lIns="107950" tIns="53975" rIns="107950" bIns="53975"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grpSp>
          <p:nvGrpSpPr>
            <p:cNvPr id="76810" name="Group 11"/>
            <p:cNvGrpSpPr/>
            <p:nvPr/>
          </p:nvGrpSpPr>
          <p:grpSpPr>
            <a:xfrm>
              <a:off x="4666" y="769"/>
              <a:ext cx="118" cy="170"/>
              <a:chOff x="2853" y="1773"/>
              <a:chExt cx="161" cy="237"/>
            </a:xfrm>
          </p:grpSpPr>
          <p:sp>
            <p:nvSpPr>
              <p:cNvPr id="768012" name="AutoShape 12"/>
              <p:cNvSpPr>
                <a:spLocks noChangeArrowheads="1"/>
              </p:cNvSpPr>
              <p:nvPr/>
            </p:nvSpPr>
            <p:spPr bwMode="auto">
              <a:xfrm>
                <a:off x="2853" y="1880"/>
                <a:ext cx="161" cy="130"/>
              </a:xfrm>
              <a:prstGeom prst="parallelogram">
                <a:avLst>
                  <a:gd name="adj" fmla="val 30962"/>
                </a:avLst>
              </a:prstGeom>
              <a:solidFill>
                <a:srgbClr val="FFCC99"/>
              </a:solidFill>
              <a:ln w="9525">
                <a:solidFill>
                  <a:schemeClr val="bg2"/>
                </a:solidFill>
                <a:miter lim="800000"/>
              </a:ln>
              <a:effectLst>
                <a:outerShdw dist="35921" dir="2700000" algn="ctr" rotWithShape="0">
                  <a:srgbClr val="B2B2B2"/>
                </a:outerShdw>
              </a:effectLst>
            </p:spPr>
            <p:txBody>
              <a:bodyPr wrap="none" lIns="107950" tIns="53975" rIns="107950" bIns="53975"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8013" name="Oval 13"/>
              <p:cNvSpPr>
                <a:spLocks noChangeArrowheads="1"/>
              </p:cNvSpPr>
              <p:nvPr/>
            </p:nvSpPr>
            <p:spPr bwMode="auto">
              <a:xfrm>
                <a:off x="2914" y="1773"/>
                <a:ext cx="87" cy="86"/>
              </a:xfrm>
              <a:prstGeom prst="ellipse">
                <a:avLst/>
              </a:prstGeom>
              <a:solidFill>
                <a:srgbClr val="FFCC99"/>
              </a:solidFill>
              <a:ln w="9525">
                <a:solidFill>
                  <a:schemeClr val="bg2"/>
                </a:solidFill>
                <a:round/>
              </a:ln>
              <a:effectLst>
                <a:outerShdw dist="35921" dir="2700000" algn="ctr" rotWithShape="0">
                  <a:srgbClr val="B2B2B2"/>
                </a:outerShdw>
              </a:effectLst>
            </p:spPr>
            <p:txBody>
              <a:bodyPr wrap="none" lIns="107950" tIns="53975" rIns="107950" bIns="53975"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grpSp>
        <p:grpSp>
          <p:nvGrpSpPr>
            <p:cNvPr id="76813" name="Group 14"/>
            <p:cNvGrpSpPr/>
            <p:nvPr/>
          </p:nvGrpSpPr>
          <p:grpSpPr>
            <a:xfrm>
              <a:off x="4766" y="754"/>
              <a:ext cx="88" cy="125"/>
              <a:chOff x="3387" y="1863"/>
              <a:chExt cx="122" cy="174"/>
            </a:xfrm>
          </p:grpSpPr>
          <p:sp>
            <p:nvSpPr>
              <p:cNvPr id="768015" name="Freeform 15"/>
              <p:cNvSpPr/>
              <p:nvPr/>
            </p:nvSpPr>
            <p:spPr bwMode="auto">
              <a:xfrm>
                <a:off x="3387" y="1863"/>
                <a:ext cx="122" cy="174"/>
              </a:xfrm>
              <a:custGeom>
                <a:avLst/>
                <a:gdLst/>
                <a:ahLst/>
                <a:cxnLst>
                  <a:cxn ang="0">
                    <a:pos x="0" y="0"/>
                  </a:cxn>
                  <a:cxn ang="0">
                    <a:pos x="0" y="174"/>
                  </a:cxn>
                  <a:cxn ang="0">
                    <a:pos x="122" y="174"/>
                  </a:cxn>
                  <a:cxn ang="0">
                    <a:pos x="122" y="38"/>
                  </a:cxn>
                  <a:cxn ang="0">
                    <a:pos x="84" y="0"/>
                  </a:cxn>
                  <a:cxn ang="0">
                    <a:pos x="0" y="0"/>
                  </a:cxn>
                </a:cxnLst>
                <a:rect l="0" t="0" r="r" b="b"/>
                <a:pathLst>
                  <a:path w="122" h="174">
                    <a:moveTo>
                      <a:pt x="0" y="0"/>
                    </a:moveTo>
                    <a:lnTo>
                      <a:pt x="0" y="174"/>
                    </a:lnTo>
                    <a:lnTo>
                      <a:pt x="122" y="174"/>
                    </a:lnTo>
                    <a:lnTo>
                      <a:pt x="122" y="38"/>
                    </a:lnTo>
                    <a:lnTo>
                      <a:pt x="84" y="0"/>
                    </a:lnTo>
                    <a:lnTo>
                      <a:pt x="0" y="0"/>
                    </a:lnTo>
                    <a:close/>
                  </a:path>
                </a:pathLst>
              </a:custGeom>
              <a:solidFill>
                <a:srgbClr val="FF9966"/>
              </a:solidFill>
              <a:ln w="9525" cap="flat" cmpd="sng">
                <a:solidFill>
                  <a:schemeClr val="bg2"/>
                </a:solidFill>
                <a:prstDash val="solid"/>
                <a:round/>
              </a:ln>
              <a:effectLst>
                <a:outerShdw dist="35921" dir="2700000" algn="ctr" rotWithShape="0">
                  <a:srgbClr val="B2B2B2"/>
                </a:outerShdw>
              </a:effectLst>
            </p:spPr>
            <p:txBody>
              <a:bodyPr lIns="107950" tIns="53975" rIns="107950" bIns="53975"/>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8016" name="Line 16"/>
              <p:cNvSpPr>
                <a:spLocks noChangeShapeType="1"/>
              </p:cNvSpPr>
              <p:nvPr/>
            </p:nvSpPr>
            <p:spPr bwMode="auto">
              <a:xfrm>
                <a:off x="3467" y="1863"/>
                <a:ext cx="0" cy="40"/>
              </a:xfrm>
              <a:prstGeom prst="line">
                <a:avLst/>
              </a:prstGeom>
              <a:noFill/>
              <a:ln w="9525">
                <a:solidFill>
                  <a:schemeClr val="bg2"/>
                </a:solidFill>
                <a:round/>
              </a:ln>
              <a:effectLst>
                <a:outerShdw dist="35921" dir="2700000" algn="ctr" rotWithShape="0">
                  <a:srgbClr val="B2B2B2"/>
                </a:outerShdw>
              </a:effectLst>
            </p:spPr>
            <p:txBody>
              <a:bodyPr lIns="107950" tIns="53975" rIns="107950" bIns="53975"/>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8017" name="Line 17"/>
              <p:cNvSpPr>
                <a:spLocks noChangeShapeType="1"/>
              </p:cNvSpPr>
              <p:nvPr/>
            </p:nvSpPr>
            <p:spPr bwMode="auto">
              <a:xfrm flipH="1">
                <a:off x="3466" y="1903"/>
                <a:ext cx="42" cy="0"/>
              </a:xfrm>
              <a:prstGeom prst="line">
                <a:avLst/>
              </a:prstGeom>
              <a:noFill/>
              <a:ln w="9525">
                <a:solidFill>
                  <a:schemeClr val="bg2"/>
                </a:solidFill>
                <a:round/>
              </a:ln>
              <a:effectLst>
                <a:outerShdw dist="35921" dir="2700000" algn="ctr" rotWithShape="0">
                  <a:srgbClr val="B2B2B2"/>
                </a:outerShdw>
              </a:effectLst>
            </p:spPr>
            <p:txBody>
              <a:bodyPr lIns="107950" tIns="53975" rIns="107950" bIns="53975"/>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grpSp>
        <p:sp>
          <p:nvSpPr>
            <p:cNvPr id="768018" name="AutoShape 18"/>
            <p:cNvSpPr>
              <a:spLocks noChangeArrowheads="1"/>
            </p:cNvSpPr>
            <p:nvPr/>
          </p:nvSpPr>
          <p:spPr bwMode="auto">
            <a:xfrm>
              <a:off x="4803" y="848"/>
              <a:ext cx="175" cy="99"/>
            </a:xfrm>
            <a:prstGeom prst="homePlate">
              <a:avLst>
                <a:gd name="adj" fmla="val 52294"/>
              </a:avLst>
            </a:prstGeom>
            <a:solidFill>
              <a:srgbClr val="FFFFCC"/>
            </a:solidFill>
            <a:ln w="9525">
              <a:solidFill>
                <a:schemeClr val="bg2"/>
              </a:solidFill>
              <a:miter lim="800000"/>
            </a:ln>
            <a:effectLst>
              <a:outerShdw dist="35921" dir="2700000" algn="ctr" rotWithShape="0">
                <a:srgbClr val="B2B2B2"/>
              </a:outerShdw>
            </a:effectLst>
          </p:spPr>
          <p:txBody>
            <a:bodyPr wrap="none" lIns="107950" tIns="53975" rIns="107950" bIns="53975"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grpSp>
      <p:sp>
        <p:nvSpPr>
          <p:cNvPr id="768019" name="Oval 19"/>
          <p:cNvSpPr>
            <a:spLocks noChangeArrowheads="1"/>
          </p:cNvSpPr>
          <p:nvPr/>
        </p:nvSpPr>
        <p:spPr bwMode="auto">
          <a:xfrm>
            <a:off x="2881630" y="1658938"/>
            <a:ext cx="403225" cy="401638"/>
          </a:xfrm>
          <a:prstGeom prst="ellipse">
            <a:avLst/>
          </a:prstGeom>
          <a:solidFill>
            <a:srgbClr val="FFFF99"/>
          </a:solidFill>
          <a:ln w="12700">
            <a:solidFill>
              <a:schemeClr val="tx1"/>
            </a:solidFill>
            <a:round/>
          </a:ln>
          <a:effectLst/>
        </p:spPr>
        <p:txBody>
          <a:bodyPr wrap="none" lIns="107950" tIns="53975" rIns="107950" bIns="53975"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8020" name="Arc 20"/>
          <p:cNvSpPr/>
          <p:nvPr/>
        </p:nvSpPr>
        <p:spPr bwMode="auto">
          <a:xfrm rot="3051597">
            <a:off x="2775268" y="1552575"/>
            <a:ext cx="617538" cy="617538"/>
          </a:xfrm>
          <a:custGeom>
            <a:avLst/>
            <a:gdLst>
              <a:gd name="G0" fmla="+- 21600 0 0"/>
              <a:gd name="G1" fmla="+- 21600 0 0"/>
              <a:gd name="G2" fmla="+- 21600 0 0"/>
              <a:gd name="T0" fmla="*/ 15905 w 43200"/>
              <a:gd name="T1" fmla="*/ 764 h 43200"/>
              <a:gd name="T2" fmla="*/ 4881 w 43200"/>
              <a:gd name="T3" fmla="*/ 7924 h 43200"/>
              <a:gd name="T4" fmla="*/ 21600 w 43200"/>
              <a:gd name="T5" fmla="*/ 21600 h 43200"/>
            </a:gdLst>
            <a:ahLst/>
            <a:cxnLst>
              <a:cxn ang="0">
                <a:pos x="T0" y="T1"/>
              </a:cxn>
              <a:cxn ang="0">
                <a:pos x="T2" y="T3"/>
              </a:cxn>
              <a:cxn ang="0">
                <a:pos x="T4" y="T5"/>
              </a:cxn>
            </a:cxnLst>
            <a:rect l="0" t="0" r="r" b="b"/>
            <a:pathLst>
              <a:path w="43200" h="43200" fill="none" extrusionOk="0">
                <a:moveTo>
                  <a:pt x="15905" y="764"/>
                </a:moveTo>
                <a:cubicBezTo>
                  <a:pt x="17760" y="257"/>
                  <a:pt x="19676" y="-1"/>
                  <a:pt x="21600" y="0"/>
                </a:cubicBezTo>
                <a:cubicBezTo>
                  <a:pt x="33529" y="0"/>
                  <a:pt x="43200" y="9670"/>
                  <a:pt x="43200" y="21600"/>
                </a:cubicBezTo>
                <a:cubicBezTo>
                  <a:pt x="43200" y="33529"/>
                  <a:pt x="33529" y="43200"/>
                  <a:pt x="21600" y="43200"/>
                </a:cubicBezTo>
                <a:cubicBezTo>
                  <a:pt x="9670" y="43200"/>
                  <a:pt x="0" y="33529"/>
                  <a:pt x="0" y="21600"/>
                </a:cubicBezTo>
                <a:cubicBezTo>
                  <a:pt x="-1" y="16614"/>
                  <a:pt x="1724" y="11782"/>
                  <a:pt x="4880" y="7923"/>
                </a:cubicBezTo>
              </a:path>
              <a:path w="43200" h="43200" stroke="0" extrusionOk="0">
                <a:moveTo>
                  <a:pt x="15905" y="764"/>
                </a:moveTo>
                <a:cubicBezTo>
                  <a:pt x="17760" y="257"/>
                  <a:pt x="19676" y="-1"/>
                  <a:pt x="21600" y="0"/>
                </a:cubicBezTo>
                <a:cubicBezTo>
                  <a:pt x="33529" y="0"/>
                  <a:pt x="43200" y="9670"/>
                  <a:pt x="43200" y="21600"/>
                </a:cubicBezTo>
                <a:cubicBezTo>
                  <a:pt x="43200" y="33529"/>
                  <a:pt x="33529" y="43200"/>
                  <a:pt x="21600" y="43200"/>
                </a:cubicBezTo>
                <a:cubicBezTo>
                  <a:pt x="9670" y="43200"/>
                  <a:pt x="0" y="33529"/>
                  <a:pt x="0" y="21600"/>
                </a:cubicBezTo>
                <a:cubicBezTo>
                  <a:pt x="-1" y="16614"/>
                  <a:pt x="1724" y="11782"/>
                  <a:pt x="4880" y="7923"/>
                </a:cubicBezTo>
                <a:lnTo>
                  <a:pt x="21600" y="21600"/>
                </a:lnTo>
                <a:close/>
              </a:path>
            </a:pathLst>
          </a:custGeom>
          <a:noFill/>
          <a:ln w="19050">
            <a:solidFill>
              <a:schemeClr val="tx1"/>
            </a:solidFill>
            <a:round/>
          </a:ln>
          <a:effectLst/>
        </p:spPr>
        <p:txBody>
          <a:bodyPr wrap="none" lIns="107950" tIns="53975" rIns="107950" bIns="53975"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grpSp>
        <p:nvGrpSpPr>
          <p:cNvPr id="76820" name="Group 21"/>
          <p:cNvGrpSpPr/>
          <p:nvPr/>
        </p:nvGrpSpPr>
        <p:grpSpPr>
          <a:xfrm>
            <a:off x="5061268" y="5003800"/>
            <a:ext cx="420687" cy="569913"/>
            <a:chOff x="3184" y="2880"/>
            <a:chExt cx="265" cy="359"/>
          </a:xfrm>
        </p:grpSpPr>
        <p:sp>
          <p:nvSpPr>
            <p:cNvPr id="768022" name="Freeform 22"/>
            <p:cNvSpPr/>
            <p:nvPr/>
          </p:nvSpPr>
          <p:spPr bwMode="auto">
            <a:xfrm>
              <a:off x="3184" y="2880"/>
              <a:ext cx="265" cy="359"/>
            </a:xfrm>
            <a:custGeom>
              <a:avLst/>
              <a:gdLst/>
              <a:ahLst/>
              <a:cxnLst>
                <a:cxn ang="0">
                  <a:pos x="0" y="0"/>
                </a:cxn>
                <a:cxn ang="0">
                  <a:pos x="0" y="358"/>
                </a:cxn>
                <a:cxn ang="0">
                  <a:pos x="265" y="359"/>
                </a:cxn>
                <a:cxn ang="0">
                  <a:pos x="264" y="50"/>
                </a:cxn>
                <a:cxn ang="0">
                  <a:pos x="215" y="0"/>
                </a:cxn>
                <a:cxn ang="0">
                  <a:pos x="0" y="0"/>
                </a:cxn>
              </a:cxnLst>
              <a:rect l="0" t="0" r="r" b="b"/>
              <a:pathLst>
                <a:path w="265" h="359">
                  <a:moveTo>
                    <a:pt x="0" y="0"/>
                  </a:moveTo>
                  <a:lnTo>
                    <a:pt x="0" y="358"/>
                  </a:lnTo>
                  <a:lnTo>
                    <a:pt x="265" y="359"/>
                  </a:lnTo>
                  <a:lnTo>
                    <a:pt x="264" y="50"/>
                  </a:lnTo>
                  <a:lnTo>
                    <a:pt x="215" y="0"/>
                  </a:lnTo>
                  <a:lnTo>
                    <a:pt x="0" y="0"/>
                  </a:lnTo>
                  <a:close/>
                </a:path>
              </a:pathLst>
            </a:custGeom>
            <a:solidFill>
              <a:schemeClr val="accent1"/>
            </a:solidFill>
            <a:ln w="9525" cap="flat" cmpd="sng">
              <a:solidFill>
                <a:schemeClr val="bg2"/>
              </a:solidFill>
              <a:prstDash val="solid"/>
              <a:round/>
            </a:ln>
            <a:effectLst/>
          </p:spPr>
          <p:txBody>
            <a:bodyPr lIns="107950" tIns="53975" rIns="107950" bIns="53975"/>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8023" name="Line 23"/>
            <p:cNvSpPr>
              <a:spLocks noChangeShapeType="1"/>
            </p:cNvSpPr>
            <p:nvPr/>
          </p:nvSpPr>
          <p:spPr bwMode="auto">
            <a:xfrm>
              <a:off x="3214" y="2946"/>
              <a:ext cx="150" cy="0"/>
            </a:xfrm>
            <a:prstGeom prst="line">
              <a:avLst/>
            </a:prstGeom>
            <a:noFill/>
            <a:ln w="9525">
              <a:solidFill>
                <a:schemeClr val="bg2"/>
              </a:solidFill>
              <a:round/>
            </a:ln>
            <a:effectLst/>
          </p:spPr>
          <p:txBody>
            <a:bodyPr lIns="107950" tIns="53975" rIns="107950" bIns="53975"/>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8024" name="Line 24"/>
            <p:cNvSpPr>
              <a:spLocks noChangeShapeType="1"/>
            </p:cNvSpPr>
            <p:nvPr/>
          </p:nvSpPr>
          <p:spPr bwMode="auto">
            <a:xfrm>
              <a:off x="3214" y="2993"/>
              <a:ext cx="204" cy="0"/>
            </a:xfrm>
            <a:prstGeom prst="line">
              <a:avLst/>
            </a:prstGeom>
            <a:noFill/>
            <a:ln w="9525">
              <a:solidFill>
                <a:schemeClr val="bg2"/>
              </a:solidFill>
              <a:round/>
            </a:ln>
            <a:effectLst/>
          </p:spPr>
          <p:txBody>
            <a:bodyPr lIns="107950" tIns="53975" rIns="107950" bIns="53975"/>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8025" name="Line 25"/>
            <p:cNvSpPr>
              <a:spLocks noChangeShapeType="1"/>
            </p:cNvSpPr>
            <p:nvPr/>
          </p:nvSpPr>
          <p:spPr bwMode="auto">
            <a:xfrm>
              <a:off x="3214" y="3041"/>
              <a:ext cx="204" cy="0"/>
            </a:xfrm>
            <a:prstGeom prst="line">
              <a:avLst/>
            </a:prstGeom>
            <a:noFill/>
            <a:ln w="9525">
              <a:solidFill>
                <a:schemeClr val="bg2"/>
              </a:solidFill>
              <a:round/>
            </a:ln>
            <a:effectLst/>
          </p:spPr>
          <p:txBody>
            <a:bodyPr lIns="107950" tIns="53975" rIns="107950" bIns="53975"/>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8026" name="Line 26"/>
            <p:cNvSpPr>
              <a:spLocks noChangeShapeType="1"/>
            </p:cNvSpPr>
            <p:nvPr/>
          </p:nvSpPr>
          <p:spPr bwMode="auto">
            <a:xfrm>
              <a:off x="3214" y="3089"/>
              <a:ext cx="204" cy="0"/>
            </a:xfrm>
            <a:prstGeom prst="line">
              <a:avLst/>
            </a:prstGeom>
            <a:noFill/>
            <a:ln w="9525">
              <a:solidFill>
                <a:schemeClr val="bg2"/>
              </a:solidFill>
              <a:round/>
            </a:ln>
            <a:effectLst/>
          </p:spPr>
          <p:txBody>
            <a:bodyPr lIns="107950" tIns="53975" rIns="107950" bIns="53975"/>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8027" name="Line 27"/>
            <p:cNvSpPr>
              <a:spLocks noChangeShapeType="1"/>
            </p:cNvSpPr>
            <p:nvPr/>
          </p:nvSpPr>
          <p:spPr bwMode="auto">
            <a:xfrm>
              <a:off x="3214" y="3137"/>
              <a:ext cx="204" cy="0"/>
            </a:xfrm>
            <a:prstGeom prst="line">
              <a:avLst/>
            </a:prstGeom>
            <a:noFill/>
            <a:ln w="9525">
              <a:solidFill>
                <a:schemeClr val="bg2"/>
              </a:solidFill>
              <a:round/>
            </a:ln>
            <a:effectLst/>
          </p:spPr>
          <p:txBody>
            <a:bodyPr lIns="107950" tIns="53975" rIns="107950" bIns="53975"/>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8028" name="Line 28"/>
            <p:cNvSpPr>
              <a:spLocks noChangeShapeType="1"/>
            </p:cNvSpPr>
            <p:nvPr/>
          </p:nvSpPr>
          <p:spPr bwMode="auto">
            <a:xfrm>
              <a:off x="3214" y="3185"/>
              <a:ext cx="204" cy="0"/>
            </a:xfrm>
            <a:prstGeom prst="line">
              <a:avLst/>
            </a:prstGeom>
            <a:noFill/>
            <a:ln w="9525">
              <a:solidFill>
                <a:schemeClr val="bg2"/>
              </a:solidFill>
              <a:round/>
            </a:ln>
            <a:effectLst/>
          </p:spPr>
          <p:txBody>
            <a:bodyPr lIns="107950" tIns="53975" rIns="107950" bIns="53975"/>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grpSp>
          <p:nvGrpSpPr>
            <p:cNvPr id="76828" name="Group 29"/>
            <p:cNvGrpSpPr/>
            <p:nvPr/>
          </p:nvGrpSpPr>
          <p:grpSpPr>
            <a:xfrm>
              <a:off x="3359" y="2919"/>
              <a:ext cx="46" cy="46"/>
              <a:chOff x="2633" y="3015"/>
              <a:chExt cx="46" cy="46"/>
            </a:xfrm>
          </p:grpSpPr>
          <p:sp>
            <p:nvSpPr>
              <p:cNvPr id="768030" name="Oval 30"/>
              <p:cNvSpPr>
                <a:spLocks noChangeArrowheads="1"/>
              </p:cNvSpPr>
              <p:nvPr/>
            </p:nvSpPr>
            <p:spPr bwMode="auto">
              <a:xfrm>
                <a:off x="2641" y="3024"/>
                <a:ext cx="29" cy="29"/>
              </a:xfrm>
              <a:prstGeom prst="ellipse">
                <a:avLst/>
              </a:prstGeom>
              <a:solidFill>
                <a:srgbClr val="FFCC99"/>
              </a:solidFill>
              <a:ln w="6350">
                <a:solidFill>
                  <a:schemeClr val="bg2"/>
                </a:solidFill>
                <a:round/>
              </a:ln>
              <a:effectLst/>
            </p:spPr>
            <p:txBody>
              <a:bodyPr wrap="none" lIns="107950" tIns="53975" rIns="107950" bIns="53975"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8031" name="Rectangle 31"/>
              <p:cNvSpPr>
                <a:spLocks noChangeArrowheads="1"/>
              </p:cNvSpPr>
              <p:nvPr/>
            </p:nvSpPr>
            <p:spPr bwMode="auto">
              <a:xfrm>
                <a:off x="2633" y="3015"/>
                <a:ext cx="46" cy="46"/>
              </a:xfrm>
              <a:prstGeom prst="rect">
                <a:avLst/>
              </a:prstGeom>
              <a:noFill/>
              <a:ln w="6350">
                <a:solidFill>
                  <a:schemeClr val="bg2"/>
                </a:solidFill>
                <a:miter lim="800000"/>
              </a:ln>
              <a:effectLst/>
            </p:spPr>
            <p:txBody>
              <a:bodyPr wrap="none" lIns="107950" tIns="53975" rIns="107950" bIns="53975"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grpSp>
        <p:sp>
          <p:nvSpPr>
            <p:cNvPr id="768032" name="Freeform 32"/>
            <p:cNvSpPr/>
            <p:nvPr/>
          </p:nvSpPr>
          <p:spPr bwMode="auto">
            <a:xfrm>
              <a:off x="3394" y="2880"/>
              <a:ext cx="51" cy="51"/>
            </a:xfrm>
            <a:custGeom>
              <a:avLst/>
              <a:gdLst/>
              <a:ahLst/>
              <a:cxnLst>
                <a:cxn ang="0">
                  <a:pos x="0" y="0"/>
                </a:cxn>
                <a:cxn ang="0">
                  <a:pos x="0" y="51"/>
                </a:cxn>
                <a:cxn ang="0">
                  <a:pos x="51" y="51"/>
                </a:cxn>
              </a:cxnLst>
              <a:rect l="0" t="0" r="r" b="b"/>
              <a:pathLst>
                <a:path w="51" h="51">
                  <a:moveTo>
                    <a:pt x="0" y="0"/>
                  </a:moveTo>
                  <a:lnTo>
                    <a:pt x="0" y="51"/>
                  </a:lnTo>
                  <a:lnTo>
                    <a:pt x="51" y="51"/>
                  </a:lnTo>
                </a:path>
              </a:pathLst>
            </a:custGeom>
            <a:solidFill>
              <a:schemeClr val="accent1"/>
            </a:solidFill>
            <a:ln w="9525" cap="flat" cmpd="sng">
              <a:solidFill>
                <a:schemeClr val="bg2"/>
              </a:solidFill>
              <a:prstDash val="solid"/>
              <a:round/>
            </a:ln>
            <a:effectLst/>
          </p:spPr>
          <p:txBody>
            <a:bodyPr lIns="107950" tIns="53975" rIns="107950" bIns="53975"/>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grpSp>
      <p:sp>
        <p:nvSpPr>
          <p:cNvPr id="768033" name="Freeform 33"/>
          <p:cNvSpPr/>
          <p:nvPr/>
        </p:nvSpPr>
        <p:spPr bwMode="auto">
          <a:xfrm>
            <a:off x="7455218" y="3451225"/>
            <a:ext cx="552450" cy="288925"/>
          </a:xfrm>
          <a:custGeom>
            <a:avLst/>
            <a:gdLst/>
            <a:ahLst/>
            <a:cxnLst>
              <a:cxn ang="0">
                <a:pos x="0" y="0"/>
              </a:cxn>
              <a:cxn ang="0">
                <a:pos x="258" y="0"/>
              </a:cxn>
              <a:cxn ang="0">
                <a:pos x="348" y="90"/>
              </a:cxn>
              <a:cxn ang="0">
                <a:pos x="257" y="182"/>
              </a:cxn>
              <a:cxn ang="0">
                <a:pos x="0" y="181"/>
              </a:cxn>
              <a:cxn ang="0">
                <a:pos x="0" y="0"/>
              </a:cxn>
            </a:cxnLst>
            <a:rect l="0" t="0" r="r" b="b"/>
            <a:pathLst>
              <a:path w="348" h="182">
                <a:moveTo>
                  <a:pt x="0" y="0"/>
                </a:moveTo>
                <a:lnTo>
                  <a:pt x="258" y="0"/>
                </a:lnTo>
                <a:lnTo>
                  <a:pt x="348" y="90"/>
                </a:lnTo>
                <a:lnTo>
                  <a:pt x="257" y="182"/>
                </a:lnTo>
                <a:lnTo>
                  <a:pt x="0" y="181"/>
                </a:lnTo>
                <a:lnTo>
                  <a:pt x="0" y="0"/>
                </a:lnTo>
                <a:close/>
              </a:path>
            </a:pathLst>
          </a:custGeom>
          <a:solidFill>
            <a:srgbClr val="66CCFF"/>
          </a:solidFill>
          <a:ln w="9525" cap="flat" cmpd="sng">
            <a:solidFill>
              <a:schemeClr val="bg2"/>
            </a:solidFill>
            <a:prstDash val="solid"/>
            <a:round/>
          </a:ln>
          <a:effectLst>
            <a:outerShdw dist="81320" dir="3080412" algn="ctr" rotWithShape="0">
              <a:srgbClr val="B2B2B2"/>
            </a:outerShdw>
          </a:effectLst>
        </p:spPr>
        <p:txBody>
          <a:bodyPr lIns="107950" tIns="53975" rIns="107950" bIns="53975"/>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833" name="Text Box 34"/>
          <p:cNvSpPr txBox="1"/>
          <p:nvPr/>
        </p:nvSpPr>
        <p:spPr>
          <a:xfrm>
            <a:off x="546418" y="2205038"/>
            <a:ext cx="914400" cy="412750"/>
          </a:xfrm>
          <a:prstGeom prst="rect">
            <a:avLst/>
          </a:prstGeom>
          <a:noFill/>
          <a:ln w="9525">
            <a:noFill/>
          </a:ln>
        </p:spPr>
        <p:txBody>
          <a:bodyPr lIns="107950" tIns="53975" rIns="107950" bIns="53975" anchor="t">
            <a:spAutoFit/>
          </a:bodyPr>
          <a:p>
            <a:pPr eaLnBrk="0" hangingPunct="0">
              <a:spcBef>
                <a:spcPct val="50000"/>
              </a:spcBef>
            </a:pPr>
            <a:r>
              <a:rPr lang="zh-CN" altLang="en-US" sz="2000" b="1" dirty="0">
                <a:latin typeface="Comic Sans MS" panose="030F0702030302020204" pitchFamily="66" charset="0"/>
                <a:ea typeface="宋体" panose="02010600030101010101" pitchFamily="2" charset="-122"/>
              </a:rPr>
              <a:t>阶段</a:t>
            </a:r>
            <a:endParaRPr lang="zh-CN" altLang="en-US" sz="2000" b="1" dirty="0">
              <a:latin typeface="Comic Sans MS" panose="030F0702030302020204" pitchFamily="66" charset="0"/>
              <a:ea typeface="宋体" panose="02010600030101010101" pitchFamily="2" charset="-122"/>
            </a:endParaRPr>
          </a:p>
        </p:txBody>
      </p:sp>
      <p:sp>
        <p:nvSpPr>
          <p:cNvPr id="76834" name="Text Box 35"/>
          <p:cNvSpPr txBox="1"/>
          <p:nvPr/>
        </p:nvSpPr>
        <p:spPr>
          <a:xfrm>
            <a:off x="2707005" y="2205038"/>
            <a:ext cx="838200" cy="412750"/>
          </a:xfrm>
          <a:prstGeom prst="rect">
            <a:avLst/>
          </a:prstGeom>
          <a:noFill/>
          <a:ln w="9525">
            <a:noFill/>
          </a:ln>
        </p:spPr>
        <p:txBody>
          <a:bodyPr lIns="107950" tIns="53975" rIns="107950" bIns="53975" anchor="t">
            <a:spAutoFit/>
          </a:bodyPr>
          <a:p>
            <a:pPr eaLnBrk="0" hangingPunct="0">
              <a:spcBef>
                <a:spcPct val="50000"/>
              </a:spcBef>
            </a:pPr>
            <a:r>
              <a:rPr lang="zh-CN" altLang="en-US" sz="2000" b="1" dirty="0">
                <a:latin typeface="Comic Sans MS" panose="030F0702030302020204" pitchFamily="66" charset="0"/>
                <a:ea typeface="宋体" panose="02010600030101010101" pitchFamily="2" charset="-122"/>
              </a:rPr>
              <a:t>迭代</a:t>
            </a:r>
            <a:endParaRPr lang="zh-CN" altLang="en-US" sz="2000" b="1" dirty="0">
              <a:latin typeface="Comic Sans MS" panose="030F0702030302020204" pitchFamily="66" charset="0"/>
              <a:ea typeface="宋体" panose="02010600030101010101" pitchFamily="2" charset="-122"/>
            </a:endParaRPr>
          </a:p>
        </p:txBody>
      </p:sp>
      <p:sp>
        <p:nvSpPr>
          <p:cNvPr id="76835" name="Text Box 36"/>
          <p:cNvSpPr txBox="1"/>
          <p:nvPr/>
        </p:nvSpPr>
        <p:spPr>
          <a:xfrm>
            <a:off x="4794568" y="2205038"/>
            <a:ext cx="1050925" cy="412750"/>
          </a:xfrm>
          <a:prstGeom prst="rect">
            <a:avLst/>
          </a:prstGeom>
          <a:noFill/>
          <a:ln w="9525">
            <a:noFill/>
          </a:ln>
        </p:spPr>
        <p:txBody>
          <a:bodyPr lIns="107950" tIns="53975" rIns="107950" bIns="53975" anchor="t">
            <a:spAutoFit/>
          </a:bodyPr>
          <a:p>
            <a:pPr eaLnBrk="0" hangingPunct="0">
              <a:spcBef>
                <a:spcPct val="50000"/>
              </a:spcBef>
            </a:pPr>
            <a:r>
              <a:rPr lang="zh-CN" altLang="en-US" sz="2000" b="1" dirty="0">
                <a:latin typeface="Comic Sans MS" panose="030F0702030302020204" pitchFamily="66" charset="0"/>
                <a:ea typeface="宋体" panose="02010600030101010101" pitchFamily="2" charset="-122"/>
              </a:rPr>
              <a:t>规程</a:t>
            </a:r>
            <a:endParaRPr lang="zh-CN" altLang="en-US" sz="2000" b="1" dirty="0">
              <a:latin typeface="Comic Sans MS" panose="030F0702030302020204" pitchFamily="66" charset="0"/>
              <a:ea typeface="宋体" panose="02010600030101010101" pitchFamily="2" charset="-122"/>
            </a:endParaRPr>
          </a:p>
        </p:txBody>
      </p:sp>
      <p:sp>
        <p:nvSpPr>
          <p:cNvPr id="76836" name="Text Box 37"/>
          <p:cNvSpPr txBox="1"/>
          <p:nvPr/>
        </p:nvSpPr>
        <p:spPr>
          <a:xfrm>
            <a:off x="6810693" y="2347913"/>
            <a:ext cx="1814512" cy="230187"/>
          </a:xfrm>
          <a:prstGeom prst="rect">
            <a:avLst/>
          </a:prstGeom>
          <a:noFill/>
          <a:ln w="9525">
            <a:noFill/>
          </a:ln>
        </p:spPr>
        <p:txBody>
          <a:bodyPr lIns="107950" tIns="53975" rIns="107950" bIns="53975" anchor="t">
            <a:spAutoFit/>
          </a:bodyPr>
          <a:p>
            <a:pPr algn="ctr" eaLnBrk="0" hangingPunct="0">
              <a:lnSpc>
                <a:spcPct val="40000"/>
              </a:lnSpc>
              <a:spcBef>
                <a:spcPct val="50000"/>
              </a:spcBef>
            </a:pPr>
            <a:r>
              <a:rPr lang="zh-CN" altLang="en-US" sz="2000" b="1" dirty="0">
                <a:latin typeface="Comic Sans MS" panose="030F0702030302020204" pitchFamily="66" charset="0"/>
                <a:ea typeface="宋体" panose="02010600030101010101" pitchFamily="2" charset="-122"/>
              </a:rPr>
              <a:t>工作流详情</a:t>
            </a:r>
            <a:endParaRPr lang="zh-CN" altLang="en-US" sz="2000" b="1" dirty="0">
              <a:latin typeface="Comic Sans MS" panose="030F0702030302020204" pitchFamily="66" charset="0"/>
              <a:ea typeface="宋体" panose="02010600030101010101" pitchFamily="2" charset="-122"/>
            </a:endParaRPr>
          </a:p>
        </p:txBody>
      </p:sp>
      <p:sp>
        <p:nvSpPr>
          <p:cNvPr id="768038" name="Freeform 38"/>
          <p:cNvSpPr/>
          <p:nvPr/>
        </p:nvSpPr>
        <p:spPr bwMode="auto">
          <a:xfrm>
            <a:off x="5226368" y="1682750"/>
            <a:ext cx="249238" cy="344488"/>
          </a:xfrm>
          <a:custGeom>
            <a:avLst/>
            <a:gdLst/>
            <a:ahLst/>
            <a:cxnLst>
              <a:cxn ang="0">
                <a:pos x="39" y="1"/>
              </a:cxn>
              <a:cxn ang="0">
                <a:pos x="157" y="0"/>
              </a:cxn>
              <a:cxn ang="0">
                <a:pos x="157" y="111"/>
              </a:cxn>
              <a:cxn ang="0">
                <a:pos x="0" y="111"/>
              </a:cxn>
              <a:cxn ang="0">
                <a:pos x="0" y="217"/>
              </a:cxn>
              <a:cxn ang="0">
                <a:pos x="102" y="217"/>
              </a:cxn>
            </a:cxnLst>
            <a:rect l="0" t="0" r="r" b="b"/>
            <a:pathLst>
              <a:path w="157" h="217">
                <a:moveTo>
                  <a:pt x="39" y="1"/>
                </a:moveTo>
                <a:lnTo>
                  <a:pt x="157" y="0"/>
                </a:lnTo>
                <a:lnTo>
                  <a:pt x="157" y="111"/>
                </a:lnTo>
                <a:lnTo>
                  <a:pt x="0" y="111"/>
                </a:lnTo>
                <a:lnTo>
                  <a:pt x="0" y="217"/>
                </a:lnTo>
                <a:lnTo>
                  <a:pt x="102" y="217"/>
                </a:lnTo>
              </a:path>
            </a:pathLst>
          </a:custGeom>
          <a:noFill/>
          <a:ln w="12700" cap="flat" cmpd="sng">
            <a:solidFill>
              <a:schemeClr val="tx1"/>
            </a:solidFill>
            <a:prstDash val="solid"/>
            <a:round/>
          </a:ln>
          <a:effectLst>
            <a:outerShdw dist="74053" dir="3542175" algn="ctr" rotWithShape="0">
              <a:srgbClr val="B2B2B2"/>
            </a:outerShdw>
          </a:effectLst>
        </p:spPr>
        <p:txBody>
          <a:bodyPr lIns="107950" tIns="53975" rIns="107950" bIns="53975"/>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8039" name="Freeform 39"/>
          <p:cNvSpPr/>
          <p:nvPr/>
        </p:nvSpPr>
        <p:spPr bwMode="auto">
          <a:xfrm>
            <a:off x="5377180" y="1917700"/>
            <a:ext cx="400050" cy="209550"/>
          </a:xfrm>
          <a:custGeom>
            <a:avLst/>
            <a:gdLst/>
            <a:ahLst/>
            <a:cxnLst>
              <a:cxn ang="0">
                <a:pos x="0" y="0"/>
              </a:cxn>
              <a:cxn ang="0">
                <a:pos x="187" y="0"/>
              </a:cxn>
              <a:cxn ang="0">
                <a:pos x="252" y="65"/>
              </a:cxn>
              <a:cxn ang="0">
                <a:pos x="186" y="132"/>
              </a:cxn>
              <a:cxn ang="0">
                <a:pos x="0" y="132"/>
              </a:cxn>
              <a:cxn ang="0">
                <a:pos x="0" y="0"/>
              </a:cxn>
            </a:cxnLst>
            <a:rect l="0" t="0" r="r" b="b"/>
            <a:pathLst>
              <a:path w="252" h="132">
                <a:moveTo>
                  <a:pt x="0" y="0"/>
                </a:moveTo>
                <a:lnTo>
                  <a:pt x="187" y="0"/>
                </a:lnTo>
                <a:lnTo>
                  <a:pt x="252" y="65"/>
                </a:lnTo>
                <a:lnTo>
                  <a:pt x="186" y="132"/>
                </a:lnTo>
                <a:lnTo>
                  <a:pt x="0" y="132"/>
                </a:lnTo>
                <a:lnTo>
                  <a:pt x="0" y="0"/>
                </a:lnTo>
                <a:close/>
              </a:path>
            </a:pathLst>
          </a:custGeom>
          <a:solidFill>
            <a:srgbClr val="2DB6B3"/>
          </a:solidFill>
          <a:ln w="9525" cap="flat" cmpd="sng">
            <a:solidFill>
              <a:schemeClr val="bg2"/>
            </a:solidFill>
            <a:prstDash val="solid"/>
            <a:round/>
          </a:ln>
          <a:effectLst>
            <a:outerShdw dist="74053" dir="3542175" algn="ctr" rotWithShape="0">
              <a:srgbClr val="B2B2B2"/>
            </a:outerShdw>
          </a:effectLst>
        </p:spPr>
        <p:txBody>
          <a:bodyPr lIns="107950" tIns="53975" rIns="107950" bIns="53975"/>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8040" name="Freeform 40"/>
          <p:cNvSpPr/>
          <p:nvPr/>
        </p:nvSpPr>
        <p:spPr bwMode="auto">
          <a:xfrm>
            <a:off x="4894580" y="1582738"/>
            <a:ext cx="400050" cy="209550"/>
          </a:xfrm>
          <a:custGeom>
            <a:avLst/>
            <a:gdLst/>
            <a:ahLst/>
            <a:cxnLst>
              <a:cxn ang="0">
                <a:pos x="0" y="0"/>
              </a:cxn>
              <a:cxn ang="0">
                <a:pos x="187" y="0"/>
              </a:cxn>
              <a:cxn ang="0">
                <a:pos x="252" y="65"/>
              </a:cxn>
              <a:cxn ang="0">
                <a:pos x="186" y="132"/>
              </a:cxn>
              <a:cxn ang="0">
                <a:pos x="0" y="132"/>
              </a:cxn>
              <a:cxn ang="0">
                <a:pos x="0" y="0"/>
              </a:cxn>
            </a:cxnLst>
            <a:rect l="0" t="0" r="r" b="b"/>
            <a:pathLst>
              <a:path w="252" h="132">
                <a:moveTo>
                  <a:pt x="0" y="0"/>
                </a:moveTo>
                <a:lnTo>
                  <a:pt x="187" y="0"/>
                </a:lnTo>
                <a:lnTo>
                  <a:pt x="252" y="65"/>
                </a:lnTo>
                <a:lnTo>
                  <a:pt x="186" y="132"/>
                </a:lnTo>
                <a:lnTo>
                  <a:pt x="0" y="132"/>
                </a:lnTo>
                <a:lnTo>
                  <a:pt x="0" y="0"/>
                </a:lnTo>
                <a:close/>
              </a:path>
            </a:pathLst>
          </a:custGeom>
          <a:solidFill>
            <a:srgbClr val="2DB6B3"/>
          </a:solidFill>
          <a:ln w="9525" cap="flat" cmpd="sng">
            <a:solidFill>
              <a:schemeClr val="bg2"/>
            </a:solidFill>
            <a:prstDash val="solid"/>
            <a:round/>
          </a:ln>
          <a:effectLst>
            <a:outerShdw dist="74053" dir="3542175" algn="ctr" rotWithShape="0">
              <a:srgbClr val="B2B2B2"/>
            </a:outerShdw>
          </a:effectLst>
        </p:spPr>
        <p:txBody>
          <a:bodyPr lIns="107950" tIns="53975" rIns="107950" bIns="53975"/>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840" name="Text Box 41"/>
          <p:cNvSpPr txBox="1"/>
          <p:nvPr/>
        </p:nvSpPr>
        <p:spPr>
          <a:xfrm>
            <a:off x="5035868" y="3816350"/>
            <a:ext cx="914400" cy="412750"/>
          </a:xfrm>
          <a:prstGeom prst="rect">
            <a:avLst/>
          </a:prstGeom>
          <a:noFill/>
          <a:ln w="9525">
            <a:noFill/>
          </a:ln>
        </p:spPr>
        <p:txBody>
          <a:bodyPr lIns="107950" tIns="53975" rIns="107950" bIns="53975" anchor="t">
            <a:spAutoFit/>
          </a:bodyPr>
          <a:p>
            <a:pPr eaLnBrk="0" hangingPunct="0">
              <a:spcBef>
                <a:spcPct val="50000"/>
              </a:spcBef>
            </a:pPr>
            <a:r>
              <a:rPr lang="zh-CN" altLang="en-US" sz="2000" b="1" dirty="0">
                <a:latin typeface="Comic Sans MS" panose="030F0702030302020204" pitchFamily="66" charset="0"/>
                <a:ea typeface="宋体" panose="02010600030101010101" pitchFamily="2" charset="-122"/>
              </a:rPr>
              <a:t>角色</a:t>
            </a:r>
            <a:endParaRPr lang="zh-CN" altLang="en-US" sz="2000" b="1" dirty="0">
              <a:latin typeface="Comic Sans MS" panose="030F0702030302020204" pitchFamily="66" charset="0"/>
              <a:ea typeface="宋体" panose="02010600030101010101" pitchFamily="2" charset="-122"/>
            </a:endParaRPr>
          </a:p>
        </p:txBody>
      </p:sp>
      <p:sp>
        <p:nvSpPr>
          <p:cNvPr id="76841" name="Text Box 42"/>
          <p:cNvSpPr txBox="1"/>
          <p:nvPr/>
        </p:nvSpPr>
        <p:spPr>
          <a:xfrm>
            <a:off x="6307455" y="6237288"/>
            <a:ext cx="822325" cy="412750"/>
          </a:xfrm>
          <a:prstGeom prst="rect">
            <a:avLst/>
          </a:prstGeom>
          <a:noFill/>
          <a:ln w="9525">
            <a:noFill/>
          </a:ln>
        </p:spPr>
        <p:txBody>
          <a:bodyPr lIns="107950" tIns="53975" rIns="107950" bIns="53975" anchor="t">
            <a:spAutoFit/>
          </a:bodyPr>
          <a:p>
            <a:pPr eaLnBrk="0" hangingPunct="0">
              <a:spcBef>
                <a:spcPct val="50000"/>
              </a:spcBef>
            </a:pPr>
            <a:r>
              <a:rPr lang="zh-CN" altLang="en-US" sz="2000" b="1" dirty="0">
                <a:latin typeface="Comic Sans MS" panose="030F0702030302020204" pitchFamily="66" charset="0"/>
                <a:ea typeface="宋体" panose="02010600030101010101" pitchFamily="2" charset="-122"/>
              </a:rPr>
              <a:t>制品</a:t>
            </a:r>
            <a:endParaRPr lang="zh-CN" altLang="en-US" sz="2000" b="1" dirty="0">
              <a:latin typeface="Comic Sans MS" panose="030F0702030302020204" pitchFamily="66" charset="0"/>
              <a:ea typeface="宋体" panose="02010600030101010101" pitchFamily="2" charset="-122"/>
            </a:endParaRPr>
          </a:p>
        </p:txBody>
      </p:sp>
      <p:sp>
        <p:nvSpPr>
          <p:cNvPr id="76842" name="Text Box 43"/>
          <p:cNvSpPr txBox="1"/>
          <p:nvPr/>
        </p:nvSpPr>
        <p:spPr>
          <a:xfrm>
            <a:off x="7386955" y="3789363"/>
            <a:ext cx="869950" cy="412750"/>
          </a:xfrm>
          <a:prstGeom prst="rect">
            <a:avLst/>
          </a:prstGeom>
          <a:noFill/>
          <a:ln w="9525">
            <a:noFill/>
          </a:ln>
        </p:spPr>
        <p:txBody>
          <a:bodyPr lIns="107950" tIns="53975" rIns="107950" bIns="53975" anchor="t">
            <a:spAutoFit/>
          </a:bodyPr>
          <a:p>
            <a:pPr eaLnBrk="0" hangingPunct="0">
              <a:spcBef>
                <a:spcPct val="50000"/>
              </a:spcBef>
            </a:pPr>
            <a:r>
              <a:rPr lang="zh-CN" altLang="en-US" sz="2000" b="1" dirty="0">
                <a:latin typeface="Comic Sans MS" panose="030F0702030302020204" pitchFamily="66" charset="0"/>
                <a:ea typeface="宋体" panose="02010600030101010101" pitchFamily="2" charset="-122"/>
              </a:rPr>
              <a:t>活动</a:t>
            </a:r>
            <a:endParaRPr lang="zh-CN" altLang="en-US" sz="2000" b="1" dirty="0">
              <a:latin typeface="Comic Sans MS" panose="030F0702030302020204" pitchFamily="66" charset="0"/>
              <a:ea typeface="宋体" panose="02010600030101010101" pitchFamily="2" charset="-122"/>
            </a:endParaRPr>
          </a:p>
        </p:txBody>
      </p:sp>
      <p:sp>
        <p:nvSpPr>
          <p:cNvPr id="768044" name="Line 44"/>
          <p:cNvSpPr>
            <a:spLocks noChangeShapeType="1"/>
          </p:cNvSpPr>
          <p:nvPr/>
        </p:nvSpPr>
        <p:spPr bwMode="auto">
          <a:xfrm>
            <a:off x="1479868" y="1854200"/>
            <a:ext cx="1168400" cy="0"/>
          </a:xfrm>
          <a:prstGeom prst="line">
            <a:avLst/>
          </a:prstGeom>
          <a:noFill/>
          <a:ln w="38100">
            <a:solidFill>
              <a:schemeClr val="hlink"/>
            </a:solidFill>
            <a:round/>
            <a:tailEnd type="triangle" w="med" len="med"/>
          </a:ln>
          <a:effectLst/>
        </p:spPr>
        <p:txBody>
          <a:bodyPr lIns="107950" tIns="53975" rIns="107950" bIns="53975"/>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844" name="Text Box 45"/>
          <p:cNvSpPr txBox="1"/>
          <p:nvPr/>
        </p:nvSpPr>
        <p:spPr>
          <a:xfrm>
            <a:off x="1625918" y="1484313"/>
            <a:ext cx="846137" cy="290512"/>
          </a:xfrm>
          <a:prstGeom prst="rect">
            <a:avLst/>
          </a:prstGeom>
          <a:noFill/>
          <a:ln w="9525">
            <a:noFill/>
          </a:ln>
        </p:spPr>
        <p:txBody>
          <a:bodyPr lIns="107950" tIns="53975" rIns="107950" bIns="53975" anchor="t">
            <a:spAutoFit/>
          </a:bodyPr>
          <a:p>
            <a:pPr eaLnBrk="0" hangingPunct="0">
              <a:spcBef>
                <a:spcPct val="50000"/>
              </a:spcBef>
            </a:pPr>
            <a:r>
              <a:rPr lang="zh-CN" altLang="en-US" sz="1200" b="1" dirty="0">
                <a:solidFill>
                  <a:srgbClr val="66CCFF"/>
                </a:solidFill>
                <a:latin typeface="Arial" panose="020B0604020202020204" pitchFamily="34" charset="0"/>
                <a:ea typeface="宋体" panose="02010600030101010101" pitchFamily="2" charset="-122"/>
              </a:rPr>
              <a:t>分解为</a:t>
            </a:r>
            <a:endParaRPr lang="zh-CN" altLang="en-US" sz="1200" b="1" dirty="0">
              <a:solidFill>
                <a:srgbClr val="66CCFF"/>
              </a:solidFill>
              <a:latin typeface="Arial" panose="020B0604020202020204" pitchFamily="34" charset="0"/>
              <a:ea typeface="宋体" panose="02010600030101010101" pitchFamily="2" charset="-122"/>
            </a:endParaRPr>
          </a:p>
        </p:txBody>
      </p:sp>
      <p:sp>
        <p:nvSpPr>
          <p:cNvPr id="768046" name="Line 46"/>
          <p:cNvSpPr>
            <a:spLocks noChangeShapeType="1"/>
          </p:cNvSpPr>
          <p:nvPr/>
        </p:nvSpPr>
        <p:spPr bwMode="auto">
          <a:xfrm>
            <a:off x="3562668" y="1854200"/>
            <a:ext cx="1168400" cy="0"/>
          </a:xfrm>
          <a:prstGeom prst="line">
            <a:avLst/>
          </a:prstGeom>
          <a:noFill/>
          <a:ln w="38100">
            <a:solidFill>
              <a:schemeClr val="hlink"/>
            </a:solidFill>
            <a:round/>
            <a:tailEnd type="triangle" w="med" len="med"/>
          </a:ln>
          <a:effectLst/>
        </p:spPr>
        <p:txBody>
          <a:bodyPr lIns="107950" tIns="53975" rIns="107950" bIns="53975"/>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846" name="Text Box 47"/>
          <p:cNvSpPr txBox="1"/>
          <p:nvPr/>
        </p:nvSpPr>
        <p:spPr>
          <a:xfrm>
            <a:off x="3857943" y="1484313"/>
            <a:ext cx="793750" cy="290512"/>
          </a:xfrm>
          <a:prstGeom prst="rect">
            <a:avLst/>
          </a:prstGeom>
          <a:noFill/>
          <a:ln w="9525">
            <a:noFill/>
          </a:ln>
        </p:spPr>
        <p:txBody>
          <a:bodyPr lIns="107950" tIns="53975" rIns="107950" bIns="53975" anchor="t">
            <a:spAutoFit/>
          </a:bodyPr>
          <a:p>
            <a:pPr eaLnBrk="0" hangingPunct="0">
              <a:spcBef>
                <a:spcPct val="50000"/>
              </a:spcBef>
            </a:pPr>
            <a:r>
              <a:rPr lang="zh-CN" altLang="en-US" sz="1200" b="1" dirty="0">
                <a:solidFill>
                  <a:srgbClr val="66CCFF"/>
                </a:solidFill>
                <a:latin typeface="Arial" panose="020B0604020202020204" pitchFamily="34" charset="0"/>
                <a:ea typeface="宋体" panose="02010600030101010101" pitchFamily="2" charset="-122"/>
              </a:rPr>
              <a:t>组织为</a:t>
            </a:r>
            <a:endParaRPr lang="zh-CN" altLang="en-US" sz="1200" b="1" dirty="0">
              <a:solidFill>
                <a:srgbClr val="66CCFF"/>
              </a:solidFill>
              <a:latin typeface="Arial" panose="020B0604020202020204" pitchFamily="34" charset="0"/>
              <a:ea typeface="宋体" panose="02010600030101010101" pitchFamily="2" charset="-122"/>
            </a:endParaRPr>
          </a:p>
        </p:txBody>
      </p:sp>
      <p:sp>
        <p:nvSpPr>
          <p:cNvPr id="768048" name="Line 48"/>
          <p:cNvSpPr>
            <a:spLocks noChangeShapeType="1"/>
          </p:cNvSpPr>
          <p:nvPr/>
        </p:nvSpPr>
        <p:spPr bwMode="auto">
          <a:xfrm>
            <a:off x="5924868" y="1854200"/>
            <a:ext cx="1168400" cy="0"/>
          </a:xfrm>
          <a:prstGeom prst="line">
            <a:avLst/>
          </a:prstGeom>
          <a:noFill/>
          <a:ln w="38100">
            <a:solidFill>
              <a:schemeClr val="hlink"/>
            </a:solidFill>
            <a:round/>
            <a:tailEnd type="triangle" w="med" len="med"/>
          </a:ln>
          <a:effectLst/>
        </p:spPr>
        <p:txBody>
          <a:bodyPr lIns="107950" tIns="53975" rIns="107950" bIns="53975"/>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848" name="Text Box 49"/>
          <p:cNvSpPr txBox="1"/>
          <p:nvPr/>
        </p:nvSpPr>
        <p:spPr>
          <a:xfrm>
            <a:off x="6018530" y="1484313"/>
            <a:ext cx="733425" cy="290512"/>
          </a:xfrm>
          <a:prstGeom prst="rect">
            <a:avLst/>
          </a:prstGeom>
          <a:noFill/>
          <a:ln w="9525">
            <a:noFill/>
          </a:ln>
        </p:spPr>
        <p:txBody>
          <a:bodyPr lIns="107950" tIns="53975" rIns="107950" bIns="53975" anchor="t">
            <a:spAutoFit/>
          </a:bodyPr>
          <a:p>
            <a:pPr eaLnBrk="0" hangingPunct="0">
              <a:spcBef>
                <a:spcPct val="50000"/>
              </a:spcBef>
            </a:pPr>
            <a:r>
              <a:rPr lang="zh-CN" altLang="en-US" sz="1200" b="1" dirty="0">
                <a:solidFill>
                  <a:srgbClr val="66CCFF"/>
                </a:solidFill>
                <a:latin typeface="Arial" panose="020B0604020202020204" pitchFamily="34" charset="0"/>
                <a:ea typeface="宋体" panose="02010600030101010101" pitchFamily="2" charset="-122"/>
              </a:rPr>
              <a:t>描述为</a:t>
            </a:r>
            <a:endParaRPr lang="zh-CN" altLang="en-US" sz="1200" b="1" dirty="0">
              <a:solidFill>
                <a:srgbClr val="66CCFF"/>
              </a:solidFill>
              <a:latin typeface="Arial" panose="020B0604020202020204" pitchFamily="34" charset="0"/>
              <a:ea typeface="宋体" panose="02010600030101010101" pitchFamily="2" charset="-122"/>
            </a:endParaRPr>
          </a:p>
        </p:txBody>
      </p:sp>
      <p:sp>
        <p:nvSpPr>
          <p:cNvPr id="768050" name="Line 50"/>
          <p:cNvSpPr>
            <a:spLocks noChangeShapeType="1"/>
          </p:cNvSpPr>
          <p:nvPr/>
        </p:nvSpPr>
        <p:spPr bwMode="auto">
          <a:xfrm flipV="1">
            <a:off x="5404168" y="2590800"/>
            <a:ext cx="0" cy="546100"/>
          </a:xfrm>
          <a:prstGeom prst="line">
            <a:avLst/>
          </a:prstGeom>
          <a:noFill/>
          <a:ln w="38100">
            <a:solidFill>
              <a:schemeClr val="hlink"/>
            </a:solidFill>
            <a:round/>
            <a:tailEnd type="triangle" w="med" len="med"/>
          </a:ln>
          <a:effectLst/>
        </p:spPr>
        <p:txBody>
          <a:bodyPr lIns="107950" tIns="53975" rIns="107950" bIns="53975"/>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8051" name="Line 51"/>
          <p:cNvSpPr>
            <a:spLocks noChangeShapeType="1"/>
          </p:cNvSpPr>
          <p:nvPr/>
        </p:nvSpPr>
        <p:spPr bwMode="auto">
          <a:xfrm rot="10800000" flipV="1">
            <a:off x="7701280" y="2705100"/>
            <a:ext cx="1588" cy="647700"/>
          </a:xfrm>
          <a:prstGeom prst="line">
            <a:avLst/>
          </a:prstGeom>
          <a:noFill/>
          <a:ln w="38100">
            <a:solidFill>
              <a:schemeClr val="hlink"/>
            </a:solidFill>
            <a:round/>
            <a:tailEnd type="triangle" w="med" len="med"/>
          </a:ln>
          <a:effectLst/>
        </p:spPr>
        <p:txBody>
          <a:bodyPr lIns="107950" tIns="53975" rIns="107950" bIns="53975"/>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851" name="Text Box 52"/>
          <p:cNvSpPr txBox="1"/>
          <p:nvPr/>
        </p:nvSpPr>
        <p:spPr>
          <a:xfrm>
            <a:off x="4939030" y="4437063"/>
            <a:ext cx="579438" cy="290512"/>
          </a:xfrm>
          <a:prstGeom prst="rect">
            <a:avLst/>
          </a:prstGeom>
          <a:noFill/>
          <a:ln w="9525">
            <a:noFill/>
          </a:ln>
        </p:spPr>
        <p:txBody>
          <a:bodyPr lIns="107950" tIns="53975" rIns="107950" bIns="53975" anchor="t">
            <a:spAutoFit/>
          </a:bodyPr>
          <a:p>
            <a:pPr eaLnBrk="0" hangingPunct="0">
              <a:spcBef>
                <a:spcPct val="50000"/>
              </a:spcBef>
            </a:pPr>
            <a:r>
              <a:rPr lang="zh-CN" altLang="en-US" sz="1200" b="1" dirty="0">
                <a:solidFill>
                  <a:srgbClr val="66CCFF"/>
                </a:solidFill>
                <a:latin typeface="Arial" panose="020B0604020202020204" pitchFamily="34" charset="0"/>
                <a:ea typeface="宋体" panose="02010600030101010101" pitchFamily="2" charset="-122"/>
              </a:rPr>
              <a:t>负责</a:t>
            </a:r>
            <a:endParaRPr lang="zh-CN" altLang="en-US" sz="1200" b="1" dirty="0">
              <a:solidFill>
                <a:srgbClr val="66CCFF"/>
              </a:solidFill>
              <a:latin typeface="Arial" panose="020B0604020202020204" pitchFamily="34" charset="0"/>
              <a:ea typeface="宋体" panose="02010600030101010101" pitchFamily="2" charset="-122"/>
            </a:endParaRPr>
          </a:p>
        </p:txBody>
      </p:sp>
      <p:sp>
        <p:nvSpPr>
          <p:cNvPr id="76852" name="Text Box 53"/>
          <p:cNvSpPr txBox="1"/>
          <p:nvPr/>
        </p:nvSpPr>
        <p:spPr>
          <a:xfrm>
            <a:off x="7474268" y="4343400"/>
            <a:ext cx="560387" cy="290513"/>
          </a:xfrm>
          <a:prstGeom prst="rect">
            <a:avLst/>
          </a:prstGeom>
          <a:noFill/>
          <a:ln w="9525">
            <a:noFill/>
          </a:ln>
        </p:spPr>
        <p:txBody>
          <a:bodyPr lIns="107950" tIns="53975" rIns="107950" bIns="53975" anchor="t">
            <a:spAutoFit/>
          </a:bodyPr>
          <a:p>
            <a:pPr eaLnBrk="0" hangingPunct="0">
              <a:spcBef>
                <a:spcPct val="50000"/>
              </a:spcBef>
            </a:pPr>
            <a:r>
              <a:rPr lang="zh-CN" altLang="en-US" sz="1200" b="1" dirty="0">
                <a:solidFill>
                  <a:srgbClr val="66CCFF"/>
                </a:solidFill>
                <a:latin typeface="Arial" panose="020B0604020202020204" pitchFamily="34" charset="0"/>
                <a:ea typeface="宋体" panose="02010600030101010101" pitchFamily="2" charset="-122"/>
              </a:rPr>
              <a:t>输出</a:t>
            </a:r>
            <a:endParaRPr lang="zh-CN" altLang="en-US" sz="1200" b="1" dirty="0">
              <a:solidFill>
                <a:srgbClr val="66CCFF"/>
              </a:solidFill>
              <a:latin typeface="Arial" panose="020B0604020202020204" pitchFamily="34" charset="0"/>
              <a:ea typeface="宋体" panose="02010600030101010101" pitchFamily="2" charset="-122"/>
            </a:endParaRPr>
          </a:p>
        </p:txBody>
      </p:sp>
      <p:sp>
        <p:nvSpPr>
          <p:cNvPr id="76853" name="Text Box 54"/>
          <p:cNvSpPr txBox="1"/>
          <p:nvPr/>
        </p:nvSpPr>
        <p:spPr>
          <a:xfrm>
            <a:off x="7702868" y="2768600"/>
            <a:ext cx="620712" cy="290513"/>
          </a:xfrm>
          <a:prstGeom prst="rect">
            <a:avLst/>
          </a:prstGeom>
          <a:noFill/>
          <a:ln w="9525">
            <a:noFill/>
          </a:ln>
        </p:spPr>
        <p:txBody>
          <a:bodyPr lIns="107950" tIns="53975" rIns="107950" bIns="53975" anchor="t">
            <a:spAutoFit/>
          </a:bodyPr>
          <a:p>
            <a:pPr eaLnBrk="0" hangingPunct="0">
              <a:spcBef>
                <a:spcPct val="50000"/>
              </a:spcBef>
            </a:pPr>
            <a:r>
              <a:rPr lang="zh-CN" altLang="en-US" sz="1200" b="1" dirty="0">
                <a:solidFill>
                  <a:srgbClr val="66CCFF"/>
                </a:solidFill>
                <a:latin typeface="Arial" panose="020B0604020202020204" pitchFamily="34" charset="0"/>
                <a:ea typeface="宋体" panose="02010600030101010101" pitchFamily="2" charset="-122"/>
              </a:rPr>
              <a:t>涉及</a:t>
            </a:r>
            <a:endParaRPr lang="zh-CN" altLang="en-US" sz="1200" b="1" dirty="0">
              <a:solidFill>
                <a:srgbClr val="66CCFF"/>
              </a:solidFill>
              <a:latin typeface="Arial" panose="020B0604020202020204" pitchFamily="34" charset="0"/>
              <a:ea typeface="宋体" panose="02010600030101010101" pitchFamily="2" charset="-122"/>
            </a:endParaRPr>
          </a:p>
        </p:txBody>
      </p:sp>
      <p:sp>
        <p:nvSpPr>
          <p:cNvPr id="76854" name="Text Box 55"/>
          <p:cNvSpPr txBox="1"/>
          <p:nvPr/>
        </p:nvSpPr>
        <p:spPr>
          <a:xfrm>
            <a:off x="4723130" y="2781300"/>
            <a:ext cx="576263" cy="290513"/>
          </a:xfrm>
          <a:prstGeom prst="rect">
            <a:avLst/>
          </a:prstGeom>
          <a:noFill/>
          <a:ln w="9525">
            <a:noFill/>
          </a:ln>
        </p:spPr>
        <p:txBody>
          <a:bodyPr lIns="107950" tIns="53975" rIns="107950" bIns="53975" anchor="t">
            <a:spAutoFit/>
          </a:bodyPr>
          <a:p>
            <a:pPr eaLnBrk="0" hangingPunct="0">
              <a:spcBef>
                <a:spcPct val="50000"/>
              </a:spcBef>
            </a:pPr>
            <a:r>
              <a:rPr lang="zh-CN" altLang="en-US" sz="1200" b="1" dirty="0">
                <a:solidFill>
                  <a:srgbClr val="66CCFF"/>
                </a:solidFill>
                <a:latin typeface="Arial" panose="020B0604020202020204" pitchFamily="34" charset="0"/>
                <a:ea typeface="宋体" panose="02010600030101010101" pitchFamily="2" charset="-122"/>
              </a:rPr>
              <a:t>参与</a:t>
            </a:r>
            <a:endParaRPr lang="zh-CN" altLang="en-US" sz="1200" b="1" dirty="0">
              <a:solidFill>
                <a:srgbClr val="66CCFF"/>
              </a:solidFill>
              <a:latin typeface="Arial" panose="020B0604020202020204" pitchFamily="34" charset="0"/>
              <a:ea typeface="宋体" panose="02010600030101010101" pitchFamily="2" charset="-122"/>
            </a:endParaRPr>
          </a:p>
        </p:txBody>
      </p:sp>
      <p:sp>
        <p:nvSpPr>
          <p:cNvPr id="768056" name="Line 56"/>
          <p:cNvSpPr>
            <a:spLocks noChangeShapeType="1"/>
          </p:cNvSpPr>
          <p:nvPr/>
        </p:nvSpPr>
        <p:spPr bwMode="auto">
          <a:xfrm rot="-10800000" flipH="1" flipV="1">
            <a:off x="5491480" y="4254500"/>
            <a:ext cx="517525" cy="511175"/>
          </a:xfrm>
          <a:prstGeom prst="line">
            <a:avLst/>
          </a:prstGeom>
          <a:noFill/>
          <a:ln w="38100">
            <a:solidFill>
              <a:schemeClr val="hlink"/>
            </a:solidFill>
            <a:round/>
            <a:tailEnd type="triangle" w="med" len="med"/>
          </a:ln>
          <a:effectLst/>
        </p:spPr>
        <p:txBody>
          <a:bodyPr lIns="107950" tIns="53975" rIns="107950" bIns="53975"/>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8057" name="Line 57"/>
          <p:cNvSpPr>
            <a:spLocks noChangeShapeType="1"/>
          </p:cNvSpPr>
          <p:nvPr/>
        </p:nvSpPr>
        <p:spPr bwMode="auto">
          <a:xfrm rot="10800000" flipV="1">
            <a:off x="7101205" y="4241800"/>
            <a:ext cx="539750" cy="533400"/>
          </a:xfrm>
          <a:prstGeom prst="line">
            <a:avLst/>
          </a:prstGeom>
          <a:noFill/>
          <a:ln w="38100">
            <a:solidFill>
              <a:schemeClr val="hlink"/>
            </a:solidFill>
            <a:round/>
            <a:tailEnd type="triangle" w="med" len="med"/>
          </a:ln>
          <a:effectLst/>
        </p:spPr>
        <p:txBody>
          <a:bodyPr lIns="107950" tIns="53975" rIns="107950" bIns="53975"/>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857" name="Text Box 58"/>
          <p:cNvSpPr txBox="1"/>
          <p:nvPr/>
        </p:nvSpPr>
        <p:spPr>
          <a:xfrm>
            <a:off x="4866005" y="5661025"/>
            <a:ext cx="1008063" cy="412750"/>
          </a:xfrm>
          <a:prstGeom prst="rect">
            <a:avLst/>
          </a:prstGeom>
          <a:noFill/>
          <a:ln w="9525">
            <a:noFill/>
          </a:ln>
        </p:spPr>
        <p:txBody>
          <a:bodyPr lIns="107950" tIns="53975" rIns="107950" bIns="53975" anchor="t">
            <a:spAutoFit/>
          </a:bodyPr>
          <a:p>
            <a:pPr eaLnBrk="0" hangingPunct="0">
              <a:spcBef>
                <a:spcPct val="50000"/>
              </a:spcBef>
            </a:pPr>
            <a:r>
              <a:rPr lang="zh-CN" altLang="en-US" sz="2000" b="1" dirty="0">
                <a:solidFill>
                  <a:schemeClr val="bg2"/>
                </a:solidFill>
                <a:latin typeface="Comic Sans MS" panose="030F0702030302020204" pitchFamily="66" charset="0"/>
                <a:ea typeface="宋体" panose="02010600030101010101" pitchFamily="2" charset="-122"/>
              </a:rPr>
              <a:t>文档</a:t>
            </a:r>
            <a:endParaRPr lang="zh-CN" altLang="en-US" sz="2000" b="1" dirty="0">
              <a:solidFill>
                <a:schemeClr val="bg2"/>
              </a:solidFill>
              <a:latin typeface="Comic Sans MS" panose="030F0702030302020204" pitchFamily="66" charset="0"/>
              <a:ea typeface="宋体" panose="02010600030101010101" pitchFamily="2" charset="-122"/>
            </a:endParaRPr>
          </a:p>
        </p:txBody>
      </p:sp>
      <p:sp>
        <p:nvSpPr>
          <p:cNvPr id="76858" name="Text Box 59"/>
          <p:cNvSpPr txBox="1"/>
          <p:nvPr/>
        </p:nvSpPr>
        <p:spPr>
          <a:xfrm>
            <a:off x="7242493" y="5732463"/>
            <a:ext cx="1447800" cy="230187"/>
          </a:xfrm>
          <a:prstGeom prst="rect">
            <a:avLst/>
          </a:prstGeom>
          <a:noFill/>
          <a:ln w="9525">
            <a:noFill/>
          </a:ln>
        </p:spPr>
        <p:txBody>
          <a:bodyPr lIns="107950" tIns="53975" rIns="107950" bIns="53975" anchor="t">
            <a:spAutoFit/>
          </a:bodyPr>
          <a:p>
            <a:pPr algn="ctr" eaLnBrk="0" hangingPunct="0">
              <a:lnSpc>
                <a:spcPct val="40000"/>
              </a:lnSpc>
              <a:spcBef>
                <a:spcPct val="50000"/>
              </a:spcBef>
            </a:pPr>
            <a:r>
              <a:rPr lang="zh-CN" altLang="en-US" sz="2000" b="1" dirty="0">
                <a:solidFill>
                  <a:schemeClr val="bg2"/>
                </a:solidFill>
                <a:latin typeface="Comic Sans MS" panose="030F0702030302020204" pitchFamily="66" charset="0"/>
                <a:ea typeface="宋体" panose="02010600030101010101" pitchFamily="2" charset="-122"/>
              </a:rPr>
              <a:t>模型元素</a:t>
            </a:r>
            <a:endParaRPr lang="zh-CN" altLang="en-US" sz="2000" b="1" dirty="0">
              <a:solidFill>
                <a:schemeClr val="bg2"/>
              </a:solidFill>
              <a:latin typeface="Comic Sans MS" panose="030F0702030302020204" pitchFamily="66" charset="0"/>
              <a:ea typeface="宋体" panose="02010600030101010101" pitchFamily="2" charset="-122"/>
            </a:endParaRPr>
          </a:p>
        </p:txBody>
      </p:sp>
      <p:sp>
        <p:nvSpPr>
          <p:cNvPr id="76859" name="Text Box 60"/>
          <p:cNvSpPr txBox="1"/>
          <p:nvPr/>
        </p:nvSpPr>
        <p:spPr>
          <a:xfrm>
            <a:off x="6242368" y="5613400"/>
            <a:ext cx="990600" cy="412750"/>
          </a:xfrm>
          <a:prstGeom prst="rect">
            <a:avLst/>
          </a:prstGeom>
          <a:noFill/>
          <a:ln w="9525">
            <a:noFill/>
          </a:ln>
        </p:spPr>
        <p:txBody>
          <a:bodyPr lIns="107950" tIns="53975" rIns="107950" bIns="53975" anchor="t">
            <a:spAutoFit/>
          </a:bodyPr>
          <a:p>
            <a:pPr eaLnBrk="0" hangingPunct="0">
              <a:spcBef>
                <a:spcPct val="50000"/>
              </a:spcBef>
            </a:pPr>
            <a:r>
              <a:rPr lang="zh-CN" altLang="en-US" sz="2000" b="1" dirty="0">
                <a:solidFill>
                  <a:schemeClr val="bg2"/>
                </a:solidFill>
                <a:latin typeface="Comic Sans MS" panose="030F0702030302020204" pitchFamily="66" charset="0"/>
                <a:ea typeface="宋体" panose="02010600030101010101" pitchFamily="2" charset="-122"/>
              </a:rPr>
              <a:t>模型</a:t>
            </a:r>
            <a:endParaRPr lang="zh-CN" altLang="en-US" sz="2000" b="1" dirty="0">
              <a:solidFill>
                <a:schemeClr val="bg2"/>
              </a:solidFill>
              <a:latin typeface="Comic Sans MS" panose="030F0702030302020204" pitchFamily="66" charset="0"/>
              <a:ea typeface="宋体" panose="02010600030101010101" pitchFamily="2" charset="-122"/>
            </a:endParaRPr>
          </a:p>
        </p:txBody>
      </p:sp>
      <p:grpSp>
        <p:nvGrpSpPr>
          <p:cNvPr id="76860" name="Group 61"/>
          <p:cNvGrpSpPr/>
          <p:nvPr/>
        </p:nvGrpSpPr>
        <p:grpSpPr>
          <a:xfrm>
            <a:off x="5158105" y="3195638"/>
            <a:ext cx="414338" cy="592137"/>
            <a:chOff x="3245" y="1741"/>
            <a:chExt cx="261" cy="373"/>
          </a:xfrm>
        </p:grpSpPr>
        <p:sp>
          <p:nvSpPr>
            <p:cNvPr id="768062" name="Oval 62"/>
            <p:cNvSpPr>
              <a:spLocks noChangeArrowheads="1"/>
            </p:cNvSpPr>
            <p:nvPr/>
          </p:nvSpPr>
          <p:spPr bwMode="auto">
            <a:xfrm>
              <a:off x="3333" y="1741"/>
              <a:ext cx="141" cy="143"/>
            </a:xfrm>
            <a:prstGeom prst="ellipse">
              <a:avLst/>
            </a:prstGeom>
            <a:solidFill>
              <a:srgbClr val="FFCC99"/>
            </a:solidFill>
            <a:ln w="9525">
              <a:solidFill>
                <a:schemeClr val="bg2"/>
              </a:solidFill>
              <a:round/>
            </a:ln>
            <a:effectLst>
              <a:outerShdw dist="81320" dir="3080412" algn="ctr" rotWithShape="0">
                <a:srgbClr val="B2B2B2"/>
              </a:outerShdw>
            </a:effectLst>
          </p:spPr>
          <p:txBody>
            <a:bodyPr wrap="none" lIns="107950" tIns="53975" rIns="107950" bIns="53975"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8063" name="AutoShape 63"/>
            <p:cNvSpPr>
              <a:spLocks noChangeArrowheads="1"/>
            </p:cNvSpPr>
            <p:nvPr/>
          </p:nvSpPr>
          <p:spPr bwMode="auto">
            <a:xfrm>
              <a:off x="3245" y="1901"/>
              <a:ext cx="261" cy="213"/>
            </a:xfrm>
            <a:prstGeom prst="parallelogram">
              <a:avLst>
                <a:gd name="adj" fmla="val 30634"/>
              </a:avLst>
            </a:prstGeom>
            <a:solidFill>
              <a:srgbClr val="FFCC99"/>
            </a:solidFill>
            <a:ln w="9525">
              <a:solidFill>
                <a:schemeClr val="bg2"/>
              </a:solidFill>
              <a:miter lim="800000"/>
            </a:ln>
            <a:effectLst>
              <a:outerShdw dist="81320" dir="3080412" algn="ctr" rotWithShape="0">
                <a:srgbClr val="B2B2B2"/>
              </a:outerShdw>
            </a:effectLst>
          </p:spPr>
          <p:txBody>
            <a:bodyPr wrap="none" lIns="107950" tIns="53975" rIns="107950" bIns="53975"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grpSp>
      <p:grpSp>
        <p:nvGrpSpPr>
          <p:cNvPr id="76863" name="Group 64"/>
          <p:cNvGrpSpPr/>
          <p:nvPr/>
        </p:nvGrpSpPr>
        <p:grpSpPr>
          <a:xfrm>
            <a:off x="6431280" y="5002213"/>
            <a:ext cx="585788" cy="542925"/>
            <a:chOff x="4037" y="2880"/>
            <a:chExt cx="369" cy="342"/>
          </a:xfrm>
        </p:grpSpPr>
        <p:sp>
          <p:nvSpPr>
            <p:cNvPr id="768065" name="Line 65"/>
            <p:cNvSpPr>
              <a:spLocks noChangeShapeType="1"/>
            </p:cNvSpPr>
            <p:nvPr/>
          </p:nvSpPr>
          <p:spPr bwMode="auto">
            <a:xfrm flipV="1">
              <a:off x="4108" y="2928"/>
              <a:ext cx="153" cy="84"/>
            </a:xfrm>
            <a:prstGeom prst="line">
              <a:avLst/>
            </a:prstGeom>
            <a:noFill/>
            <a:ln w="12700">
              <a:solidFill>
                <a:schemeClr val="bg2"/>
              </a:solidFill>
              <a:round/>
            </a:ln>
            <a:effectLst/>
          </p:spPr>
          <p:txBody>
            <a:bodyPr lIns="107950" tIns="53975" rIns="107950" bIns="53975"/>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8066" name="Line 66"/>
            <p:cNvSpPr>
              <a:spLocks noChangeShapeType="1"/>
            </p:cNvSpPr>
            <p:nvPr/>
          </p:nvSpPr>
          <p:spPr bwMode="auto">
            <a:xfrm>
              <a:off x="4058" y="3020"/>
              <a:ext cx="119" cy="143"/>
            </a:xfrm>
            <a:prstGeom prst="line">
              <a:avLst/>
            </a:prstGeom>
            <a:noFill/>
            <a:ln w="12700">
              <a:solidFill>
                <a:schemeClr val="bg2"/>
              </a:solidFill>
              <a:round/>
            </a:ln>
            <a:effectLst/>
          </p:spPr>
          <p:txBody>
            <a:bodyPr lIns="107950" tIns="53975" rIns="107950" bIns="53975"/>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8067" name="Line 67"/>
            <p:cNvSpPr>
              <a:spLocks noChangeShapeType="1"/>
            </p:cNvSpPr>
            <p:nvPr/>
          </p:nvSpPr>
          <p:spPr bwMode="auto">
            <a:xfrm flipV="1">
              <a:off x="4212" y="3091"/>
              <a:ext cx="131" cy="94"/>
            </a:xfrm>
            <a:prstGeom prst="line">
              <a:avLst/>
            </a:prstGeom>
            <a:noFill/>
            <a:ln w="12700">
              <a:solidFill>
                <a:schemeClr val="bg2"/>
              </a:solidFill>
              <a:round/>
            </a:ln>
            <a:effectLst/>
          </p:spPr>
          <p:txBody>
            <a:bodyPr lIns="107950" tIns="53975" rIns="107950" bIns="53975"/>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8068" name="Line 68"/>
            <p:cNvSpPr>
              <a:spLocks noChangeShapeType="1"/>
            </p:cNvSpPr>
            <p:nvPr/>
          </p:nvSpPr>
          <p:spPr bwMode="auto">
            <a:xfrm flipH="1">
              <a:off x="4185" y="2948"/>
              <a:ext cx="101" cy="221"/>
            </a:xfrm>
            <a:prstGeom prst="line">
              <a:avLst/>
            </a:prstGeom>
            <a:noFill/>
            <a:ln w="12700">
              <a:solidFill>
                <a:schemeClr val="bg2"/>
              </a:solidFill>
              <a:round/>
            </a:ln>
            <a:effectLst/>
          </p:spPr>
          <p:txBody>
            <a:bodyPr lIns="107950" tIns="53975" rIns="107950" bIns="53975"/>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8069" name="Rectangle 69"/>
            <p:cNvSpPr>
              <a:spLocks noChangeArrowheads="1"/>
            </p:cNvSpPr>
            <p:nvPr/>
          </p:nvSpPr>
          <p:spPr bwMode="auto">
            <a:xfrm>
              <a:off x="4037" y="2958"/>
              <a:ext cx="78" cy="78"/>
            </a:xfrm>
            <a:prstGeom prst="rect">
              <a:avLst/>
            </a:prstGeom>
            <a:solidFill>
              <a:srgbClr val="2DB6B3"/>
            </a:solidFill>
            <a:ln w="12700">
              <a:solidFill>
                <a:schemeClr val="bg2"/>
              </a:solidFill>
              <a:miter lim="800000"/>
            </a:ln>
            <a:effectLst/>
          </p:spPr>
          <p:txBody>
            <a:bodyPr wrap="none" lIns="107950" tIns="53975" rIns="107950" bIns="53975"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8070" name="Rectangle 70"/>
            <p:cNvSpPr>
              <a:spLocks noChangeArrowheads="1"/>
            </p:cNvSpPr>
            <p:nvPr/>
          </p:nvSpPr>
          <p:spPr bwMode="auto">
            <a:xfrm>
              <a:off x="4249" y="2880"/>
              <a:ext cx="78" cy="78"/>
            </a:xfrm>
            <a:prstGeom prst="rect">
              <a:avLst/>
            </a:prstGeom>
            <a:solidFill>
              <a:srgbClr val="2DB6B3"/>
            </a:solidFill>
            <a:ln w="12700">
              <a:solidFill>
                <a:schemeClr val="bg2"/>
              </a:solidFill>
              <a:miter lim="800000"/>
            </a:ln>
            <a:effectLst/>
          </p:spPr>
          <p:txBody>
            <a:bodyPr wrap="none" lIns="107950" tIns="53975" rIns="107950" bIns="53975"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8071" name="Rectangle 71"/>
            <p:cNvSpPr>
              <a:spLocks noChangeArrowheads="1"/>
            </p:cNvSpPr>
            <p:nvPr/>
          </p:nvSpPr>
          <p:spPr bwMode="auto">
            <a:xfrm>
              <a:off x="4141" y="3144"/>
              <a:ext cx="78" cy="78"/>
            </a:xfrm>
            <a:prstGeom prst="rect">
              <a:avLst/>
            </a:prstGeom>
            <a:solidFill>
              <a:srgbClr val="2DB6B3"/>
            </a:solidFill>
            <a:ln w="12700">
              <a:solidFill>
                <a:schemeClr val="bg2"/>
              </a:solidFill>
              <a:miter lim="800000"/>
            </a:ln>
            <a:effectLst/>
          </p:spPr>
          <p:txBody>
            <a:bodyPr wrap="none" lIns="107950" tIns="53975" rIns="107950" bIns="53975"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8072" name="Rectangle 72"/>
            <p:cNvSpPr>
              <a:spLocks noChangeArrowheads="1"/>
            </p:cNvSpPr>
            <p:nvPr/>
          </p:nvSpPr>
          <p:spPr bwMode="auto">
            <a:xfrm>
              <a:off x="4328" y="3038"/>
              <a:ext cx="78" cy="78"/>
            </a:xfrm>
            <a:prstGeom prst="rect">
              <a:avLst/>
            </a:prstGeom>
            <a:solidFill>
              <a:srgbClr val="2DB6B3"/>
            </a:solidFill>
            <a:ln w="12700">
              <a:solidFill>
                <a:schemeClr val="bg2"/>
              </a:solidFill>
              <a:miter lim="800000"/>
            </a:ln>
            <a:effectLst/>
          </p:spPr>
          <p:txBody>
            <a:bodyPr wrap="none" lIns="107950" tIns="53975" rIns="107950" bIns="53975"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grpSp>
      <p:grpSp>
        <p:nvGrpSpPr>
          <p:cNvPr id="76872" name="Group 73"/>
          <p:cNvGrpSpPr/>
          <p:nvPr/>
        </p:nvGrpSpPr>
        <p:grpSpPr>
          <a:xfrm>
            <a:off x="7585393" y="5003800"/>
            <a:ext cx="498475" cy="509588"/>
            <a:chOff x="4800" y="2880"/>
            <a:chExt cx="314" cy="321"/>
          </a:xfrm>
        </p:grpSpPr>
        <p:sp>
          <p:nvSpPr>
            <p:cNvPr id="768074" name="Line 74"/>
            <p:cNvSpPr>
              <a:spLocks noChangeShapeType="1"/>
            </p:cNvSpPr>
            <p:nvPr/>
          </p:nvSpPr>
          <p:spPr bwMode="auto">
            <a:xfrm flipV="1">
              <a:off x="4800" y="2990"/>
              <a:ext cx="158" cy="78"/>
            </a:xfrm>
            <a:prstGeom prst="line">
              <a:avLst/>
            </a:prstGeom>
            <a:noFill/>
            <a:ln w="12700">
              <a:solidFill>
                <a:schemeClr val="bg2"/>
              </a:solidFill>
              <a:round/>
            </a:ln>
            <a:effectLst/>
          </p:spPr>
          <p:txBody>
            <a:bodyPr lIns="107950" tIns="53975" rIns="107950" bIns="53975"/>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8075" name="Line 75"/>
            <p:cNvSpPr>
              <a:spLocks noChangeShapeType="1"/>
            </p:cNvSpPr>
            <p:nvPr/>
          </p:nvSpPr>
          <p:spPr bwMode="auto">
            <a:xfrm flipV="1">
              <a:off x="5010" y="3032"/>
              <a:ext cx="0" cy="169"/>
            </a:xfrm>
            <a:prstGeom prst="line">
              <a:avLst/>
            </a:prstGeom>
            <a:noFill/>
            <a:ln w="12700">
              <a:solidFill>
                <a:schemeClr val="bg2"/>
              </a:solidFill>
              <a:round/>
            </a:ln>
            <a:effectLst/>
          </p:spPr>
          <p:txBody>
            <a:bodyPr lIns="107950" tIns="53975" rIns="107950" bIns="53975"/>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8076" name="Rectangle 76"/>
            <p:cNvSpPr>
              <a:spLocks noChangeArrowheads="1"/>
            </p:cNvSpPr>
            <p:nvPr/>
          </p:nvSpPr>
          <p:spPr bwMode="auto">
            <a:xfrm>
              <a:off x="4898" y="2880"/>
              <a:ext cx="216" cy="216"/>
            </a:xfrm>
            <a:prstGeom prst="rect">
              <a:avLst/>
            </a:prstGeom>
            <a:solidFill>
              <a:srgbClr val="2DB6B3"/>
            </a:solidFill>
            <a:ln w="12700">
              <a:solidFill>
                <a:schemeClr val="bg2"/>
              </a:solidFill>
              <a:miter lim="800000"/>
            </a:ln>
            <a:effectLst/>
          </p:spPr>
          <p:txBody>
            <a:bodyPr wrap="none" lIns="107950" tIns="53975" rIns="107950" bIns="53975"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grpSp>
      <p:sp>
        <p:nvSpPr>
          <p:cNvPr id="768077" name="AutoShape 77"/>
          <p:cNvSpPr>
            <a:spLocks noChangeArrowheads="1"/>
          </p:cNvSpPr>
          <p:nvPr/>
        </p:nvSpPr>
        <p:spPr bwMode="auto">
          <a:xfrm rot="5400000">
            <a:off x="687705" y="1579563"/>
            <a:ext cx="52388" cy="58738"/>
          </a:xfrm>
          <a:prstGeom prst="triangle">
            <a:avLst>
              <a:gd name="adj" fmla="val 49995"/>
            </a:avLst>
          </a:prstGeom>
          <a:solidFill>
            <a:schemeClr val="tx1"/>
          </a:solidFill>
          <a:ln w="12700">
            <a:solidFill>
              <a:schemeClr val="tx1"/>
            </a:solidFill>
            <a:miter lim="800000"/>
          </a:ln>
          <a:effectLst/>
        </p:spPr>
        <p:txBody>
          <a:bodyPr wrap="none" lIns="107950" tIns="53975" rIns="107950" bIns="53975"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8078" name="Oval 78"/>
          <p:cNvSpPr>
            <a:spLocks noChangeArrowheads="1"/>
          </p:cNvSpPr>
          <p:nvPr/>
        </p:nvSpPr>
        <p:spPr bwMode="auto">
          <a:xfrm>
            <a:off x="597218" y="1657350"/>
            <a:ext cx="188913" cy="187325"/>
          </a:xfrm>
          <a:prstGeom prst="ellipse">
            <a:avLst/>
          </a:prstGeom>
          <a:solidFill>
            <a:srgbClr val="99FF99"/>
          </a:solidFill>
          <a:ln w="12700">
            <a:solidFill>
              <a:schemeClr val="tx1"/>
            </a:solidFill>
            <a:round/>
          </a:ln>
          <a:effectLst/>
        </p:spPr>
        <p:txBody>
          <a:bodyPr wrap="none" lIns="107950" tIns="53975" rIns="107950" bIns="53975"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8079" name="Arc 79"/>
          <p:cNvSpPr/>
          <p:nvPr/>
        </p:nvSpPr>
        <p:spPr bwMode="auto">
          <a:xfrm rot="3051597">
            <a:off x="987743" y="1609725"/>
            <a:ext cx="288925" cy="288925"/>
          </a:xfrm>
          <a:custGeom>
            <a:avLst/>
            <a:gdLst>
              <a:gd name="G0" fmla="+- 21600 0 0"/>
              <a:gd name="G1" fmla="+- 21600 0 0"/>
              <a:gd name="G2" fmla="+- 21600 0 0"/>
              <a:gd name="T0" fmla="*/ 15905 w 43200"/>
              <a:gd name="T1" fmla="*/ 764 h 43200"/>
              <a:gd name="T2" fmla="*/ 4881 w 43200"/>
              <a:gd name="T3" fmla="*/ 7924 h 43200"/>
              <a:gd name="T4" fmla="*/ 21600 w 43200"/>
              <a:gd name="T5" fmla="*/ 21600 h 43200"/>
            </a:gdLst>
            <a:ahLst/>
            <a:cxnLst>
              <a:cxn ang="0">
                <a:pos x="T0" y="T1"/>
              </a:cxn>
              <a:cxn ang="0">
                <a:pos x="T2" y="T3"/>
              </a:cxn>
              <a:cxn ang="0">
                <a:pos x="T4" y="T5"/>
              </a:cxn>
            </a:cxnLst>
            <a:rect l="0" t="0" r="r" b="b"/>
            <a:pathLst>
              <a:path w="43200" h="43200" fill="none" extrusionOk="0">
                <a:moveTo>
                  <a:pt x="15905" y="764"/>
                </a:moveTo>
                <a:cubicBezTo>
                  <a:pt x="17760" y="257"/>
                  <a:pt x="19676" y="-1"/>
                  <a:pt x="21600" y="0"/>
                </a:cubicBezTo>
                <a:cubicBezTo>
                  <a:pt x="33529" y="0"/>
                  <a:pt x="43200" y="9670"/>
                  <a:pt x="43200" y="21600"/>
                </a:cubicBezTo>
                <a:cubicBezTo>
                  <a:pt x="43200" y="33529"/>
                  <a:pt x="33529" y="43200"/>
                  <a:pt x="21600" y="43200"/>
                </a:cubicBezTo>
                <a:cubicBezTo>
                  <a:pt x="9670" y="43200"/>
                  <a:pt x="0" y="33529"/>
                  <a:pt x="0" y="21600"/>
                </a:cubicBezTo>
                <a:cubicBezTo>
                  <a:pt x="-1" y="16614"/>
                  <a:pt x="1724" y="11782"/>
                  <a:pt x="4880" y="7923"/>
                </a:cubicBezTo>
              </a:path>
              <a:path w="43200" h="43200" stroke="0" extrusionOk="0">
                <a:moveTo>
                  <a:pt x="15905" y="764"/>
                </a:moveTo>
                <a:cubicBezTo>
                  <a:pt x="17760" y="257"/>
                  <a:pt x="19676" y="-1"/>
                  <a:pt x="21600" y="0"/>
                </a:cubicBezTo>
                <a:cubicBezTo>
                  <a:pt x="33529" y="0"/>
                  <a:pt x="43200" y="9670"/>
                  <a:pt x="43200" y="21600"/>
                </a:cubicBezTo>
                <a:cubicBezTo>
                  <a:pt x="43200" y="33529"/>
                  <a:pt x="33529" y="43200"/>
                  <a:pt x="21600" y="43200"/>
                </a:cubicBezTo>
                <a:cubicBezTo>
                  <a:pt x="9670" y="43200"/>
                  <a:pt x="0" y="33529"/>
                  <a:pt x="0" y="21600"/>
                </a:cubicBezTo>
                <a:cubicBezTo>
                  <a:pt x="-1" y="16614"/>
                  <a:pt x="1724" y="11782"/>
                  <a:pt x="4880" y="7923"/>
                </a:cubicBezTo>
                <a:lnTo>
                  <a:pt x="21600" y="21600"/>
                </a:lnTo>
                <a:close/>
              </a:path>
            </a:pathLst>
          </a:custGeom>
          <a:noFill/>
          <a:ln w="12700">
            <a:solidFill>
              <a:schemeClr val="tx1"/>
            </a:solidFill>
            <a:round/>
          </a:ln>
          <a:effectLst/>
        </p:spPr>
        <p:txBody>
          <a:bodyPr wrap="none" lIns="107950" tIns="53975" rIns="107950" bIns="53975"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8080" name="Oval 80"/>
          <p:cNvSpPr>
            <a:spLocks noChangeArrowheads="1"/>
          </p:cNvSpPr>
          <p:nvPr/>
        </p:nvSpPr>
        <p:spPr bwMode="auto">
          <a:xfrm>
            <a:off x="1033780" y="1657350"/>
            <a:ext cx="188913" cy="187325"/>
          </a:xfrm>
          <a:prstGeom prst="ellipse">
            <a:avLst/>
          </a:prstGeom>
          <a:solidFill>
            <a:srgbClr val="FF99CC"/>
          </a:solidFill>
          <a:ln w="12700">
            <a:solidFill>
              <a:schemeClr val="tx1"/>
            </a:solidFill>
            <a:round/>
          </a:ln>
          <a:effectLst/>
        </p:spPr>
        <p:txBody>
          <a:bodyPr wrap="none" lIns="107950" tIns="53975" rIns="107950" bIns="53975"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8081" name="Arc 81"/>
          <p:cNvSpPr/>
          <p:nvPr/>
        </p:nvSpPr>
        <p:spPr bwMode="auto">
          <a:xfrm rot="3051597">
            <a:off x="770255" y="1882775"/>
            <a:ext cx="288925" cy="288925"/>
          </a:xfrm>
          <a:custGeom>
            <a:avLst/>
            <a:gdLst>
              <a:gd name="G0" fmla="+- 21600 0 0"/>
              <a:gd name="G1" fmla="+- 21600 0 0"/>
              <a:gd name="G2" fmla="+- 21600 0 0"/>
              <a:gd name="T0" fmla="*/ 15905 w 43200"/>
              <a:gd name="T1" fmla="*/ 764 h 43200"/>
              <a:gd name="T2" fmla="*/ 4881 w 43200"/>
              <a:gd name="T3" fmla="*/ 7924 h 43200"/>
              <a:gd name="T4" fmla="*/ 21600 w 43200"/>
              <a:gd name="T5" fmla="*/ 21600 h 43200"/>
            </a:gdLst>
            <a:ahLst/>
            <a:cxnLst>
              <a:cxn ang="0">
                <a:pos x="T0" y="T1"/>
              </a:cxn>
              <a:cxn ang="0">
                <a:pos x="T2" y="T3"/>
              </a:cxn>
              <a:cxn ang="0">
                <a:pos x="T4" y="T5"/>
              </a:cxn>
            </a:cxnLst>
            <a:rect l="0" t="0" r="r" b="b"/>
            <a:pathLst>
              <a:path w="43200" h="43200" fill="none" extrusionOk="0">
                <a:moveTo>
                  <a:pt x="15905" y="764"/>
                </a:moveTo>
                <a:cubicBezTo>
                  <a:pt x="17760" y="257"/>
                  <a:pt x="19676" y="-1"/>
                  <a:pt x="21600" y="0"/>
                </a:cubicBezTo>
                <a:cubicBezTo>
                  <a:pt x="33529" y="0"/>
                  <a:pt x="43200" y="9670"/>
                  <a:pt x="43200" y="21600"/>
                </a:cubicBezTo>
                <a:cubicBezTo>
                  <a:pt x="43200" y="33529"/>
                  <a:pt x="33529" y="43200"/>
                  <a:pt x="21600" y="43200"/>
                </a:cubicBezTo>
                <a:cubicBezTo>
                  <a:pt x="9670" y="43200"/>
                  <a:pt x="0" y="33529"/>
                  <a:pt x="0" y="21600"/>
                </a:cubicBezTo>
                <a:cubicBezTo>
                  <a:pt x="-1" y="16614"/>
                  <a:pt x="1724" y="11782"/>
                  <a:pt x="4880" y="7923"/>
                </a:cubicBezTo>
              </a:path>
              <a:path w="43200" h="43200" stroke="0" extrusionOk="0">
                <a:moveTo>
                  <a:pt x="15905" y="764"/>
                </a:moveTo>
                <a:cubicBezTo>
                  <a:pt x="17760" y="257"/>
                  <a:pt x="19676" y="-1"/>
                  <a:pt x="21600" y="0"/>
                </a:cubicBezTo>
                <a:cubicBezTo>
                  <a:pt x="33529" y="0"/>
                  <a:pt x="43200" y="9670"/>
                  <a:pt x="43200" y="21600"/>
                </a:cubicBezTo>
                <a:cubicBezTo>
                  <a:pt x="43200" y="33529"/>
                  <a:pt x="33529" y="43200"/>
                  <a:pt x="21600" y="43200"/>
                </a:cubicBezTo>
                <a:cubicBezTo>
                  <a:pt x="9670" y="43200"/>
                  <a:pt x="0" y="33529"/>
                  <a:pt x="0" y="21600"/>
                </a:cubicBezTo>
                <a:cubicBezTo>
                  <a:pt x="-1" y="16614"/>
                  <a:pt x="1724" y="11782"/>
                  <a:pt x="4880" y="7923"/>
                </a:cubicBezTo>
                <a:lnTo>
                  <a:pt x="21600" y="21600"/>
                </a:lnTo>
                <a:close/>
              </a:path>
            </a:pathLst>
          </a:custGeom>
          <a:noFill/>
          <a:ln w="12700">
            <a:solidFill>
              <a:schemeClr val="tx1"/>
            </a:solidFill>
            <a:round/>
          </a:ln>
          <a:effectLst/>
        </p:spPr>
        <p:txBody>
          <a:bodyPr wrap="none" lIns="107950" tIns="53975" rIns="107950" bIns="53975"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768082" name="Oval 82"/>
          <p:cNvSpPr>
            <a:spLocks noChangeArrowheads="1"/>
          </p:cNvSpPr>
          <p:nvPr/>
        </p:nvSpPr>
        <p:spPr bwMode="auto">
          <a:xfrm>
            <a:off x="833755" y="1944688"/>
            <a:ext cx="188913" cy="187325"/>
          </a:xfrm>
          <a:prstGeom prst="ellipse">
            <a:avLst/>
          </a:prstGeom>
          <a:solidFill>
            <a:srgbClr val="66CCFF"/>
          </a:solidFill>
          <a:ln w="12700">
            <a:solidFill>
              <a:schemeClr val="tx1"/>
            </a:solidFill>
            <a:round/>
          </a:ln>
          <a:effectLst/>
        </p:spPr>
        <p:txBody>
          <a:bodyPr wrap="none" lIns="107950" tIns="53975" rIns="107950" bIns="53975"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Tree>
  </p:cSld>
  <p:clrMapOvr>
    <a:masterClrMapping/>
  </p:clrMapOvr>
  <p:transition spd="slow" advTm="125000">
    <p:pull dir="ru"/>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Number Placeholder 4"/>
          <p:cNvSpPr txBox="1">
            <a:spLocks noGrp="1" noChangeArrowheads="1"/>
          </p:cNvSpPr>
          <p:nvPr>
            <p:ph type="sldNum" sz="quarter" idx="1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b" anchorCtr="0" compatLnSpc="1"/>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E8F8E9D3-78F6-4B2F-8E39-5421D556C652}" type="slidenum">
              <a:rPr kumimoji="0" lang="en-US" altLang="zh-CN" sz="1000" b="0" i="0" u="none" strike="noStrike" kern="1200" cap="none" spc="0" normalizeH="0" baseline="0" noProof="1" dirty="0" smtClean="0">
                <a:ln>
                  <a:noFill/>
                </a:ln>
                <a:solidFill>
                  <a:schemeClr val="tx1"/>
                </a:solidFill>
                <a:effectLst/>
                <a:uLnTx/>
                <a:uFillTx/>
                <a:latin typeface="Helvetica" pitchFamily="-128" charset="0"/>
                <a:ea typeface="MS PGothic" panose="020B0600070205080204" pitchFamily="34" charset="-128"/>
                <a:cs typeface="+mn-ea"/>
              </a:rPr>
            </a:fld>
            <a:endParaRPr kumimoji="0" lang="en-US" altLang="zh-CN" sz="1000" b="0" i="0" u="none" strike="noStrike" kern="1200" cap="none" spc="0" normalizeH="0" baseline="0" noProof="1" smtClean="0">
              <a:ln>
                <a:noFill/>
              </a:ln>
              <a:solidFill>
                <a:schemeClr val="tx1"/>
              </a:solidFill>
              <a:effectLst/>
              <a:uLnTx/>
              <a:uFillTx/>
              <a:latin typeface="Helvetica" pitchFamily="-128" charset="0"/>
              <a:ea typeface="MS PGothic" panose="020B0600070205080204" pitchFamily="34" charset="-128"/>
              <a:cs typeface="+mn-ea"/>
            </a:endParaRPr>
          </a:p>
        </p:txBody>
      </p:sp>
      <p:sp>
        <p:nvSpPr>
          <p:cNvPr id="26627" name="Rectangle 2"/>
          <p:cNvSpPr>
            <a:spLocks noGrp="1"/>
          </p:cNvSpPr>
          <p:nvPr>
            <p:ph type="title"/>
          </p:nvPr>
        </p:nvSpPr>
        <p:spPr/>
        <p:txBody>
          <a:bodyPr vert="horz" wrap="square" lIns="91440" tIns="45720" rIns="91440" bIns="45720" anchor="b"/>
          <a:p>
            <a:pPr eaLnBrk="1" hangingPunct="1"/>
            <a:r>
              <a:rPr lang="zh-CN" altLang="en-US" sz="4000" dirty="0">
                <a:ea typeface="宋体" panose="02010600030101010101" pitchFamily="2" charset="-122"/>
              </a:rPr>
              <a:t>个人软件过程</a:t>
            </a:r>
            <a:r>
              <a:rPr lang="en-US" altLang="zh-CN" sz="4000" dirty="0">
                <a:ea typeface="宋体" panose="02010600030101010101" pitchFamily="2" charset="-122"/>
              </a:rPr>
              <a:t>(PSP)</a:t>
            </a:r>
            <a:endParaRPr lang="en-US" altLang="zh-CN" sz="4000" dirty="0">
              <a:ea typeface="宋体" panose="02010600030101010101" pitchFamily="2" charset="-122"/>
            </a:endParaRPr>
          </a:p>
        </p:txBody>
      </p:sp>
      <p:sp>
        <p:nvSpPr>
          <p:cNvPr id="26628" name="Rectangle 3"/>
          <p:cNvSpPr>
            <a:spLocks noGrp="1"/>
          </p:cNvSpPr>
          <p:nvPr>
            <p:ph idx="1"/>
          </p:nvPr>
        </p:nvSpPr>
        <p:spPr>
          <a:xfrm>
            <a:off x="467995" y="1774190"/>
            <a:ext cx="8208010" cy="4575810"/>
          </a:xfrm>
        </p:spPr>
        <p:txBody>
          <a:bodyPr vert="horz" wrap="square" lIns="91440" tIns="45720" rIns="91440" bIns="45720" anchor="t"/>
          <a:p>
            <a:pPr eaLnBrk="1" hangingPunct="1">
              <a:lnSpc>
                <a:spcPct val="90000"/>
              </a:lnSpc>
              <a:spcBef>
                <a:spcPts val="600"/>
              </a:spcBef>
              <a:spcAft>
                <a:spcPts val="600"/>
              </a:spcAft>
            </a:pPr>
            <a:r>
              <a:rPr lang="zh-CN" altLang="en-US" sz="1800" b="1" dirty="0">
                <a:solidFill>
                  <a:schemeClr val="folHlink"/>
                </a:solidFill>
                <a:latin typeface="Palatino" pitchFamily="-128" charset="0"/>
                <a:ea typeface="宋体" panose="02010600030101010101" pitchFamily="2" charset="-122"/>
              </a:rPr>
              <a:t>策划。</a:t>
            </a:r>
            <a:r>
              <a:rPr lang="zh-CN" altLang="zh-CN" sz="1800" dirty="0">
                <a:ea typeface="宋体" panose="02010600030101010101" pitchFamily="2" charset="-122"/>
              </a:rPr>
              <a:t>它将需求活动分离出来，并估算项目的规模和所需资源，并且进行缺陷评估（估计此项工作的缺陷数目）。所有的度量都用工作表或是模板记录。最后，识别开发任务，并建立项目进度计划</a:t>
            </a:r>
            <a:endParaRPr lang="en-US" altLang="zh-CN" sz="1800" dirty="0">
              <a:latin typeface="Palatino" pitchFamily="-128" charset="0"/>
              <a:ea typeface="宋体" panose="02010600030101010101" pitchFamily="2" charset="-122"/>
            </a:endParaRPr>
          </a:p>
          <a:p>
            <a:pPr eaLnBrk="1" hangingPunct="1">
              <a:lnSpc>
                <a:spcPct val="90000"/>
              </a:lnSpc>
              <a:spcBef>
                <a:spcPts val="300"/>
              </a:spcBef>
              <a:spcAft>
                <a:spcPts val="600"/>
              </a:spcAft>
            </a:pPr>
            <a:r>
              <a:rPr lang="zh-CN" altLang="en-US" sz="1800" b="1" dirty="0">
                <a:solidFill>
                  <a:schemeClr val="folHlink"/>
                </a:solidFill>
                <a:latin typeface="Palatino" pitchFamily="-128" charset="0"/>
                <a:ea typeface="宋体" panose="02010600030101010101" pitchFamily="2" charset="-122"/>
              </a:rPr>
              <a:t>高层设计。</a:t>
            </a:r>
            <a:r>
              <a:rPr lang="zh-CN" altLang="zh-CN" sz="1800" dirty="0">
                <a:ea typeface="宋体" panose="02010600030101010101" pitchFamily="2" charset="-122"/>
              </a:rPr>
              <a:t>建立每个构件的外部规格说明，并完成构件设计。如果有不确定的需求，则构建原型系统。所有问题都要记录和跟踪。</a:t>
            </a:r>
            <a:endParaRPr lang="en-US" altLang="zh-CN" sz="1800" dirty="0">
              <a:latin typeface="Palatino" pitchFamily="-128" charset="0"/>
              <a:ea typeface="宋体" panose="02010600030101010101" pitchFamily="2" charset="-122"/>
            </a:endParaRPr>
          </a:p>
          <a:p>
            <a:pPr eaLnBrk="1" hangingPunct="1">
              <a:lnSpc>
                <a:spcPct val="90000"/>
              </a:lnSpc>
              <a:spcBef>
                <a:spcPts val="300"/>
              </a:spcBef>
              <a:spcAft>
                <a:spcPts val="600"/>
              </a:spcAft>
            </a:pPr>
            <a:r>
              <a:rPr lang="zh-CN" altLang="en-US" sz="1800" b="1" dirty="0">
                <a:solidFill>
                  <a:schemeClr val="folHlink"/>
                </a:solidFill>
                <a:latin typeface="Palatino" pitchFamily="-128" charset="0"/>
                <a:ea typeface="宋体" panose="02010600030101010101" pitchFamily="2" charset="-122"/>
              </a:rPr>
              <a:t>高层设计评审。</a:t>
            </a:r>
            <a:r>
              <a:rPr lang="zh-CN" altLang="zh-CN" sz="1800" dirty="0">
                <a:ea typeface="宋体" panose="02010600030101010101" pitchFamily="2" charset="-122"/>
              </a:rPr>
              <a:t>使用正式的验证方法（</a:t>
            </a:r>
            <a:r>
              <a:rPr lang="zh-CN" altLang="en-US" sz="1800" dirty="0">
                <a:ea typeface="宋体" panose="02010600030101010101" pitchFamily="2" charset="-122"/>
              </a:rPr>
              <a:t>参见</a:t>
            </a:r>
            <a:r>
              <a:rPr lang="en-US" altLang="zh-CN" sz="1800" dirty="0">
                <a:ea typeface="宋体" panose="02010600030101010101" pitchFamily="2" charset="-122"/>
              </a:rPr>
              <a:t>21</a:t>
            </a:r>
            <a:r>
              <a:rPr lang="zh-CN" altLang="en-US" sz="1800" dirty="0">
                <a:ea typeface="宋体" panose="02010600030101010101" pitchFamily="2" charset="-122"/>
              </a:rPr>
              <a:t>章</a:t>
            </a:r>
            <a:r>
              <a:rPr lang="zh-CN" altLang="zh-CN" sz="1800" dirty="0">
                <a:ea typeface="宋体" panose="02010600030101010101" pitchFamily="2" charset="-122"/>
              </a:rPr>
              <a:t>）来发现设计中的错误。对所有的重要任务和工作结果都进行度量。</a:t>
            </a:r>
            <a:endParaRPr lang="en-US" altLang="zh-CN" sz="1800" dirty="0">
              <a:latin typeface="Palatino" pitchFamily="-128" charset="0"/>
              <a:ea typeface="宋体" panose="02010600030101010101" pitchFamily="2" charset="-122"/>
            </a:endParaRPr>
          </a:p>
          <a:p>
            <a:pPr eaLnBrk="1" hangingPunct="1">
              <a:lnSpc>
                <a:spcPct val="90000"/>
              </a:lnSpc>
              <a:spcBef>
                <a:spcPts val="300"/>
              </a:spcBef>
              <a:spcAft>
                <a:spcPts val="600"/>
              </a:spcAft>
            </a:pPr>
            <a:r>
              <a:rPr lang="zh-CN" altLang="en-US" sz="1800" b="1" dirty="0">
                <a:solidFill>
                  <a:schemeClr val="folHlink"/>
                </a:solidFill>
                <a:latin typeface="Palatino" pitchFamily="-128" charset="0"/>
                <a:ea typeface="宋体" panose="02010600030101010101" pitchFamily="2" charset="-122"/>
              </a:rPr>
              <a:t>开发。</a:t>
            </a:r>
            <a:r>
              <a:rPr lang="zh-CN" altLang="zh-CN" sz="1800" dirty="0">
                <a:ea typeface="宋体" panose="02010600030101010101" pitchFamily="2" charset="-122"/>
              </a:rPr>
              <a:t>细化和评审构件级设计。完成编码，对代码进行评审，并进行编译和测试。对所有的重要任务和工作结果都进行度量。</a:t>
            </a:r>
            <a:endParaRPr lang="en-US" altLang="zh-CN" sz="1800" dirty="0">
              <a:latin typeface="Palatino" pitchFamily="-128" charset="0"/>
              <a:ea typeface="宋体" panose="02010600030101010101" pitchFamily="2" charset="-122"/>
            </a:endParaRPr>
          </a:p>
          <a:p>
            <a:pPr eaLnBrk="1" hangingPunct="1">
              <a:lnSpc>
                <a:spcPct val="90000"/>
              </a:lnSpc>
              <a:spcBef>
                <a:spcPts val="300"/>
              </a:spcBef>
              <a:spcAft>
                <a:spcPts val="600"/>
              </a:spcAft>
            </a:pPr>
            <a:r>
              <a:rPr lang="zh-CN" altLang="en-US" sz="1800" b="1" dirty="0">
                <a:solidFill>
                  <a:schemeClr val="folHlink"/>
                </a:solidFill>
                <a:latin typeface="Palatino" pitchFamily="-128" charset="0"/>
                <a:ea typeface="宋体" panose="02010600030101010101" pitchFamily="2" charset="-122"/>
              </a:rPr>
              <a:t>后验。</a:t>
            </a:r>
            <a:r>
              <a:rPr lang="zh-CN" altLang="zh-CN" sz="1800" dirty="0">
                <a:ea typeface="宋体" panose="02010600030101010101" pitchFamily="2" charset="-122"/>
              </a:rPr>
              <a:t>根据收集到的度量和测量结果（需要进行大量数据的统计分析），确定过程的有效性。度量和测量结果为提高过程的有效性提供指导。</a:t>
            </a:r>
            <a:endParaRPr lang="zh-CN" altLang="zh-CN" sz="1800" dirty="0">
              <a:ea typeface="宋体" panose="02010600030101010101" pitchFamily="2" charset="-122"/>
            </a:endParaRPr>
          </a:p>
          <a:p>
            <a:pPr eaLnBrk="1" hangingPunct="1">
              <a:lnSpc>
                <a:spcPct val="90000"/>
              </a:lnSpc>
              <a:spcBef>
                <a:spcPts val="300"/>
              </a:spcBef>
            </a:pPr>
            <a:endParaRPr lang="en-US" altLang="zh-CN" sz="1600" dirty="0">
              <a:latin typeface="Palatino" pitchFamily="-128" charset="0"/>
              <a:ea typeface="宋体" panose="02010600030101010101" pitchFamily="2" charset="-122"/>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Number Placeholder 4"/>
          <p:cNvSpPr txBox="1">
            <a:spLocks noGrp="1" noChangeArrowheads="1"/>
          </p:cNvSpPr>
          <p:nvPr>
            <p:ph type="sldNum" sz="quarter" idx="1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b" anchorCtr="0" compatLnSpc="1"/>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C6106023-FCCC-4AC3-A785-C12634092D82}" type="slidenum">
              <a:rPr kumimoji="0" lang="en-US" altLang="zh-CN" sz="1000" b="0" i="0" u="none" strike="noStrike" kern="1200" cap="none" spc="0" normalizeH="0" baseline="0" noProof="1" dirty="0" smtClean="0">
                <a:ln>
                  <a:noFill/>
                </a:ln>
                <a:solidFill>
                  <a:schemeClr val="tx1"/>
                </a:solidFill>
                <a:effectLst/>
                <a:uLnTx/>
                <a:uFillTx/>
                <a:latin typeface="Helvetica" pitchFamily="-128" charset="0"/>
                <a:ea typeface="MS PGothic" panose="020B0600070205080204" pitchFamily="34" charset="-128"/>
                <a:cs typeface="+mn-ea"/>
              </a:rPr>
            </a:fld>
            <a:endParaRPr kumimoji="0" lang="en-US" altLang="zh-CN" sz="1000" b="0" i="0" u="none" strike="noStrike" kern="1200" cap="none" spc="0" normalizeH="0" baseline="0" noProof="1" smtClean="0">
              <a:ln>
                <a:noFill/>
              </a:ln>
              <a:solidFill>
                <a:schemeClr val="tx1"/>
              </a:solidFill>
              <a:effectLst/>
              <a:uLnTx/>
              <a:uFillTx/>
              <a:latin typeface="Helvetica" pitchFamily="-128" charset="0"/>
              <a:ea typeface="MS PGothic" panose="020B0600070205080204" pitchFamily="34" charset="-128"/>
              <a:cs typeface="+mn-ea"/>
            </a:endParaRPr>
          </a:p>
        </p:txBody>
      </p:sp>
      <p:sp>
        <p:nvSpPr>
          <p:cNvPr id="27651" name="Rectangle 2"/>
          <p:cNvSpPr>
            <a:spLocks noGrp="1"/>
          </p:cNvSpPr>
          <p:nvPr>
            <p:ph type="title"/>
          </p:nvPr>
        </p:nvSpPr>
        <p:spPr/>
        <p:txBody>
          <a:bodyPr vert="horz" wrap="square" lIns="91440" tIns="45720" rIns="91440" bIns="45720" anchor="b"/>
          <a:p>
            <a:pPr eaLnBrk="1" hangingPunct="1"/>
            <a:r>
              <a:rPr lang="zh-CN" altLang="en-US" sz="4000" dirty="0">
                <a:ea typeface="宋体" panose="02010600030101010101" pitchFamily="2" charset="-122"/>
              </a:rPr>
              <a:t>团队软件过程</a:t>
            </a:r>
            <a:r>
              <a:rPr lang="en-US" altLang="zh-CN" sz="4000" dirty="0">
                <a:ea typeface="宋体" panose="02010600030101010101" pitchFamily="2" charset="-122"/>
              </a:rPr>
              <a:t>(TSP)</a:t>
            </a:r>
            <a:endParaRPr lang="en-US" altLang="zh-CN" sz="4000" dirty="0">
              <a:ea typeface="宋体" panose="02010600030101010101" pitchFamily="2" charset="-122"/>
            </a:endParaRPr>
          </a:p>
        </p:txBody>
      </p:sp>
      <p:sp>
        <p:nvSpPr>
          <p:cNvPr id="27652" name="Rectangle 3"/>
          <p:cNvSpPr>
            <a:spLocks noGrp="1"/>
          </p:cNvSpPr>
          <p:nvPr>
            <p:ph idx="1"/>
          </p:nvPr>
        </p:nvSpPr>
        <p:spPr/>
        <p:txBody>
          <a:bodyPr vert="horz" wrap="square" lIns="91440" tIns="45720" rIns="91440" bIns="45720" anchor="t"/>
          <a:p>
            <a:r>
              <a:rPr lang="zh-CN" altLang="zh-CN" sz="2000" dirty="0">
                <a:ea typeface="宋体" panose="02010600030101010101" pitchFamily="2" charset="-122"/>
              </a:rPr>
              <a:t>建立自我管理团队来策划和跟踪其工作、确定目标、建立团队自己的过程和计划。团队既可以是纯粹的软件开发队伍，也可以是集成的产品队伍（</a:t>
            </a:r>
            <a:r>
              <a:rPr lang="en-US" altLang="zh-CN" sz="2000" dirty="0">
                <a:ea typeface="宋体" panose="02010600030101010101" pitchFamily="2" charset="-122"/>
              </a:rPr>
              <a:t>IPT</a:t>
            </a:r>
            <a:r>
              <a:rPr lang="zh-CN" altLang="zh-CN" sz="2000" dirty="0">
                <a:ea typeface="宋体" panose="02010600030101010101" pitchFamily="2" charset="-122"/>
              </a:rPr>
              <a:t>），可以由</a:t>
            </a:r>
            <a:r>
              <a:rPr lang="en-US" altLang="zh-CN" sz="2000" dirty="0">
                <a:ea typeface="宋体" panose="02010600030101010101" pitchFamily="2" charset="-122"/>
              </a:rPr>
              <a:t>3-20</a:t>
            </a:r>
            <a:r>
              <a:rPr lang="zh-CN" altLang="zh-CN" sz="2000" dirty="0">
                <a:ea typeface="宋体" panose="02010600030101010101" pitchFamily="2" charset="-122"/>
              </a:rPr>
              <a:t>名工程师组成。 </a:t>
            </a:r>
            <a:endParaRPr lang="en-US" altLang="zh-CN" sz="2000" dirty="0">
              <a:ea typeface="宋体" panose="02010600030101010101" pitchFamily="2" charset="-122"/>
            </a:endParaRPr>
          </a:p>
          <a:p>
            <a:r>
              <a:rPr lang="zh-CN" altLang="zh-CN" sz="2000" dirty="0">
                <a:ea typeface="宋体" panose="02010600030101010101" pitchFamily="2" charset="-122"/>
              </a:rPr>
              <a:t>指示管理人员如何指导和激励其团队，并保持团队的最佳表现。</a:t>
            </a:r>
            <a:endParaRPr lang="zh-CN" altLang="zh-CN" sz="2000" dirty="0">
              <a:ea typeface="宋体" panose="02010600030101010101" pitchFamily="2" charset="-122"/>
            </a:endParaRPr>
          </a:p>
          <a:p>
            <a:r>
              <a:rPr lang="zh-CN" altLang="zh-CN" sz="2000" dirty="0">
                <a:ea typeface="宋体" panose="02010600030101010101" pitchFamily="2" charset="-122"/>
              </a:rPr>
              <a:t>使</a:t>
            </a:r>
            <a:r>
              <a:rPr lang="en-US" altLang="zh-CN" sz="2000" dirty="0">
                <a:ea typeface="宋体" panose="02010600030101010101" pitchFamily="2" charset="-122"/>
              </a:rPr>
              <a:t>CMM</a:t>
            </a:r>
            <a:r>
              <a:rPr lang="zh-CN" altLang="zh-CN" sz="2000" dirty="0">
                <a:ea typeface="宋体" panose="02010600030101010101" pitchFamily="2" charset="-122"/>
              </a:rPr>
              <a:t>第</a:t>
            </a:r>
            <a:r>
              <a:rPr lang="en-US" altLang="zh-CN" sz="2000" dirty="0">
                <a:ea typeface="宋体" panose="02010600030101010101" pitchFamily="2" charset="-122"/>
              </a:rPr>
              <a:t>5</a:t>
            </a:r>
            <a:r>
              <a:rPr lang="zh-CN" altLang="zh-CN" sz="2000" dirty="0">
                <a:ea typeface="宋体" panose="02010600030101010101" pitchFamily="2" charset="-122"/>
              </a:rPr>
              <a:t>级的行为常规化，并依此约束员工，这样可加速软件过程改进。</a:t>
            </a:r>
            <a:endParaRPr lang="en-US" altLang="zh-CN" sz="2000" dirty="0">
              <a:solidFill>
                <a:srgbClr val="000000"/>
              </a:solidFill>
              <a:latin typeface="Palatino" pitchFamily="-128" charset="0"/>
              <a:ea typeface="宋体" panose="02010600030101010101" pitchFamily="2" charset="-122"/>
            </a:endParaRPr>
          </a:p>
          <a:p>
            <a:pPr lvl="1" eaLnBrk="1" hangingPunct="1">
              <a:lnSpc>
                <a:spcPct val="90000"/>
              </a:lnSpc>
            </a:pPr>
            <a:r>
              <a:rPr lang="en-US" altLang="zh-CN" sz="1800" dirty="0">
                <a:latin typeface="Times New Roman" panose="02020603050405020304" pitchFamily="18" charset="0"/>
                <a:ea typeface="宋体" panose="02010600030101010101" pitchFamily="2" charset="-122"/>
              </a:rPr>
              <a:t>能力成熟度模型(CMM)</a:t>
            </a:r>
            <a:r>
              <a:rPr lang="zh-CN" altLang="en-US" sz="1800" dirty="0">
                <a:latin typeface="Times New Roman" panose="02020603050405020304" pitchFamily="18" charset="0"/>
                <a:ea typeface="宋体" panose="02010600030101010101" pitchFamily="2" charset="-122"/>
              </a:rPr>
              <a:t>，</a:t>
            </a:r>
            <a:r>
              <a:rPr lang="en-US" altLang="zh-CN" sz="1800" dirty="0">
                <a:latin typeface="Times New Roman" panose="02020603050405020304" pitchFamily="18" charset="0"/>
                <a:ea typeface="宋体" panose="02010600030101010101" pitchFamily="2" charset="-122"/>
              </a:rPr>
              <a:t>一</a:t>
            </a:r>
            <a:r>
              <a:rPr lang="zh-CN" altLang="en-US" sz="1800" dirty="0">
                <a:latin typeface="Times New Roman" panose="02020603050405020304" pitchFamily="18" charset="0"/>
                <a:ea typeface="宋体" panose="02010600030101010101" pitchFamily="2" charset="-122"/>
              </a:rPr>
              <a:t>种度量</a:t>
            </a:r>
            <a:r>
              <a:rPr lang="en-US" altLang="zh-CN" sz="1800" dirty="0">
                <a:latin typeface="Times New Roman" panose="02020603050405020304" pitchFamily="18" charset="0"/>
                <a:ea typeface="宋体" panose="02010600030101010101" pitchFamily="2" charset="-122"/>
              </a:rPr>
              <a:t>软件过程的有效性</a:t>
            </a:r>
            <a:r>
              <a:rPr lang="zh-CN" altLang="en-US" sz="1800" dirty="0">
                <a:latin typeface="Times New Roman" panose="02020603050405020304" pitchFamily="18" charset="0"/>
                <a:ea typeface="宋体" panose="02010600030101010101" pitchFamily="2" charset="-122"/>
              </a:rPr>
              <a:t>模型，将</a:t>
            </a:r>
            <a:r>
              <a:rPr lang="en-US" altLang="zh-CN" sz="1800" dirty="0">
                <a:latin typeface="Times New Roman" panose="02020603050405020304" pitchFamily="18" charset="0"/>
                <a:ea typeface="宋体" panose="02010600030101010101" pitchFamily="2" charset="-122"/>
              </a:rPr>
              <a:t>在30章讨论。</a:t>
            </a:r>
            <a:endParaRPr lang="en-US" altLang="zh-CN" sz="1800" dirty="0">
              <a:latin typeface="Times New Roman" panose="02020603050405020304" pitchFamily="18" charset="0"/>
              <a:ea typeface="宋体" panose="02010600030101010101" pitchFamily="2" charset="-122"/>
            </a:endParaRPr>
          </a:p>
          <a:p>
            <a:pPr eaLnBrk="1" hangingPunct="1">
              <a:lnSpc>
                <a:spcPct val="90000"/>
              </a:lnSpc>
            </a:pPr>
            <a:r>
              <a:rPr lang="zh-CN" altLang="zh-CN" sz="2000" dirty="0">
                <a:ea typeface="宋体" panose="02010600030101010101" pitchFamily="2" charset="-122"/>
              </a:rPr>
              <a:t>为高成熟度的软件组织提供改进指导</a:t>
            </a:r>
            <a:r>
              <a:rPr lang="zh-CN" altLang="en-US" sz="2000" dirty="0">
                <a:ea typeface="宋体" panose="02010600030101010101" pitchFamily="2" charset="-122"/>
              </a:rPr>
              <a:t>。</a:t>
            </a:r>
            <a:endParaRPr lang="en-US" altLang="zh-CN" sz="2000" dirty="0">
              <a:ea typeface="宋体" panose="02010600030101010101" pitchFamily="2" charset="-122"/>
            </a:endParaRPr>
          </a:p>
          <a:p>
            <a:r>
              <a:rPr lang="zh-CN" altLang="zh-CN" sz="2000" dirty="0">
                <a:ea typeface="宋体" panose="02010600030101010101" pitchFamily="2" charset="-122"/>
              </a:rPr>
              <a:t>协助大学传授行业级团队技能。</a:t>
            </a:r>
            <a:endParaRPr lang="zh-CN" altLang="en-US" sz="2000" dirty="0">
              <a:ea typeface="宋体" panose="02010600030101010101" pitchFamily="2" charset="-122"/>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289" name="Rectangle 2"/>
          <p:cNvSpPr>
            <a:spLocks noGrp="1"/>
          </p:cNvSpPr>
          <p:nvPr>
            <p:ph type="title"/>
          </p:nvPr>
        </p:nvSpPr>
        <p:spPr/>
        <p:txBody>
          <a:bodyPr vert="horz" wrap="square" lIns="91440" tIns="45720" rIns="91440" bIns="45720" anchor="ctr"/>
          <a:p>
            <a:pPr marL="0" indent="0" eaLnBrk="1" hangingPunct="1">
              <a:buFontTx/>
              <a:buNone/>
            </a:pPr>
            <a:r>
              <a:rPr lang="zh-CN" altLang="en-US" sz="3800" b="1" dirty="0"/>
              <a:t>传统瀑布模型</a:t>
            </a:r>
            <a:endParaRPr lang="zh-CN" altLang="en-US" sz="3200" b="1" dirty="0"/>
          </a:p>
        </p:txBody>
      </p:sp>
      <p:sp>
        <p:nvSpPr>
          <p:cNvPr id="12290" name="Rectangle 3"/>
          <p:cNvSpPr>
            <a:spLocks noGrp="1"/>
          </p:cNvSpPr>
          <p:nvPr>
            <p:ph idx="1"/>
          </p:nvPr>
        </p:nvSpPr>
        <p:spPr>
          <a:xfrm>
            <a:off x="587375" y="1321435"/>
            <a:ext cx="5920105" cy="1203325"/>
          </a:xfrm>
        </p:spPr>
        <p:txBody>
          <a:bodyPr vert="horz" wrap="square" lIns="91440" tIns="45720" rIns="91440" bIns="45720" anchor="t"/>
          <a:p>
            <a:pPr eaLnBrk="1" hangingPunct="1"/>
            <a:r>
              <a:rPr lang="zh-CN" altLang="en-US" sz="1800" b="1" dirty="0"/>
              <a:t>软件开发过程与软件生命周期是一致的</a:t>
            </a:r>
            <a:endParaRPr lang="zh-CN" altLang="en-US" sz="1600" b="1" dirty="0"/>
          </a:p>
          <a:p>
            <a:pPr eaLnBrk="1" hangingPunct="1"/>
            <a:r>
              <a:rPr lang="zh-CN" altLang="en-US" sz="1800" b="1" dirty="0"/>
              <a:t>相邻二阶段之间存在因果关系</a:t>
            </a:r>
            <a:endParaRPr lang="zh-CN" altLang="en-US" sz="1600" b="1" dirty="0"/>
          </a:p>
          <a:p>
            <a:pPr eaLnBrk="1" hangingPunct="1"/>
            <a:r>
              <a:rPr lang="zh-CN" altLang="en-US" sz="1800" b="1" dirty="0"/>
              <a:t>需对阶段性产品进行评审</a:t>
            </a:r>
            <a:endParaRPr lang="zh-CN" altLang="en-US" sz="1800" b="1" dirty="0"/>
          </a:p>
        </p:txBody>
      </p:sp>
      <p:pic>
        <p:nvPicPr>
          <p:cNvPr id="12291" name="Picture 5" descr="HWOCRTEMP_ROC610"/>
          <p:cNvPicPr>
            <a:picLocks noChangeAspect="1"/>
          </p:cNvPicPr>
          <p:nvPr/>
        </p:nvPicPr>
        <p:blipFill>
          <a:blip r:embed="rId1"/>
          <a:stretch>
            <a:fillRect/>
          </a:stretch>
        </p:blipFill>
        <p:spPr>
          <a:xfrm>
            <a:off x="679450" y="2862263"/>
            <a:ext cx="6784975" cy="3911600"/>
          </a:xfrm>
          <a:prstGeom prst="rect">
            <a:avLst/>
          </a:prstGeom>
          <a:noFill/>
          <a:ln w="9525">
            <a:noFill/>
          </a:ln>
        </p:spPr>
      </p:pic>
      <p:grpSp>
        <p:nvGrpSpPr>
          <p:cNvPr id="12292" name="Group 7"/>
          <p:cNvGrpSpPr/>
          <p:nvPr/>
        </p:nvGrpSpPr>
        <p:grpSpPr>
          <a:xfrm>
            <a:off x="6731953" y="1435100"/>
            <a:ext cx="1423987" cy="5045075"/>
            <a:chOff x="4150" y="346"/>
            <a:chExt cx="1089" cy="3674"/>
          </a:xfrm>
        </p:grpSpPr>
        <p:sp>
          <p:nvSpPr>
            <p:cNvPr id="12293" name="Rectangle 8"/>
            <p:cNvSpPr/>
            <p:nvPr/>
          </p:nvSpPr>
          <p:spPr>
            <a:xfrm>
              <a:off x="4150" y="346"/>
              <a:ext cx="1089" cy="317"/>
            </a:xfrm>
            <a:prstGeom prst="rect">
              <a:avLst/>
            </a:prstGeom>
            <a:solidFill>
              <a:srgbClr val="FFC2AD"/>
            </a:solidFill>
            <a:ln w="9525">
              <a:noFill/>
            </a:ln>
          </p:spPr>
          <p:txBody>
            <a:bodyPr wrap="none" anchor="ctr"/>
            <a:p>
              <a:pPr algn="ctr"/>
              <a:r>
                <a:rPr lang="zh-CN" altLang="en-US" sz="1600" b="1" dirty="0">
                  <a:latin typeface="Arial" panose="020B0604020202020204" pitchFamily="34" charset="0"/>
                  <a:ea typeface="宋体" panose="02010600030101010101" pitchFamily="2" charset="-122"/>
                </a:rPr>
                <a:t>可行性研究</a:t>
              </a:r>
              <a:endParaRPr lang="zh-CN" altLang="en-US" sz="1600" b="1" dirty="0">
                <a:latin typeface="Arial" panose="020B0604020202020204" pitchFamily="34" charset="0"/>
                <a:ea typeface="宋体" panose="02010600030101010101" pitchFamily="2" charset="-122"/>
              </a:endParaRPr>
            </a:p>
          </p:txBody>
        </p:sp>
        <p:sp>
          <p:nvSpPr>
            <p:cNvPr id="12294" name="Rectangle 9"/>
            <p:cNvSpPr/>
            <p:nvPr/>
          </p:nvSpPr>
          <p:spPr>
            <a:xfrm>
              <a:off x="4150" y="890"/>
              <a:ext cx="1089" cy="317"/>
            </a:xfrm>
            <a:prstGeom prst="rect">
              <a:avLst/>
            </a:prstGeom>
            <a:solidFill>
              <a:srgbClr val="FFC2AD"/>
            </a:solidFill>
            <a:ln w="9525">
              <a:noFill/>
            </a:ln>
          </p:spPr>
          <p:txBody>
            <a:bodyPr wrap="none" anchor="ctr"/>
            <a:p>
              <a:pPr algn="ctr"/>
              <a:r>
                <a:rPr lang="zh-CN" altLang="en-US" sz="1600" b="1" dirty="0">
                  <a:latin typeface="Arial" panose="020B0604020202020204" pitchFamily="34" charset="0"/>
                  <a:ea typeface="宋体" panose="02010600030101010101" pitchFamily="2" charset="-122"/>
                </a:rPr>
                <a:t>需求分析</a:t>
              </a:r>
              <a:endParaRPr lang="zh-CN" altLang="en-US" sz="1600" b="1" dirty="0">
                <a:latin typeface="Arial" panose="020B0604020202020204" pitchFamily="34" charset="0"/>
                <a:ea typeface="宋体" panose="02010600030101010101" pitchFamily="2" charset="-122"/>
              </a:endParaRPr>
            </a:p>
          </p:txBody>
        </p:sp>
        <p:sp>
          <p:nvSpPr>
            <p:cNvPr id="12295" name="Rectangle 10"/>
            <p:cNvSpPr/>
            <p:nvPr/>
          </p:nvSpPr>
          <p:spPr>
            <a:xfrm>
              <a:off x="4150" y="1434"/>
              <a:ext cx="1089" cy="363"/>
            </a:xfrm>
            <a:prstGeom prst="rect">
              <a:avLst/>
            </a:prstGeom>
            <a:solidFill>
              <a:srgbClr val="BCDFDE"/>
            </a:solidFill>
            <a:ln w="9525">
              <a:noFill/>
            </a:ln>
          </p:spPr>
          <p:txBody>
            <a:bodyPr wrap="none" anchor="ctr"/>
            <a:p>
              <a:pPr algn="ctr"/>
              <a:r>
                <a:rPr lang="zh-CN" altLang="en-US" sz="1600" b="1" dirty="0">
                  <a:latin typeface="Arial" panose="020B0604020202020204" pitchFamily="34" charset="0"/>
                  <a:ea typeface="宋体" panose="02010600030101010101" pitchFamily="2" charset="-122"/>
                </a:rPr>
                <a:t>概要设计</a:t>
              </a:r>
              <a:endParaRPr lang="zh-CN" altLang="en-US" sz="1600" b="1" dirty="0">
                <a:latin typeface="Arial" panose="020B0604020202020204" pitchFamily="34" charset="0"/>
                <a:ea typeface="宋体" panose="02010600030101010101" pitchFamily="2" charset="-122"/>
              </a:endParaRPr>
            </a:p>
          </p:txBody>
        </p:sp>
        <p:sp>
          <p:nvSpPr>
            <p:cNvPr id="131083" name="Rectangle 11"/>
            <p:cNvSpPr>
              <a:spLocks noChangeArrowheads="1"/>
            </p:cNvSpPr>
            <p:nvPr/>
          </p:nvSpPr>
          <p:spPr bwMode="auto">
            <a:xfrm>
              <a:off x="4150" y="2024"/>
              <a:ext cx="1089" cy="317"/>
            </a:xfrm>
            <a:prstGeom prst="rect">
              <a:avLst/>
            </a:prstGeom>
            <a:solidFill>
              <a:srgbClr val="BCDFDE"/>
            </a:solidFill>
            <a:ln w="9525">
              <a:noFill/>
              <a:miter lim="800000"/>
            </a:ln>
            <a:effectLst/>
          </p:spPr>
          <p:txBody>
            <a:bodyPr wrap="none" anchor="ctr"/>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2400" b="1" i="0" u="none" strike="noStrike" kern="1200" cap="none" spc="0" normalizeH="0" baseline="0" noProof="0" smtClean="0">
                  <a:ln>
                    <a:noFill/>
                  </a:ln>
                  <a:solidFill>
                    <a:schemeClr val="tx1"/>
                  </a:solidFill>
                  <a:effectLst>
                    <a:outerShdw blurRad="38100" dist="38100" dir="2700000" algn="tl">
                      <a:srgbClr val="FFFFFF"/>
                    </a:outerShdw>
                  </a:effectLst>
                  <a:uLnTx/>
                  <a:uFillTx/>
                  <a:latin typeface="Arial" panose="020B0604020202020204" pitchFamily="34" charset="0"/>
                  <a:ea typeface="宋体" panose="02010600030101010101" pitchFamily="2" charset="-122"/>
                  <a:cs typeface="+mn-cs"/>
                </a:rPr>
                <a:t> </a:t>
              </a:r>
              <a:r>
                <a:rPr kumimoji="0" lang="zh-CN" altLang="en-US" sz="1600" b="1"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详细设计</a:t>
              </a:r>
              <a:r>
                <a:rPr kumimoji="0" lang="zh-CN" altLang="en-US" sz="2400" b="1" i="0" u="none" strike="noStrike" kern="1200" cap="none" spc="0" normalizeH="0" baseline="0" noProof="0" smtClean="0">
                  <a:ln>
                    <a:noFill/>
                  </a:ln>
                  <a:solidFill>
                    <a:schemeClr val="tx1"/>
                  </a:solidFill>
                  <a:effectLst>
                    <a:outerShdw blurRad="38100" dist="38100" dir="2700000" algn="tl">
                      <a:srgbClr val="FFFFFF"/>
                    </a:outerShdw>
                  </a:effectLst>
                  <a:uLnTx/>
                  <a:uFillTx/>
                  <a:latin typeface="Arial" panose="020B0604020202020204" pitchFamily="34" charset="0"/>
                  <a:ea typeface="宋体" panose="02010600030101010101" pitchFamily="2" charset="-122"/>
                  <a:cs typeface="+mn-cs"/>
                </a:rPr>
                <a:t> </a:t>
              </a:r>
              <a:endParaRPr kumimoji="0" lang="zh-CN" altLang="en-US" sz="2400" b="1" i="0" u="none" strike="noStrike" kern="1200" cap="none" spc="0" normalizeH="0" baseline="0" noProof="0" smtClean="0">
                <a:ln>
                  <a:noFill/>
                </a:ln>
                <a:solidFill>
                  <a:schemeClr val="tx1"/>
                </a:solidFill>
                <a:effectLst>
                  <a:outerShdw blurRad="38100" dist="38100" dir="2700000" algn="tl">
                    <a:srgbClr val="FFFFFF"/>
                  </a:outerShdw>
                </a:effectLst>
                <a:uLnTx/>
                <a:uFillTx/>
                <a:latin typeface="Arial" panose="020B0604020202020204" pitchFamily="34" charset="0"/>
                <a:ea typeface="宋体" panose="02010600030101010101" pitchFamily="2" charset="-122"/>
                <a:cs typeface="+mn-cs"/>
              </a:endParaRPr>
            </a:p>
          </p:txBody>
        </p:sp>
        <p:sp>
          <p:nvSpPr>
            <p:cNvPr id="131084" name="Rectangle 12"/>
            <p:cNvSpPr>
              <a:spLocks noChangeArrowheads="1"/>
            </p:cNvSpPr>
            <p:nvPr/>
          </p:nvSpPr>
          <p:spPr bwMode="auto">
            <a:xfrm>
              <a:off x="4150" y="2568"/>
              <a:ext cx="1089" cy="363"/>
            </a:xfrm>
            <a:prstGeom prst="rect">
              <a:avLst/>
            </a:prstGeom>
            <a:solidFill>
              <a:srgbClr val="BCDFDE"/>
            </a:solidFill>
            <a:ln w="9525">
              <a:noFill/>
              <a:miter lim="800000"/>
            </a:ln>
            <a:effectLst/>
          </p:spPr>
          <p:txBody>
            <a:bodyPr wrap="none" anchor="ctr"/>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2400" b="1" i="0" u="none" strike="noStrike" kern="1200" cap="none" spc="0" normalizeH="0" baseline="0" noProof="0" smtClean="0">
                  <a:ln>
                    <a:noFill/>
                  </a:ln>
                  <a:solidFill>
                    <a:schemeClr val="tx1"/>
                  </a:solidFill>
                  <a:effectLst>
                    <a:outerShdw blurRad="38100" dist="38100" dir="2700000" algn="tl">
                      <a:srgbClr val="FFFFFF"/>
                    </a:outerShdw>
                  </a:effectLst>
                  <a:uLnTx/>
                  <a:uFillTx/>
                  <a:latin typeface="Arial" panose="020B0604020202020204" pitchFamily="34" charset="0"/>
                  <a:ea typeface="宋体" panose="02010600030101010101" pitchFamily="2" charset="-122"/>
                  <a:cs typeface="+mn-cs"/>
                </a:rPr>
                <a:t> </a:t>
              </a:r>
              <a:r>
                <a:rPr kumimoji="0" lang="zh-CN" altLang="en-US" sz="1600" b="1"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编码</a:t>
              </a:r>
              <a:r>
                <a:rPr kumimoji="0" lang="zh-CN" altLang="en-US" sz="1600" b="1" i="0" u="none" strike="noStrike" kern="1200" cap="none" spc="0" normalizeH="0" baseline="0" noProof="0" smtClean="0">
                  <a:ln>
                    <a:noFill/>
                  </a:ln>
                  <a:solidFill>
                    <a:schemeClr val="tx1"/>
                  </a:solidFill>
                  <a:effectLst>
                    <a:outerShdw blurRad="38100" dist="38100" dir="2700000" algn="tl">
                      <a:srgbClr val="FFFFFF"/>
                    </a:outerShdw>
                  </a:effectLst>
                  <a:uLnTx/>
                  <a:uFillTx/>
                  <a:latin typeface="Arial" panose="020B0604020202020204" pitchFamily="34" charset="0"/>
                  <a:ea typeface="宋体" panose="02010600030101010101" pitchFamily="2" charset="-122"/>
                  <a:cs typeface="+mn-cs"/>
                </a:rPr>
                <a:t> </a:t>
              </a:r>
              <a:endParaRPr kumimoji="0" lang="zh-CN" altLang="en-US" sz="1600" b="1" i="0" u="none" strike="noStrike" kern="1200" cap="none" spc="0" normalizeH="0" baseline="0" noProof="0" smtClean="0">
                <a:ln>
                  <a:noFill/>
                </a:ln>
                <a:solidFill>
                  <a:schemeClr val="tx1"/>
                </a:solidFill>
                <a:effectLst>
                  <a:outerShdw blurRad="38100" dist="38100" dir="2700000" algn="tl">
                    <a:srgbClr val="FFFFFF"/>
                  </a:outerShdw>
                </a:effectLst>
                <a:uLnTx/>
                <a:uFillTx/>
                <a:latin typeface="Arial" panose="020B0604020202020204" pitchFamily="34" charset="0"/>
                <a:ea typeface="宋体" panose="02010600030101010101" pitchFamily="2" charset="-122"/>
                <a:cs typeface="+mn-cs"/>
              </a:endParaRPr>
            </a:p>
          </p:txBody>
        </p:sp>
        <p:sp>
          <p:nvSpPr>
            <p:cNvPr id="12298" name="Rectangle 13"/>
            <p:cNvSpPr/>
            <p:nvPr/>
          </p:nvSpPr>
          <p:spPr>
            <a:xfrm>
              <a:off x="4150" y="3113"/>
              <a:ext cx="1089" cy="362"/>
            </a:xfrm>
            <a:prstGeom prst="rect">
              <a:avLst/>
            </a:prstGeom>
            <a:solidFill>
              <a:srgbClr val="BCDFDE"/>
            </a:solidFill>
            <a:ln w="9525">
              <a:noFill/>
            </a:ln>
          </p:spPr>
          <p:txBody>
            <a:bodyPr wrap="none" anchor="ctr"/>
            <a:p>
              <a:pPr algn="ctr"/>
              <a:r>
                <a:rPr lang="zh-CN" altLang="en-US" sz="1600" b="1" dirty="0">
                  <a:latin typeface="Arial" panose="020B0604020202020204" pitchFamily="34" charset="0"/>
                  <a:ea typeface="宋体" panose="02010600030101010101" pitchFamily="2" charset="-122"/>
                </a:rPr>
                <a:t>组装和确认测试</a:t>
              </a:r>
              <a:endParaRPr lang="zh-CN" altLang="en-US" sz="1600" b="1" dirty="0">
                <a:latin typeface="Arial" panose="020B0604020202020204" pitchFamily="34" charset="0"/>
                <a:ea typeface="宋体" panose="02010600030101010101" pitchFamily="2" charset="-122"/>
              </a:endParaRPr>
            </a:p>
          </p:txBody>
        </p:sp>
        <p:sp>
          <p:nvSpPr>
            <p:cNvPr id="12299" name="Rectangle 14"/>
            <p:cNvSpPr/>
            <p:nvPr/>
          </p:nvSpPr>
          <p:spPr>
            <a:xfrm>
              <a:off x="4150" y="3657"/>
              <a:ext cx="1089" cy="363"/>
            </a:xfrm>
            <a:prstGeom prst="rect">
              <a:avLst/>
            </a:prstGeom>
            <a:solidFill>
              <a:srgbClr val="FF99CC"/>
            </a:solidFill>
            <a:ln w="9525">
              <a:noFill/>
            </a:ln>
          </p:spPr>
          <p:txBody>
            <a:bodyPr wrap="none" anchor="ctr"/>
            <a:p>
              <a:pPr algn="ctr"/>
              <a:r>
                <a:rPr lang="zh-CN" altLang="en-US" sz="1600" b="1" dirty="0">
                  <a:latin typeface="Arial" panose="020B0604020202020204" pitchFamily="34" charset="0"/>
                  <a:ea typeface="宋体" panose="02010600030101010101" pitchFamily="2" charset="-122"/>
                </a:rPr>
                <a:t>维护</a:t>
              </a:r>
              <a:endParaRPr lang="zh-CN" altLang="en-US" sz="1600" b="1" dirty="0">
                <a:latin typeface="Arial" panose="020B0604020202020204" pitchFamily="34" charset="0"/>
                <a:ea typeface="宋体" panose="02010600030101010101" pitchFamily="2" charset="-122"/>
              </a:endParaRPr>
            </a:p>
          </p:txBody>
        </p:sp>
        <p:sp>
          <p:nvSpPr>
            <p:cNvPr id="131087" name="Line 15"/>
            <p:cNvSpPr>
              <a:spLocks noChangeShapeType="1"/>
            </p:cNvSpPr>
            <p:nvPr/>
          </p:nvSpPr>
          <p:spPr bwMode="auto">
            <a:xfrm>
              <a:off x="4694" y="3475"/>
              <a:ext cx="0" cy="182"/>
            </a:xfrm>
            <a:prstGeom prst="line">
              <a:avLst/>
            </a:prstGeom>
            <a:noFill/>
            <a:ln w="38100">
              <a:solidFill>
                <a:schemeClr val="tx1"/>
              </a:solidFill>
              <a:round/>
              <a:tailEnd type="triangle" w="med" len="med"/>
            </a:ln>
            <a:effectLst/>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smtClean="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131088" name="Line 16"/>
            <p:cNvSpPr>
              <a:spLocks noChangeShapeType="1"/>
            </p:cNvSpPr>
            <p:nvPr/>
          </p:nvSpPr>
          <p:spPr bwMode="auto">
            <a:xfrm>
              <a:off x="4694" y="2931"/>
              <a:ext cx="0" cy="182"/>
            </a:xfrm>
            <a:prstGeom prst="line">
              <a:avLst/>
            </a:prstGeom>
            <a:noFill/>
            <a:ln w="38100">
              <a:solidFill>
                <a:schemeClr val="tx1"/>
              </a:solidFill>
              <a:round/>
              <a:tailEnd type="triangle" w="med" len="med"/>
            </a:ln>
            <a:effectLst/>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smtClean="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131089" name="Line 17"/>
            <p:cNvSpPr>
              <a:spLocks noChangeShapeType="1"/>
            </p:cNvSpPr>
            <p:nvPr/>
          </p:nvSpPr>
          <p:spPr bwMode="auto">
            <a:xfrm>
              <a:off x="4694" y="2341"/>
              <a:ext cx="0" cy="227"/>
            </a:xfrm>
            <a:prstGeom prst="line">
              <a:avLst/>
            </a:prstGeom>
            <a:noFill/>
            <a:ln w="38100">
              <a:solidFill>
                <a:schemeClr val="tx1"/>
              </a:solidFill>
              <a:round/>
              <a:tailEnd type="triangle" w="med" len="med"/>
            </a:ln>
            <a:effectLst/>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smtClean="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131090" name="Line 18"/>
            <p:cNvSpPr>
              <a:spLocks noChangeShapeType="1"/>
            </p:cNvSpPr>
            <p:nvPr/>
          </p:nvSpPr>
          <p:spPr bwMode="auto">
            <a:xfrm>
              <a:off x="4694" y="1797"/>
              <a:ext cx="0" cy="227"/>
            </a:xfrm>
            <a:prstGeom prst="line">
              <a:avLst/>
            </a:prstGeom>
            <a:noFill/>
            <a:ln w="38100">
              <a:solidFill>
                <a:schemeClr val="tx1"/>
              </a:solidFill>
              <a:round/>
              <a:tailEnd type="triangle" w="med" len="med"/>
            </a:ln>
            <a:effectLst/>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smtClean="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131091" name="Line 19"/>
            <p:cNvSpPr>
              <a:spLocks noChangeShapeType="1"/>
            </p:cNvSpPr>
            <p:nvPr/>
          </p:nvSpPr>
          <p:spPr bwMode="auto">
            <a:xfrm>
              <a:off x="4694" y="1207"/>
              <a:ext cx="0" cy="227"/>
            </a:xfrm>
            <a:prstGeom prst="line">
              <a:avLst/>
            </a:prstGeom>
            <a:noFill/>
            <a:ln w="38100">
              <a:solidFill>
                <a:schemeClr val="tx1"/>
              </a:solidFill>
              <a:round/>
              <a:tailEnd type="triangle" w="med" len="med"/>
            </a:ln>
            <a:effectLst/>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smtClean="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131092" name="Line 20"/>
            <p:cNvSpPr>
              <a:spLocks noChangeShapeType="1"/>
            </p:cNvSpPr>
            <p:nvPr/>
          </p:nvSpPr>
          <p:spPr bwMode="auto">
            <a:xfrm>
              <a:off x="4694" y="663"/>
              <a:ext cx="0" cy="227"/>
            </a:xfrm>
            <a:prstGeom prst="line">
              <a:avLst/>
            </a:prstGeom>
            <a:noFill/>
            <a:ln w="38100">
              <a:solidFill>
                <a:schemeClr val="tx1"/>
              </a:solidFill>
              <a:round/>
              <a:tailEnd type="triangle" w="med" len="med"/>
            </a:ln>
            <a:effectLst/>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smtClean="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grpSp>
    </p:spTree>
  </p:cSld>
  <p:clrMapOvr>
    <a:masterClrMapping/>
  </p:clrMapOvr>
  <p:transition spd="slow">
    <p:pull dir="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313" name="Rectangle 2"/>
          <p:cNvSpPr>
            <a:spLocks noGrp="1"/>
          </p:cNvSpPr>
          <p:nvPr>
            <p:ph type="title"/>
          </p:nvPr>
        </p:nvSpPr>
        <p:spPr>
          <a:xfrm>
            <a:off x="417513" y="401638"/>
            <a:ext cx="8229600" cy="955675"/>
          </a:xfrm>
        </p:spPr>
        <p:txBody>
          <a:bodyPr vert="horz" wrap="square" lIns="91440" tIns="45720" rIns="91440" bIns="45720" anchor="ctr"/>
          <a:p>
            <a:pPr eaLnBrk="1" hangingPunct="1"/>
            <a:r>
              <a:rPr lang="zh-CN" altLang="en-US" sz="3600" b="1" dirty="0"/>
              <a:t>传统瀑布模型的特点</a:t>
            </a:r>
            <a:endParaRPr lang="zh-CN" altLang="en-US" dirty="0"/>
          </a:p>
        </p:txBody>
      </p:sp>
      <p:sp>
        <p:nvSpPr>
          <p:cNvPr id="13314" name="Rectangle 3"/>
          <p:cNvSpPr>
            <a:spLocks noGrp="1"/>
          </p:cNvSpPr>
          <p:nvPr>
            <p:ph idx="1"/>
          </p:nvPr>
        </p:nvSpPr>
        <p:spPr>
          <a:xfrm>
            <a:off x="385763" y="1279525"/>
            <a:ext cx="8177212" cy="4465638"/>
          </a:xfrm>
        </p:spPr>
        <p:txBody>
          <a:bodyPr vert="horz" wrap="square" lIns="91440" tIns="45720" rIns="91440" bIns="45720" anchor="t"/>
          <a:p>
            <a:pPr eaLnBrk="1" hangingPunct="1"/>
            <a:r>
              <a:rPr lang="zh-CN" altLang="en-US" sz="2000" b="1" dirty="0">
                <a:sym typeface="宋体" panose="02010600030101010101" pitchFamily="2" charset="-122"/>
              </a:rPr>
              <a:t>优点</a:t>
            </a:r>
            <a:endParaRPr lang="zh-CN" altLang="en-US" sz="2000" b="1" dirty="0">
              <a:sym typeface="宋体" panose="02010600030101010101" pitchFamily="2" charset="-122"/>
            </a:endParaRPr>
          </a:p>
          <a:p>
            <a:pPr lvl="1" eaLnBrk="1" hangingPunct="1"/>
            <a:r>
              <a:rPr lang="zh-CN" altLang="en-US" sz="1800" b="1" dirty="0">
                <a:sym typeface="宋体" panose="02010600030101010101" pitchFamily="2" charset="-122"/>
              </a:rPr>
              <a:t>软件生命周期模型，使软件开发过程可以在分析、设计、编码、测试和维护的框架下进行；</a:t>
            </a:r>
            <a:endParaRPr lang="en-US" altLang="zh-CN" sz="1800" b="1" dirty="0"/>
          </a:p>
          <a:p>
            <a:pPr lvl="1" eaLnBrk="1" hangingPunct="1"/>
            <a:r>
              <a:rPr lang="zh-CN" altLang="en-US" sz="1800" b="1" dirty="0">
                <a:sym typeface="宋体" panose="02010600030101010101" pitchFamily="2" charset="-122"/>
              </a:rPr>
              <a:t>软件开发过程具有系统性、可控性，克服了软件开发的随意性</a:t>
            </a:r>
            <a:r>
              <a:rPr lang="en-US" altLang="zh-CN" sz="1800" b="1" dirty="0">
                <a:sym typeface="宋体" panose="02010600030101010101" pitchFamily="2" charset="-122"/>
              </a:rPr>
              <a:t> </a:t>
            </a:r>
            <a:r>
              <a:rPr lang="zh-CN" altLang="en-US" sz="1800" b="1" dirty="0">
                <a:sym typeface="宋体" panose="02010600030101010101" pitchFamily="2" charset="-122"/>
              </a:rPr>
              <a:t>。</a:t>
            </a:r>
            <a:endParaRPr lang="zh-CN" altLang="en-US" sz="1800" b="1" dirty="0"/>
          </a:p>
          <a:p>
            <a:pPr eaLnBrk="1" hangingPunct="1"/>
            <a:r>
              <a:rPr lang="zh-CN" altLang="en-US" sz="2000" b="1" dirty="0">
                <a:sym typeface="宋体" panose="02010600030101010101" pitchFamily="2" charset="-122"/>
              </a:rPr>
              <a:t>缺点</a:t>
            </a:r>
            <a:endParaRPr lang="zh-CN" altLang="en-US" sz="2000" dirty="0"/>
          </a:p>
          <a:p>
            <a:pPr lvl="1" eaLnBrk="1" hangingPunct="1"/>
            <a:r>
              <a:rPr lang="zh-CN" altLang="en-US" sz="1800" b="1" dirty="0"/>
              <a:t>项目开始阶段用户</a:t>
            </a:r>
            <a:r>
              <a:rPr lang="zh-CN" altLang="en-US" sz="1800" b="1" dirty="0">
                <a:solidFill>
                  <a:srgbClr val="FF0000"/>
                </a:solidFill>
              </a:rPr>
              <a:t>很难精确</a:t>
            </a:r>
            <a:r>
              <a:rPr lang="zh-CN" altLang="en-US" sz="1800" b="1" dirty="0"/>
              <a:t>的提出产品需求，由于技术进步，用户对系统深入的理解，修改需求十分普遍。</a:t>
            </a:r>
            <a:endParaRPr lang="zh-CN" altLang="en-US" sz="1800" b="1" dirty="0"/>
          </a:p>
          <a:p>
            <a:pPr lvl="1" eaLnBrk="1" hangingPunct="1"/>
            <a:r>
              <a:rPr lang="zh-CN" altLang="en-US" sz="1800" b="1" dirty="0"/>
              <a:t>项目</a:t>
            </a:r>
            <a:r>
              <a:rPr lang="zh-CN" altLang="en-US" sz="1800" b="1" dirty="0">
                <a:solidFill>
                  <a:srgbClr val="FF0000"/>
                </a:solidFill>
              </a:rPr>
              <a:t>开发晚期</a:t>
            </a:r>
            <a:r>
              <a:rPr lang="zh-CN" altLang="en-US" sz="1800" b="1" dirty="0"/>
              <a:t>才能得到程序的运行版本，这时修改软件需求和开发中的错误代价很大。</a:t>
            </a:r>
            <a:endParaRPr lang="zh-CN" altLang="en-US" sz="1800" b="1" dirty="0"/>
          </a:p>
          <a:p>
            <a:pPr lvl="1" eaLnBrk="1" hangingPunct="1"/>
            <a:r>
              <a:rPr lang="zh-CN" altLang="en-US" sz="1800" b="1" dirty="0"/>
              <a:t>采用线性模型组织项目开发经常发生开发小组人员“</a:t>
            </a:r>
            <a:r>
              <a:rPr lang="zh-CN" altLang="en-US" sz="1800" b="1" dirty="0">
                <a:solidFill>
                  <a:srgbClr val="FF0000"/>
                </a:solidFill>
              </a:rPr>
              <a:t>堵塞状态</a:t>
            </a:r>
            <a:r>
              <a:rPr lang="zh-CN" altLang="en-US" sz="1800" b="1" dirty="0"/>
              <a:t>”，特别是项目的开始和结束。</a:t>
            </a:r>
            <a:endParaRPr lang="zh-CN" altLang="en-US" sz="1800" b="1" dirty="0"/>
          </a:p>
        </p:txBody>
      </p:sp>
    </p:spTree>
  </p:cSld>
  <p:clrMapOvr>
    <a:masterClrMapping/>
  </p:clrMapOvr>
  <p:transition spd="slow">
    <p:pull dir="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Number Placeholder 4"/>
          <p:cNvSpPr txBox="1">
            <a:spLocks noGrp="1" noChangeArrowheads="1"/>
          </p:cNvSpPr>
          <p:nvPr>
            <p:ph type="sldNum" sz="quarter" idx="1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b" anchorCtr="0" compatLnSpc="1"/>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28F50A93-92BD-48C3-A68B-887E23891597}" type="slidenum">
              <a:rPr kumimoji="0" lang="en-US" altLang="zh-CN" sz="1000" b="0" i="0" u="none" strike="noStrike" kern="1200" cap="none" spc="0" normalizeH="0" baseline="0" noProof="1" dirty="0" smtClean="0">
                <a:ln>
                  <a:noFill/>
                </a:ln>
                <a:solidFill>
                  <a:schemeClr val="tx1"/>
                </a:solidFill>
                <a:effectLst/>
                <a:uLnTx/>
                <a:uFillTx/>
                <a:latin typeface="Helvetica" pitchFamily="-128" charset="0"/>
                <a:ea typeface="MS PGothic" panose="020B0600070205080204" pitchFamily="34" charset="-128"/>
                <a:cs typeface="+mn-ea"/>
              </a:rPr>
            </a:fld>
            <a:endParaRPr kumimoji="0" lang="en-US" altLang="zh-CN" sz="1000" b="0" i="0" u="none" strike="noStrike" kern="1200" cap="none" spc="0" normalizeH="0" baseline="0" noProof="1" smtClean="0">
              <a:ln>
                <a:noFill/>
              </a:ln>
              <a:solidFill>
                <a:schemeClr val="tx1"/>
              </a:solidFill>
              <a:effectLst/>
              <a:uLnTx/>
              <a:uFillTx/>
              <a:latin typeface="Helvetica" pitchFamily="-128" charset="0"/>
              <a:ea typeface="MS PGothic" panose="020B0600070205080204" pitchFamily="34" charset="-128"/>
              <a:cs typeface="+mn-ea"/>
            </a:endParaRPr>
          </a:p>
        </p:txBody>
      </p:sp>
      <p:sp>
        <p:nvSpPr>
          <p:cNvPr id="17411" name="Rectangle 1026"/>
          <p:cNvSpPr>
            <a:spLocks noGrp="1"/>
          </p:cNvSpPr>
          <p:nvPr>
            <p:ph type="title"/>
          </p:nvPr>
        </p:nvSpPr>
        <p:spPr/>
        <p:txBody>
          <a:bodyPr vert="horz" wrap="square" lIns="91440" tIns="45720" rIns="91440" bIns="45720" anchor="b"/>
          <a:p>
            <a:pPr eaLnBrk="1" hangingPunct="1"/>
            <a:r>
              <a:rPr lang="en-US" altLang="zh-CN" sz="3200" dirty="0">
                <a:ea typeface="宋体" panose="02010600030101010101" pitchFamily="2" charset="-122"/>
              </a:rPr>
              <a:t>V</a:t>
            </a:r>
            <a:r>
              <a:rPr lang="zh-CN" altLang="en-US" sz="3200" dirty="0">
                <a:ea typeface="宋体" panose="02010600030101010101" pitchFamily="2" charset="-122"/>
              </a:rPr>
              <a:t>模型</a:t>
            </a:r>
            <a:r>
              <a:rPr lang="en-US" altLang="zh-CN" sz="3200" dirty="0">
                <a:ea typeface="宋体" panose="02010600030101010101" pitchFamily="2" charset="-122"/>
              </a:rPr>
              <a:t>——</a:t>
            </a:r>
            <a:r>
              <a:rPr lang="zh-CN" altLang="en-US" sz="3200" dirty="0">
                <a:solidFill>
                  <a:srgbClr val="0000FF"/>
                </a:solidFill>
                <a:sym typeface="+mn-ea"/>
              </a:rPr>
              <a:t>软件开发过程与测试的关</a:t>
            </a:r>
            <a:endParaRPr lang="zh-CN" altLang="en-US" sz="3200" dirty="0">
              <a:solidFill>
                <a:srgbClr val="0000FF"/>
              </a:solidFill>
              <a:ea typeface="宋体" panose="02010600030101010101" pitchFamily="2" charset="-122"/>
              <a:sym typeface="+mn-ea"/>
            </a:endParaRPr>
          </a:p>
        </p:txBody>
      </p:sp>
      <p:pic>
        <p:nvPicPr>
          <p:cNvPr id="17412" name="Picture 1030" descr="C:\Users\speng\Desktop\PPT Presentation1-11\图\4-2V模型.png4-2V模型"/>
          <p:cNvPicPr>
            <a:picLocks noChangeAspect="1"/>
          </p:cNvPicPr>
          <p:nvPr/>
        </p:nvPicPr>
        <p:blipFill>
          <a:blip r:embed="rId1"/>
          <a:stretch>
            <a:fillRect/>
          </a:stretch>
        </p:blipFill>
        <p:spPr>
          <a:xfrm>
            <a:off x="3401060" y="1276985"/>
            <a:ext cx="5300345" cy="5360670"/>
          </a:xfrm>
          <a:prstGeom prst="rect">
            <a:avLst/>
          </a:prstGeom>
          <a:noFill/>
          <a:ln w="9525">
            <a:noFill/>
          </a:ln>
        </p:spPr>
      </p:pic>
      <p:grpSp>
        <p:nvGrpSpPr>
          <p:cNvPr id="12292" name="Group 7"/>
          <p:cNvGrpSpPr/>
          <p:nvPr/>
        </p:nvGrpSpPr>
        <p:grpSpPr>
          <a:xfrm>
            <a:off x="913448" y="1440180"/>
            <a:ext cx="1423987" cy="5045075"/>
            <a:chOff x="4150" y="346"/>
            <a:chExt cx="1089" cy="3674"/>
          </a:xfrm>
        </p:grpSpPr>
        <p:sp>
          <p:nvSpPr>
            <p:cNvPr id="12293" name="Rectangle 8"/>
            <p:cNvSpPr/>
            <p:nvPr/>
          </p:nvSpPr>
          <p:spPr>
            <a:xfrm>
              <a:off x="4150" y="346"/>
              <a:ext cx="1089" cy="317"/>
            </a:xfrm>
            <a:prstGeom prst="rect">
              <a:avLst/>
            </a:prstGeom>
            <a:solidFill>
              <a:srgbClr val="FFC2AD"/>
            </a:solidFill>
            <a:ln w="9525">
              <a:noFill/>
            </a:ln>
          </p:spPr>
          <p:txBody>
            <a:bodyPr wrap="none" anchor="ctr"/>
            <a:p>
              <a:pPr algn="ctr"/>
              <a:r>
                <a:rPr lang="zh-CN" altLang="en-US" sz="1600" b="1" dirty="0">
                  <a:latin typeface="Arial" panose="020B0604020202020204" pitchFamily="34" charset="0"/>
                  <a:ea typeface="宋体" panose="02010600030101010101" pitchFamily="2" charset="-122"/>
                </a:rPr>
                <a:t>可行性研究</a:t>
              </a:r>
              <a:endParaRPr lang="zh-CN" altLang="en-US" sz="1600" b="1" dirty="0">
                <a:latin typeface="Arial" panose="020B0604020202020204" pitchFamily="34" charset="0"/>
                <a:ea typeface="宋体" panose="02010600030101010101" pitchFamily="2" charset="-122"/>
              </a:endParaRPr>
            </a:p>
          </p:txBody>
        </p:sp>
        <p:sp>
          <p:nvSpPr>
            <p:cNvPr id="12294" name="Rectangle 9"/>
            <p:cNvSpPr/>
            <p:nvPr/>
          </p:nvSpPr>
          <p:spPr>
            <a:xfrm>
              <a:off x="4150" y="890"/>
              <a:ext cx="1089" cy="317"/>
            </a:xfrm>
            <a:prstGeom prst="rect">
              <a:avLst/>
            </a:prstGeom>
            <a:solidFill>
              <a:srgbClr val="FFC2AD"/>
            </a:solidFill>
            <a:ln w="9525">
              <a:noFill/>
            </a:ln>
          </p:spPr>
          <p:txBody>
            <a:bodyPr wrap="none" anchor="ctr"/>
            <a:p>
              <a:pPr algn="ctr"/>
              <a:r>
                <a:rPr lang="zh-CN" altLang="en-US" sz="1600" b="1" dirty="0">
                  <a:latin typeface="Arial" panose="020B0604020202020204" pitchFamily="34" charset="0"/>
                  <a:ea typeface="宋体" panose="02010600030101010101" pitchFamily="2" charset="-122"/>
                </a:rPr>
                <a:t>需求分析</a:t>
              </a:r>
              <a:endParaRPr lang="zh-CN" altLang="en-US" sz="1600" b="1" dirty="0">
                <a:latin typeface="Arial" panose="020B0604020202020204" pitchFamily="34" charset="0"/>
                <a:ea typeface="宋体" panose="02010600030101010101" pitchFamily="2" charset="-122"/>
              </a:endParaRPr>
            </a:p>
          </p:txBody>
        </p:sp>
        <p:sp>
          <p:nvSpPr>
            <p:cNvPr id="12295" name="Rectangle 10"/>
            <p:cNvSpPr/>
            <p:nvPr/>
          </p:nvSpPr>
          <p:spPr>
            <a:xfrm>
              <a:off x="4150" y="1434"/>
              <a:ext cx="1089" cy="363"/>
            </a:xfrm>
            <a:prstGeom prst="rect">
              <a:avLst/>
            </a:prstGeom>
            <a:solidFill>
              <a:srgbClr val="BCDFDE"/>
            </a:solidFill>
            <a:ln w="9525">
              <a:noFill/>
            </a:ln>
          </p:spPr>
          <p:txBody>
            <a:bodyPr wrap="none" anchor="ctr"/>
            <a:p>
              <a:pPr algn="ctr"/>
              <a:r>
                <a:rPr lang="zh-CN" altLang="en-US" sz="1600" b="1" dirty="0">
                  <a:latin typeface="Arial" panose="020B0604020202020204" pitchFamily="34" charset="0"/>
                  <a:ea typeface="宋体" panose="02010600030101010101" pitchFamily="2" charset="-122"/>
                </a:rPr>
                <a:t>概要设计</a:t>
              </a:r>
              <a:endParaRPr lang="zh-CN" altLang="en-US" sz="1600" b="1" dirty="0">
                <a:latin typeface="Arial" panose="020B0604020202020204" pitchFamily="34" charset="0"/>
                <a:ea typeface="宋体" panose="02010600030101010101" pitchFamily="2" charset="-122"/>
              </a:endParaRPr>
            </a:p>
          </p:txBody>
        </p:sp>
        <p:sp>
          <p:nvSpPr>
            <p:cNvPr id="131083" name="Rectangle 11"/>
            <p:cNvSpPr>
              <a:spLocks noChangeArrowheads="1"/>
            </p:cNvSpPr>
            <p:nvPr/>
          </p:nvSpPr>
          <p:spPr bwMode="auto">
            <a:xfrm>
              <a:off x="4150" y="2024"/>
              <a:ext cx="1089" cy="317"/>
            </a:xfrm>
            <a:prstGeom prst="rect">
              <a:avLst/>
            </a:prstGeom>
            <a:solidFill>
              <a:srgbClr val="BCDFDE"/>
            </a:solidFill>
            <a:ln w="9525">
              <a:noFill/>
              <a:miter lim="800000"/>
            </a:ln>
            <a:effectLst/>
          </p:spPr>
          <p:txBody>
            <a:bodyPr wrap="none" anchor="ctr"/>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2400" b="1" i="0" u="none" strike="noStrike" kern="1200" cap="none" spc="0" normalizeH="0" baseline="0" noProof="0" smtClean="0">
                  <a:ln>
                    <a:noFill/>
                  </a:ln>
                  <a:solidFill>
                    <a:schemeClr val="tx1"/>
                  </a:solidFill>
                  <a:effectLst>
                    <a:outerShdw blurRad="38100" dist="38100" dir="2700000" algn="tl">
                      <a:srgbClr val="FFFFFF"/>
                    </a:outerShdw>
                  </a:effectLst>
                  <a:uLnTx/>
                  <a:uFillTx/>
                  <a:latin typeface="Arial" panose="020B0604020202020204" pitchFamily="34" charset="0"/>
                  <a:ea typeface="宋体" panose="02010600030101010101" pitchFamily="2" charset="-122"/>
                  <a:cs typeface="+mn-cs"/>
                </a:rPr>
                <a:t> </a:t>
              </a:r>
              <a:r>
                <a:rPr kumimoji="0" lang="zh-CN" altLang="en-US" sz="1600" b="1"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详细设计</a:t>
              </a:r>
              <a:r>
                <a:rPr kumimoji="0" lang="zh-CN" altLang="en-US" sz="2400" b="1" i="0" u="none" strike="noStrike" kern="1200" cap="none" spc="0" normalizeH="0" baseline="0" noProof="0" smtClean="0">
                  <a:ln>
                    <a:noFill/>
                  </a:ln>
                  <a:solidFill>
                    <a:schemeClr val="tx1"/>
                  </a:solidFill>
                  <a:effectLst>
                    <a:outerShdw blurRad="38100" dist="38100" dir="2700000" algn="tl">
                      <a:srgbClr val="FFFFFF"/>
                    </a:outerShdw>
                  </a:effectLst>
                  <a:uLnTx/>
                  <a:uFillTx/>
                  <a:latin typeface="Arial" panose="020B0604020202020204" pitchFamily="34" charset="0"/>
                  <a:ea typeface="宋体" panose="02010600030101010101" pitchFamily="2" charset="-122"/>
                  <a:cs typeface="+mn-cs"/>
                </a:rPr>
                <a:t> </a:t>
              </a:r>
              <a:endParaRPr kumimoji="0" lang="zh-CN" altLang="en-US" sz="2400" b="1" i="0" u="none" strike="noStrike" kern="1200" cap="none" spc="0" normalizeH="0" baseline="0" noProof="0" smtClean="0">
                <a:ln>
                  <a:noFill/>
                </a:ln>
                <a:solidFill>
                  <a:schemeClr val="tx1"/>
                </a:solidFill>
                <a:effectLst>
                  <a:outerShdw blurRad="38100" dist="38100" dir="2700000" algn="tl">
                    <a:srgbClr val="FFFFFF"/>
                  </a:outerShdw>
                </a:effectLst>
                <a:uLnTx/>
                <a:uFillTx/>
                <a:latin typeface="Arial" panose="020B0604020202020204" pitchFamily="34" charset="0"/>
                <a:ea typeface="宋体" panose="02010600030101010101" pitchFamily="2" charset="-122"/>
                <a:cs typeface="+mn-cs"/>
              </a:endParaRPr>
            </a:p>
          </p:txBody>
        </p:sp>
        <p:sp>
          <p:nvSpPr>
            <p:cNvPr id="131084" name="Rectangle 12"/>
            <p:cNvSpPr>
              <a:spLocks noChangeArrowheads="1"/>
            </p:cNvSpPr>
            <p:nvPr/>
          </p:nvSpPr>
          <p:spPr bwMode="auto">
            <a:xfrm>
              <a:off x="4150" y="2568"/>
              <a:ext cx="1089" cy="363"/>
            </a:xfrm>
            <a:prstGeom prst="rect">
              <a:avLst/>
            </a:prstGeom>
            <a:solidFill>
              <a:srgbClr val="BCDFDE"/>
            </a:solidFill>
            <a:ln w="9525">
              <a:noFill/>
              <a:miter lim="800000"/>
            </a:ln>
            <a:effectLst/>
          </p:spPr>
          <p:txBody>
            <a:bodyPr wrap="none" anchor="ctr"/>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2400" b="1" i="0" u="none" strike="noStrike" kern="1200" cap="none" spc="0" normalizeH="0" baseline="0" noProof="0" smtClean="0">
                  <a:ln>
                    <a:noFill/>
                  </a:ln>
                  <a:solidFill>
                    <a:schemeClr val="tx1"/>
                  </a:solidFill>
                  <a:effectLst>
                    <a:outerShdw blurRad="38100" dist="38100" dir="2700000" algn="tl">
                      <a:srgbClr val="FFFFFF"/>
                    </a:outerShdw>
                  </a:effectLst>
                  <a:uLnTx/>
                  <a:uFillTx/>
                  <a:latin typeface="Arial" panose="020B0604020202020204" pitchFamily="34" charset="0"/>
                  <a:ea typeface="宋体" panose="02010600030101010101" pitchFamily="2" charset="-122"/>
                  <a:cs typeface="+mn-cs"/>
                </a:rPr>
                <a:t> </a:t>
              </a:r>
              <a:r>
                <a:rPr kumimoji="0" lang="zh-CN" altLang="en-US" sz="1600" b="1"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编码</a:t>
              </a:r>
              <a:r>
                <a:rPr kumimoji="0" lang="zh-CN" altLang="en-US" sz="1600" b="1" i="0" u="none" strike="noStrike" kern="1200" cap="none" spc="0" normalizeH="0" baseline="0" noProof="0" smtClean="0">
                  <a:ln>
                    <a:noFill/>
                  </a:ln>
                  <a:solidFill>
                    <a:schemeClr val="tx1"/>
                  </a:solidFill>
                  <a:effectLst>
                    <a:outerShdw blurRad="38100" dist="38100" dir="2700000" algn="tl">
                      <a:srgbClr val="FFFFFF"/>
                    </a:outerShdw>
                  </a:effectLst>
                  <a:uLnTx/>
                  <a:uFillTx/>
                  <a:latin typeface="Arial" panose="020B0604020202020204" pitchFamily="34" charset="0"/>
                  <a:ea typeface="宋体" panose="02010600030101010101" pitchFamily="2" charset="-122"/>
                  <a:cs typeface="+mn-cs"/>
                </a:rPr>
                <a:t> </a:t>
              </a:r>
              <a:endParaRPr kumimoji="0" lang="zh-CN" altLang="en-US" sz="1600" b="1" i="0" u="none" strike="noStrike" kern="1200" cap="none" spc="0" normalizeH="0" baseline="0" noProof="0" smtClean="0">
                <a:ln>
                  <a:noFill/>
                </a:ln>
                <a:solidFill>
                  <a:schemeClr val="tx1"/>
                </a:solidFill>
                <a:effectLst>
                  <a:outerShdw blurRad="38100" dist="38100" dir="2700000" algn="tl">
                    <a:srgbClr val="FFFFFF"/>
                  </a:outerShdw>
                </a:effectLst>
                <a:uLnTx/>
                <a:uFillTx/>
                <a:latin typeface="Arial" panose="020B0604020202020204" pitchFamily="34" charset="0"/>
                <a:ea typeface="宋体" panose="02010600030101010101" pitchFamily="2" charset="-122"/>
                <a:cs typeface="+mn-cs"/>
              </a:endParaRPr>
            </a:p>
          </p:txBody>
        </p:sp>
        <p:sp>
          <p:nvSpPr>
            <p:cNvPr id="12298" name="Rectangle 13"/>
            <p:cNvSpPr/>
            <p:nvPr/>
          </p:nvSpPr>
          <p:spPr>
            <a:xfrm>
              <a:off x="4150" y="3113"/>
              <a:ext cx="1089" cy="362"/>
            </a:xfrm>
            <a:prstGeom prst="rect">
              <a:avLst/>
            </a:prstGeom>
            <a:solidFill>
              <a:srgbClr val="BCDFDE"/>
            </a:solidFill>
            <a:ln w="9525">
              <a:noFill/>
            </a:ln>
          </p:spPr>
          <p:txBody>
            <a:bodyPr wrap="none" anchor="ctr"/>
            <a:p>
              <a:pPr algn="ctr"/>
              <a:r>
                <a:rPr lang="zh-CN" altLang="en-US" sz="1600" b="1" dirty="0">
                  <a:latin typeface="Arial" panose="020B0604020202020204" pitchFamily="34" charset="0"/>
                  <a:ea typeface="宋体" panose="02010600030101010101" pitchFamily="2" charset="-122"/>
                </a:rPr>
                <a:t>组装和确认测试</a:t>
              </a:r>
              <a:endParaRPr lang="zh-CN" altLang="en-US" sz="1600" b="1" dirty="0">
                <a:latin typeface="Arial" panose="020B0604020202020204" pitchFamily="34" charset="0"/>
                <a:ea typeface="宋体" panose="02010600030101010101" pitchFamily="2" charset="-122"/>
              </a:endParaRPr>
            </a:p>
          </p:txBody>
        </p:sp>
        <p:sp>
          <p:nvSpPr>
            <p:cNvPr id="12299" name="Rectangle 14"/>
            <p:cNvSpPr/>
            <p:nvPr/>
          </p:nvSpPr>
          <p:spPr>
            <a:xfrm>
              <a:off x="4150" y="3657"/>
              <a:ext cx="1089" cy="363"/>
            </a:xfrm>
            <a:prstGeom prst="rect">
              <a:avLst/>
            </a:prstGeom>
            <a:solidFill>
              <a:srgbClr val="FF99CC"/>
            </a:solidFill>
            <a:ln w="9525">
              <a:noFill/>
            </a:ln>
          </p:spPr>
          <p:txBody>
            <a:bodyPr wrap="none" anchor="ctr"/>
            <a:p>
              <a:pPr algn="ctr"/>
              <a:r>
                <a:rPr lang="zh-CN" altLang="en-US" sz="1600" b="1" dirty="0">
                  <a:latin typeface="Arial" panose="020B0604020202020204" pitchFamily="34" charset="0"/>
                  <a:ea typeface="宋体" panose="02010600030101010101" pitchFamily="2" charset="-122"/>
                </a:rPr>
                <a:t>维护</a:t>
              </a:r>
              <a:endParaRPr lang="zh-CN" altLang="en-US" sz="1600" b="1" dirty="0">
                <a:latin typeface="Arial" panose="020B0604020202020204" pitchFamily="34" charset="0"/>
                <a:ea typeface="宋体" panose="02010600030101010101" pitchFamily="2" charset="-122"/>
              </a:endParaRPr>
            </a:p>
          </p:txBody>
        </p:sp>
        <p:sp>
          <p:nvSpPr>
            <p:cNvPr id="131087" name="Line 15"/>
            <p:cNvSpPr>
              <a:spLocks noChangeShapeType="1"/>
            </p:cNvSpPr>
            <p:nvPr/>
          </p:nvSpPr>
          <p:spPr bwMode="auto">
            <a:xfrm>
              <a:off x="4694" y="3475"/>
              <a:ext cx="0" cy="182"/>
            </a:xfrm>
            <a:prstGeom prst="line">
              <a:avLst/>
            </a:prstGeom>
            <a:noFill/>
            <a:ln w="38100">
              <a:solidFill>
                <a:schemeClr val="tx1"/>
              </a:solidFill>
              <a:round/>
              <a:tailEnd type="triangle" w="med" len="med"/>
            </a:ln>
            <a:effectLst/>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smtClean="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131088" name="Line 16"/>
            <p:cNvSpPr>
              <a:spLocks noChangeShapeType="1"/>
            </p:cNvSpPr>
            <p:nvPr/>
          </p:nvSpPr>
          <p:spPr bwMode="auto">
            <a:xfrm>
              <a:off x="4694" y="2931"/>
              <a:ext cx="0" cy="182"/>
            </a:xfrm>
            <a:prstGeom prst="line">
              <a:avLst/>
            </a:prstGeom>
            <a:noFill/>
            <a:ln w="38100">
              <a:solidFill>
                <a:schemeClr val="tx1"/>
              </a:solidFill>
              <a:round/>
              <a:tailEnd type="triangle" w="med" len="med"/>
            </a:ln>
            <a:effectLst/>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smtClean="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131089" name="Line 17"/>
            <p:cNvSpPr>
              <a:spLocks noChangeShapeType="1"/>
            </p:cNvSpPr>
            <p:nvPr/>
          </p:nvSpPr>
          <p:spPr bwMode="auto">
            <a:xfrm>
              <a:off x="4694" y="2341"/>
              <a:ext cx="0" cy="227"/>
            </a:xfrm>
            <a:prstGeom prst="line">
              <a:avLst/>
            </a:prstGeom>
            <a:noFill/>
            <a:ln w="38100">
              <a:solidFill>
                <a:schemeClr val="tx1"/>
              </a:solidFill>
              <a:round/>
              <a:tailEnd type="triangle" w="med" len="med"/>
            </a:ln>
            <a:effectLst/>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smtClean="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131090" name="Line 18"/>
            <p:cNvSpPr>
              <a:spLocks noChangeShapeType="1"/>
            </p:cNvSpPr>
            <p:nvPr/>
          </p:nvSpPr>
          <p:spPr bwMode="auto">
            <a:xfrm>
              <a:off x="4694" y="1797"/>
              <a:ext cx="0" cy="227"/>
            </a:xfrm>
            <a:prstGeom prst="line">
              <a:avLst/>
            </a:prstGeom>
            <a:noFill/>
            <a:ln w="38100">
              <a:solidFill>
                <a:schemeClr val="tx1"/>
              </a:solidFill>
              <a:round/>
              <a:tailEnd type="triangle" w="med" len="med"/>
            </a:ln>
            <a:effectLst/>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smtClean="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131091" name="Line 19"/>
            <p:cNvSpPr>
              <a:spLocks noChangeShapeType="1"/>
            </p:cNvSpPr>
            <p:nvPr/>
          </p:nvSpPr>
          <p:spPr bwMode="auto">
            <a:xfrm>
              <a:off x="4694" y="1207"/>
              <a:ext cx="0" cy="227"/>
            </a:xfrm>
            <a:prstGeom prst="line">
              <a:avLst/>
            </a:prstGeom>
            <a:noFill/>
            <a:ln w="38100">
              <a:solidFill>
                <a:schemeClr val="tx1"/>
              </a:solidFill>
              <a:round/>
              <a:tailEnd type="triangle" w="med" len="med"/>
            </a:ln>
            <a:effectLst/>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smtClean="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131092" name="Line 20"/>
            <p:cNvSpPr>
              <a:spLocks noChangeShapeType="1"/>
            </p:cNvSpPr>
            <p:nvPr/>
          </p:nvSpPr>
          <p:spPr bwMode="auto">
            <a:xfrm>
              <a:off x="4694" y="663"/>
              <a:ext cx="0" cy="227"/>
            </a:xfrm>
            <a:prstGeom prst="line">
              <a:avLst/>
            </a:prstGeom>
            <a:noFill/>
            <a:ln w="38100">
              <a:solidFill>
                <a:schemeClr val="tx1"/>
              </a:solidFill>
              <a:round/>
              <a:tailEnd type="triangle" w="med" len="med"/>
            </a:ln>
            <a:effectLst/>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smtClean="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grpSp>
      <p:sp>
        <p:nvSpPr>
          <p:cNvPr id="4" name="右箭头 3"/>
          <p:cNvSpPr/>
          <p:nvPr/>
        </p:nvSpPr>
        <p:spPr>
          <a:xfrm>
            <a:off x="2658110" y="3614420"/>
            <a:ext cx="1066800" cy="685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6388" name="Picture 3" descr="C:\Users\speng\Desktop\PPT Presentation1-11\图\4-1瀑布模型.png4-1瀑布模型"/>
          <p:cNvPicPr>
            <a:picLocks noChangeAspect="1"/>
          </p:cNvPicPr>
          <p:nvPr/>
        </p:nvPicPr>
        <p:blipFill>
          <a:blip r:embed="rId1"/>
          <a:stretch>
            <a:fillRect/>
          </a:stretch>
        </p:blipFill>
        <p:spPr>
          <a:xfrm>
            <a:off x="1873250" y="1461770"/>
            <a:ext cx="7270750" cy="1473835"/>
          </a:xfrm>
          <a:prstGeom prst="rect">
            <a:avLst/>
          </a:prstGeom>
          <a:solidFill>
            <a:srgbClr val="96E3FE"/>
          </a:solidFill>
          <a:ln w="12700">
            <a:noFill/>
          </a:ln>
        </p:spPr>
      </p:pic>
      <p:sp>
        <p:nvSpPr>
          <p:cNvPr id="3" name="内容占位符 2"/>
          <p:cNvSpPr>
            <a:spLocks noGrp="1"/>
          </p:cNvSpPr>
          <p:nvPr>
            <p:ph idx="1"/>
          </p:nvPr>
        </p:nvSpPr>
        <p:spPr>
          <a:xfrm>
            <a:off x="2676525" y="2729230"/>
            <a:ext cx="6172200" cy="3122930"/>
          </a:xfrm>
        </p:spPr>
        <p:txBody>
          <a:bodyPr/>
          <a:p>
            <a:pPr>
              <a:buFont typeface="Wingdings" panose="05000000000000000000" charset="0"/>
              <a:buChar char="n"/>
            </a:pPr>
            <a:r>
              <a:rPr lang="zh-CN" altLang="en-US" sz="2000"/>
              <a:t>增加了项目策划</a:t>
            </a:r>
            <a:endParaRPr lang="zh-CN" altLang="en-US" sz="2000"/>
          </a:p>
          <a:p>
            <a:pPr>
              <a:buFont typeface="Wingdings" panose="05000000000000000000" charset="0"/>
              <a:buChar char="n"/>
            </a:pPr>
            <a:r>
              <a:rPr lang="zh-CN" altLang="en-US" sz="2000"/>
              <a:t>将设计合编码测试分开</a:t>
            </a:r>
            <a:endParaRPr lang="zh-CN" altLang="en-US" sz="2000"/>
          </a:p>
          <a:p>
            <a:pPr>
              <a:buFont typeface="Wingdings" panose="05000000000000000000" charset="0"/>
              <a:buChar char="n"/>
            </a:pPr>
            <a:r>
              <a:rPr lang="zh-CN" altLang="en-US" sz="2000"/>
              <a:t>并进一步细化各个阶段</a:t>
            </a:r>
            <a:endParaRPr lang="zh-CN" altLang="en-US" sz="2000"/>
          </a:p>
          <a:p>
            <a:pPr>
              <a:buFont typeface="Wingdings" panose="05000000000000000000" charset="0"/>
              <a:buChar char="n"/>
            </a:pPr>
            <a:r>
              <a:rPr lang="zh-CN" altLang="en-US" sz="2000"/>
              <a:t>软件生命周期由原来的</a:t>
            </a:r>
            <a:r>
              <a:rPr lang="zh-CN" altLang="en-US" sz="2000">
                <a:solidFill>
                  <a:schemeClr val="accent2"/>
                </a:solidFill>
              </a:rPr>
              <a:t>三时期七阶段</a:t>
            </a:r>
            <a:r>
              <a:rPr lang="en-US" altLang="zh-CN" sz="2000">
                <a:sym typeface="+mn-ea"/>
              </a:rPr>
              <a:t>====</a:t>
            </a:r>
            <a:r>
              <a:rPr lang="zh-CN" altLang="en-US" sz="2000">
                <a:sym typeface="+mn-ea"/>
              </a:rPr>
              <a:t>》</a:t>
            </a:r>
            <a:r>
              <a:rPr lang="zh-CN" altLang="en-US" sz="2000">
                <a:solidFill>
                  <a:schemeClr val="accent2"/>
                </a:solidFill>
                <a:sym typeface="+mn-ea"/>
              </a:rPr>
              <a:t>五时期十七个阶段</a:t>
            </a:r>
            <a:r>
              <a:rPr lang="zh-CN" altLang="en-US" sz="2000">
                <a:sym typeface="+mn-ea"/>
              </a:rPr>
              <a:t>。</a:t>
            </a:r>
            <a:endParaRPr lang="zh-CN" altLang="en-US" sz="2000">
              <a:sym typeface="+mn-ea"/>
            </a:endParaRPr>
          </a:p>
          <a:p>
            <a:pPr>
              <a:buFont typeface="Wingdings" panose="05000000000000000000" charset="0"/>
              <a:buChar char="n"/>
            </a:pPr>
            <a:r>
              <a:rPr lang="zh-CN" altLang="en-US" sz="2000">
                <a:sym typeface="+mn-ea"/>
              </a:rPr>
              <a:t>仍然</a:t>
            </a:r>
            <a:r>
              <a:rPr lang="zh-CN" altLang="en-US" sz="2000">
                <a:solidFill>
                  <a:schemeClr val="accent2"/>
                </a:solidFill>
                <a:sym typeface="+mn-ea"/>
              </a:rPr>
              <a:t>保持</a:t>
            </a:r>
            <a:r>
              <a:rPr lang="zh-CN" altLang="en-US" sz="2000">
                <a:sym typeface="+mn-ea"/>
              </a:rPr>
              <a:t>原来的特点</a:t>
            </a:r>
            <a:endParaRPr lang="zh-CN" altLang="en-US" sz="2000">
              <a:sym typeface="+mn-ea"/>
            </a:endParaRPr>
          </a:p>
        </p:txBody>
      </p:sp>
      <p:sp>
        <p:nvSpPr>
          <p:cNvPr id="2" name="Slide Number Placeholder 4"/>
          <p:cNvSpPr txBox="1">
            <a:spLocks noGrp="1" noChangeArrowheads="1"/>
          </p:cNvSpPr>
          <p:nvPr>
            <p:ph type="sldNum" sz="quarter" idx="1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b" anchorCtr="0" compatLnSpc="1"/>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A8B4125A-EF5F-40B2-90BB-8016393CA654}" type="slidenum">
              <a:rPr kumimoji="0" lang="en-US" altLang="zh-CN" sz="1000" b="0" i="0" u="none" strike="noStrike" kern="1200" cap="none" spc="0" normalizeH="0" baseline="0" noProof="1" dirty="0" smtClean="0">
                <a:ln>
                  <a:noFill/>
                </a:ln>
                <a:solidFill>
                  <a:schemeClr val="tx1"/>
                </a:solidFill>
                <a:effectLst/>
                <a:uLnTx/>
                <a:uFillTx/>
                <a:latin typeface="Helvetica" pitchFamily="-128" charset="0"/>
                <a:ea typeface="MS PGothic" panose="020B0600070205080204" pitchFamily="34" charset="-128"/>
                <a:cs typeface="+mn-ea"/>
              </a:rPr>
            </a:fld>
            <a:endParaRPr kumimoji="0" lang="en-US" altLang="zh-CN" sz="1000" b="0" i="0" u="none" strike="noStrike" kern="1200" cap="none" spc="0" normalizeH="0" baseline="0" noProof="1" smtClean="0">
              <a:ln>
                <a:noFill/>
              </a:ln>
              <a:solidFill>
                <a:schemeClr val="tx1"/>
              </a:solidFill>
              <a:effectLst/>
              <a:uLnTx/>
              <a:uFillTx/>
              <a:latin typeface="Helvetica" pitchFamily="-128" charset="0"/>
              <a:ea typeface="MS PGothic" panose="020B0600070205080204" pitchFamily="34" charset="-128"/>
              <a:cs typeface="+mn-ea"/>
            </a:endParaRPr>
          </a:p>
        </p:txBody>
      </p:sp>
      <p:sp>
        <p:nvSpPr>
          <p:cNvPr id="16387" name="Rectangle 2"/>
          <p:cNvSpPr>
            <a:spLocks noGrp="1"/>
          </p:cNvSpPr>
          <p:nvPr>
            <p:ph type="title"/>
          </p:nvPr>
        </p:nvSpPr>
        <p:spPr>
          <a:xfrm>
            <a:off x="613966" y="406800"/>
            <a:ext cx="2549525" cy="604520"/>
          </a:xfrm>
        </p:spPr>
        <p:txBody>
          <a:bodyPr vert="horz" wrap="none" lIns="63500" tIns="25400" rIns="63500" bIns="25400" anchor="t">
            <a:spAutoFit/>
          </a:bodyPr>
          <a:p>
            <a:pPr eaLnBrk="1" hangingPunct="1"/>
            <a:r>
              <a:rPr lang="zh-CN" altLang="en-US" sz="3600" dirty="0">
                <a:ea typeface="宋体" panose="02010600030101010101" pitchFamily="2" charset="-122"/>
              </a:rPr>
              <a:t>新瀑布模型</a:t>
            </a:r>
            <a:endParaRPr lang="zh-CN" altLang="en-US" sz="3600" dirty="0">
              <a:ea typeface="宋体" panose="02010600030101010101" pitchFamily="2" charset="-122"/>
            </a:endParaRPr>
          </a:p>
        </p:txBody>
      </p:sp>
      <p:grpSp>
        <p:nvGrpSpPr>
          <p:cNvPr id="12292" name="Group 7"/>
          <p:cNvGrpSpPr/>
          <p:nvPr/>
        </p:nvGrpSpPr>
        <p:grpSpPr>
          <a:xfrm>
            <a:off x="479425" y="1330325"/>
            <a:ext cx="1280160" cy="4906645"/>
            <a:chOff x="4150" y="346"/>
            <a:chExt cx="1089" cy="3674"/>
          </a:xfrm>
        </p:grpSpPr>
        <p:sp>
          <p:nvSpPr>
            <p:cNvPr id="12293" name="Rectangle 8"/>
            <p:cNvSpPr/>
            <p:nvPr/>
          </p:nvSpPr>
          <p:spPr>
            <a:xfrm>
              <a:off x="4150" y="346"/>
              <a:ext cx="1089" cy="317"/>
            </a:xfrm>
            <a:prstGeom prst="rect">
              <a:avLst/>
            </a:prstGeom>
            <a:solidFill>
              <a:srgbClr val="FFC2AD"/>
            </a:solidFill>
            <a:ln w="9525">
              <a:noFill/>
            </a:ln>
          </p:spPr>
          <p:txBody>
            <a:bodyPr wrap="none" anchor="ctr"/>
            <a:p>
              <a:pPr algn="ctr"/>
              <a:r>
                <a:rPr lang="zh-CN" altLang="en-US" sz="1400" b="1" dirty="0">
                  <a:latin typeface="Arial" panose="020B0604020202020204" pitchFamily="34" charset="0"/>
                  <a:ea typeface="宋体" panose="02010600030101010101" pitchFamily="2" charset="-122"/>
                </a:rPr>
                <a:t>可行性研究</a:t>
              </a:r>
              <a:endParaRPr lang="zh-CN" altLang="en-US" sz="1400" b="1" dirty="0">
                <a:latin typeface="Arial" panose="020B0604020202020204" pitchFamily="34" charset="0"/>
                <a:ea typeface="宋体" panose="02010600030101010101" pitchFamily="2" charset="-122"/>
              </a:endParaRPr>
            </a:p>
          </p:txBody>
        </p:sp>
        <p:sp>
          <p:nvSpPr>
            <p:cNvPr id="12294" name="Rectangle 9"/>
            <p:cNvSpPr/>
            <p:nvPr/>
          </p:nvSpPr>
          <p:spPr>
            <a:xfrm>
              <a:off x="4150" y="890"/>
              <a:ext cx="1089" cy="317"/>
            </a:xfrm>
            <a:prstGeom prst="rect">
              <a:avLst/>
            </a:prstGeom>
            <a:solidFill>
              <a:srgbClr val="FFC2AD"/>
            </a:solidFill>
            <a:ln w="9525">
              <a:noFill/>
            </a:ln>
          </p:spPr>
          <p:txBody>
            <a:bodyPr wrap="none" anchor="ctr"/>
            <a:p>
              <a:pPr algn="ctr"/>
              <a:r>
                <a:rPr lang="zh-CN" altLang="en-US" sz="1400" b="1" dirty="0">
                  <a:latin typeface="Arial" panose="020B0604020202020204" pitchFamily="34" charset="0"/>
                  <a:ea typeface="宋体" panose="02010600030101010101" pitchFamily="2" charset="-122"/>
                </a:rPr>
                <a:t>需求分析</a:t>
              </a:r>
              <a:endParaRPr lang="zh-CN" altLang="en-US" sz="1400" b="1" dirty="0">
                <a:latin typeface="Arial" panose="020B0604020202020204" pitchFamily="34" charset="0"/>
                <a:ea typeface="宋体" panose="02010600030101010101" pitchFamily="2" charset="-122"/>
              </a:endParaRPr>
            </a:p>
          </p:txBody>
        </p:sp>
        <p:sp>
          <p:nvSpPr>
            <p:cNvPr id="12295" name="Rectangle 10"/>
            <p:cNvSpPr/>
            <p:nvPr/>
          </p:nvSpPr>
          <p:spPr>
            <a:xfrm>
              <a:off x="4150" y="1434"/>
              <a:ext cx="1089" cy="363"/>
            </a:xfrm>
            <a:prstGeom prst="rect">
              <a:avLst/>
            </a:prstGeom>
            <a:solidFill>
              <a:srgbClr val="BCDFDE"/>
            </a:solidFill>
            <a:ln w="9525">
              <a:noFill/>
            </a:ln>
          </p:spPr>
          <p:txBody>
            <a:bodyPr wrap="none" anchor="ctr"/>
            <a:p>
              <a:pPr algn="ctr"/>
              <a:r>
                <a:rPr lang="zh-CN" altLang="en-US" sz="1400" b="1" dirty="0">
                  <a:latin typeface="Arial" panose="020B0604020202020204" pitchFamily="34" charset="0"/>
                  <a:ea typeface="宋体" panose="02010600030101010101" pitchFamily="2" charset="-122"/>
                </a:rPr>
                <a:t>概要设计</a:t>
              </a:r>
              <a:endParaRPr lang="zh-CN" altLang="en-US" sz="1400" b="1" dirty="0">
                <a:latin typeface="Arial" panose="020B0604020202020204" pitchFamily="34" charset="0"/>
                <a:ea typeface="宋体" panose="02010600030101010101" pitchFamily="2" charset="-122"/>
              </a:endParaRPr>
            </a:p>
          </p:txBody>
        </p:sp>
        <p:sp>
          <p:nvSpPr>
            <p:cNvPr id="131083" name="Rectangle 11"/>
            <p:cNvSpPr>
              <a:spLocks noChangeArrowheads="1"/>
            </p:cNvSpPr>
            <p:nvPr/>
          </p:nvSpPr>
          <p:spPr bwMode="auto">
            <a:xfrm>
              <a:off x="4150" y="2024"/>
              <a:ext cx="1089" cy="317"/>
            </a:xfrm>
            <a:prstGeom prst="rect">
              <a:avLst/>
            </a:prstGeom>
            <a:solidFill>
              <a:srgbClr val="BCDFDE"/>
            </a:solidFill>
            <a:ln w="9525">
              <a:noFill/>
              <a:miter lim="800000"/>
            </a:ln>
            <a:effectLst/>
          </p:spPr>
          <p:txBody>
            <a:bodyPr wrap="none" anchor="ctr"/>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2000" b="1" i="0" u="none" strike="noStrike" kern="1200" cap="none" spc="0" normalizeH="0" baseline="0" noProof="0" smtClean="0">
                  <a:ln>
                    <a:noFill/>
                  </a:ln>
                  <a:solidFill>
                    <a:schemeClr val="tx1"/>
                  </a:solidFill>
                  <a:effectLst>
                    <a:outerShdw blurRad="38100" dist="38100" dir="2700000" algn="tl">
                      <a:srgbClr val="FFFFFF"/>
                    </a:outerShdw>
                  </a:effectLst>
                  <a:uLnTx/>
                  <a:uFillTx/>
                  <a:latin typeface="Arial" panose="020B0604020202020204" pitchFamily="34" charset="0"/>
                  <a:ea typeface="宋体" panose="02010600030101010101" pitchFamily="2" charset="-122"/>
                  <a:cs typeface="+mn-cs"/>
                </a:rPr>
                <a:t> </a:t>
              </a:r>
              <a:r>
                <a:rPr kumimoji="0" lang="zh-CN" altLang="en-US" sz="1400" b="1"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详细设计</a:t>
              </a:r>
              <a:r>
                <a:rPr kumimoji="0" lang="zh-CN" altLang="en-US" sz="2000" b="1" i="0" u="none" strike="noStrike" kern="1200" cap="none" spc="0" normalizeH="0" baseline="0" noProof="0" smtClean="0">
                  <a:ln>
                    <a:noFill/>
                  </a:ln>
                  <a:solidFill>
                    <a:schemeClr val="tx1"/>
                  </a:solidFill>
                  <a:effectLst>
                    <a:outerShdw blurRad="38100" dist="38100" dir="2700000" algn="tl">
                      <a:srgbClr val="FFFFFF"/>
                    </a:outerShdw>
                  </a:effectLst>
                  <a:uLnTx/>
                  <a:uFillTx/>
                  <a:latin typeface="Arial" panose="020B0604020202020204" pitchFamily="34" charset="0"/>
                  <a:ea typeface="宋体" panose="02010600030101010101" pitchFamily="2" charset="-122"/>
                  <a:cs typeface="+mn-cs"/>
                </a:rPr>
                <a:t> </a:t>
              </a:r>
              <a:endParaRPr kumimoji="0" lang="zh-CN" altLang="en-US" sz="2000" b="1" i="0" u="none" strike="noStrike" kern="1200" cap="none" spc="0" normalizeH="0" baseline="0" noProof="0" smtClean="0">
                <a:ln>
                  <a:noFill/>
                </a:ln>
                <a:solidFill>
                  <a:schemeClr val="tx1"/>
                </a:solidFill>
                <a:effectLst>
                  <a:outerShdw blurRad="38100" dist="38100" dir="2700000" algn="tl">
                    <a:srgbClr val="FFFFFF"/>
                  </a:outerShdw>
                </a:effectLst>
                <a:uLnTx/>
                <a:uFillTx/>
                <a:latin typeface="Arial" panose="020B0604020202020204" pitchFamily="34" charset="0"/>
                <a:ea typeface="宋体" panose="02010600030101010101" pitchFamily="2" charset="-122"/>
                <a:cs typeface="+mn-cs"/>
              </a:endParaRPr>
            </a:p>
          </p:txBody>
        </p:sp>
        <p:sp>
          <p:nvSpPr>
            <p:cNvPr id="131084" name="Rectangle 12"/>
            <p:cNvSpPr>
              <a:spLocks noChangeArrowheads="1"/>
            </p:cNvSpPr>
            <p:nvPr/>
          </p:nvSpPr>
          <p:spPr bwMode="auto">
            <a:xfrm>
              <a:off x="4150" y="2568"/>
              <a:ext cx="1089" cy="363"/>
            </a:xfrm>
            <a:prstGeom prst="rect">
              <a:avLst/>
            </a:prstGeom>
            <a:solidFill>
              <a:srgbClr val="BCDFDE"/>
            </a:solidFill>
            <a:ln w="9525">
              <a:noFill/>
              <a:miter lim="800000"/>
            </a:ln>
            <a:effectLst/>
          </p:spPr>
          <p:txBody>
            <a:bodyPr wrap="none" anchor="ctr"/>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2000" b="1" i="0" u="none" strike="noStrike" kern="1200" cap="none" spc="0" normalizeH="0" baseline="0" noProof="0" smtClean="0">
                  <a:ln>
                    <a:noFill/>
                  </a:ln>
                  <a:solidFill>
                    <a:schemeClr val="tx1"/>
                  </a:solidFill>
                  <a:effectLst>
                    <a:outerShdw blurRad="38100" dist="38100" dir="2700000" algn="tl">
                      <a:srgbClr val="FFFFFF"/>
                    </a:outerShdw>
                  </a:effectLst>
                  <a:uLnTx/>
                  <a:uFillTx/>
                  <a:latin typeface="Arial" panose="020B0604020202020204" pitchFamily="34" charset="0"/>
                  <a:ea typeface="宋体" panose="02010600030101010101" pitchFamily="2" charset="-122"/>
                  <a:cs typeface="+mn-cs"/>
                </a:rPr>
                <a:t> </a:t>
              </a:r>
              <a:r>
                <a:rPr kumimoji="0" lang="zh-CN" altLang="en-US" sz="1400" b="1"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编码</a:t>
              </a:r>
              <a:r>
                <a:rPr kumimoji="0" lang="zh-CN" altLang="en-US" sz="1400" b="1" i="0" u="none" strike="noStrike" kern="1200" cap="none" spc="0" normalizeH="0" baseline="0" noProof="0" smtClean="0">
                  <a:ln>
                    <a:noFill/>
                  </a:ln>
                  <a:solidFill>
                    <a:schemeClr val="tx1"/>
                  </a:solidFill>
                  <a:effectLst>
                    <a:outerShdw blurRad="38100" dist="38100" dir="2700000" algn="tl">
                      <a:srgbClr val="FFFFFF"/>
                    </a:outerShdw>
                  </a:effectLst>
                  <a:uLnTx/>
                  <a:uFillTx/>
                  <a:latin typeface="Arial" panose="020B0604020202020204" pitchFamily="34" charset="0"/>
                  <a:ea typeface="宋体" panose="02010600030101010101" pitchFamily="2" charset="-122"/>
                  <a:cs typeface="+mn-cs"/>
                </a:rPr>
                <a:t> </a:t>
              </a:r>
              <a:endParaRPr kumimoji="0" lang="zh-CN" altLang="en-US" sz="1400" b="1" i="0" u="none" strike="noStrike" kern="1200" cap="none" spc="0" normalizeH="0" baseline="0" noProof="0" smtClean="0">
                <a:ln>
                  <a:noFill/>
                </a:ln>
                <a:solidFill>
                  <a:schemeClr val="tx1"/>
                </a:solidFill>
                <a:effectLst>
                  <a:outerShdw blurRad="38100" dist="38100" dir="2700000" algn="tl">
                    <a:srgbClr val="FFFFFF"/>
                  </a:outerShdw>
                </a:effectLst>
                <a:uLnTx/>
                <a:uFillTx/>
                <a:latin typeface="Arial" panose="020B0604020202020204" pitchFamily="34" charset="0"/>
                <a:ea typeface="宋体" panose="02010600030101010101" pitchFamily="2" charset="-122"/>
                <a:cs typeface="+mn-cs"/>
              </a:endParaRPr>
            </a:p>
          </p:txBody>
        </p:sp>
        <p:sp>
          <p:nvSpPr>
            <p:cNvPr id="12298" name="Rectangle 13"/>
            <p:cNvSpPr/>
            <p:nvPr/>
          </p:nvSpPr>
          <p:spPr>
            <a:xfrm>
              <a:off x="4150" y="3113"/>
              <a:ext cx="1089" cy="362"/>
            </a:xfrm>
            <a:prstGeom prst="rect">
              <a:avLst/>
            </a:prstGeom>
            <a:solidFill>
              <a:srgbClr val="BCDFDE"/>
            </a:solidFill>
            <a:ln w="9525">
              <a:noFill/>
            </a:ln>
          </p:spPr>
          <p:txBody>
            <a:bodyPr wrap="none" anchor="ctr"/>
            <a:p>
              <a:pPr algn="ctr"/>
              <a:r>
                <a:rPr lang="zh-CN" altLang="en-US" sz="1400" b="1" dirty="0">
                  <a:latin typeface="Arial" panose="020B0604020202020204" pitchFamily="34" charset="0"/>
                  <a:ea typeface="宋体" panose="02010600030101010101" pitchFamily="2" charset="-122"/>
                </a:rPr>
                <a:t>组装和确认测试</a:t>
              </a:r>
              <a:endParaRPr lang="zh-CN" altLang="en-US" sz="1400" b="1" dirty="0">
                <a:latin typeface="Arial" panose="020B0604020202020204" pitchFamily="34" charset="0"/>
                <a:ea typeface="宋体" panose="02010600030101010101" pitchFamily="2" charset="-122"/>
              </a:endParaRPr>
            </a:p>
          </p:txBody>
        </p:sp>
        <p:sp>
          <p:nvSpPr>
            <p:cNvPr id="12299" name="Rectangle 14"/>
            <p:cNvSpPr/>
            <p:nvPr/>
          </p:nvSpPr>
          <p:spPr>
            <a:xfrm>
              <a:off x="4150" y="3657"/>
              <a:ext cx="1089" cy="363"/>
            </a:xfrm>
            <a:prstGeom prst="rect">
              <a:avLst/>
            </a:prstGeom>
            <a:solidFill>
              <a:srgbClr val="FF99CC"/>
            </a:solidFill>
            <a:ln w="9525">
              <a:noFill/>
            </a:ln>
          </p:spPr>
          <p:txBody>
            <a:bodyPr wrap="none" anchor="ctr"/>
            <a:p>
              <a:pPr algn="ctr"/>
              <a:r>
                <a:rPr lang="zh-CN" altLang="en-US" sz="1400" b="1" dirty="0">
                  <a:latin typeface="Arial" panose="020B0604020202020204" pitchFamily="34" charset="0"/>
                  <a:ea typeface="宋体" panose="02010600030101010101" pitchFamily="2" charset="-122"/>
                </a:rPr>
                <a:t>维护</a:t>
              </a:r>
              <a:endParaRPr lang="zh-CN" altLang="en-US" sz="1400" b="1" dirty="0">
                <a:latin typeface="Arial" panose="020B0604020202020204" pitchFamily="34" charset="0"/>
                <a:ea typeface="宋体" panose="02010600030101010101" pitchFamily="2" charset="-122"/>
              </a:endParaRPr>
            </a:p>
          </p:txBody>
        </p:sp>
        <p:sp>
          <p:nvSpPr>
            <p:cNvPr id="131087" name="Line 15"/>
            <p:cNvSpPr>
              <a:spLocks noChangeShapeType="1"/>
            </p:cNvSpPr>
            <p:nvPr/>
          </p:nvSpPr>
          <p:spPr bwMode="auto">
            <a:xfrm>
              <a:off x="4694" y="3475"/>
              <a:ext cx="0" cy="182"/>
            </a:xfrm>
            <a:prstGeom prst="line">
              <a:avLst/>
            </a:prstGeom>
            <a:noFill/>
            <a:ln w="38100">
              <a:solidFill>
                <a:schemeClr val="tx1"/>
              </a:solidFill>
              <a:round/>
              <a:tailEnd type="triangle" w="med" len="med"/>
            </a:ln>
            <a:effectLst/>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smtClean="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131088" name="Line 16"/>
            <p:cNvSpPr>
              <a:spLocks noChangeShapeType="1"/>
            </p:cNvSpPr>
            <p:nvPr/>
          </p:nvSpPr>
          <p:spPr bwMode="auto">
            <a:xfrm>
              <a:off x="4694" y="2931"/>
              <a:ext cx="0" cy="182"/>
            </a:xfrm>
            <a:prstGeom prst="line">
              <a:avLst/>
            </a:prstGeom>
            <a:noFill/>
            <a:ln w="38100">
              <a:solidFill>
                <a:schemeClr val="tx1"/>
              </a:solidFill>
              <a:round/>
              <a:tailEnd type="triangle" w="med" len="med"/>
            </a:ln>
            <a:effectLst/>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smtClean="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131089" name="Line 17"/>
            <p:cNvSpPr>
              <a:spLocks noChangeShapeType="1"/>
            </p:cNvSpPr>
            <p:nvPr/>
          </p:nvSpPr>
          <p:spPr bwMode="auto">
            <a:xfrm>
              <a:off x="4694" y="2341"/>
              <a:ext cx="0" cy="227"/>
            </a:xfrm>
            <a:prstGeom prst="line">
              <a:avLst/>
            </a:prstGeom>
            <a:noFill/>
            <a:ln w="38100">
              <a:solidFill>
                <a:schemeClr val="tx1"/>
              </a:solidFill>
              <a:round/>
              <a:tailEnd type="triangle" w="med" len="med"/>
            </a:ln>
            <a:effectLst/>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smtClean="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131090" name="Line 18"/>
            <p:cNvSpPr>
              <a:spLocks noChangeShapeType="1"/>
            </p:cNvSpPr>
            <p:nvPr/>
          </p:nvSpPr>
          <p:spPr bwMode="auto">
            <a:xfrm>
              <a:off x="4694" y="1797"/>
              <a:ext cx="0" cy="227"/>
            </a:xfrm>
            <a:prstGeom prst="line">
              <a:avLst/>
            </a:prstGeom>
            <a:noFill/>
            <a:ln w="38100">
              <a:solidFill>
                <a:schemeClr val="tx1"/>
              </a:solidFill>
              <a:round/>
              <a:tailEnd type="triangle" w="med" len="med"/>
            </a:ln>
            <a:effectLst/>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smtClean="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131091" name="Line 19"/>
            <p:cNvSpPr>
              <a:spLocks noChangeShapeType="1"/>
            </p:cNvSpPr>
            <p:nvPr/>
          </p:nvSpPr>
          <p:spPr bwMode="auto">
            <a:xfrm>
              <a:off x="4694" y="1207"/>
              <a:ext cx="0" cy="227"/>
            </a:xfrm>
            <a:prstGeom prst="line">
              <a:avLst/>
            </a:prstGeom>
            <a:noFill/>
            <a:ln w="38100">
              <a:solidFill>
                <a:schemeClr val="tx1"/>
              </a:solidFill>
              <a:round/>
              <a:tailEnd type="triangle" w="med" len="med"/>
            </a:ln>
            <a:effectLst/>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smtClean="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131092" name="Line 20"/>
            <p:cNvSpPr>
              <a:spLocks noChangeShapeType="1"/>
            </p:cNvSpPr>
            <p:nvPr/>
          </p:nvSpPr>
          <p:spPr bwMode="auto">
            <a:xfrm>
              <a:off x="4694" y="663"/>
              <a:ext cx="0" cy="227"/>
            </a:xfrm>
            <a:prstGeom prst="line">
              <a:avLst/>
            </a:prstGeom>
            <a:noFill/>
            <a:ln w="38100">
              <a:solidFill>
                <a:schemeClr val="tx1"/>
              </a:solidFill>
              <a:round/>
              <a:tailEnd type="triangle" w="med" len="med"/>
            </a:ln>
            <a:effectLst/>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smtClean="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grpSp>
      <p:sp>
        <p:nvSpPr>
          <p:cNvPr id="5" name="直角上箭头 4"/>
          <p:cNvSpPr/>
          <p:nvPr/>
        </p:nvSpPr>
        <p:spPr>
          <a:xfrm>
            <a:off x="1991360" y="2560955"/>
            <a:ext cx="649605" cy="57277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文本框 5"/>
          <p:cNvSpPr txBox="1"/>
          <p:nvPr/>
        </p:nvSpPr>
        <p:spPr>
          <a:xfrm>
            <a:off x="2057400" y="5800725"/>
            <a:ext cx="6366510" cy="829945"/>
          </a:xfrm>
          <a:prstGeom prst="rect">
            <a:avLst/>
          </a:prstGeom>
          <a:noFill/>
        </p:spPr>
        <p:txBody>
          <a:bodyPr wrap="square" rtlCol="0">
            <a:spAutoFit/>
          </a:bodyPr>
          <a:p>
            <a:r>
              <a:rPr lang="zh-CN" altLang="en-US" i="1" u="sng">
                <a:solidFill>
                  <a:schemeClr val="accent2"/>
                </a:solidFill>
              </a:rPr>
              <a:t>瀑布模型是软件工程的基本过程模型，也是最重要的过程模型</a:t>
            </a:r>
            <a:endParaRPr lang="zh-CN" altLang="en-US" i="1" u="sng">
              <a:solidFill>
                <a:schemeClr val="accent2"/>
              </a:solidFill>
            </a:endParaRPr>
          </a:p>
        </p:txBody>
      </p:sp>
    </p:spTree>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8436" name="Picture 3" descr="C:\Users\speng\Desktop\PPT Presentation1-11\图\4-3增量过程模型.png4-3增量过程模型"/>
          <p:cNvPicPr>
            <a:picLocks noChangeAspect="1"/>
          </p:cNvPicPr>
          <p:nvPr/>
        </p:nvPicPr>
        <p:blipFill>
          <a:blip r:embed="rId1"/>
          <a:stretch>
            <a:fillRect/>
          </a:stretch>
        </p:blipFill>
        <p:spPr>
          <a:xfrm>
            <a:off x="1713230" y="2975293"/>
            <a:ext cx="6875463" cy="3524250"/>
          </a:xfrm>
          <a:prstGeom prst="rect">
            <a:avLst/>
          </a:prstGeom>
          <a:solidFill>
            <a:srgbClr val="96E3FE"/>
          </a:solidFill>
          <a:ln w="12700">
            <a:noFill/>
          </a:ln>
        </p:spPr>
      </p:pic>
      <p:sp>
        <p:nvSpPr>
          <p:cNvPr id="3" name="内容占位符 2"/>
          <p:cNvSpPr>
            <a:spLocks noGrp="1"/>
          </p:cNvSpPr>
          <p:nvPr>
            <p:ph idx="1"/>
          </p:nvPr>
        </p:nvSpPr>
        <p:spPr>
          <a:xfrm>
            <a:off x="467995" y="972185"/>
            <a:ext cx="8208010" cy="3976370"/>
          </a:xfrm>
        </p:spPr>
        <p:txBody>
          <a:bodyPr/>
          <a:p>
            <a:pPr eaLnBrk="1" hangingPunct="1"/>
            <a:r>
              <a:rPr lang="zh-CN" altLang="en-US" b="1" dirty="0">
                <a:solidFill>
                  <a:srgbClr val="FF0000"/>
                </a:solidFill>
                <a:sym typeface="+mn-ea"/>
              </a:rPr>
              <a:t>增量</a:t>
            </a:r>
            <a:endParaRPr lang="zh-CN" altLang="en-US" b="1" dirty="0">
              <a:solidFill>
                <a:srgbClr val="FF0000"/>
              </a:solidFill>
            </a:endParaRPr>
          </a:p>
          <a:p>
            <a:pPr lvl="1" eaLnBrk="1" hangingPunct="1"/>
            <a:r>
              <a:rPr lang="zh-CN" altLang="en-US" b="1" dirty="0">
                <a:sym typeface="+mn-ea"/>
              </a:rPr>
              <a:t>小而可用的软件</a:t>
            </a:r>
            <a:endParaRPr lang="zh-CN" altLang="en-US" b="1" dirty="0"/>
          </a:p>
          <a:p>
            <a:pPr eaLnBrk="1" hangingPunct="1"/>
            <a:r>
              <a:rPr lang="zh-CN" altLang="en-US" b="1" dirty="0">
                <a:solidFill>
                  <a:srgbClr val="FF0000"/>
                </a:solidFill>
                <a:sym typeface="+mn-ea"/>
              </a:rPr>
              <a:t>特点</a:t>
            </a:r>
            <a:endParaRPr lang="zh-CN" altLang="en-US" b="1" dirty="0">
              <a:solidFill>
                <a:srgbClr val="FF0000"/>
              </a:solidFill>
            </a:endParaRPr>
          </a:p>
          <a:p>
            <a:pPr lvl="1" eaLnBrk="1" hangingPunct="1"/>
            <a:r>
              <a:rPr lang="zh-CN" altLang="en-US" b="1" dirty="0">
                <a:sym typeface="+mn-ea"/>
              </a:rPr>
              <a:t>在前面增量的基础上开发后面的增量</a:t>
            </a:r>
            <a:endParaRPr lang="zh-CN" altLang="en-US" b="1" dirty="0"/>
          </a:p>
          <a:p>
            <a:pPr lvl="1" eaLnBrk="1" hangingPunct="1"/>
            <a:r>
              <a:rPr lang="zh-CN" altLang="en-US" b="1" dirty="0">
                <a:sym typeface="+mn-ea"/>
              </a:rPr>
              <a:t>每个增量的开发可用瀑布或快速原型模型</a:t>
            </a:r>
            <a:endParaRPr lang="zh-CN" altLang="en-US" b="1" dirty="0"/>
          </a:p>
          <a:p>
            <a:pPr lvl="1" eaLnBrk="1" hangingPunct="1"/>
            <a:r>
              <a:rPr lang="zh-CN" altLang="en-US" b="1" dirty="0">
                <a:sym typeface="+mn-ea"/>
              </a:rPr>
              <a:t>迭代的思路</a:t>
            </a:r>
            <a:endParaRPr lang="zh-CN" altLang="en-US" b="1" dirty="0"/>
          </a:p>
          <a:p>
            <a:endParaRPr lang="zh-CN" altLang="en-US"/>
          </a:p>
        </p:txBody>
      </p:sp>
      <p:sp>
        <p:nvSpPr>
          <p:cNvPr id="2" name="Slide Number Placeholder 4"/>
          <p:cNvSpPr txBox="1">
            <a:spLocks noGrp="1" noChangeArrowheads="1"/>
          </p:cNvSpPr>
          <p:nvPr>
            <p:ph type="sldNum" sz="quarter" idx="1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b" anchorCtr="0" compatLnSpc="1"/>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D09F7127-9D62-493E-963D-F25A449D869E}" type="slidenum">
              <a:rPr kumimoji="0" lang="en-US" altLang="zh-CN" sz="1000" b="0" i="0" u="none" strike="noStrike" kern="1200" cap="none" spc="0" normalizeH="0" baseline="0" noProof="1" dirty="0" smtClean="0">
                <a:ln>
                  <a:noFill/>
                </a:ln>
                <a:solidFill>
                  <a:schemeClr val="tx1"/>
                </a:solidFill>
                <a:effectLst/>
                <a:uLnTx/>
                <a:uFillTx/>
                <a:latin typeface="Helvetica" pitchFamily="-128" charset="0"/>
                <a:ea typeface="MS PGothic" panose="020B0600070205080204" pitchFamily="34" charset="-128"/>
                <a:cs typeface="+mn-ea"/>
              </a:rPr>
            </a:fld>
            <a:endParaRPr kumimoji="0" lang="en-US" altLang="zh-CN" sz="1000" b="0" i="0" u="none" strike="noStrike" kern="1200" cap="none" spc="0" normalizeH="0" baseline="0" noProof="1" smtClean="0">
              <a:ln>
                <a:noFill/>
              </a:ln>
              <a:solidFill>
                <a:schemeClr val="tx1"/>
              </a:solidFill>
              <a:effectLst/>
              <a:uLnTx/>
              <a:uFillTx/>
              <a:latin typeface="Helvetica" pitchFamily="-128" charset="0"/>
              <a:ea typeface="MS PGothic" panose="020B0600070205080204" pitchFamily="34" charset="-128"/>
              <a:cs typeface="+mn-ea"/>
            </a:endParaRPr>
          </a:p>
        </p:txBody>
      </p:sp>
      <p:sp>
        <p:nvSpPr>
          <p:cNvPr id="18435" name="Rectangle 2"/>
          <p:cNvSpPr>
            <a:spLocks noGrp="1"/>
          </p:cNvSpPr>
          <p:nvPr>
            <p:ph type="title"/>
          </p:nvPr>
        </p:nvSpPr>
        <p:spPr>
          <a:xfrm>
            <a:off x="467916" y="397275"/>
            <a:ext cx="2729230" cy="542925"/>
          </a:xfrm>
        </p:spPr>
        <p:txBody>
          <a:bodyPr vert="horz" wrap="none" lIns="63500" tIns="25400" rIns="63500" bIns="25400" anchor="t">
            <a:spAutoFit/>
          </a:bodyPr>
          <a:p>
            <a:pPr eaLnBrk="1" hangingPunct="1"/>
            <a:r>
              <a:rPr lang="zh-CN" altLang="en-US" sz="3200" dirty="0">
                <a:ea typeface="宋体" panose="02010600030101010101" pitchFamily="2" charset="-122"/>
              </a:rPr>
              <a:t>增量过程模型</a:t>
            </a:r>
            <a:endParaRPr lang="zh-CN" altLang="en-US" sz="3200" dirty="0">
              <a:ea typeface="宋体" panose="02010600030101010101" pitchFamily="2" charset="-122"/>
            </a:endParaRPr>
          </a:p>
        </p:txBody>
      </p:sp>
    </p:spTree>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9461" name="Picture 15" descr="C:\Users\speng\Desktop\PPT Presentation1-11\图\4-4原型开发模型.png4-4原型开发模型"/>
          <p:cNvPicPr>
            <a:picLocks noChangeAspect="1"/>
          </p:cNvPicPr>
          <p:nvPr/>
        </p:nvPicPr>
        <p:blipFill>
          <a:blip r:embed="rId1"/>
          <a:stretch>
            <a:fillRect/>
          </a:stretch>
        </p:blipFill>
        <p:spPr>
          <a:xfrm>
            <a:off x="5089208" y="1737678"/>
            <a:ext cx="3662362" cy="3629025"/>
          </a:xfrm>
          <a:prstGeom prst="rect">
            <a:avLst/>
          </a:prstGeom>
          <a:solidFill>
            <a:srgbClr val="96E3FE"/>
          </a:solidFill>
          <a:ln w="12700">
            <a:noFill/>
          </a:ln>
        </p:spPr>
      </p:pic>
      <p:sp>
        <p:nvSpPr>
          <p:cNvPr id="3" name="内容占位符 2"/>
          <p:cNvSpPr>
            <a:spLocks noGrp="1"/>
          </p:cNvSpPr>
          <p:nvPr>
            <p:ph idx="1"/>
          </p:nvPr>
        </p:nvSpPr>
        <p:spPr>
          <a:xfrm>
            <a:off x="467995" y="1412875"/>
            <a:ext cx="4441190" cy="4895850"/>
          </a:xfrm>
        </p:spPr>
        <p:txBody>
          <a:bodyPr/>
          <a:p>
            <a:pPr eaLnBrk="1" hangingPunct="1">
              <a:lnSpc>
                <a:spcPct val="150000"/>
              </a:lnSpc>
            </a:pPr>
            <a:r>
              <a:rPr lang="zh-CN" altLang="en-US" b="1" dirty="0">
                <a:sym typeface="+mn-ea"/>
              </a:rPr>
              <a:t>原型模型支持软件需求开发，</a:t>
            </a:r>
            <a:r>
              <a:rPr lang="zh-CN" altLang="en-US" b="1" dirty="0">
                <a:solidFill>
                  <a:schemeClr val="accent2"/>
                </a:solidFill>
                <a:sym typeface="+mn-ea"/>
              </a:rPr>
              <a:t>帮助用户和开发人员理解需求</a:t>
            </a:r>
            <a:r>
              <a:rPr lang="zh-CN" altLang="en-US" b="1" dirty="0">
                <a:sym typeface="+mn-ea"/>
              </a:rPr>
              <a:t>，是软件需求工程的关键。</a:t>
            </a:r>
            <a:endParaRPr lang="zh-CN" altLang="en-US" b="1" dirty="0"/>
          </a:p>
          <a:p>
            <a:pPr eaLnBrk="1" hangingPunct="1">
              <a:lnSpc>
                <a:spcPct val="150000"/>
              </a:lnSpc>
            </a:pPr>
            <a:r>
              <a:rPr lang="zh-CN" altLang="en-US" b="1" dirty="0">
                <a:sym typeface="+mn-ea"/>
              </a:rPr>
              <a:t>如果开发的原型是可运行的，它的若干高质量的程序片段和开发工具可用于工作程序的开发。</a:t>
            </a:r>
            <a:endParaRPr lang="zh-CN" altLang="en-US" b="1" dirty="0"/>
          </a:p>
          <a:p>
            <a:pPr eaLnBrk="1" hangingPunct="1">
              <a:lnSpc>
                <a:spcPct val="150000"/>
              </a:lnSpc>
            </a:pPr>
            <a:r>
              <a:rPr lang="zh-CN" altLang="en-US" b="1" dirty="0">
                <a:solidFill>
                  <a:srgbClr val="FF0000"/>
                </a:solidFill>
                <a:sym typeface="+mn-ea"/>
              </a:rPr>
              <a:t>原型的开发和评审是系统分析员和用户</a:t>
            </a:r>
            <a:r>
              <a:rPr lang="en-US" altLang="zh-CN" b="1" dirty="0">
                <a:solidFill>
                  <a:srgbClr val="FF0000"/>
                </a:solidFill>
                <a:sym typeface="+mn-ea"/>
              </a:rPr>
              <a:t>/</a:t>
            </a:r>
            <a:r>
              <a:rPr lang="zh-CN" altLang="en-US" b="1" dirty="0">
                <a:solidFill>
                  <a:srgbClr val="FF0000"/>
                </a:solidFill>
                <a:sym typeface="+mn-ea"/>
              </a:rPr>
              <a:t>客户共同参予的迭代过程，每个迭代循环都是线性过程。</a:t>
            </a:r>
            <a:endParaRPr lang="zh-CN" altLang="en-US" b="1" dirty="0">
              <a:solidFill>
                <a:srgbClr val="FF0000"/>
              </a:solidFill>
              <a:sym typeface="+mn-ea"/>
            </a:endParaRPr>
          </a:p>
          <a:p>
            <a:pPr eaLnBrk="1" hangingPunct="1">
              <a:lnSpc>
                <a:spcPct val="150000"/>
              </a:lnSpc>
            </a:pPr>
            <a:r>
              <a:rPr lang="zh-CN" altLang="en-US" b="1"/>
              <a:t>第一个原型通常会不好用，太大或者太慢。</a:t>
            </a:r>
            <a:endParaRPr lang="zh-CN" altLang="en-US" b="1"/>
          </a:p>
          <a:p>
            <a:pPr eaLnBrk="1" hangingPunct="1">
              <a:lnSpc>
                <a:spcPct val="150000"/>
              </a:lnSpc>
            </a:pPr>
            <a:r>
              <a:rPr lang="zh-CN" altLang="en-US" b="1">
                <a:solidFill>
                  <a:schemeClr val="accent2"/>
                </a:solidFill>
              </a:rPr>
              <a:t>利益相关这意识不到原型临时性，不愿意抛弃，总希望小修改后使用，软件开发管理层大多数情况下会妥协。</a:t>
            </a:r>
            <a:endParaRPr lang="zh-CN" altLang="en-US" b="1">
              <a:solidFill>
                <a:schemeClr val="accent2"/>
              </a:solidFill>
            </a:endParaRPr>
          </a:p>
          <a:p>
            <a:pPr eaLnBrk="1" hangingPunct="1">
              <a:lnSpc>
                <a:spcPct val="150000"/>
              </a:lnSpc>
            </a:pPr>
            <a:r>
              <a:rPr lang="zh-CN" altLang="en-US" b="1">
                <a:solidFill>
                  <a:schemeClr val="accent2"/>
                </a:solidFill>
              </a:rPr>
              <a:t>软件工程师为了快，会是用折中手段，会采用自己熟悉的语言、系统乃至低效的算法。</a:t>
            </a:r>
            <a:endParaRPr lang="zh-CN" altLang="en-US" b="1">
              <a:solidFill>
                <a:schemeClr val="accent2"/>
              </a:solidFill>
            </a:endParaRPr>
          </a:p>
        </p:txBody>
      </p:sp>
      <p:sp>
        <p:nvSpPr>
          <p:cNvPr id="2" name="Slide Number Placeholder 4"/>
          <p:cNvSpPr txBox="1">
            <a:spLocks noGrp="1" noChangeArrowheads="1"/>
          </p:cNvSpPr>
          <p:nvPr>
            <p:ph type="sldNum" sz="quarter" idx="1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b" anchorCtr="0" compatLnSpc="1"/>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4AD1C6FE-3BFF-4A5C-AB1B-EDD5168877FB}" type="slidenum">
              <a:rPr kumimoji="0" lang="en-US" altLang="zh-CN" sz="1000" b="0" i="0" u="none" strike="noStrike" kern="1200" cap="none" spc="0" normalizeH="0" baseline="0" noProof="1" dirty="0" smtClean="0">
                <a:ln>
                  <a:noFill/>
                </a:ln>
                <a:solidFill>
                  <a:schemeClr val="tx1"/>
                </a:solidFill>
                <a:effectLst/>
                <a:uLnTx/>
                <a:uFillTx/>
                <a:latin typeface="Helvetica" pitchFamily="-128" charset="0"/>
                <a:ea typeface="MS PGothic" panose="020B0600070205080204" pitchFamily="34" charset="-128"/>
                <a:cs typeface="+mn-ea"/>
              </a:rPr>
            </a:fld>
            <a:endParaRPr kumimoji="0" lang="en-US" altLang="zh-CN" sz="1000" b="0" i="0" u="none" strike="noStrike" kern="1200" cap="none" spc="0" normalizeH="0" baseline="0" noProof="1" smtClean="0">
              <a:ln>
                <a:noFill/>
              </a:ln>
              <a:solidFill>
                <a:schemeClr val="tx1"/>
              </a:solidFill>
              <a:effectLst/>
              <a:uLnTx/>
              <a:uFillTx/>
              <a:latin typeface="Helvetica" pitchFamily="-128" charset="0"/>
              <a:ea typeface="MS PGothic" panose="020B0600070205080204" pitchFamily="34" charset="-128"/>
              <a:cs typeface="+mn-ea"/>
            </a:endParaRPr>
          </a:p>
        </p:txBody>
      </p:sp>
      <p:sp>
        <p:nvSpPr>
          <p:cNvPr id="19459" name="Rectangle 2"/>
          <p:cNvSpPr>
            <a:spLocks noGrp="1"/>
          </p:cNvSpPr>
          <p:nvPr>
            <p:ph type="title"/>
          </p:nvPr>
        </p:nvSpPr>
        <p:spPr/>
        <p:txBody>
          <a:bodyPr vert="horz" wrap="none" lIns="63500" tIns="25400" rIns="63500" bIns="25400" anchor="t">
            <a:spAutoFit/>
          </a:bodyPr>
          <a:p>
            <a:pPr eaLnBrk="1" hangingPunct="1"/>
            <a:r>
              <a:rPr lang="zh-CN" altLang="en-US" dirty="0">
                <a:ea typeface="宋体" panose="02010600030101010101" pitchFamily="2" charset="-122"/>
              </a:rPr>
              <a:t>演化模型</a:t>
            </a:r>
            <a:r>
              <a:rPr lang="en-US" altLang="zh-CN" dirty="0">
                <a:ea typeface="宋体" panose="02010600030101010101" pitchFamily="2" charset="-122"/>
              </a:rPr>
              <a:t>: </a:t>
            </a:r>
            <a:r>
              <a:rPr lang="zh-CN" altLang="en-US" dirty="0">
                <a:ea typeface="宋体" panose="02010600030101010101" pitchFamily="2" charset="-122"/>
              </a:rPr>
              <a:t>原型模型</a:t>
            </a:r>
            <a:endParaRPr lang="en-US" altLang="zh-CN" dirty="0">
              <a:ea typeface="宋体" panose="02010600030101010101" pitchFamily="2" charset="-122"/>
            </a:endParaRPr>
          </a:p>
        </p:txBody>
      </p:sp>
      <p:sp>
        <p:nvSpPr>
          <p:cNvPr id="19460" name="Text Box 12"/>
          <p:cNvSpPr txBox="1"/>
          <p:nvPr/>
        </p:nvSpPr>
        <p:spPr>
          <a:xfrm>
            <a:off x="5359400" y="4629150"/>
            <a:ext cx="1039813" cy="422275"/>
          </a:xfrm>
          <a:prstGeom prst="rect">
            <a:avLst/>
          </a:prstGeom>
          <a:noFill/>
          <a:ln w="12700">
            <a:noFill/>
          </a:ln>
        </p:spPr>
        <p:txBody>
          <a:bodyPr wrap="none" anchor="t">
            <a:spAutoFit/>
          </a:bodyPr>
          <a:p>
            <a:pPr algn="ctr" eaLnBrk="0" hangingPunct="0">
              <a:lnSpc>
                <a:spcPct val="90000"/>
              </a:lnSpc>
            </a:pPr>
            <a:r>
              <a:rPr lang="en-US" altLang="zh-CN" sz="1200" dirty="0">
                <a:solidFill>
                  <a:schemeClr val="bg2"/>
                </a:solidFill>
                <a:latin typeface="Helvetica" pitchFamily="-128" charset="0"/>
              </a:rPr>
              <a:t>Construction</a:t>
            </a:r>
            <a:endParaRPr lang="en-US" altLang="zh-CN" sz="1200" dirty="0">
              <a:solidFill>
                <a:schemeClr val="bg2"/>
              </a:solidFill>
              <a:latin typeface="Helvetica" pitchFamily="-128" charset="0"/>
            </a:endParaRPr>
          </a:p>
          <a:p>
            <a:pPr algn="ctr" eaLnBrk="0" hangingPunct="0">
              <a:lnSpc>
                <a:spcPct val="90000"/>
              </a:lnSpc>
            </a:pPr>
            <a:r>
              <a:rPr lang="en-US" altLang="zh-CN" sz="1200" dirty="0">
                <a:solidFill>
                  <a:schemeClr val="bg2"/>
                </a:solidFill>
                <a:latin typeface="Helvetica" pitchFamily="-128" charset="0"/>
              </a:rPr>
              <a:t>of prototype</a:t>
            </a:r>
            <a:endParaRPr lang="en-US" altLang="zh-CN" sz="1200" dirty="0">
              <a:solidFill>
                <a:schemeClr val="bg2"/>
              </a:solidFill>
              <a:latin typeface="Helvetica" pitchFamily="-128" charset="0"/>
            </a:endParaRPr>
          </a:p>
        </p:txBody>
      </p:sp>
    </p:spTree>
  </p:cSld>
  <p:clrMapOvr>
    <a:masterClrMapping/>
  </p:clrMapOvr>
  <p:transition/>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191734"/>
</p:tagLst>
</file>

<file path=ppt/tags/tag1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191734"/>
</p:tagLst>
</file>

<file path=ppt/tags/tag1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05.xml><?xml version="1.0" encoding="utf-8"?>
<p:tagLst xmlns:p="http://schemas.openxmlformats.org/presentationml/2006/main">
  <p:tag name="KSO_WM_TAG_VERSION" val="1.0"/>
  <p:tag name="KSO_WM_BEAUTIFY_FLAG" val="#wm#"/>
  <p:tag name="KSO_WM_TEMPLATE_CATEGORY" val="custom"/>
  <p:tag name="KSO_WM_TEMPLATE_INDEX" val="20191734"/>
  <p:tag name="KSO_WM_TEMPLATE_THUMBS_INDEX" val="1"/>
  <p:tag name="KSO_WM_TEMPLATE_TOPIC_ID" val="2869567"/>
  <p:tag name="KSO_WM_TEMPLATE_OUTLINE_ID" val="15"/>
  <p:tag name="KSO_WM_TEMPLATE_SCENE_ID" val="1"/>
  <p:tag name="KSO_WM_TEMPLATE_JOB_ID" val="2"/>
  <p:tag name="KSO_WM_TEMPLATE_TOPIC_DEFAULT" val="1"/>
  <p:tag name="KSO_WM_TEMPLATE_SUBCATEGORY" val="0"/>
</p:tagLst>
</file>

<file path=ppt/tags/tag106.xml><?xml version="1.0" encoding="utf-8"?>
<p:tagLst xmlns:p="http://schemas.openxmlformats.org/presentationml/2006/main">
  <p:tag name="KSO_WM_UNIT_PLACING_PICTURE_USER_VIEWPORT" val="{&quot;height&quot;:6092.5007874015746,&quot;width&quot;:8520}"/>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heme/theme1.xml><?xml version="1.0" encoding="utf-8"?>
<a:theme xmlns:a="http://schemas.openxmlformats.org/drawingml/2006/main" name="Office 主题​​">
  <a:themeElements>
    <a:clrScheme name="4">
      <a:dk1>
        <a:srgbClr val="000000"/>
      </a:dk1>
      <a:lt1>
        <a:srgbClr val="FFFFFF"/>
      </a:lt1>
      <a:dk2>
        <a:srgbClr val="000000"/>
      </a:dk2>
      <a:lt2>
        <a:srgbClr val="FFFFFF"/>
      </a:lt2>
      <a:accent1>
        <a:srgbClr val="EF8519"/>
      </a:accent1>
      <a:accent2>
        <a:srgbClr val="20908A"/>
      </a:accent2>
      <a:accent3>
        <a:srgbClr val="F39231"/>
      </a:accent3>
      <a:accent4>
        <a:srgbClr val="EF8519"/>
      </a:accent4>
      <a:accent5>
        <a:srgbClr val="20908A"/>
      </a:accent5>
      <a:accent6>
        <a:srgbClr val="FFFFFF"/>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Macintosh HD:Applications:Microsoft Office 2004:Templates:Presentations:Designs:Bold Stripes</Template>
  <TotalTime>0</TotalTime>
  <Words>3913</Words>
  <Application>WPS 演示</Application>
  <PresentationFormat>全屏显示(4:3)</PresentationFormat>
  <Paragraphs>619</Paragraphs>
  <Slides>39</Slides>
  <Notes>0</Notes>
  <HiddenSlides>0</HiddenSlides>
  <MMClips>0</MMClips>
  <ScaleCrop>false</ScaleCrop>
  <HeadingPairs>
    <vt:vector size="8" baseType="variant">
      <vt:variant>
        <vt:lpstr>已用的字体</vt:lpstr>
      </vt:variant>
      <vt:variant>
        <vt:i4>16</vt:i4>
      </vt:variant>
      <vt:variant>
        <vt:lpstr>主题</vt:lpstr>
      </vt:variant>
      <vt:variant>
        <vt:i4>1</vt:i4>
      </vt:variant>
      <vt:variant>
        <vt:lpstr>嵌入 OLE 服务器</vt:lpstr>
      </vt:variant>
      <vt:variant>
        <vt:i4>1</vt:i4>
      </vt:variant>
      <vt:variant>
        <vt:lpstr>幻灯片标题</vt:lpstr>
      </vt:variant>
      <vt:variant>
        <vt:i4>39</vt:i4>
      </vt:variant>
    </vt:vector>
  </HeadingPairs>
  <TitlesOfParts>
    <vt:vector size="57" baseType="lpstr">
      <vt:lpstr>Arial</vt:lpstr>
      <vt:lpstr>宋体</vt:lpstr>
      <vt:lpstr>Wingdings</vt:lpstr>
      <vt:lpstr>Helvetica</vt:lpstr>
      <vt:lpstr>MS PGothic</vt:lpstr>
      <vt:lpstr>微软雅黑</vt:lpstr>
      <vt:lpstr>Palatino</vt:lpstr>
      <vt:lpstr>Wingdings</vt:lpstr>
      <vt:lpstr>Arial Unicode MS</vt:lpstr>
      <vt:lpstr>Palatino Linotype</vt:lpstr>
      <vt:lpstr>Times New Roman</vt:lpstr>
      <vt:lpstr>黑体</vt:lpstr>
      <vt:lpstr>ZapfHumnst BT</vt:lpstr>
      <vt:lpstr>Segoe Print</vt:lpstr>
      <vt:lpstr>Bradley Hand ITC</vt:lpstr>
      <vt:lpstr>Comic Sans MS</vt:lpstr>
      <vt:lpstr>Office 主题​​</vt:lpstr>
      <vt:lpstr>Visio.Drawing.11</vt:lpstr>
      <vt:lpstr>第4章</vt:lpstr>
      <vt:lpstr>惯用过程模型</vt:lpstr>
      <vt:lpstr>软件生存周期</vt:lpstr>
      <vt:lpstr>传统瀑布模型</vt:lpstr>
      <vt:lpstr>传统瀑布模型的特点</vt:lpstr>
      <vt:lpstr>V模型——软件开发过程与测试的关</vt:lpstr>
      <vt:lpstr>新瀑布模型</vt:lpstr>
      <vt:lpstr>增量过程模型</vt:lpstr>
      <vt:lpstr>演化模型: 原型模型</vt:lpstr>
      <vt:lpstr>螺旋模型</vt:lpstr>
      <vt:lpstr>螺旋模型</vt:lpstr>
      <vt:lpstr>螺旋模型的结构 软件过程的Boehm螺旋模型(@1998 IEEE)</vt:lpstr>
      <vt:lpstr>螺旋模型的使用</vt:lpstr>
      <vt:lpstr>螺旋模型的优点</vt:lpstr>
      <vt:lpstr>演化模型: 并行模型</vt:lpstr>
      <vt:lpstr>其它专用过程模型</vt:lpstr>
      <vt:lpstr>统一过程的阶段</vt:lpstr>
      <vt:lpstr>统一过程的阶段</vt:lpstr>
      <vt:lpstr>UP工作产物</vt:lpstr>
      <vt:lpstr>RUP-Rational统一软件工程</vt:lpstr>
      <vt:lpstr>RUP软件生命周期</vt:lpstr>
      <vt:lpstr>迭代和阶段</vt:lpstr>
      <vt:lpstr>初启阶段(Inception)</vt:lpstr>
      <vt:lpstr>手机开发项目 – 初启阶段</vt:lpstr>
      <vt:lpstr>精化阶段(Elaboration)</vt:lpstr>
      <vt:lpstr>手机开发项目 – 精化阶段</vt:lpstr>
      <vt:lpstr>构建阶段(Construction)</vt:lpstr>
      <vt:lpstr>手机开发项目 – 构建阶段</vt:lpstr>
      <vt:lpstr>移交阶段(Transition)</vt:lpstr>
      <vt:lpstr>软件过程的定义</vt:lpstr>
      <vt:lpstr>工作流描述有意义的活动序列 </vt:lpstr>
      <vt:lpstr>角色执行活动并产生制品</vt:lpstr>
      <vt:lpstr>软件生命期和软件过程的集成</vt:lpstr>
      <vt:lpstr>规程产生模型</vt:lpstr>
      <vt:lpstr>统一过程的模型</vt:lpstr>
      <vt:lpstr>规程指导迭代化的开发  </vt:lpstr>
      <vt:lpstr>RUP的关键概念</vt:lpstr>
      <vt:lpstr>个人软件过程(PSP)</vt:lpstr>
      <vt:lpstr>团队软件过程(TSP)</vt:lpstr>
    </vt:vector>
  </TitlesOfParts>
  <Company>RS Pressman &amp; Associates, Inc.</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Set to accompany Web Engineering: A Practitioner Approach</dc:title>
  <dc:creator>Roger Pressman</dc:creator>
  <cp:lastModifiedBy>冯志勇</cp:lastModifiedBy>
  <cp:revision>175</cp:revision>
  <dcterms:created xsi:type="dcterms:W3CDTF">2008-02-08T18:09:00Z</dcterms:created>
  <dcterms:modified xsi:type="dcterms:W3CDTF">2021-10-23T05:06:51Z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2052-11.1.0.10938</vt:lpwstr>
  </property>
  <property fmtid="{D5CDD505-2E9C-101B-9397-08002B2CF9AE}" pid="3" name="ICV">
    <vt:lpwstr>B2E8791A302B4BD39B5F904C6A8D1EC2</vt:lpwstr>
  </property>
</Properties>
</file>